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7.xml"/><Relationship Id="rId22" Type="http://schemas.openxmlformats.org/officeDocument/2006/relationships/font" Target="fonts/Roboto-italic.fntdata"/><Relationship Id="rId10" Type="http://schemas.openxmlformats.org/officeDocument/2006/relationships/slide" Target="slides/slide6.xml"/><Relationship Id="rId21" Type="http://schemas.openxmlformats.org/officeDocument/2006/relationships/font" Target="fonts/Robo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bold.fntdata"/><Relationship Id="rId6" Type="http://schemas.openxmlformats.org/officeDocument/2006/relationships/slide" Target="slides/slide2.xml"/><Relationship Id="rId18" Type="http://schemas.openxmlformats.org/officeDocument/2006/relationships/font" Target="fonts/RobotoSlab-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nmgraham/status/66160259751469056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7/7e/Photocopying_kserokopiarka.jpg" TargetMode="External"/><Relationship Id="rId3" Type="http://schemas.openxmlformats.org/officeDocument/2006/relationships/hyperlink" Target="https://pixabay.com/en/money-cash-and-cash-equivalents-209722/" TargetMode="External"/><Relationship Id="rId4" Type="http://schemas.openxmlformats.org/officeDocument/2006/relationships/hyperlink" Target="https://upload.wikimedia.org/wikipedia/commons/b/b4/US_Navy_101203-N-7981E-245_Logistics_Specialist_3rd_Class_Maston_Buchanan,_shipping_and_receiving_supervisor_for_the_Supply_Department's_S-8_Divis.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Not all of us have big endowments. And even those that do, want to keep it.</a:t>
            </a:r>
          </a:p>
          <a:p>
            <a:pPr lvl="0" rtl="0">
              <a:spcBef>
                <a:spcPts val="0"/>
              </a:spcBef>
              <a:buNone/>
            </a:pPr>
            <a:r>
              <a:t/>
            </a:r>
            <a:endParaRPr/>
          </a:p>
          <a:p>
            <a:pPr lvl="0" rtl="0">
              <a:spcBef>
                <a:spcPts val="0"/>
              </a:spcBef>
              <a:buNone/>
            </a:pPr>
            <a:r>
              <a:rPr lang="en"/>
              <a:t>That managed storage, ain’t cheap. Local central IT $1M for 20 years for 200 TB, $5M for 200 TB in DuraCloud Enterprise Plus (S3 and Glacier)! We can’t bankrupt our institutions. THis is why derivatives and normalization choices matter.</a:t>
            </a:r>
          </a:p>
          <a:p>
            <a:pPr lvl="0" rtl="0">
              <a:spcBef>
                <a:spcPts val="0"/>
              </a:spcBef>
              <a:buNone/>
            </a:pPr>
            <a:r>
              <a:t/>
            </a:r>
            <a:endParaRPr/>
          </a:p>
          <a:p>
            <a:pPr lvl="0" rtl="0">
              <a:spcBef>
                <a:spcPts val="0"/>
              </a:spcBef>
              <a:buNone/>
            </a:pPr>
            <a:r>
              <a:rPr lang="en"/>
              <a:t>Some say if we preserve everything to the “gold standard” libraries will bankrupt their host institutions/governments. We can’t keep unlimited copies of everything forever. We will need to make hard decisions at some point about how many copies we can realistically keep and how much processing and enhancement we can do.</a:t>
            </a:r>
          </a:p>
          <a:p>
            <a:pPr lvl="0" rtl="0">
              <a:spcBef>
                <a:spcPts val="0"/>
              </a:spcBef>
              <a:buNone/>
            </a:pPr>
            <a:r>
              <a:t/>
            </a:r>
            <a:endParaRPr/>
          </a:p>
          <a:p>
            <a:pPr lvl="0" rtl="0">
              <a:spcBef>
                <a:spcPts val="0"/>
              </a:spcBef>
              <a:buNone/>
            </a:pPr>
            <a:r>
              <a:rPr lang="en"/>
              <a:t>Is there room for appraisal? If we have poor quality digital content created in 1996, is it worth the cost of digital preservation?</a:t>
            </a:r>
          </a:p>
          <a:p>
            <a:pPr lvl="0" rtl="0">
              <a:spcBef>
                <a:spcPts val="0"/>
              </a:spcBef>
              <a:buNone/>
            </a:pPr>
            <a:r>
              <a:t/>
            </a:r>
            <a:endParaRPr/>
          </a:p>
          <a:p>
            <a:pPr lvl="0">
              <a:spcBef>
                <a:spcPts val="0"/>
              </a:spcBef>
              <a:buNone/>
            </a:pPr>
            <a:r>
              <a:rPr lang="en"/>
              <a:t>Photo credit: </a:t>
            </a:r>
            <a:r>
              <a:rPr lang="en" u="sng">
                <a:solidFill>
                  <a:schemeClr val="accent5"/>
                </a:solidFill>
                <a:hlinkClick r:id="rId2"/>
              </a:rPr>
              <a:t>https://twitter.com/nmgraham/status/661602597514690560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Looking forward to a discussion afterwards and to hear more about the choices others have made.</a:t>
            </a:r>
          </a:p>
          <a:p>
            <a:pPr lvl="0" rtl="0">
              <a:spcBef>
                <a:spcPts val="0"/>
              </a:spcBef>
              <a:buNone/>
            </a:pPr>
            <a:r>
              <a:t/>
            </a:r>
            <a:endParaRPr/>
          </a:p>
          <a:p>
            <a:pPr lvl="0" rtl="0">
              <a:spcBef>
                <a:spcPts val="0"/>
              </a:spcBef>
              <a:buNone/>
            </a:pPr>
            <a:r>
              <a:rPr lang="en"/>
              <a:t>Do you have an appraisal step in workflow? Or do you preserve everything</a:t>
            </a:r>
          </a:p>
          <a:p>
            <a:pPr lvl="0" rtl="0">
              <a:spcBef>
                <a:spcPts val="0"/>
              </a:spcBef>
              <a:buNone/>
            </a:pPr>
            <a:r>
              <a:t/>
            </a:r>
            <a:endParaRPr/>
          </a:p>
          <a:p>
            <a:pPr lvl="0" rtl="0">
              <a:spcBef>
                <a:spcPts val="0"/>
              </a:spcBef>
              <a:buNone/>
            </a:pPr>
            <a:r>
              <a:rPr lang="en"/>
              <a:t>Did you make some of these decisions five years ago? Where they the right ones for you? Lessons learned?</a:t>
            </a:r>
          </a:p>
          <a:p>
            <a:pPr lvl="0" rtl="0">
              <a:spcBef>
                <a:spcPts val="0"/>
              </a:spcBef>
              <a:buNone/>
            </a:pPr>
            <a:r>
              <a:t/>
            </a:r>
            <a:endParaRPr/>
          </a:p>
          <a:p>
            <a:pPr lvl="0" rtl="0">
              <a:spcBef>
                <a:spcPts val="0"/>
              </a:spcBef>
              <a:buNone/>
            </a:pPr>
            <a:r>
              <a:rPr lang="en"/>
              <a:t>And let’s not even talk about encrypting content!</a:t>
            </a:r>
          </a:p>
          <a:p>
            <a:pPr lvl="0" rtl="0">
              <a:spcBef>
                <a:spcPts val="0"/>
              </a:spcBef>
              <a:buNone/>
            </a:pPr>
            <a:r>
              <a:t/>
            </a:r>
            <a:endParaRP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don’t forget that the endgame is access!</a:t>
            </a:r>
          </a:p>
          <a:p>
            <a:pPr lvl="0" rtl="0">
              <a:spcBef>
                <a:spcPts val="0"/>
              </a:spcBef>
              <a:buNone/>
            </a:pPr>
            <a:r>
              <a:t/>
            </a:r>
            <a:endParaRPr/>
          </a:p>
          <a:p>
            <a:pPr lvl="0" rtl="0">
              <a:spcBef>
                <a:spcPts val="0"/>
              </a:spcBef>
              <a:buNone/>
            </a:pPr>
            <a:r>
              <a:rPr lang="en"/>
              <a:t>This is all theory at this point… Working on launching ASpace, AMatica this year and would love to develop integrated work flows. DA using BitCurator. Will check out BitCurator Access.</a:t>
            </a:r>
          </a:p>
          <a:p>
            <a:pPr lvl="0" rtl="0">
              <a:spcBef>
                <a:spcPts val="0"/>
              </a:spcBef>
              <a:buNone/>
            </a:pPr>
            <a:r>
              <a:t/>
            </a:r>
            <a:endParaRPr/>
          </a:p>
          <a:p>
            <a:pPr lvl="0">
              <a:spcBef>
                <a:spcPts val="0"/>
              </a:spcBef>
              <a:buNone/>
            </a:pPr>
            <a:r>
              <a:rPr lang="en"/>
              <a:t>Watching UMich ASpace/AMatica/DSpace project, can we start with ASpace for descriptive records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spcAft>
                <a:spcPts val="800"/>
              </a:spcAft>
              <a:buNone/>
            </a:pPr>
            <a:r>
              <a:rPr lang="en">
                <a:solidFill>
                  <a:schemeClr val="dk1"/>
                </a:solidFill>
                <a:latin typeface="Roboto"/>
                <a:ea typeface="Roboto"/>
                <a:cs typeface="Roboto"/>
                <a:sym typeface="Roboto"/>
              </a:rPr>
              <a:t>One day everything will all be in Hydra/Fedora and life will be easier. But it’s not right now and we can’t wait for the perfect situation to act.</a:t>
            </a:r>
          </a:p>
          <a:p>
            <a:pPr lvl="0" rtl="0">
              <a:lnSpc>
                <a:spcPct val="115000"/>
              </a:lnSpc>
              <a:spcBef>
                <a:spcPts val="0"/>
              </a:spcBef>
              <a:spcAft>
                <a:spcPts val="800"/>
              </a:spcAft>
              <a:buNone/>
            </a:pPr>
            <a:r>
              <a:rPr lang="en">
                <a:solidFill>
                  <a:schemeClr val="dk1"/>
                </a:solidFill>
                <a:latin typeface="Roboto"/>
                <a:ea typeface="Roboto"/>
                <a:cs typeface="Roboto"/>
                <a:sym typeface="Roboto"/>
              </a:rPr>
              <a:t>Fedora 3 -- Base64 -- how act on to make AIP?</a:t>
            </a:r>
          </a:p>
          <a:p>
            <a:pPr lvl="0" rtl="0">
              <a:lnSpc>
                <a:spcPct val="115000"/>
              </a:lnSpc>
              <a:spcBef>
                <a:spcPts val="0"/>
              </a:spcBef>
              <a:spcAft>
                <a:spcPts val="800"/>
              </a:spcAft>
              <a:buNone/>
            </a:pPr>
            <a:r>
              <a:rPr lang="en">
                <a:solidFill>
                  <a:schemeClr val="dk1"/>
                </a:solidFill>
                <a:latin typeface="Roboto"/>
                <a:ea typeface="Roboto"/>
                <a:cs typeface="Roboto"/>
                <a:sym typeface="Roboto"/>
              </a:rPr>
              <a:t>Rights Information -- both access and use -- trapped in platform (DSpace)</a:t>
            </a:r>
          </a:p>
          <a:p>
            <a:pPr lvl="0" rtl="0">
              <a:lnSpc>
                <a:spcPct val="115000"/>
              </a:lnSpc>
              <a:spcBef>
                <a:spcPts val="0"/>
              </a:spcBef>
              <a:spcAft>
                <a:spcPts val="800"/>
              </a:spcAft>
              <a:buNone/>
            </a:pPr>
            <a:r>
              <a:rPr lang="en">
                <a:solidFill>
                  <a:schemeClr val="dk1"/>
                </a:solidFill>
                <a:latin typeface="Roboto"/>
                <a:ea typeface="Roboto"/>
                <a:cs typeface="Roboto"/>
                <a:sym typeface="Roboto"/>
              </a:rPr>
              <a:t>Do we save everything? What is the role of appraisal for digital preservation?</a:t>
            </a:r>
          </a:p>
          <a:p>
            <a:pPr lvl="0">
              <a:spcBef>
                <a:spcPts val="0"/>
              </a:spcBef>
              <a:buNone/>
            </a:pPr>
            <a:r>
              <a:rPr lang="en"/>
              <a:t>Photo credit: https://pixabay.com/p-507790/?no_redirect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AIPS are not all as tasty as chocolate.</a:t>
            </a:r>
          </a:p>
          <a:p>
            <a:pPr lvl="0" rtl="0">
              <a:spcBef>
                <a:spcPts val="0"/>
              </a:spcBef>
              <a:buNone/>
            </a:pPr>
            <a:r>
              <a:t/>
            </a:r>
            <a:endParaRPr/>
          </a:p>
          <a:p>
            <a:pPr lvl="0" rtl="0">
              <a:spcBef>
                <a:spcPts val="0"/>
              </a:spcBef>
              <a:buNone/>
            </a:pPr>
            <a:r>
              <a:rPr lang="en"/>
              <a:t>Include derivative in AIP or preservation master only?</a:t>
            </a:r>
          </a:p>
          <a:p>
            <a:pPr lvl="0" rtl="0">
              <a:spcBef>
                <a:spcPts val="0"/>
              </a:spcBef>
              <a:buNone/>
            </a:pPr>
            <a:r>
              <a:t/>
            </a:r>
            <a:endParaRPr/>
          </a:p>
          <a:p>
            <a:pPr lvl="0" rtl="0">
              <a:spcBef>
                <a:spcPts val="0"/>
              </a:spcBef>
              <a:buNone/>
            </a:pPr>
            <a:r>
              <a:rPr lang="en"/>
              <a:t>File format migrations/normalization at time of creating AIP? Include these? (cost) -- Evidence is starting to suggest we overblew the file format thing, to a degree</a:t>
            </a:r>
          </a:p>
          <a:p>
            <a:pPr lvl="0" rtl="0">
              <a:spcBef>
                <a:spcPts val="0"/>
              </a:spcBef>
              <a:buNone/>
            </a:pPr>
            <a:r>
              <a:t/>
            </a:r>
            <a:endParaRPr/>
          </a:p>
          <a:p>
            <a:pPr lvl="0" rtl="0">
              <a:spcBef>
                <a:spcPts val="0"/>
              </a:spcBef>
              <a:buNone/>
            </a:pPr>
            <a:r>
              <a:rPr lang="en"/>
              <a:t>How to handle changes to metadata without having to reprocess entire AIP</a:t>
            </a:r>
          </a:p>
          <a:p>
            <a:pPr lvl="0" rtl="0">
              <a:spcBef>
                <a:spcPts val="0"/>
              </a:spcBef>
              <a:buNone/>
            </a:pPr>
            <a:r>
              <a:t/>
            </a:r>
            <a:endParaRPr/>
          </a:p>
          <a:p>
            <a:pPr lvl="0" rtl="0">
              <a:spcBef>
                <a:spcPts val="0"/>
              </a:spcBef>
              <a:buNone/>
            </a:pPr>
            <a:r>
              <a:rPr lang="en"/>
              <a:t>Versioning of digital content? Keep old versions, only new? </a:t>
            </a:r>
          </a:p>
          <a:p>
            <a:pPr lvl="0" rtl="0">
              <a:spcBef>
                <a:spcPts val="0"/>
              </a:spcBef>
              <a:buNone/>
            </a:pPr>
            <a:r>
              <a:t/>
            </a:r>
            <a:endParaRPr/>
          </a:p>
          <a:p>
            <a:pPr lvl="0" rtl="0">
              <a:spcBef>
                <a:spcPts val="0"/>
              </a:spcBef>
              <a:buNone/>
            </a:pPr>
            <a:r>
              <a:rPr lang="en"/>
              <a:t>Photo Credit: https://upload.wikimedia.org/wikipedia/commons/6/62/NARA_chocolate.jpg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More on copies next. But how many do we need</a:t>
            </a:r>
          </a:p>
          <a:p>
            <a:pPr lvl="0" rtl="0">
              <a:spcBef>
                <a:spcPts val="0"/>
              </a:spcBef>
              <a:buNone/>
            </a:pPr>
            <a:r>
              <a:t/>
            </a:r>
            <a:endParaRPr/>
          </a:p>
          <a:p>
            <a:pPr lvl="0" rtl="0">
              <a:spcBef>
                <a:spcPts val="0"/>
              </a:spcBef>
              <a:buNone/>
            </a:pPr>
            <a:r>
              <a:rPr lang="en"/>
              <a:t>which is tie-breaker in event of fixity change? Re-run all content through characterisation?</a:t>
            </a:r>
          </a:p>
          <a:p>
            <a:pPr lvl="0" rtl="0">
              <a:spcBef>
                <a:spcPts val="0"/>
              </a:spcBef>
              <a:buNone/>
            </a:pPr>
            <a:r>
              <a:t/>
            </a:r>
            <a:endParaRPr/>
          </a:p>
          <a:p>
            <a:pPr lvl="0" rtl="0">
              <a:spcBef>
                <a:spcPts val="0"/>
              </a:spcBef>
              <a:buNone/>
            </a:pPr>
            <a:r>
              <a:rPr lang="en"/>
              <a:t>If relying on preservation repo to do file format migrations in future, how get back to all other AIPs?</a:t>
            </a:r>
          </a:p>
          <a:p>
            <a:pPr lvl="0" rtl="0">
              <a:spcBef>
                <a:spcPts val="0"/>
              </a:spcBef>
              <a:buNone/>
            </a:pPr>
            <a:r>
              <a:t/>
            </a:r>
            <a:endParaRPr/>
          </a:p>
          <a:p>
            <a:pPr lvl="0" rtl="0">
              <a:spcBef>
                <a:spcPts val="0"/>
              </a:spcBef>
              <a:buNone/>
            </a:pPr>
            <a:r>
              <a:rPr lang="en"/>
              <a:t>Detect changes in self-submission IR?</a:t>
            </a:r>
          </a:p>
          <a:p>
            <a:pPr lvl="0" rtl="0">
              <a:spcBef>
                <a:spcPts val="0"/>
              </a:spcBef>
              <a:buNone/>
            </a:pPr>
            <a:r>
              <a:t/>
            </a:r>
            <a:endParaRPr/>
          </a:p>
          <a:p>
            <a:pPr lvl="0" rtl="0">
              <a:spcBef>
                <a:spcPts val="0"/>
              </a:spcBef>
              <a:buNone/>
            </a:pPr>
            <a:r>
              <a:rPr lang="en"/>
              <a:t>Photo Credit: https://upload.wikimedia.org/wikipedia/commons/7/7e/PreservedFood1.jpg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Costs! Can’t afford to keep unlimited copies locally or remotely. Can’t afford to reprocess big content over and over again because of metadata updates.</a:t>
            </a:r>
          </a:p>
          <a:p>
            <a:pPr lvl="0" rtl="0">
              <a:spcBef>
                <a:spcPts val="0"/>
              </a:spcBef>
              <a:buNone/>
            </a:pPr>
            <a:r>
              <a:t/>
            </a:r>
            <a:endParaRPr/>
          </a:p>
          <a:p>
            <a:pPr lvl="0" rtl="0">
              <a:spcBef>
                <a:spcPts val="0"/>
              </a:spcBef>
              <a:buNone/>
            </a:pPr>
            <a:r>
              <a:rPr b="1" lang="en"/>
              <a:t>How many copies and where are they stored:</a:t>
            </a:r>
            <a:r>
              <a:rPr lang="en"/>
              <a:t> </a:t>
            </a:r>
            <a:r>
              <a:rPr lang="en">
                <a:solidFill>
                  <a:schemeClr val="dk1"/>
                </a:solidFill>
                <a:latin typeface="Roboto"/>
                <a:ea typeface="Roboto"/>
                <a:cs typeface="Roboto"/>
                <a:sym typeface="Roboto"/>
              </a:rPr>
              <a:t>Already have copies in live repository, also stored on filesystem, in backups, archivematica storage, remote preservation repositories (which may have up to 9 copies). Storage is cheap, managed storage is not -- geo-spatial diversity, redundancy rate, . </a:t>
            </a:r>
            <a:r>
              <a:rPr lang="en" u="sng">
                <a:solidFill>
                  <a:schemeClr val="dk1"/>
                </a:solidFill>
                <a:latin typeface="Roboto"/>
                <a:ea typeface="Roboto"/>
                <a:cs typeface="Roboto"/>
                <a:sym typeface="Roboto"/>
              </a:rPr>
              <a:t>And how to prevent replication of corrupt copies, overwriting valid copies</a:t>
            </a:r>
            <a:r>
              <a:rPr lang="en">
                <a:solidFill>
                  <a:schemeClr val="dk1"/>
                </a:solidFill>
                <a:latin typeface="Roboto"/>
                <a:ea typeface="Roboto"/>
                <a:cs typeface="Roboto"/>
                <a:sym typeface="Roboto"/>
              </a:rPr>
              <a:t>? Photo Credit: </a:t>
            </a:r>
            <a:r>
              <a:rPr lang="en" u="sng">
                <a:solidFill>
                  <a:schemeClr val="hlink"/>
                </a:solidFill>
                <a:latin typeface="Roboto"/>
                <a:ea typeface="Roboto"/>
                <a:cs typeface="Roboto"/>
                <a:sym typeface="Roboto"/>
                <a:hlinkClick r:id="rId2"/>
              </a:rPr>
              <a:t>https://upload.wikimedia.org/wikipedia/commons/7/7e/Photocopying_kserokopiarka.jpg</a:t>
            </a:r>
          </a:p>
          <a:p>
            <a:pPr lvl="0" rtl="0">
              <a:spcBef>
                <a:spcPts val="0"/>
              </a:spcBef>
              <a:buNone/>
            </a:pPr>
            <a:r>
              <a:t/>
            </a:r>
            <a:endParaRPr>
              <a:solidFill>
                <a:schemeClr val="dk1"/>
              </a:solidFill>
              <a:latin typeface="Roboto"/>
              <a:ea typeface="Roboto"/>
              <a:cs typeface="Roboto"/>
              <a:sym typeface="Roboto"/>
            </a:endParaRPr>
          </a:p>
          <a:p>
            <a:pPr lvl="0" rtl="0">
              <a:spcBef>
                <a:spcPts val="0"/>
              </a:spcBef>
              <a:buNone/>
            </a:pPr>
            <a:r>
              <a:rPr b="1" lang="en">
                <a:solidFill>
                  <a:schemeClr val="dk1"/>
                </a:solidFill>
                <a:latin typeface="Roboto"/>
                <a:ea typeface="Roboto"/>
                <a:cs typeface="Roboto"/>
                <a:sym typeface="Roboto"/>
              </a:rPr>
              <a:t>Metadata changes</a:t>
            </a:r>
            <a:r>
              <a:rPr lang="en">
                <a:solidFill>
                  <a:schemeClr val="dk1"/>
                </a:solidFill>
                <a:latin typeface="Roboto"/>
                <a:ea typeface="Roboto"/>
                <a:cs typeface="Roboto"/>
                <a:sym typeface="Roboto"/>
              </a:rPr>
              <a:t>: Don’t want to waste resources on entire workflow if only two words were changed in metadata. And all that storage! Photo Credit: </a:t>
            </a:r>
            <a:r>
              <a:rPr lang="en" u="sng">
                <a:solidFill>
                  <a:schemeClr val="hlink"/>
                </a:solidFill>
                <a:latin typeface="Roboto"/>
                <a:ea typeface="Roboto"/>
                <a:cs typeface="Roboto"/>
                <a:sym typeface="Roboto"/>
                <a:hlinkClick r:id="rId3"/>
              </a:rPr>
              <a:t>https://pixabay.com/en/money-cash-and-cash-equivalents-209722/</a:t>
            </a:r>
          </a:p>
          <a:p>
            <a:pPr lvl="0" rtl="0">
              <a:spcBef>
                <a:spcPts val="0"/>
              </a:spcBef>
              <a:buNone/>
            </a:pPr>
            <a:r>
              <a:t/>
            </a:r>
            <a:endParaRPr>
              <a:solidFill>
                <a:schemeClr val="dk1"/>
              </a:solidFill>
              <a:latin typeface="Roboto"/>
              <a:ea typeface="Roboto"/>
              <a:cs typeface="Roboto"/>
              <a:sym typeface="Roboto"/>
            </a:endParaRPr>
          </a:p>
          <a:p>
            <a:pPr lvl="0" rtl="0">
              <a:spcBef>
                <a:spcPts val="0"/>
              </a:spcBef>
              <a:buNone/>
            </a:pPr>
            <a:r>
              <a:rPr b="1" lang="en">
                <a:solidFill>
                  <a:schemeClr val="dk1"/>
                </a:solidFill>
                <a:latin typeface="Roboto"/>
                <a:ea typeface="Roboto"/>
                <a:cs typeface="Roboto"/>
                <a:sym typeface="Roboto"/>
              </a:rPr>
              <a:t>Logistics</a:t>
            </a:r>
            <a:r>
              <a:rPr lang="en">
                <a:solidFill>
                  <a:schemeClr val="dk1"/>
                </a:solidFill>
                <a:latin typeface="Roboto"/>
                <a:ea typeface="Roboto"/>
                <a:cs typeface="Roboto"/>
                <a:sym typeface="Roboto"/>
              </a:rPr>
              <a:t>:  With all those copies, it’s necessary to have an sophisticated management system to keep it running smoothly. What’s where?  When did it go, who sent it? How to quickly tell. Photo Credit: </a:t>
            </a:r>
            <a:r>
              <a:rPr lang="en" u="sng">
                <a:solidFill>
                  <a:schemeClr val="hlink"/>
                </a:solidFill>
                <a:latin typeface="Roboto"/>
                <a:ea typeface="Roboto"/>
                <a:cs typeface="Roboto"/>
                <a:sym typeface="Roboto"/>
                <a:hlinkClick r:id="rId4"/>
              </a:rPr>
              <a:t>https://upload.wikimedia.org/wikipedia/commons/b/b4/US_Navy_101203-N-7981E-245_Logistics_Specialist_3rd_Class_Maston_Buchanan,_shipping_and_receiving_supervisor_for_the_Supply_Department's_S-8_Divis.jpg</a:t>
            </a:r>
            <a:r>
              <a:rPr lang="en">
                <a:solidFill>
                  <a:schemeClr val="dk1"/>
                </a:solidFill>
                <a:latin typeface="Roboto"/>
                <a:ea typeface="Roboto"/>
                <a:cs typeface="Roboto"/>
                <a:sym typeface="Roboto"/>
              </a:rPr>
              <a:t> </a:t>
            </a:r>
          </a:p>
          <a:p>
            <a:pPr lvl="0">
              <a:spcBef>
                <a:spcPts val="0"/>
              </a:spcBef>
              <a:buNone/>
            </a:pPr>
            <a:r>
              <a:t/>
            </a:r>
            <a:endParaRPr>
              <a:solidFill>
                <a:schemeClr val="dk1"/>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pPr>
            <a:r>
              <a:rPr lang="en"/>
              <a:t>Workflow implications for separating metadata?</a:t>
            </a:r>
          </a:p>
          <a:p>
            <a:pPr indent="-228600" lvl="0" marL="457200" rtl="0">
              <a:spcBef>
                <a:spcPts val="0"/>
              </a:spcBef>
            </a:pPr>
            <a:r>
              <a:rPr lang="en"/>
              <a:t>Risk of bad backups</a:t>
            </a:r>
          </a:p>
          <a:p>
            <a:pPr indent="-228600" lvl="0" marL="457200" rtl="0">
              <a:spcBef>
                <a:spcPts val="0"/>
              </a:spcBef>
            </a:pPr>
            <a:r>
              <a:rPr lang="en"/>
              <a:t>Rights information is non-existent, incomplete, or platform specific</a:t>
            </a:r>
          </a:p>
          <a:p>
            <a:pPr indent="-228600" lvl="0" marL="457200" rtl="0">
              <a:spcBef>
                <a:spcPts val="0"/>
              </a:spcBef>
            </a:pPr>
            <a:r>
              <a:rPr lang="en"/>
              <a:t>Normalization -- do it? are our choices correct? do we need to include this in AIP or do this with master file in future</a:t>
            </a:r>
          </a:p>
          <a:p>
            <a:pPr indent="-228600" lvl="0" marL="457200" rtl="0">
              <a:spcBef>
                <a:spcPts val="0"/>
              </a:spcBef>
            </a:pPr>
            <a:r>
              <a:rPr lang="en"/>
              <a:t>How many copies -- locally and remote -- </a:t>
            </a:r>
          </a:p>
          <a:p>
            <a:pPr indent="-228600" lvl="0" marL="457200" rtl="0">
              <a:spcBef>
                <a:spcPts val="0"/>
              </a:spcBef>
            </a:pPr>
            <a:r>
              <a:rPr lang="en"/>
              <a:t>Bi-directional syncing -- if preservation does formate migration, getting the new derivative to all places where the content lives </a:t>
            </a:r>
          </a:p>
          <a:p>
            <a:pPr indent="-298450" lvl="1" marL="914400" rtl="0">
              <a:lnSpc>
                <a:spcPct val="115000"/>
              </a:lnSpc>
              <a:spcBef>
                <a:spcPts val="0"/>
              </a:spcBef>
              <a:spcAft>
                <a:spcPts val="1600"/>
              </a:spcAft>
              <a:buSzPct val="100000"/>
            </a:pPr>
            <a:r>
              <a:rPr lang="en">
                <a:solidFill>
                  <a:schemeClr val="dk1"/>
                </a:solidFill>
                <a:latin typeface="Roboto"/>
                <a:ea typeface="Roboto"/>
                <a:cs typeface="Roboto"/>
                <a:sym typeface="Roboto"/>
              </a:rPr>
              <a:t>Changes to content -- redo entire workflow and overwrite old copies? save both copies? Proper way to version content.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399"/>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8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7999"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899"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199" cy="1506299"/>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799"/>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099"/>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8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nathan.tallman@u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05.jpg"/><Relationship Id="rId5"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sz="3600"/>
              <a:t>Open Source Digital Preservation Workflows</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Gather up the bits, standardize the AIPS, and preserve them indefinitely?</a:t>
            </a:r>
          </a:p>
        </p:txBody>
      </p:sp>
      <p:sp>
        <p:nvSpPr>
          <p:cNvPr id="65" name="Shape 65"/>
          <p:cNvSpPr txBox="1"/>
          <p:nvPr/>
        </p:nvSpPr>
        <p:spPr>
          <a:xfrm>
            <a:off x="2254200" y="4132900"/>
            <a:ext cx="4635599" cy="831900"/>
          </a:xfrm>
          <a:prstGeom prst="rect">
            <a:avLst/>
          </a:prstGeom>
          <a:noFill/>
          <a:ln>
            <a:noFill/>
          </a:ln>
        </p:spPr>
        <p:txBody>
          <a:bodyPr anchorCtr="0" anchor="t" bIns="91425" lIns="91425" rIns="91425" tIns="91425">
            <a:noAutofit/>
          </a:bodyPr>
          <a:lstStyle/>
          <a:p>
            <a:pPr lvl="0" rtl="0" algn="ctr">
              <a:spcBef>
                <a:spcPts val="0"/>
              </a:spcBef>
              <a:buNone/>
            </a:pPr>
            <a:r>
              <a:rPr lang="en">
                <a:solidFill>
                  <a:schemeClr val="dk1"/>
                </a:solidFill>
                <a:latin typeface="Roboto Slab"/>
                <a:ea typeface="Roboto Slab"/>
                <a:cs typeface="Roboto Slab"/>
                <a:sym typeface="Roboto Slab"/>
              </a:rPr>
              <a:t>Nathan Tallman</a:t>
            </a:r>
            <a:br>
              <a:rPr lang="en">
                <a:solidFill>
                  <a:schemeClr val="dk1"/>
                </a:solidFill>
                <a:latin typeface="Roboto Slab"/>
                <a:ea typeface="Roboto Slab"/>
                <a:cs typeface="Roboto Slab"/>
                <a:sym typeface="Roboto Slab"/>
              </a:rPr>
            </a:br>
            <a:r>
              <a:rPr lang="en">
                <a:solidFill>
                  <a:schemeClr val="dk1"/>
                </a:solidFill>
                <a:latin typeface="Roboto Slab"/>
                <a:ea typeface="Roboto Slab"/>
                <a:cs typeface="Roboto Slab"/>
                <a:sym typeface="Roboto Slab"/>
              </a:rPr>
              <a:t>iPRES 2015, UNC Chapel Hill</a:t>
            </a:r>
            <a:br>
              <a:rPr lang="en">
                <a:solidFill>
                  <a:schemeClr val="dk1"/>
                </a:solidFill>
                <a:latin typeface="Roboto Slab"/>
                <a:ea typeface="Roboto Slab"/>
                <a:cs typeface="Roboto Slab"/>
                <a:sym typeface="Roboto Slab"/>
              </a:rPr>
            </a:br>
            <a:r>
              <a:rPr lang="en">
                <a:solidFill>
                  <a:schemeClr val="dk1"/>
                </a:solidFill>
                <a:latin typeface="Roboto Slab"/>
                <a:ea typeface="Roboto Slab"/>
                <a:cs typeface="Roboto Slab"/>
                <a:sym typeface="Roboto Slab"/>
              </a:rPr>
              <a:t>November 6, 2015</a:t>
            </a:r>
          </a:p>
          <a:p>
            <a:pPr lvl="0" algn="ctr">
              <a:spcBef>
                <a:spcPts val="0"/>
              </a:spcBef>
              <a:buNone/>
            </a:pPr>
            <a:r>
              <a:rPr lang="en">
                <a:solidFill>
                  <a:schemeClr val="dk1"/>
                </a:solidFill>
                <a:latin typeface="Roboto Slab"/>
                <a:ea typeface="Roboto Slab"/>
                <a:cs typeface="Roboto Slab"/>
                <a:sym typeface="Roboto Slab"/>
              </a:rPr>
              <a:t>https://goo.gl/sPmbR6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80750" y="1764950"/>
            <a:ext cx="8222100" cy="907500"/>
          </a:xfrm>
          <a:prstGeom prst="rect">
            <a:avLst/>
          </a:prstGeom>
        </p:spPr>
        <p:txBody>
          <a:bodyPr anchorCtr="0" anchor="b" bIns="91425" lIns="91425" rIns="91425" tIns="91425">
            <a:noAutofit/>
          </a:bodyPr>
          <a:lstStyle/>
          <a:p>
            <a:pPr lvl="0" rtl="0">
              <a:spcBef>
                <a:spcPts val="0"/>
              </a:spcBef>
              <a:buNone/>
            </a:pPr>
            <a:r>
              <a:rPr lang="en"/>
              <a:t>It’s Expensive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1903282" y="0"/>
            <a:ext cx="5337433" cy="5143498"/>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What are you doing? Surely we’re not the first</a:t>
            </a:r>
          </a:p>
        </p:txBody>
      </p:sp>
      <p:sp>
        <p:nvSpPr>
          <p:cNvPr id="153" name="Shape 153"/>
          <p:cNvSpPr txBox="1"/>
          <p:nvPr>
            <p:ph idx="1" type="body"/>
          </p:nvPr>
        </p:nvSpPr>
        <p:spPr>
          <a:xfrm>
            <a:off x="387900" y="1489824"/>
            <a:ext cx="8368200" cy="3078899"/>
          </a:xfrm>
          <a:prstGeom prst="rect">
            <a:avLst/>
          </a:prstGeom>
        </p:spPr>
        <p:txBody>
          <a:bodyPr anchorCtr="0" anchor="t" bIns="91425" lIns="91425" rIns="91425" tIns="91425">
            <a:noAutofit/>
          </a:bodyPr>
          <a:lstStyle/>
          <a:p>
            <a:pPr lvl="0" rtl="0">
              <a:spcBef>
                <a:spcPts val="0"/>
              </a:spcBef>
              <a:buNone/>
            </a:pPr>
            <a:r>
              <a:rPr lang="en" sz="3000"/>
              <a:t>Are these all local implementation decisions?</a:t>
            </a:r>
          </a:p>
          <a:p>
            <a:pPr lvl="0" rtl="0">
              <a:spcBef>
                <a:spcPts val="0"/>
              </a:spcBef>
              <a:buNone/>
            </a:pPr>
            <a:r>
              <a:rPr lang="en" sz="3000"/>
              <a:t>Communities of best practice?</a:t>
            </a:r>
          </a:p>
          <a:p>
            <a:pPr lvl="0" rtl="0">
              <a:spcBef>
                <a:spcPts val="0"/>
              </a:spcBef>
              <a:buNone/>
            </a:pPr>
            <a:r>
              <a:rPr lang="en" sz="3000"/>
              <a:t>Can we have confidence in our due diligence?</a:t>
            </a:r>
          </a:p>
          <a:p>
            <a:pPr lvl="0">
              <a:spcBef>
                <a:spcPts val="0"/>
              </a:spcBef>
              <a:buNone/>
            </a:pPr>
            <a:r>
              <a:rPr lang="en" sz="3000"/>
              <a:t>Do you compute cost/benefit analysis for some of these choices?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Thank You</a:t>
            </a:r>
          </a:p>
        </p:txBody>
      </p:sp>
      <p:sp>
        <p:nvSpPr>
          <p:cNvPr id="159" name="Shape 159"/>
          <p:cNvSpPr txBox="1"/>
          <p:nvPr/>
        </p:nvSpPr>
        <p:spPr>
          <a:xfrm>
            <a:off x="1277850" y="3063650"/>
            <a:ext cx="6627900" cy="1829699"/>
          </a:xfrm>
          <a:prstGeom prst="rect">
            <a:avLst/>
          </a:prstGeom>
          <a:noFill/>
          <a:ln>
            <a:noFill/>
          </a:ln>
        </p:spPr>
        <p:txBody>
          <a:bodyPr anchorCtr="0" anchor="t" bIns="91425" lIns="91425" rIns="91425" tIns="91425">
            <a:noAutofit/>
          </a:bodyPr>
          <a:lstStyle/>
          <a:p>
            <a:pPr lvl="0" rtl="0" algn="ctr">
              <a:spcBef>
                <a:spcPts val="0"/>
              </a:spcBef>
              <a:buNone/>
            </a:pPr>
            <a:r>
              <a:rPr lang="en" sz="1800">
                <a:solidFill>
                  <a:schemeClr val="dk1"/>
                </a:solidFill>
                <a:latin typeface="Roboto Slab"/>
                <a:ea typeface="Roboto Slab"/>
                <a:cs typeface="Roboto Slab"/>
                <a:sym typeface="Roboto Slab"/>
              </a:rPr>
              <a:t>Nathan Tallman</a:t>
            </a:r>
            <a:br>
              <a:rPr lang="en" sz="1800">
                <a:solidFill>
                  <a:schemeClr val="dk1"/>
                </a:solidFill>
                <a:latin typeface="Roboto Slab"/>
                <a:ea typeface="Roboto Slab"/>
                <a:cs typeface="Roboto Slab"/>
                <a:sym typeface="Roboto Slab"/>
              </a:rPr>
            </a:br>
            <a:r>
              <a:rPr lang="en" sz="1800">
                <a:solidFill>
                  <a:schemeClr val="dk1"/>
                </a:solidFill>
                <a:latin typeface="Roboto Slab"/>
                <a:ea typeface="Roboto Slab"/>
                <a:cs typeface="Roboto Slab"/>
                <a:sym typeface="Roboto Slab"/>
              </a:rPr>
              <a:t>Digital Content Strategist</a:t>
            </a:r>
          </a:p>
          <a:p>
            <a:pPr lvl="0" rtl="0" algn="ctr">
              <a:spcBef>
                <a:spcPts val="0"/>
              </a:spcBef>
              <a:buNone/>
            </a:pPr>
            <a:r>
              <a:rPr lang="en" sz="1800">
                <a:solidFill>
                  <a:schemeClr val="dk1"/>
                </a:solidFill>
                <a:latin typeface="Roboto Slab"/>
                <a:ea typeface="Roboto Slab"/>
                <a:cs typeface="Roboto Slab"/>
                <a:sym typeface="Roboto Slab"/>
              </a:rPr>
              <a:t>University of Cincinnati Libraries</a:t>
            </a:r>
          </a:p>
          <a:p>
            <a:pPr lvl="0" rtl="0" algn="ctr">
              <a:spcBef>
                <a:spcPts val="0"/>
              </a:spcBef>
              <a:buNone/>
            </a:pPr>
            <a:r>
              <a:rPr lang="en" sz="1800" u="sng">
                <a:solidFill>
                  <a:schemeClr val="dk1"/>
                </a:solidFill>
                <a:latin typeface="Roboto Slab"/>
                <a:ea typeface="Roboto Slab"/>
                <a:cs typeface="Roboto Slab"/>
                <a:sym typeface="Roboto Slab"/>
                <a:hlinkClick r:id="rId3"/>
              </a:rPr>
              <a:t>nathan.tallman@uc.edu</a:t>
            </a:r>
          </a:p>
          <a:p>
            <a:pPr lvl="0" algn="ctr">
              <a:spcBef>
                <a:spcPts val="0"/>
              </a:spcBef>
              <a:buNone/>
            </a:pPr>
            <a:r>
              <a:rPr lang="en" sz="1800">
                <a:solidFill>
                  <a:schemeClr val="dk1"/>
                </a:solidFill>
                <a:latin typeface="Roboto Slab"/>
                <a:ea typeface="Roboto Slab"/>
                <a:cs typeface="Roboto Slab"/>
                <a:sym typeface="Roboto Slab"/>
              </a:rPr>
              <a:t>@tallman1029</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87900" y="458025"/>
            <a:ext cx="8368200" cy="686099"/>
          </a:xfrm>
          <a:prstGeom prst="rect">
            <a:avLst/>
          </a:prstGeom>
        </p:spPr>
        <p:txBody>
          <a:bodyPr anchorCtr="0" anchor="b" bIns="91425" lIns="91425" rIns="91425" tIns="91425">
            <a:noAutofit/>
          </a:bodyPr>
          <a:lstStyle/>
          <a:p>
            <a:pPr lvl="0" rtl="0">
              <a:spcBef>
                <a:spcPts val="0"/>
              </a:spcBef>
              <a:buNone/>
            </a:pPr>
            <a:r>
              <a:rPr lang="en"/>
              <a:t>Basic Digital Preservation Workflow  @ UC</a:t>
            </a:r>
          </a:p>
        </p:txBody>
      </p:sp>
      <p:sp>
        <p:nvSpPr>
          <p:cNvPr id="71" name="Shape 71"/>
          <p:cNvSpPr/>
          <p:nvPr/>
        </p:nvSpPr>
        <p:spPr>
          <a:xfrm>
            <a:off x="432350" y="1304875"/>
            <a:ext cx="2469299" cy="607800"/>
          </a:xfrm>
          <a:prstGeom prst="homePlate">
            <a:avLst>
              <a:gd fmla="val 50000" name="adj"/>
            </a:avLst>
          </a:prstGeom>
          <a:solidFill>
            <a:schemeClr val="dk1"/>
          </a:solidFill>
          <a:ln>
            <a:noFill/>
          </a:ln>
        </p:spPr>
        <p:txBody>
          <a:bodyPr anchorCtr="0" anchor="ctr" bIns="121875" lIns="121875" rIns="121875" tIns="121875">
            <a:noAutofit/>
          </a:bodyPr>
          <a:lstStyle/>
          <a:p>
            <a:pPr lvl="0" rtl="0" algn="ctr">
              <a:spcBef>
                <a:spcPts val="0"/>
              </a:spcBef>
              <a:buClr>
                <a:srgbClr val="000000"/>
              </a:buClr>
              <a:buFont typeface="Arial"/>
              <a:buNone/>
            </a:pPr>
            <a:r>
              <a:t/>
            </a:r>
            <a:endParaRPr/>
          </a:p>
        </p:txBody>
      </p:sp>
      <p:sp>
        <p:nvSpPr>
          <p:cNvPr id="72" name="Shape 72"/>
          <p:cNvSpPr txBox="1"/>
          <p:nvPr>
            <p:ph idx="4294967295" type="body"/>
          </p:nvPr>
        </p:nvSpPr>
        <p:spPr>
          <a:xfrm>
            <a:off x="432350" y="1451575"/>
            <a:ext cx="2257199" cy="314400"/>
          </a:xfrm>
          <a:prstGeom prst="rect">
            <a:avLst/>
          </a:prstGeom>
        </p:spPr>
        <p:txBody>
          <a:bodyPr anchorCtr="0" anchor="ctr" bIns="91425" lIns="91425" rIns="91425" tIns="91425">
            <a:noAutofit/>
          </a:bodyPr>
          <a:lstStyle/>
          <a:p>
            <a:pPr lvl="0" rtl="0">
              <a:lnSpc>
                <a:spcPct val="100000"/>
              </a:lnSpc>
              <a:spcBef>
                <a:spcPts val="0"/>
              </a:spcBef>
              <a:spcAft>
                <a:spcPts val="0"/>
              </a:spcAft>
              <a:buNone/>
            </a:pPr>
            <a:r>
              <a:rPr lang="en">
                <a:solidFill>
                  <a:schemeClr val="lt1"/>
                </a:solidFill>
              </a:rPr>
              <a:t>Gather the bits</a:t>
            </a:r>
          </a:p>
        </p:txBody>
      </p:sp>
      <p:sp>
        <p:nvSpPr>
          <p:cNvPr id="73" name="Shape 73"/>
          <p:cNvSpPr txBox="1"/>
          <p:nvPr>
            <p:ph idx="4294967295" type="body"/>
          </p:nvPr>
        </p:nvSpPr>
        <p:spPr>
          <a:xfrm>
            <a:off x="432350" y="2070575"/>
            <a:ext cx="2471699" cy="2650799"/>
          </a:xfrm>
          <a:prstGeom prst="rect">
            <a:avLst/>
          </a:prstGeom>
        </p:spPr>
        <p:txBody>
          <a:bodyPr anchorCtr="0" anchor="t" bIns="91425" lIns="91425" rIns="91425" tIns="91425">
            <a:noAutofit/>
          </a:bodyPr>
          <a:lstStyle/>
          <a:p>
            <a:pPr indent="-355600" lvl="0" marL="457200" rtl="0">
              <a:spcBef>
                <a:spcPts val="0"/>
              </a:spcBef>
              <a:spcAft>
                <a:spcPts val="800"/>
              </a:spcAft>
              <a:buSzPct val="100000"/>
            </a:pPr>
            <a:r>
              <a:rPr lang="en" sz="2000"/>
              <a:t>DSpace</a:t>
            </a:r>
          </a:p>
          <a:p>
            <a:pPr indent="-355600" lvl="0" marL="457200" rtl="0">
              <a:spcBef>
                <a:spcPts val="0"/>
              </a:spcBef>
              <a:spcAft>
                <a:spcPts val="800"/>
              </a:spcAft>
              <a:buSzPct val="100000"/>
            </a:pPr>
            <a:r>
              <a:rPr lang="en" sz="2000"/>
              <a:t>LUNA</a:t>
            </a:r>
          </a:p>
          <a:p>
            <a:pPr indent="-355600" lvl="0" marL="457200" rtl="0">
              <a:spcBef>
                <a:spcPts val="0"/>
              </a:spcBef>
              <a:spcAft>
                <a:spcPts val="800"/>
              </a:spcAft>
              <a:buSzPct val="100000"/>
            </a:pPr>
            <a:r>
              <a:rPr lang="en" sz="2000"/>
              <a:t>HTML/CSS GUI</a:t>
            </a:r>
          </a:p>
          <a:p>
            <a:pPr indent="-355600" lvl="0" marL="457200" rtl="0">
              <a:spcBef>
                <a:spcPts val="0"/>
              </a:spcBef>
              <a:spcAft>
                <a:spcPts val="800"/>
              </a:spcAft>
              <a:buSzPct val="100000"/>
            </a:pPr>
            <a:r>
              <a:rPr lang="en" sz="2000"/>
              <a:t>Hydra/Fedora</a:t>
            </a:r>
          </a:p>
          <a:p>
            <a:pPr indent="-355600" lvl="0" marL="457200" rtl="0">
              <a:spcBef>
                <a:spcPts val="0"/>
              </a:spcBef>
              <a:spcAft>
                <a:spcPts val="800"/>
              </a:spcAft>
              <a:buSzPct val="100000"/>
            </a:pPr>
            <a:r>
              <a:rPr lang="en" sz="2000"/>
              <a:t>Filesystems</a:t>
            </a:r>
          </a:p>
          <a:p>
            <a:pPr indent="-355600" lvl="0" marL="457200" rtl="0">
              <a:spcBef>
                <a:spcPts val="0"/>
              </a:spcBef>
              <a:spcAft>
                <a:spcPts val="800"/>
              </a:spcAft>
              <a:buSzPct val="100000"/>
            </a:pPr>
            <a:r>
              <a:rPr lang="en" sz="2000"/>
              <a:t>BitCurator</a:t>
            </a:r>
          </a:p>
        </p:txBody>
      </p:sp>
      <p:sp>
        <p:nvSpPr>
          <p:cNvPr id="74" name="Shape 74"/>
          <p:cNvSpPr/>
          <p:nvPr/>
        </p:nvSpPr>
        <p:spPr>
          <a:xfrm>
            <a:off x="3044776" y="1304875"/>
            <a:ext cx="2760599" cy="607800"/>
          </a:xfrm>
          <a:prstGeom prst="chevron">
            <a:avLst>
              <a:gd fmla="val 50000" name="adj"/>
            </a:avLst>
          </a:prstGeom>
          <a:solidFill>
            <a:schemeClr val="dk1"/>
          </a:solidFill>
          <a:ln>
            <a:noFill/>
          </a:ln>
        </p:spPr>
        <p:txBody>
          <a:bodyPr anchorCtr="0" anchor="ctr" bIns="121875" lIns="121875" rIns="121875" tIns="121875">
            <a:noAutofit/>
          </a:bodyPr>
          <a:lstStyle/>
          <a:p>
            <a:pPr lvl="0" rtl="0" algn="ctr">
              <a:spcBef>
                <a:spcPts val="0"/>
              </a:spcBef>
              <a:buClr>
                <a:srgbClr val="000000"/>
              </a:buClr>
              <a:buFont typeface="Arial"/>
              <a:buNone/>
            </a:pPr>
            <a:r>
              <a:t/>
            </a:r>
            <a:endParaRPr/>
          </a:p>
        </p:txBody>
      </p:sp>
      <p:sp>
        <p:nvSpPr>
          <p:cNvPr id="75" name="Shape 75"/>
          <p:cNvSpPr txBox="1"/>
          <p:nvPr>
            <p:ph idx="4294967295" type="body"/>
          </p:nvPr>
        </p:nvSpPr>
        <p:spPr>
          <a:xfrm>
            <a:off x="3336150" y="1451575"/>
            <a:ext cx="2257199" cy="314400"/>
          </a:xfrm>
          <a:prstGeom prst="rect">
            <a:avLst/>
          </a:prstGeom>
        </p:spPr>
        <p:txBody>
          <a:bodyPr anchorCtr="0" anchor="ctr" bIns="91425" lIns="91425" rIns="91425" tIns="91425">
            <a:noAutofit/>
          </a:bodyPr>
          <a:lstStyle/>
          <a:p>
            <a:pPr lvl="0" rtl="0">
              <a:lnSpc>
                <a:spcPct val="100000"/>
              </a:lnSpc>
              <a:spcBef>
                <a:spcPts val="0"/>
              </a:spcBef>
              <a:spcAft>
                <a:spcPts val="0"/>
              </a:spcAft>
              <a:buNone/>
            </a:pPr>
            <a:r>
              <a:rPr lang="en">
                <a:solidFill>
                  <a:schemeClr val="lt1"/>
                </a:solidFill>
              </a:rPr>
              <a:t>Make the AIPS</a:t>
            </a:r>
          </a:p>
        </p:txBody>
      </p:sp>
      <p:sp>
        <p:nvSpPr>
          <p:cNvPr id="76" name="Shape 76"/>
          <p:cNvSpPr/>
          <p:nvPr/>
        </p:nvSpPr>
        <p:spPr>
          <a:xfrm>
            <a:off x="5948501" y="1304875"/>
            <a:ext cx="2760599" cy="607800"/>
          </a:xfrm>
          <a:prstGeom prst="chevron">
            <a:avLst>
              <a:gd fmla="val 50000" name="adj"/>
            </a:avLst>
          </a:prstGeom>
          <a:solidFill>
            <a:schemeClr val="dk1"/>
          </a:solidFill>
          <a:ln>
            <a:noFill/>
          </a:ln>
        </p:spPr>
        <p:txBody>
          <a:bodyPr anchorCtr="0" anchor="ctr" bIns="121875" lIns="121875" rIns="121875" tIns="121875">
            <a:noAutofit/>
          </a:bodyPr>
          <a:lstStyle/>
          <a:p>
            <a:pPr lvl="0" rtl="0" algn="ctr">
              <a:spcBef>
                <a:spcPts val="0"/>
              </a:spcBef>
              <a:buClr>
                <a:srgbClr val="000000"/>
              </a:buClr>
              <a:buFont typeface="Arial"/>
              <a:buNone/>
            </a:pPr>
            <a:r>
              <a:t/>
            </a:r>
            <a:endParaRPr/>
          </a:p>
        </p:txBody>
      </p:sp>
      <p:sp>
        <p:nvSpPr>
          <p:cNvPr id="77" name="Shape 77"/>
          <p:cNvSpPr txBox="1"/>
          <p:nvPr>
            <p:ph idx="4294967295" type="body"/>
          </p:nvPr>
        </p:nvSpPr>
        <p:spPr>
          <a:xfrm>
            <a:off x="6254232" y="1451575"/>
            <a:ext cx="2257199" cy="314400"/>
          </a:xfrm>
          <a:prstGeom prst="rect">
            <a:avLst/>
          </a:prstGeom>
        </p:spPr>
        <p:txBody>
          <a:bodyPr anchorCtr="0" anchor="ctr" bIns="91425" lIns="91425" rIns="91425" tIns="91425">
            <a:noAutofit/>
          </a:bodyPr>
          <a:lstStyle/>
          <a:p>
            <a:pPr lvl="0" rtl="0">
              <a:lnSpc>
                <a:spcPct val="100000"/>
              </a:lnSpc>
              <a:spcBef>
                <a:spcPts val="0"/>
              </a:spcBef>
              <a:spcAft>
                <a:spcPts val="0"/>
              </a:spcAft>
              <a:buNone/>
            </a:pPr>
            <a:r>
              <a:rPr lang="en">
                <a:solidFill>
                  <a:schemeClr val="lt1"/>
                </a:solidFill>
              </a:rPr>
              <a:t>Preservation</a:t>
            </a:r>
          </a:p>
        </p:txBody>
      </p:sp>
      <p:sp>
        <p:nvSpPr>
          <p:cNvPr id="78" name="Shape 78"/>
          <p:cNvSpPr txBox="1"/>
          <p:nvPr>
            <p:ph idx="4294967295" type="body"/>
          </p:nvPr>
        </p:nvSpPr>
        <p:spPr>
          <a:xfrm>
            <a:off x="6254225" y="2070575"/>
            <a:ext cx="2471699" cy="2650799"/>
          </a:xfrm>
          <a:prstGeom prst="rect">
            <a:avLst/>
          </a:prstGeom>
        </p:spPr>
        <p:txBody>
          <a:bodyPr anchorCtr="0" anchor="t" bIns="91425" lIns="91425" rIns="91425" tIns="91425">
            <a:noAutofit/>
          </a:bodyPr>
          <a:lstStyle/>
          <a:p>
            <a:pPr indent="-355600" lvl="0" marL="457200" rtl="0">
              <a:spcBef>
                <a:spcPts val="0"/>
              </a:spcBef>
              <a:spcAft>
                <a:spcPts val="800"/>
              </a:spcAft>
              <a:buSzPct val="100000"/>
            </a:pPr>
            <a:r>
              <a:rPr lang="en" sz="2000"/>
              <a:t>Fedora</a:t>
            </a:r>
          </a:p>
          <a:p>
            <a:pPr indent="-355600" lvl="0" marL="457200" rtl="0">
              <a:spcBef>
                <a:spcPts val="0"/>
              </a:spcBef>
              <a:spcAft>
                <a:spcPts val="800"/>
              </a:spcAft>
              <a:buSzPct val="100000"/>
            </a:pPr>
            <a:r>
              <a:rPr lang="en" sz="2000"/>
              <a:t>Geo-spatially redundant storage</a:t>
            </a:r>
          </a:p>
          <a:p>
            <a:pPr indent="-355600" lvl="0" marL="457200" rtl="0">
              <a:spcBef>
                <a:spcPts val="0"/>
              </a:spcBef>
              <a:spcAft>
                <a:spcPts val="800"/>
              </a:spcAft>
              <a:buSzPct val="100000"/>
            </a:pPr>
            <a:r>
              <a:rPr lang="en" sz="2000"/>
              <a:t>Fixity checks</a:t>
            </a:r>
          </a:p>
          <a:p>
            <a:pPr indent="-355600" lvl="0" marL="457200" rtl="0">
              <a:spcBef>
                <a:spcPts val="0"/>
              </a:spcBef>
              <a:spcAft>
                <a:spcPts val="800"/>
              </a:spcAft>
              <a:buSzPct val="100000"/>
            </a:pPr>
            <a:r>
              <a:rPr lang="en" sz="2000"/>
              <a:t>Forward migrations</a:t>
            </a:r>
          </a:p>
        </p:txBody>
      </p:sp>
      <p:sp>
        <p:nvSpPr>
          <p:cNvPr id="79" name="Shape 79"/>
          <p:cNvSpPr txBox="1"/>
          <p:nvPr>
            <p:ph idx="4294967295" type="body"/>
          </p:nvPr>
        </p:nvSpPr>
        <p:spPr>
          <a:xfrm>
            <a:off x="3336146" y="2070575"/>
            <a:ext cx="2471699" cy="2650799"/>
          </a:xfrm>
          <a:prstGeom prst="rect">
            <a:avLst/>
          </a:prstGeom>
        </p:spPr>
        <p:txBody>
          <a:bodyPr anchorCtr="0" anchor="t" bIns="91425" lIns="91425" rIns="91425" tIns="91425">
            <a:noAutofit/>
          </a:bodyPr>
          <a:lstStyle/>
          <a:p>
            <a:pPr indent="-228600" lvl="0" marL="457200" rtl="0">
              <a:spcBef>
                <a:spcPts val="0"/>
              </a:spcBef>
              <a:spcAft>
                <a:spcPts val="800"/>
              </a:spcAft>
            </a:pPr>
            <a:r>
              <a:rPr lang="en"/>
              <a:t>Archivematica</a:t>
            </a:r>
          </a:p>
          <a:p>
            <a:pPr indent="-228600" lvl="0" marL="457200" rtl="0">
              <a:spcBef>
                <a:spcPts val="0"/>
              </a:spcBef>
              <a:spcAft>
                <a:spcPts val="800"/>
              </a:spcAft>
            </a:pPr>
            <a:r>
              <a:rPr lang="en"/>
              <a:t>Bash scripts</a:t>
            </a:r>
          </a:p>
          <a:p>
            <a:pPr indent="-228600" lvl="0" marL="457200" rtl="0">
              <a:spcBef>
                <a:spcPts val="0"/>
              </a:spcBef>
              <a:spcAft>
                <a:spcPts val="800"/>
              </a:spcAft>
            </a:pPr>
            <a:r>
              <a:rPr lang="en"/>
              <a:t>XSLT</a:t>
            </a:r>
          </a:p>
          <a:p>
            <a:pPr indent="-228600" lvl="0" marL="457200" rtl="0">
              <a:spcBef>
                <a:spcPts val="0"/>
              </a:spcBef>
              <a:spcAft>
                <a:spcPts val="800"/>
              </a:spcAft>
            </a:pPr>
            <a:r>
              <a:rPr lang="en"/>
              <a:t>ImageMagick</a:t>
            </a:r>
          </a:p>
          <a:p>
            <a:pPr indent="-228600" lvl="0" marL="457200" rtl="0">
              <a:spcBef>
                <a:spcPts val="0"/>
              </a:spcBef>
              <a:spcAft>
                <a:spcPts val="800"/>
              </a:spcAft>
            </a:pPr>
            <a:r>
              <a:rPr lang="en"/>
              <a:t>PDFtk</a:t>
            </a:r>
          </a:p>
          <a:p>
            <a:pPr indent="-228600" lvl="0" marL="457200" rtl="0">
              <a:spcBef>
                <a:spcPts val="0"/>
              </a:spcBef>
              <a:spcAft>
                <a:spcPts val="800"/>
              </a:spcAft>
            </a:pPr>
            <a:r>
              <a:rPr lang="en"/>
              <a:t>FFMPEG</a:t>
            </a:r>
          </a:p>
          <a:p>
            <a:pPr indent="-228600" lvl="0" marL="457200" rtl="0">
              <a:spcBef>
                <a:spcPts val="0"/>
              </a:spcBef>
              <a:spcAft>
                <a:spcPts val="800"/>
              </a:spcAft>
            </a:pPr>
            <a:r>
              <a:rPr lang="en"/>
              <a:t>and more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Ignore the man behind the curtain, he has problems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Gather the Bits</a:t>
            </a:r>
          </a:p>
        </p:txBody>
      </p:sp>
      <p:sp>
        <p:nvSpPr>
          <p:cNvPr id="90" name="Shape 90"/>
          <p:cNvSpPr txBox="1"/>
          <p:nvPr>
            <p:ph idx="1" type="body"/>
          </p:nvPr>
        </p:nvSpPr>
        <p:spPr>
          <a:xfrm>
            <a:off x="387900" y="1293725"/>
            <a:ext cx="4225200" cy="3078899"/>
          </a:xfrm>
          <a:prstGeom prst="rect">
            <a:avLst/>
          </a:prstGeom>
        </p:spPr>
        <p:txBody>
          <a:bodyPr anchorCtr="0" anchor="t" bIns="91425" lIns="91425" rIns="91425" tIns="91425">
            <a:noAutofit/>
          </a:bodyPr>
          <a:lstStyle/>
          <a:p>
            <a:pPr indent="-374650" lvl="0" marL="457200" rtl="0">
              <a:spcBef>
                <a:spcPts val="0"/>
              </a:spcBef>
              <a:buSzPct val="100000"/>
            </a:pPr>
            <a:r>
              <a:rPr lang="en" sz="2300"/>
              <a:t>Exports all look different</a:t>
            </a:r>
          </a:p>
          <a:p>
            <a:pPr indent="-374650" lvl="0" marL="457200" rtl="0">
              <a:spcBef>
                <a:spcPts val="0"/>
              </a:spcBef>
              <a:buSzPct val="100000"/>
            </a:pPr>
            <a:r>
              <a:rPr lang="en" sz="2300"/>
              <a:t>Sometimes little or no metadata</a:t>
            </a:r>
          </a:p>
          <a:p>
            <a:pPr indent="-374650" lvl="0" marL="457200" rtl="0">
              <a:spcBef>
                <a:spcPts val="0"/>
              </a:spcBef>
              <a:buSzPct val="100000"/>
            </a:pPr>
            <a:r>
              <a:rPr lang="en" sz="2300"/>
              <a:t>Base64 encoded binary bitstreams</a:t>
            </a:r>
          </a:p>
          <a:p>
            <a:pPr indent="-374650" lvl="0" marL="457200" rtl="0">
              <a:spcBef>
                <a:spcPts val="0"/>
              </a:spcBef>
              <a:buSzPct val="100000"/>
            </a:pPr>
            <a:r>
              <a:rPr lang="en" sz="2300"/>
              <a:t>Rights information</a:t>
            </a:r>
          </a:p>
          <a:p>
            <a:pPr indent="-374650" lvl="0" marL="457200" rtl="0">
              <a:spcBef>
                <a:spcPts val="0"/>
              </a:spcBef>
              <a:buSzPct val="100000"/>
            </a:pPr>
            <a:r>
              <a:rPr lang="en" sz="2300"/>
              <a:t>Restricted bitstreams</a:t>
            </a:r>
          </a:p>
        </p:txBody>
      </p:sp>
      <p:pic>
        <p:nvPicPr>
          <p:cNvPr id="91" name="Shape 91"/>
          <p:cNvPicPr preferRelativeResize="0"/>
          <p:nvPr/>
        </p:nvPicPr>
        <p:blipFill>
          <a:blip r:embed="rId3">
            <a:alphaModFix/>
          </a:blip>
          <a:stretch>
            <a:fillRect/>
          </a:stretch>
        </p:blipFill>
        <p:spPr>
          <a:xfrm>
            <a:off x="4751896" y="1078082"/>
            <a:ext cx="4225200" cy="2987341"/>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87900" y="458025"/>
            <a:ext cx="8368200" cy="686099"/>
          </a:xfrm>
          <a:prstGeom prst="rect">
            <a:avLst/>
          </a:prstGeom>
        </p:spPr>
        <p:txBody>
          <a:bodyPr anchorCtr="0" anchor="b" bIns="91425" lIns="91425" rIns="91425" tIns="91425">
            <a:noAutofit/>
          </a:bodyPr>
          <a:lstStyle/>
          <a:p>
            <a:pPr lvl="0" rtl="0">
              <a:spcBef>
                <a:spcPts val="0"/>
              </a:spcBef>
              <a:buNone/>
            </a:pPr>
            <a:r>
              <a:rPr lang="en"/>
              <a:t>Make the AIPS</a:t>
            </a:r>
          </a:p>
        </p:txBody>
      </p:sp>
      <p:sp>
        <p:nvSpPr>
          <p:cNvPr id="97" name="Shape 97"/>
          <p:cNvSpPr txBox="1"/>
          <p:nvPr>
            <p:ph idx="1" type="body"/>
          </p:nvPr>
        </p:nvSpPr>
        <p:spPr>
          <a:xfrm>
            <a:off x="4554950" y="1489825"/>
            <a:ext cx="4201200" cy="3078899"/>
          </a:xfrm>
          <a:prstGeom prst="rect">
            <a:avLst/>
          </a:prstGeom>
        </p:spPr>
        <p:txBody>
          <a:bodyPr anchorCtr="0" anchor="t" bIns="91425" lIns="91425" rIns="91425" tIns="91425">
            <a:noAutofit/>
          </a:bodyPr>
          <a:lstStyle/>
          <a:p>
            <a:pPr indent="-381000" lvl="0" marL="457200" rtl="0">
              <a:spcBef>
                <a:spcPts val="0"/>
              </a:spcBef>
              <a:buSzPct val="100000"/>
            </a:pPr>
            <a:r>
              <a:rPr lang="en" sz="2400"/>
              <a:t>Boutique scripts don’t scale</a:t>
            </a:r>
          </a:p>
          <a:p>
            <a:pPr indent="-381000" lvl="0" marL="457200" rtl="0">
              <a:spcBef>
                <a:spcPts val="0"/>
              </a:spcBef>
              <a:buSzPct val="100000"/>
            </a:pPr>
            <a:r>
              <a:rPr lang="en" sz="2400"/>
              <a:t>Derivatives (include?)</a:t>
            </a:r>
          </a:p>
          <a:p>
            <a:pPr indent="-381000" lvl="1" marL="914400" rtl="0">
              <a:spcBef>
                <a:spcPts val="0"/>
              </a:spcBef>
              <a:buSzPct val="100000"/>
            </a:pPr>
            <a:r>
              <a:rPr lang="en" sz="2400"/>
              <a:t>Normalization</a:t>
            </a:r>
          </a:p>
          <a:p>
            <a:pPr indent="-381000" lvl="0" marL="457200" rtl="0">
              <a:spcBef>
                <a:spcPts val="0"/>
              </a:spcBef>
              <a:buSzPct val="100000"/>
            </a:pPr>
            <a:r>
              <a:rPr lang="en" sz="2400"/>
              <a:t>Versioning of content or metadata</a:t>
            </a:r>
          </a:p>
        </p:txBody>
      </p:sp>
      <p:pic>
        <p:nvPicPr>
          <p:cNvPr id="98" name="Shape 98"/>
          <p:cNvPicPr preferRelativeResize="0"/>
          <p:nvPr/>
        </p:nvPicPr>
        <p:blipFill>
          <a:blip r:embed="rId3">
            <a:alphaModFix/>
          </a:blip>
          <a:stretch>
            <a:fillRect/>
          </a:stretch>
        </p:blipFill>
        <p:spPr>
          <a:xfrm>
            <a:off x="268700" y="1548662"/>
            <a:ext cx="3964625" cy="2961223"/>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87900" y="458025"/>
            <a:ext cx="8368200" cy="686099"/>
          </a:xfrm>
          <a:prstGeom prst="rect">
            <a:avLst/>
          </a:prstGeom>
        </p:spPr>
        <p:txBody>
          <a:bodyPr anchorCtr="0" anchor="b" bIns="91425" lIns="91425" rIns="91425" tIns="91425">
            <a:noAutofit/>
          </a:bodyPr>
          <a:lstStyle/>
          <a:p>
            <a:pPr lvl="0" rtl="0">
              <a:spcBef>
                <a:spcPts val="0"/>
              </a:spcBef>
              <a:buNone/>
            </a:pPr>
            <a:r>
              <a:rPr lang="en"/>
              <a:t>Preservation</a:t>
            </a:r>
          </a:p>
        </p:txBody>
      </p:sp>
      <p:sp>
        <p:nvSpPr>
          <p:cNvPr id="104" name="Shape 104"/>
          <p:cNvSpPr txBox="1"/>
          <p:nvPr>
            <p:ph idx="1" type="body"/>
          </p:nvPr>
        </p:nvSpPr>
        <p:spPr>
          <a:xfrm>
            <a:off x="387900" y="1061975"/>
            <a:ext cx="3949499" cy="3506700"/>
          </a:xfrm>
          <a:prstGeom prst="rect">
            <a:avLst/>
          </a:prstGeom>
        </p:spPr>
        <p:txBody>
          <a:bodyPr anchorCtr="0" anchor="t" bIns="91425" lIns="91425" rIns="91425" tIns="91425">
            <a:noAutofit/>
          </a:bodyPr>
          <a:lstStyle/>
          <a:p>
            <a:pPr lvl="0" rtl="0">
              <a:spcBef>
                <a:spcPts val="0"/>
              </a:spcBef>
              <a:buNone/>
            </a:pPr>
            <a:r>
              <a:t/>
            </a:r>
            <a:endParaRPr sz="2400"/>
          </a:p>
          <a:p>
            <a:pPr indent="-381000" lvl="0" marL="457200" rtl="0">
              <a:spcBef>
                <a:spcPts val="0"/>
              </a:spcBef>
              <a:buSzPct val="100000"/>
            </a:pPr>
            <a:r>
              <a:rPr lang="en" sz="2400"/>
              <a:t>Local copies</a:t>
            </a:r>
          </a:p>
          <a:p>
            <a:pPr indent="-381000" lvl="0" marL="457200" rtl="0">
              <a:spcBef>
                <a:spcPts val="0"/>
              </a:spcBef>
              <a:buSzPct val="100000"/>
            </a:pPr>
            <a:r>
              <a:rPr lang="en" sz="2400"/>
              <a:t>Remote copies</a:t>
            </a:r>
          </a:p>
          <a:p>
            <a:pPr indent="-381000" lvl="0" marL="457200" rtl="0">
              <a:spcBef>
                <a:spcPts val="0"/>
              </a:spcBef>
              <a:buSzPct val="100000"/>
            </a:pPr>
            <a:r>
              <a:rPr lang="en" sz="2400"/>
              <a:t>Tie-breakers</a:t>
            </a:r>
          </a:p>
          <a:p>
            <a:pPr indent="-381000" lvl="0" marL="457200" rtl="0">
              <a:spcBef>
                <a:spcPts val="0"/>
              </a:spcBef>
              <a:buSzPct val="100000"/>
            </a:pPr>
            <a:r>
              <a:rPr lang="en" sz="2400"/>
              <a:t>Synchronization</a:t>
            </a:r>
          </a:p>
        </p:txBody>
      </p:sp>
      <p:pic>
        <p:nvPicPr>
          <p:cNvPr id="105" name="Shape 105"/>
          <p:cNvPicPr preferRelativeResize="0"/>
          <p:nvPr/>
        </p:nvPicPr>
        <p:blipFill>
          <a:blip r:embed="rId3">
            <a:alphaModFix/>
          </a:blip>
          <a:stretch>
            <a:fillRect/>
          </a:stretch>
        </p:blipFill>
        <p:spPr>
          <a:xfrm>
            <a:off x="5734123" y="493524"/>
            <a:ext cx="3107074" cy="415647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Some of the major concerns</a:t>
            </a:r>
          </a:p>
        </p:txBody>
      </p:sp>
      <p:grpSp>
        <p:nvGrpSpPr>
          <p:cNvPr id="111" name="Shape 111"/>
          <p:cNvGrpSpPr/>
          <p:nvPr/>
        </p:nvGrpSpPr>
        <p:grpSpPr>
          <a:xfrm>
            <a:off x="431925" y="1304875"/>
            <a:ext cx="2628924" cy="3416400"/>
            <a:chOff x="431925" y="1304875"/>
            <a:chExt cx="2628924" cy="3416400"/>
          </a:xfrm>
        </p:grpSpPr>
        <p:sp>
          <p:nvSpPr>
            <p:cNvPr id="112" name="Shape 112"/>
            <p:cNvSpPr txBox="1"/>
            <p:nvPr/>
          </p:nvSpPr>
          <p:spPr>
            <a:xfrm>
              <a:off x="431925" y="1304875"/>
              <a:ext cx="2628899" cy="464099"/>
            </a:xfrm>
            <a:prstGeom prst="rect">
              <a:avLst/>
            </a:prstGeom>
            <a:solidFill>
              <a:schemeClr val="dk1"/>
            </a:solidFill>
            <a:ln>
              <a:noFill/>
            </a:ln>
          </p:spPr>
          <p:txBody>
            <a:bodyPr anchorCtr="0" anchor="ctr" bIns="91425" lIns="91425" rIns="91425" tIns="91425">
              <a:noAutofit/>
            </a:bodyPr>
            <a:lstStyle/>
            <a:p>
              <a:pPr lvl="0" rtl="0">
                <a:spcBef>
                  <a:spcPts val="0"/>
                </a:spcBef>
                <a:buNone/>
              </a:pPr>
              <a:r>
                <a:t/>
              </a:r>
              <a:endParaRPr/>
            </a:p>
          </p:txBody>
        </p:sp>
        <p:sp>
          <p:nvSpPr>
            <p:cNvPr id="113" name="Shape 113"/>
            <p:cNvSpPr/>
            <p:nvPr/>
          </p:nvSpPr>
          <p:spPr>
            <a:xfrm>
              <a:off x="431950" y="1304875"/>
              <a:ext cx="2628899" cy="3416400"/>
            </a:xfrm>
            <a:prstGeom prst="rect">
              <a:avLst/>
            </a:prstGeom>
            <a:noFill/>
            <a:ln cap="flat" cmpd="sng" w="952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114" name="Shape 114"/>
          <p:cNvSpPr txBox="1"/>
          <p:nvPr>
            <p:ph idx="4294967295" type="body"/>
          </p:nvPr>
        </p:nvSpPr>
        <p:spPr>
          <a:xfrm>
            <a:off x="506425" y="1304875"/>
            <a:ext cx="2494499" cy="461399"/>
          </a:xfrm>
          <a:prstGeom prst="rect">
            <a:avLst/>
          </a:prstGeom>
        </p:spPr>
        <p:txBody>
          <a:bodyPr anchorCtr="0" anchor="t" bIns="91425" lIns="91425" rIns="91425" tIns="91425">
            <a:noAutofit/>
          </a:bodyPr>
          <a:lstStyle/>
          <a:p>
            <a:pPr lvl="0" rtl="0">
              <a:spcBef>
                <a:spcPts val="0"/>
              </a:spcBef>
              <a:spcAft>
                <a:spcPts val="0"/>
              </a:spcAft>
              <a:buNone/>
            </a:pPr>
            <a:r>
              <a:rPr lang="en">
                <a:solidFill>
                  <a:schemeClr val="lt1"/>
                </a:solidFill>
              </a:rPr>
              <a:t>How many copies</a:t>
            </a:r>
          </a:p>
        </p:txBody>
      </p:sp>
      <p:grpSp>
        <p:nvGrpSpPr>
          <p:cNvPr id="115" name="Shape 115"/>
          <p:cNvGrpSpPr/>
          <p:nvPr/>
        </p:nvGrpSpPr>
        <p:grpSpPr>
          <a:xfrm>
            <a:off x="3320450" y="1304875"/>
            <a:ext cx="2632499" cy="3416400"/>
            <a:chOff x="3320450" y="1304875"/>
            <a:chExt cx="2632499" cy="3416400"/>
          </a:xfrm>
        </p:grpSpPr>
        <p:sp>
          <p:nvSpPr>
            <p:cNvPr id="116" name="Shape 116"/>
            <p:cNvSpPr txBox="1"/>
            <p:nvPr/>
          </p:nvSpPr>
          <p:spPr>
            <a:xfrm>
              <a:off x="3324050" y="1304875"/>
              <a:ext cx="2628899" cy="464099"/>
            </a:xfrm>
            <a:prstGeom prst="rect">
              <a:avLst/>
            </a:prstGeom>
            <a:solidFill>
              <a:schemeClr val="dk1"/>
            </a:solidFill>
            <a:ln>
              <a:noFill/>
            </a:ln>
          </p:spPr>
          <p:txBody>
            <a:bodyPr anchorCtr="0" anchor="ctr" bIns="91425" lIns="91425" rIns="91425" tIns="91425">
              <a:noAutofit/>
            </a:bodyPr>
            <a:lstStyle/>
            <a:p>
              <a:pPr lvl="0" rtl="0">
                <a:spcBef>
                  <a:spcPts val="0"/>
                </a:spcBef>
                <a:buNone/>
              </a:pPr>
              <a:r>
                <a:t/>
              </a:r>
              <a:endParaRPr/>
            </a:p>
          </p:txBody>
        </p:sp>
        <p:sp>
          <p:nvSpPr>
            <p:cNvPr id="117" name="Shape 117"/>
            <p:cNvSpPr/>
            <p:nvPr/>
          </p:nvSpPr>
          <p:spPr>
            <a:xfrm>
              <a:off x="3320450" y="1304875"/>
              <a:ext cx="2628899" cy="3416400"/>
            </a:xfrm>
            <a:prstGeom prst="rect">
              <a:avLst/>
            </a:prstGeom>
            <a:noFill/>
            <a:ln cap="flat" cmpd="sng" w="952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118" name="Shape 118"/>
          <p:cNvSpPr txBox="1"/>
          <p:nvPr>
            <p:ph idx="4294967295" type="body"/>
          </p:nvPr>
        </p:nvSpPr>
        <p:spPr>
          <a:xfrm>
            <a:off x="3389450" y="1304875"/>
            <a:ext cx="2494499" cy="461399"/>
          </a:xfrm>
          <a:prstGeom prst="rect">
            <a:avLst/>
          </a:prstGeom>
        </p:spPr>
        <p:txBody>
          <a:bodyPr anchorCtr="0" anchor="t" bIns="91425" lIns="91425" rIns="91425" tIns="91425">
            <a:noAutofit/>
          </a:bodyPr>
          <a:lstStyle/>
          <a:p>
            <a:pPr lvl="0" rtl="0">
              <a:spcBef>
                <a:spcPts val="0"/>
              </a:spcBef>
              <a:spcAft>
                <a:spcPts val="0"/>
              </a:spcAft>
              <a:buNone/>
            </a:pPr>
            <a:r>
              <a:rPr lang="en">
                <a:solidFill>
                  <a:schemeClr val="lt1"/>
                </a:solidFill>
              </a:rPr>
              <a:t>Metadata changes</a:t>
            </a:r>
          </a:p>
        </p:txBody>
      </p:sp>
      <p:grpSp>
        <p:nvGrpSpPr>
          <p:cNvPr id="119" name="Shape 119"/>
          <p:cNvGrpSpPr/>
          <p:nvPr/>
        </p:nvGrpSpPr>
        <p:grpSpPr>
          <a:xfrm>
            <a:off x="6212550" y="1304875"/>
            <a:ext cx="2632499" cy="3416400"/>
            <a:chOff x="6212550" y="1304875"/>
            <a:chExt cx="2632499" cy="3416400"/>
          </a:xfrm>
        </p:grpSpPr>
        <p:sp>
          <p:nvSpPr>
            <p:cNvPr id="120" name="Shape 120"/>
            <p:cNvSpPr/>
            <p:nvPr/>
          </p:nvSpPr>
          <p:spPr>
            <a:xfrm>
              <a:off x="6215400" y="1304875"/>
              <a:ext cx="2628899" cy="3416400"/>
            </a:xfrm>
            <a:prstGeom prst="rect">
              <a:avLst/>
            </a:prstGeom>
            <a:noFill/>
            <a:ln cap="flat" cmpd="sng" w="952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1" name="Shape 121"/>
            <p:cNvSpPr txBox="1"/>
            <p:nvPr/>
          </p:nvSpPr>
          <p:spPr>
            <a:xfrm>
              <a:off x="6212550" y="1304875"/>
              <a:ext cx="2632499" cy="464099"/>
            </a:xfrm>
            <a:prstGeom prst="rect">
              <a:avLst/>
            </a:prstGeom>
            <a:solidFill>
              <a:schemeClr val="dk1"/>
            </a:solidFill>
            <a:ln>
              <a:noFill/>
            </a:ln>
          </p:spPr>
          <p:txBody>
            <a:bodyPr anchorCtr="0" anchor="ctr" bIns="91425" lIns="91425" rIns="91425" tIns="91425">
              <a:noAutofit/>
            </a:bodyPr>
            <a:lstStyle/>
            <a:p>
              <a:pPr lvl="0" rtl="0">
                <a:spcBef>
                  <a:spcPts val="0"/>
                </a:spcBef>
                <a:buNone/>
              </a:pPr>
              <a:r>
                <a:t/>
              </a:r>
              <a:endParaRPr/>
            </a:p>
          </p:txBody>
        </p:sp>
      </p:grpSp>
      <p:sp>
        <p:nvSpPr>
          <p:cNvPr id="122" name="Shape 122"/>
          <p:cNvSpPr txBox="1"/>
          <p:nvPr>
            <p:ph idx="4294967295" type="body"/>
          </p:nvPr>
        </p:nvSpPr>
        <p:spPr>
          <a:xfrm>
            <a:off x="6272475" y="1304875"/>
            <a:ext cx="2494499" cy="461399"/>
          </a:xfrm>
          <a:prstGeom prst="rect">
            <a:avLst/>
          </a:prstGeom>
        </p:spPr>
        <p:txBody>
          <a:bodyPr anchorCtr="0" anchor="t" bIns="91425" lIns="91425" rIns="91425" tIns="91425">
            <a:noAutofit/>
          </a:bodyPr>
          <a:lstStyle/>
          <a:p>
            <a:pPr lvl="0" rtl="0">
              <a:spcBef>
                <a:spcPts val="0"/>
              </a:spcBef>
              <a:spcAft>
                <a:spcPts val="0"/>
              </a:spcAft>
              <a:buNone/>
            </a:pPr>
            <a:r>
              <a:rPr lang="en">
                <a:solidFill>
                  <a:schemeClr val="lt1"/>
                </a:solidFill>
              </a:rPr>
              <a:t>Logistics</a:t>
            </a:r>
          </a:p>
        </p:txBody>
      </p:sp>
      <p:pic>
        <p:nvPicPr>
          <p:cNvPr id="123" name="Shape 123"/>
          <p:cNvPicPr preferRelativeResize="0"/>
          <p:nvPr/>
        </p:nvPicPr>
        <p:blipFill>
          <a:blip r:embed="rId3">
            <a:alphaModFix/>
          </a:blip>
          <a:stretch>
            <a:fillRect/>
          </a:stretch>
        </p:blipFill>
        <p:spPr>
          <a:xfrm>
            <a:off x="3396662" y="1850300"/>
            <a:ext cx="2406156" cy="2794799"/>
          </a:xfrm>
          <a:prstGeom prst="rect">
            <a:avLst/>
          </a:prstGeom>
          <a:noFill/>
          <a:ln>
            <a:noFill/>
          </a:ln>
        </p:spPr>
      </p:pic>
      <p:pic>
        <p:nvPicPr>
          <p:cNvPr id="124" name="Shape 124"/>
          <p:cNvPicPr preferRelativeResize="0"/>
          <p:nvPr/>
        </p:nvPicPr>
        <p:blipFill>
          <a:blip r:embed="rId4">
            <a:alphaModFix/>
          </a:blip>
          <a:stretch>
            <a:fillRect/>
          </a:stretch>
        </p:blipFill>
        <p:spPr>
          <a:xfrm>
            <a:off x="6530650" y="1840550"/>
            <a:ext cx="2040857" cy="2814297"/>
          </a:xfrm>
          <a:prstGeom prst="rect">
            <a:avLst/>
          </a:prstGeom>
          <a:noFill/>
          <a:ln>
            <a:noFill/>
          </a:ln>
        </p:spPr>
      </p:pic>
      <p:pic>
        <p:nvPicPr>
          <p:cNvPr id="125" name="Shape 125"/>
          <p:cNvPicPr preferRelativeResize="0"/>
          <p:nvPr/>
        </p:nvPicPr>
        <p:blipFill>
          <a:blip r:embed="rId5">
            <a:alphaModFix/>
          </a:blip>
          <a:stretch>
            <a:fillRect/>
          </a:stretch>
        </p:blipFill>
        <p:spPr>
          <a:xfrm>
            <a:off x="492450" y="1840540"/>
            <a:ext cx="2494499" cy="281432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It’s Complicated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
              <a:t>Possible Partial Solutions</a:t>
            </a:r>
          </a:p>
        </p:txBody>
      </p:sp>
      <p:sp>
        <p:nvSpPr>
          <p:cNvPr id="136" name="Shape 136"/>
          <p:cNvSpPr txBox="1"/>
          <p:nvPr>
            <p:ph idx="1" type="body"/>
          </p:nvPr>
        </p:nvSpPr>
        <p:spPr>
          <a:xfrm>
            <a:off x="387900" y="1489825"/>
            <a:ext cx="3999899" cy="3078899"/>
          </a:xfrm>
          <a:prstGeom prst="rect">
            <a:avLst/>
          </a:prstGeom>
        </p:spPr>
        <p:txBody>
          <a:bodyPr anchorCtr="0" anchor="t" bIns="91425" lIns="91425" rIns="91425" tIns="91425">
            <a:noAutofit/>
          </a:bodyPr>
          <a:lstStyle/>
          <a:p>
            <a:pPr indent="-342900" lvl="0" marL="457200" rtl="0">
              <a:spcBef>
                <a:spcPts val="0"/>
              </a:spcBef>
              <a:buSzPct val="100000"/>
            </a:pPr>
            <a:r>
              <a:rPr lang="en" sz="1800"/>
              <a:t>Send DIP to ATOM with notes on where it has been sent</a:t>
            </a:r>
          </a:p>
          <a:p>
            <a:pPr indent="-342900" lvl="1" marL="914400" rtl="0">
              <a:spcBef>
                <a:spcPts val="0"/>
              </a:spcBef>
              <a:buSzPct val="100000"/>
            </a:pPr>
            <a:r>
              <a:rPr lang="en" sz="1800"/>
              <a:t>Binder?</a:t>
            </a:r>
          </a:p>
          <a:p>
            <a:pPr indent="-342900" lvl="0" marL="457200" rtl="0">
              <a:spcBef>
                <a:spcPts val="0"/>
              </a:spcBef>
              <a:buSzPct val="100000"/>
            </a:pPr>
            <a:r>
              <a:rPr lang="en" sz="1800"/>
              <a:t>Git-like versioning for metadata</a:t>
            </a:r>
          </a:p>
          <a:p>
            <a:pPr indent="-342900" lvl="1" marL="914400" rtl="0">
              <a:spcBef>
                <a:spcPts val="0"/>
              </a:spcBef>
              <a:buSzPct val="100000"/>
            </a:pPr>
            <a:r>
              <a:rPr lang="en" sz="1800"/>
              <a:t>possible stored separately</a:t>
            </a:r>
          </a:p>
          <a:p>
            <a:pPr indent="-342900" lvl="0" marL="457200" rtl="0">
              <a:spcBef>
                <a:spcPts val="0"/>
              </a:spcBef>
              <a:buSzPct val="100000"/>
            </a:pPr>
            <a:r>
              <a:rPr lang="en" sz="1800"/>
              <a:t>Rely on backups for disaster recovery, only include master files in AIP</a:t>
            </a:r>
          </a:p>
          <a:p>
            <a:pPr indent="-342900" lvl="1" marL="914400" rtl="0">
              <a:spcBef>
                <a:spcPts val="0"/>
              </a:spcBef>
              <a:buSzPct val="100000"/>
            </a:pPr>
            <a:r>
              <a:rPr lang="en" sz="1800"/>
              <a:t>Risk of holey or corrupt backups</a:t>
            </a:r>
          </a:p>
        </p:txBody>
      </p:sp>
      <p:sp>
        <p:nvSpPr>
          <p:cNvPr id="137" name="Shape 137"/>
          <p:cNvSpPr txBox="1"/>
          <p:nvPr>
            <p:ph idx="2" type="body"/>
          </p:nvPr>
        </p:nvSpPr>
        <p:spPr>
          <a:xfrm>
            <a:off x="4756200" y="1489825"/>
            <a:ext cx="3999899" cy="3078899"/>
          </a:xfrm>
          <a:prstGeom prst="rect">
            <a:avLst/>
          </a:prstGeom>
        </p:spPr>
        <p:txBody>
          <a:bodyPr anchorCtr="0" anchor="t" bIns="91425" lIns="91425" rIns="91425" tIns="91425">
            <a:noAutofit/>
          </a:bodyPr>
          <a:lstStyle/>
          <a:p>
            <a:pPr lvl="0" rtl="0">
              <a:spcBef>
                <a:spcPts val="0"/>
              </a:spcBef>
              <a:buNone/>
            </a:pPr>
            <a:r>
              <a:rPr lang="en" sz="2000"/>
              <a:t>What about</a:t>
            </a:r>
          </a:p>
          <a:p>
            <a:pPr indent="-355600" lvl="0" marL="457200" rtl="0">
              <a:spcBef>
                <a:spcPts val="0"/>
              </a:spcBef>
              <a:buSzPct val="100000"/>
            </a:pPr>
            <a:r>
              <a:rPr lang="en" sz="2000"/>
              <a:t>Rights metadata?</a:t>
            </a:r>
          </a:p>
          <a:p>
            <a:pPr indent="-355600" lvl="0" marL="457200" rtl="0">
              <a:spcBef>
                <a:spcPts val="0"/>
              </a:spcBef>
              <a:buSzPct val="100000"/>
            </a:pPr>
            <a:r>
              <a:rPr lang="en" sz="2000"/>
              <a:t>Base64?</a:t>
            </a:r>
          </a:p>
          <a:p>
            <a:pPr indent="-355600" lvl="0" marL="457200" rtl="0">
              <a:spcBef>
                <a:spcPts val="0"/>
              </a:spcBef>
              <a:buSzPct val="100000"/>
            </a:pPr>
            <a:r>
              <a:rPr lang="en" sz="2000"/>
              <a:t>Normalization?</a:t>
            </a:r>
          </a:p>
          <a:p>
            <a:pPr indent="-355600" lvl="0" marL="457200" rtl="0">
              <a:spcBef>
                <a:spcPts val="0"/>
              </a:spcBef>
              <a:buSzPct val="100000"/>
            </a:pPr>
            <a:r>
              <a:rPr lang="en" sz="2000"/>
              <a:t>How many copies?</a:t>
            </a:r>
          </a:p>
          <a:p>
            <a:pPr indent="-355600" lvl="0" marL="457200" rtl="0">
              <a:spcBef>
                <a:spcPts val="0"/>
              </a:spcBef>
              <a:buSzPct val="100000"/>
            </a:pPr>
            <a:r>
              <a:rPr lang="en" sz="2000"/>
              <a:t>Bi-directional synchronizations?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