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4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37"/>
    <p:restoredTop sz="94621"/>
  </p:normalViewPr>
  <p:slideViewPr>
    <p:cSldViewPr snapToGrid="0" snapToObjects="1">
      <p:cViewPr>
        <p:scale>
          <a:sx n="61" d="100"/>
          <a:sy n="61" d="100"/>
        </p:scale>
        <p:origin x="2168" y="8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97ECD-5878-924B-871F-37F7A258B8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53FE6D-A9DF-8F48-9422-D26AFEF0BD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96907-0D40-A046-8AE8-9001DF54E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2F46-7F21-F94F-B73E-ED015F7869BA}" type="datetimeFigureOut">
              <a:rPr lang="en-US" smtClean="0"/>
              <a:t>7/18/19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ECCB5B-9D10-8141-9D62-8582C1DD2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7C105D-D716-9C47-9323-22D7C4145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A48-DE49-634C-A5D8-B6145EC1E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160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FB3C6-47EE-2B48-9BD4-336CF60FD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66FAE6-AA2D-F541-92EA-BC3576CD4A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F4D135-032E-3341-80BC-E031BC27F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2F46-7F21-F94F-B73E-ED015F7869BA}" type="datetimeFigureOut">
              <a:rPr lang="en-US" smtClean="0"/>
              <a:t>7/18/19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1A617D-A19C-5640-8A07-31981E27E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E44BEC-8F32-8A47-B785-68CA017D7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A48-DE49-634C-A5D8-B6145EC1E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203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4C14BF-86FB-0549-8F6F-5254C3EAD4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42E952-0008-424F-87FE-EA41D335DF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BA3616-79D9-D64B-8112-A3690F106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2F46-7F21-F94F-B73E-ED015F7869BA}" type="datetimeFigureOut">
              <a:rPr lang="en-US" smtClean="0"/>
              <a:t>7/18/19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A7E4AC-4A99-6247-A9B7-976369F75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AF8114-BD1A-854C-964B-2DED25E7F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A48-DE49-634C-A5D8-B6145EC1E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755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708341-65B2-7E46-9F47-20460A1E2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72B9FB-274E-4348-AC22-1EED8CC53D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A6353F-CC8F-914B-85CD-1261E3247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2F46-7F21-F94F-B73E-ED015F7869BA}" type="datetimeFigureOut">
              <a:rPr lang="en-US" smtClean="0"/>
              <a:t>7/18/19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D00717-8DE7-1745-838A-054017343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AC365F-D3F7-5F47-9BBE-E6C217C58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A48-DE49-634C-A5D8-B6145EC1E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580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A8D04-73FB-A649-9916-3C34B418F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4A1963-BECA-494F-B258-C4E63114D2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56E2F5-93E1-0742-B1B1-762D4BEAA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2F46-7F21-F94F-B73E-ED015F7869BA}" type="datetimeFigureOut">
              <a:rPr lang="en-US" smtClean="0"/>
              <a:t>7/18/19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BE2A59-F2B1-E94D-9EBD-C5C5A37BF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D1DE24-98E8-3042-A0BA-BEDAA9C5F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A48-DE49-634C-A5D8-B6145EC1E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737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6DE1C-37EA-1940-ACA9-DE5DAA6AB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279CD1-AFA2-5342-A4DE-D038217BB8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FD26D5-8D2F-A240-96DB-C341004D83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57C6BE-BAD1-F14F-A206-C238CF3B5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2F46-7F21-F94F-B73E-ED015F7869BA}" type="datetimeFigureOut">
              <a:rPr lang="en-US" smtClean="0"/>
              <a:t>7/18/19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6A2839-9D29-4F42-A0E6-7F21F7F60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0AB10B-3899-1041-B177-18AAC91B8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A48-DE49-634C-A5D8-B6145EC1E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400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ABDB6-4517-D140-B30C-6B48C8392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8D5168-0E7C-4A40-B600-4B563A2D27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01733C-F69E-2B40-8DFC-53BFD9E51A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D76EBB-E5FE-5345-A457-F36AC13BA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10624F-9CDB-E64F-8DC7-94D8ADE524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8C99A5-6212-BB4D-80C1-D60C871CC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2F46-7F21-F94F-B73E-ED015F7869BA}" type="datetimeFigureOut">
              <a:rPr lang="en-US" smtClean="0"/>
              <a:t>7/18/19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6B42DC-C034-CE43-A745-DAB02E9CB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05B35F-D097-5240-8CF4-275505E26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A48-DE49-634C-A5D8-B6145EC1E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774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EFE8B-781F-FC42-8885-9F0844768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5CC322-BD3D-8A40-A330-1B4E1070E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2F46-7F21-F94F-B73E-ED015F7869BA}" type="datetimeFigureOut">
              <a:rPr lang="en-US" smtClean="0"/>
              <a:t>7/18/19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1652D2-04DB-5A46-A4EA-8AA8F46CF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0E21A5-909A-954A-8299-78AEEF389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A48-DE49-634C-A5D8-B6145EC1E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488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426275-B729-C240-AF79-34DA202B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2F46-7F21-F94F-B73E-ED015F7869BA}" type="datetimeFigureOut">
              <a:rPr lang="en-US" smtClean="0"/>
              <a:t>7/18/19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EC11DC-C555-CA47-B348-B546EF553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5C34F0-0140-AD45-AE5D-DD220078E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A48-DE49-634C-A5D8-B6145EC1E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54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6E717-6A2C-1041-A0B5-805C8E203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51C768-9CBD-4B43-9601-5EBCC30AB2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9D7FFB-90F3-2B48-85ED-A0C97CFEF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63DBAE-2A57-B54E-8840-D56841AD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2F46-7F21-F94F-B73E-ED015F7869BA}" type="datetimeFigureOut">
              <a:rPr lang="en-US" smtClean="0"/>
              <a:t>7/18/19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55CBD0-E1E0-204E-BD7F-98649F3EE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4D9632-EBEB-454A-BC82-B359EBA48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A48-DE49-634C-A5D8-B6145EC1E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226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3E82A-6800-394F-AD4C-9342867BB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12E4F5-175A-8744-8194-19D0F09A79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161824-7206-854B-B54A-244C9BF094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BE45BA-FB22-A048-8C3D-35C277A1B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2F46-7F21-F94F-B73E-ED015F7869BA}" type="datetimeFigureOut">
              <a:rPr lang="en-US" smtClean="0"/>
              <a:t>7/18/19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57DE6A-A64D-AE45-9E36-2B56E31F2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567911-792F-9A42-B1EF-31462F885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A48-DE49-634C-A5D8-B6145EC1E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276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676B84-B059-7448-88D5-B90F004BF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3679E6-404B-2E41-91B4-320C7FE07E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22FC22-0F25-2348-BDFF-677AA87434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82F46-7F21-F94F-B73E-ED015F7869BA}" type="datetimeFigureOut">
              <a:rPr lang="en-US" smtClean="0"/>
              <a:t>7/18/19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5E2389-571B-CB42-A70A-C4E3933B0E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08B2B3-4AF4-EB4B-B18E-2037B359A1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D6A48-DE49-634C-A5D8-B6145EC1E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335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ithub.com/scherztc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nkeddatatools.com/" TargetMode="External"/><Relationship Id="rId2" Type="http://schemas.openxmlformats.org/officeDocument/2006/relationships/hyperlink" Target="http://linkeddatabook.com/editions/1.0/#htoc36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s://www.crossref.org/services/cited-by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A3236-B70C-0048-800E-120C118545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Connected Repository:  What more can your IR do?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317E81-FCF5-194D-9E47-2DA06C3E136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lvl="0" algn="l"/>
            <a:r>
              <a:rPr lang="en-US" dirty="0"/>
              <a:t>Thomas </a:t>
            </a:r>
            <a:r>
              <a:rPr lang="en-US" dirty="0" err="1"/>
              <a:t>Scherz</a:t>
            </a:r>
            <a:endParaRPr lang="en-US" dirty="0"/>
          </a:p>
          <a:p>
            <a:pPr lvl="0" algn="l"/>
            <a:r>
              <a:rPr lang="en-US" dirty="0" err="1"/>
              <a:t>thomas.scherz@uc.edu</a:t>
            </a:r>
            <a:endParaRPr lang="en-US" dirty="0"/>
          </a:p>
          <a:p>
            <a:pPr lvl="0" algn="l" defTabSz="457200">
              <a:lnSpc>
                <a:spcPct val="100000"/>
              </a:lnSpc>
              <a:spcBef>
                <a:spcPct val="20000"/>
              </a:spcBef>
              <a:defRPr/>
            </a:pPr>
            <a:r>
              <a:rPr lang="en-US" dirty="0">
                <a:hlinkClick r:id="rId2"/>
              </a:rPr>
              <a:t>https://github.com/scherztc</a:t>
            </a:r>
            <a:endParaRPr lang="en-US" dirty="0"/>
          </a:p>
          <a:p>
            <a:pPr lvl="0" algn="l" defTabSz="457200">
              <a:lnSpc>
                <a:spcPct val="100000"/>
              </a:lnSpc>
              <a:spcBef>
                <a:spcPct val="20000"/>
              </a:spcBef>
              <a:defRPr/>
            </a:pPr>
            <a:r>
              <a:rPr lang="en-US" dirty="0" err="1"/>
              <a:t>scholar.uc.edu</a:t>
            </a:r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38BEB37-F015-CB4F-9E8B-44C3E6116E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1637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9408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C1216-0F07-3644-B7B6-EC628340F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70316"/>
            <a:ext cx="10515600" cy="1325563"/>
          </a:xfrm>
        </p:spPr>
        <p:txBody>
          <a:bodyPr/>
          <a:lstStyle/>
          <a:p>
            <a:r>
              <a:rPr lang="en-US" dirty="0"/>
              <a:t>The Semantic Web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7E604B-9312-6647-A4F0-9A23C749F6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29000"/>
            <a:ext cx="10515600" cy="4351338"/>
          </a:xfrm>
        </p:spPr>
        <p:txBody>
          <a:bodyPr/>
          <a:lstStyle/>
          <a:p>
            <a:r>
              <a:rPr lang="en-US" b="0" i="0" dirty="0">
                <a:solidFill>
                  <a:srgbClr val="606060"/>
                </a:solidFill>
                <a:effectLst/>
                <a:latin typeface="Bitstream Vera Sans"/>
              </a:rPr>
              <a:t> Moving from a web of </a:t>
            </a:r>
            <a:r>
              <a:rPr lang="en-US" b="0" i="1" dirty="0">
                <a:solidFill>
                  <a:srgbClr val="606060"/>
                </a:solidFill>
                <a:effectLst/>
                <a:latin typeface="Bitstream Vera Sans"/>
              </a:rPr>
              <a:t>human readable documents</a:t>
            </a:r>
            <a:r>
              <a:rPr lang="en-US" b="0" i="0" dirty="0">
                <a:solidFill>
                  <a:srgbClr val="606060"/>
                </a:solidFill>
                <a:effectLst/>
                <a:latin typeface="Bitstream Vera Sans"/>
              </a:rPr>
              <a:t> (web pages)  -&gt; </a:t>
            </a:r>
            <a:r>
              <a:rPr lang="en-US" b="0" i="0">
                <a:solidFill>
                  <a:srgbClr val="606060"/>
                </a:solidFill>
                <a:effectLst/>
                <a:latin typeface="Bitstream Vera Sans"/>
              </a:rPr>
              <a:t>a web </a:t>
            </a:r>
            <a:r>
              <a:rPr lang="en-US" b="0" i="0" dirty="0">
                <a:solidFill>
                  <a:srgbClr val="606060"/>
                </a:solidFill>
                <a:effectLst/>
                <a:latin typeface="Bitstream Vera Sans"/>
              </a:rPr>
              <a:t>of </a:t>
            </a:r>
            <a:r>
              <a:rPr lang="en-US" b="0" i="1" dirty="0">
                <a:solidFill>
                  <a:srgbClr val="606060"/>
                </a:solidFill>
                <a:effectLst/>
                <a:latin typeface="Bitstream Vera Sans"/>
              </a:rPr>
              <a:t>machine readable documents.</a:t>
            </a:r>
            <a:endParaRPr lang="en-US" b="0" i="0" dirty="0">
              <a:solidFill>
                <a:srgbClr val="606060"/>
              </a:solidFill>
              <a:effectLst/>
              <a:latin typeface="Bitstream Vera Sans"/>
            </a:endParaRPr>
          </a:p>
          <a:p>
            <a:r>
              <a:rPr lang="en-US" dirty="0">
                <a:solidFill>
                  <a:srgbClr val="606060"/>
                </a:solidFill>
                <a:latin typeface="Bitstream Vera Sans"/>
              </a:rPr>
              <a:t>This p</a:t>
            </a:r>
            <a:r>
              <a:rPr lang="en-US" b="0" i="0" dirty="0">
                <a:solidFill>
                  <a:srgbClr val="606060"/>
                </a:solidFill>
                <a:effectLst/>
                <a:latin typeface="Bitstream Vera Sans"/>
              </a:rPr>
              <a:t>rovides </a:t>
            </a:r>
            <a:r>
              <a:rPr lang="en-US" dirty="0">
                <a:solidFill>
                  <a:srgbClr val="606060"/>
                </a:solidFill>
                <a:latin typeface="Bitstream Vera Sans"/>
              </a:rPr>
              <a:t>a</a:t>
            </a:r>
            <a:r>
              <a:rPr lang="en-US" b="0" i="0" dirty="0">
                <a:solidFill>
                  <a:srgbClr val="606060"/>
                </a:solidFill>
                <a:effectLst/>
                <a:latin typeface="Bitstream Vera Sans"/>
              </a:rPr>
              <a:t>utomatic interpretation of the meaning of data on the web through algorithms and AI.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64848BE-66B2-5140-8615-75022088BB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637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371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C1216-0F07-3644-B7B6-EC628340F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70316"/>
            <a:ext cx="10515600" cy="1325563"/>
          </a:xfrm>
        </p:spPr>
        <p:txBody>
          <a:bodyPr/>
          <a:lstStyle/>
          <a:p>
            <a:r>
              <a:rPr lang="en-US" dirty="0"/>
              <a:t>Resources: Repositories as Sources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7E604B-9312-6647-A4F0-9A23C749F6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29000"/>
            <a:ext cx="10515600" cy="4351338"/>
          </a:xfrm>
        </p:spPr>
        <p:txBody>
          <a:bodyPr/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Digital Objects as Resources (URI/URL)</a:t>
            </a:r>
          </a:p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Repositories as Publishers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Bitstreams and Metadata Wrappers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(Descriptive, Technical, and Relational)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64848BE-66B2-5140-8615-75022088BB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637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655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445EC-C30A-BD43-B402-D86A3894F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76861"/>
            <a:ext cx="10515600" cy="1325563"/>
          </a:xfrm>
        </p:spPr>
        <p:txBody>
          <a:bodyPr/>
          <a:lstStyle/>
          <a:p>
            <a:r>
              <a:rPr lang="en-US" dirty="0"/>
              <a:t>Linking (Relational) Metadata :</a:t>
            </a:r>
            <a:br>
              <a:rPr lang="en-US" dirty="0"/>
            </a:br>
            <a:r>
              <a:rPr lang="en-US" dirty="0"/>
              <a:t>Linked Open Data, RDF, and Graphs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704F92-B25A-4F4C-BAF1-75FEA7F79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812646"/>
            <a:ext cx="10515600" cy="4351338"/>
          </a:xfrm>
        </p:spPr>
        <p:txBody>
          <a:bodyPr/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Naming things with URIs</a:t>
            </a:r>
          </a:p>
          <a:p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Describing things with RDF</a:t>
            </a:r>
          </a:p>
          <a:p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Resource Linking : Make triples that link to other resources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33E2113-2051-9E4E-B852-83BA9A00FB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637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9973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0BF47-DF43-AE4D-87B4-6D0A5AC2E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03437"/>
            <a:ext cx="10515600" cy="1325563"/>
          </a:xfrm>
        </p:spPr>
        <p:txBody>
          <a:bodyPr/>
          <a:lstStyle/>
          <a:p>
            <a:r>
              <a:rPr lang="en-US" dirty="0"/>
              <a:t>Our First Initiatives: Community and Local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C6EB5-EE33-564F-9F53-80EA19758D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60217"/>
            <a:ext cx="10515600" cy="4351338"/>
          </a:xfrm>
        </p:spPr>
        <p:txBody>
          <a:bodyPr/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DOIs</a:t>
            </a:r>
          </a:p>
          <a:p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ORCIDs</a:t>
            </a:r>
            <a:endParaRPr lang="en-US" dirty="0"/>
          </a:p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Cloud Services Storage (AWS, Google, Box, Dropbox)</a:t>
            </a:r>
          </a:p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Campus Research Directory</a:t>
            </a:r>
          </a:p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Campus LMS – Archive IT</a:t>
            </a:r>
          </a:p>
          <a:p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56262C-9684-8E45-90F9-D87225BDEB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637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669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E1988-294D-4B4E-9449-C443B76F8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73083"/>
            <a:ext cx="10515600" cy="1325563"/>
          </a:xfrm>
        </p:spPr>
        <p:txBody>
          <a:bodyPr/>
          <a:lstStyle/>
          <a:p>
            <a:r>
              <a:rPr lang="en-US" dirty="0"/>
              <a:t>What’s next?  </a:t>
            </a:r>
            <a:br>
              <a:rPr lang="en-US" dirty="0"/>
            </a:br>
            <a:r>
              <a:rPr lang="en-US" dirty="0"/>
              <a:t>Validation and Verification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2BE93B-8EBC-9040-B654-83221254D8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29000"/>
            <a:ext cx="10515600" cy="4351338"/>
          </a:xfrm>
        </p:spPr>
        <p:txBody>
          <a:bodyPr/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Linking as validation.  </a:t>
            </a:r>
          </a:p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Leverage our expertise.  Be the authority.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Build a Killer App! </a:t>
            </a:r>
          </a:p>
          <a:p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CrossRef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Cited-by for Universities)</a:t>
            </a:r>
          </a:p>
          <a:p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What can we learn?</a:t>
            </a:r>
          </a:p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Next steps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8A101D2-05D8-AF41-AFF0-2049C80D81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63719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56D8F4C-107A-6345-BFD1-57C5670F94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76782" y="1637196"/>
            <a:ext cx="3715218" cy="522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609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E8438-B334-F84F-8F37-DEBAE3869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57041"/>
            <a:ext cx="10515600" cy="1325563"/>
          </a:xfrm>
        </p:spPr>
        <p:txBody>
          <a:bodyPr/>
          <a:lstStyle/>
          <a:p>
            <a:r>
              <a:rPr lang="en-US" dirty="0"/>
              <a:t>Key Features of a Connected Repository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6DA73-9B79-F84E-9826-F8BB1ECADA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82604"/>
            <a:ext cx="10515600" cy="4351338"/>
          </a:xfrm>
        </p:spPr>
        <p:txBody>
          <a:bodyPr/>
          <a:lstStyle/>
          <a:p>
            <a:pPr marL="457200" lvl="0" indent="-457200" defTabSz="457200">
              <a:lnSpc>
                <a:spcPct val="100000"/>
              </a:lnSpc>
              <a:spcBef>
                <a:spcPct val="20000"/>
              </a:spcBef>
              <a:defRPr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Build/Expose an API for your repository. Be a good citizen.</a:t>
            </a:r>
          </a:p>
          <a:p>
            <a:pPr marL="457200" lvl="0" indent="-457200" defTabSz="457200">
              <a:lnSpc>
                <a:spcPct val="100000"/>
              </a:lnSpc>
              <a:spcBef>
                <a:spcPct val="20000"/>
              </a:spcBef>
              <a:defRPr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UX Design… Use the right side bar for Linked Experience. </a:t>
            </a:r>
          </a:p>
          <a:p>
            <a:pPr marL="914400" lvl="1" indent="-457200" defTabSz="457200">
              <a:lnSpc>
                <a:spcPct val="100000"/>
              </a:lnSpc>
              <a:spcBef>
                <a:spcPct val="20000"/>
              </a:spcBef>
              <a:defRPr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(Recommendations, Citing, Metrics)</a:t>
            </a:r>
          </a:p>
          <a:p>
            <a:pPr marL="457200" lvl="0" indent="-457200" defTabSz="457200">
              <a:lnSpc>
                <a:spcPct val="100000"/>
              </a:lnSpc>
              <a:spcBef>
                <a:spcPct val="20000"/>
              </a:spcBef>
              <a:defRPr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Use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Namespacing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in Metadata. Provides Provenance.</a:t>
            </a:r>
          </a:p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 Participate in consortiums.  Code together.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75E0E76-F754-7641-BD0A-DB5BE08B6F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637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481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1594D-9669-FC41-A8DA-1F24B5F6F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20157"/>
            <a:ext cx="10515600" cy="1325563"/>
          </a:xfrm>
        </p:spPr>
        <p:txBody>
          <a:bodyPr/>
          <a:lstStyle/>
          <a:p>
            <a:r>
              <a:rPr lang="en-US" dirty="0"/>
              <a:t>Reference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25DB67-52B1-D24B-BF1D-F1470F1AC9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92951"/>
            <a:ext cx="10515600" cy="4351338"/>
          </a:xfrm>
        </p:spPr>
        <p:txBody>
          <a:bodyPr/>
          <a:lstStyle/>
          <a:p>
            <a:r>
              <a:rPr lang="en-US" dirty="0">
                <a:hlinkClick r:id="rId2"/>
              </a:rPr>
              <a:t>http://linkeddatabook.com/editions/1.0/#htoc36</a:t>
            </a:r>
            <a:endParaRPr lang="en-US" dirty="0"/>
          </a:p>
          <a:p>
            <a:r>
              <a:rPr lang="en-US" dirty="0">
                <a:hlinkClick r:id="rId3"/>
              </a:rPr>
              <a:t>http://www.linkeddatatools.com/</a:t>
            </a:r>
            <a:endParaRPr lang="en-US" dirty="0"/>
          </a:p>
          <a:p>
            <a:r>
              <a:rPr lang="en-US" dirty="0">
                <a:hlinkClick r:id="rId4"/>
              </a:rPr>
              <a:t>https://www.crossref.org/services/cited-by/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4D4003D-6507-C74F-B8D0-1AA96D4DEF5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1637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208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237</Words>
  <Application>Microsoft Macintosh PowerPoint</Application>
  <PresentationFormat>Widescreen</PresentationFormat>
  <Paragraphs>43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Bitstream Vera Sans</vt:lpstr>
      <vt:lpstr>Calibri</vt:lpstr>
      <vt:lpstr>Calibri Light</vt:lpstr>
      <vt:lpstr>Office Theme</vt:lpstr>
      <vt:lpstr>The Connected Repository:  What more can your IR do?</vt:lpstr>
      <vt:lpstr>The Semantic Web</vt:lpstr>
      <vt:lpstr>Resources: Repositories as Sources  </vt:lpstr>
      <vt:lpstr>Linking (Relational) Metadata : Linked Open Data, RDF, and Graphs</vt:lpstr>
      <vt:lpstr>Our First Initiatives: Community and Local </vt:lpstr>
      <vt:lpstr>What’s next?   Validation and Verification</vt:lpstr>
      <vt:lpstr>Key Features of a Connected Repository</vt:lpstr>
      <vt:lpstr>Reference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Connected Repository:  What more can it do?</dc:title>
  <dc:creator>Scherz, Thomas (scherztc)</dc:creator>
  <cp:lastModifiedBy>Scherz, Thomas (scherztc)</cp:lastModifiedBy>
  <cp:revision>22</cp:revision>
  <dcterms:created xsi:type="dcterms:W3CDTF">2019-07-18T15:39:06Z</dcterms:created>
  <dcterms:modified xsi:type="dcterms:W3CDTF">2019-07-18T18:26:58Z</dcterms:modified>
</cp:coreProperties>
</file>