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/>
              <a:t>Confessions of a [beta] user</a:t>
            </a:r>
          </a:p>
          <a:p>
            <a:pPr>
              <a:spcBef>
                <a:spcPts val="0"/>
              </a:spcBef>
              <a:buNone/>
            </a:pPr>
            <a:r>
              <a:rPr lang="en" sz="2400"/>
              <a:t>Nathan Tallman, University of Cincinnati Libraries</a:t>
            </a:r>
          </a:p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640"/>
              </a:spcBef>
              <a:buNone/>
            </a:pPr>
            <a:r>
              <a:rPr lang="en" sz="2000"/>
              <a:t>Content Sources</a:t>
            </a:r>
          </a:p>
          <a:p>
            <a:pPr lvl="0" rtl="0" algn="ctr">
              <a:spcBef>
                <a:spcPts val="640"/>
              </a:spcBef>
              <a:buNone/>
            </a:pPr>
            <a:r>
              <a:t/>
            </a:r>
            <a:endParaRPr sz="2000"/>
          </a:p>
          <a:p>
            <a:pPr indent="-228600" lvl="0" marL="457200" rtl="0">
              <a:spcBef>
                <a:spcPts val="640"/>
              </a:spcBef>
              <a:buSzPct val="100000"/>
            </a:pPr>
            <a:r>
              <a:rPr lang="en" sz="2000"/>
              <a:t>Digital Resource Commons</a:t>
            </a:r>
          </a:p>
          <a:p>
            <a:pPr indent="-228600" lvl="1" marL="914400" rtl="0">
              <a:spcBef>
                <a:spcPts val="560"/>
              </a:spcBef>
              <a:buSzPct val="100000"/>
            </a:pPr>
            <a:r>
              <a:rPr lang="en" sz="2000"/>
              <a:t>Dspace 1.8.2</a:t>
            </a:r>
          </a:p>
          <a:p>
            <a:pPr indent="-228600" lvl="0" marL="457200" rtl="0">
              <a:spcBef>
                <a:spcPts val="640"/>
              </a:spcBef>
              <a:buSzPct val="100000"/>
            </a:pPr>
            <a:r>
              <a:rPr lang="en" sz="2000"/>
              <a:t>LUNA Image and Media Repository</a:t>
            </a:r>
          </a:p>
          <a:p>
            <a:pPr indent="-228600" lvl="1" marL="914400" rtl="0">
              <a:spcBef>
                <a:spcPts val="560"/>
              </a:spcBef>
              <a:buSzPct val="100000"/>
            </a:pPr>
            <a:r>
              <a:rPr lang="en" sz="2000"/>
              <a:t>LUNA 6.3.6.2</a:t>
            </a:r>
          </a:p>
          <a:p>
            <a:pPr indent="-228600" lvl="0" marL="457200" rtl="0">
              <a:spcBef>
                <a:spcPts val="640"/>
              </a:spcBef>
              <a:buSzPct val="100000"/>
            </a:pPr>
            <a:r>
              <a:rPr lang="en" sz="2000"/>
              <a:t>Scholar@UC</a:t>
            </a:r>
          </a:p>
          <a:p>
            <a:pPr indent="-228600" lvl="1" marL="914400" rtl="0">
              <a:spcBef>
                <a:spcPts val="560"/>
              </a:spcBef>
              <a:buSzPct val="100000"/>
            </a:pPr>
            <a:r>
              <a:rPr lang="en" sz="2000"/>
              <a:t>Hydra</a:t>
            </a:r>
          </a:p>
          <a:p>
            <a:pPr indent="-228600" lvl="0" marL="457200">
              <a:spcBef>
                <a:spcPts val="640"/>
              </a:spcBef>
              <a:buSzPct val="100000"/>
            </a:pPr>
            <a:r>
              <a:rPr lang="en" sz="2000"/>
              <a:t>SAN Filestore</a:t>
            </a:r>
          </a:p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/>
              <a:t>Start with Dspace, but which export...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/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2000"/>
              <a:t>Simple Archive Format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/>
          </a:p>
          <a:p>
            <a:pPr indent="-228600" lvl="0" marL="457200" rtl="0">
              <a:spcBef>
                <a:spcPts val="0"/>
              </a:spcBef>
              <a:buClr>
                <a:srgbClr val="980000"/>
              </a:buClr>
              <a:buSzPct val="100000"/>
            </a:pPr>
            <a:r>
              <a:rPr lang="en" sz="2000">
                <a:solidFill>
                  <a:srgbClr val="980000"/>
                </a:solidFill>
              </a:rPr>
              <a:t>METS AIP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/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lang="en" sz="2000" u="sng"/>
              <a:t>Replication Task Suite, Bag-it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2000"/>
              <a:t>Resets filesystem metadata dates to 1980-01-01...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Confessions of a [beta] user (continued)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Nathan Tallman, University of Cincinnati Libraries</a:t>
            </a:r>
          </a:p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640"/>
              </a:spcBef>
              <a:buNone/>
            </a:pPr>
            <a:r>
              <a:rPr lang="en" sz="2200"/>
              <a:t>The questions we ask ourselves</a:t>
            </a:r>
          </a:p>
          <a:p>
            <a:pPr indent="-228600" lvl="0" marL="914400" rtl="0">
              <a:spcBef>
                <a:spcPts val="640"/>
              </a:spcBef>
              <a:buSzPct val="100000"/>
            </a:pPr>
            <a:r>
              <a:rPr lang="en" sz="2200"/>
              <a:t>How do we make a flat preservation repository work for our curated and collection-based organized content?</a:t>
            </a:r>
          </a:p>
          <a:p>
            <a:pPr indent="-228600" lvl="0" marL="914400" rtl="0">
              <a:spcBef>
                <a:spcPts val="640"/>
              </a:spcBef>
              <a:buSzPct val="100000"/>
            </a:pPr>
            <a:r>
              <a:rPr lang="en" sz="2200"/>
              <a:t>How do we track the platform provenance of content?</a:t>
            </a:r>
          </a:p>
          <a:p>
            <a:pPr indent="-228600" lvl="0" marL="914400" rtl="0">
              <a:spcBef>
                <a:spcPts val="640"/>
              </a:spcBef>
              <a:buSzPct val="100000"/>
            </a:pPr>
            <a:r>
              <a:rPr lang="en" sz="2200"/>
              <a:t>What content do we send? How do we appraise?</a:t>
            </a:r>
          </a:p>
          <a:p>
            <a:pPr indent="-228600" lvl="0" marL="914400" rtl="0">
              <a:spcBef>
                <a:spcPts val="640"/>
              </a:spcBef>
              <a:buSzPct val="100000"/>
            </a:pPr>
            <a:r>
              <a:rPr lang="en" sz="2200"/>
              <a:t>Do we send master files only, or include derivatives?</a:t>
            </a:r>
          </a:p>
          <a:p>
            <a:pPr indent="-228600" lvl="0" marL="914400" rtl="0">
              <a:spcBef>
                <a:spcPts val="640"/>
              </a:spcBef>
              <a:buSzPct val="100000"/>
            </a:pPr>
            <a:r>
              <a:rPr lang="en" sz="2200"/>
              <a:t>Should we encrypt secure or unknown content? Key management? Affect on preservability?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Confessions of a [beta] user (continued)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Nathan Tallman, University of Cincinnati Libraries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640"/>
              </a:spcBef>
              <a:buSzPct val="100000"/>
            </a:pPr>
            <a:r>
              <a:rPr lang="en" sz="2400"/>
              <a:t>Leverage the APTrust community</a:t>
            </a:r>
          </a:p>
          <a:p>
            <a:pPr indent="-228600" lvl="1" marL="914400" rtl="0">
              <a:spcBef>
                <a:spcPts val="640"/>
              </a:spcBef>
              <a:buSzPct val="100000"/>
            </a:pPr>
            <a:r>
              <a:rPr lang="en" sz="2400"/>
              <a:t>Others are facing the same questions!</a:t>
            </a:r>
          </a:p>
          <a:p>
            <a:pPr indent="0" lvl="0" marL="457200" rtl="0">
              <a:spcBef>
                <a:spcPts val="64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640"/>
              </a:spcBef>
              <a:buSzPct val="100000"/>
            </a:pPr>
            <a:r>
              <a:rPr lang="en" sz="2400"/>
              <a:t>APTrust is not the total solution, it’s part of an institution’s approach to digital preservation</a:t>
            </a:r>
          </a:p>
          <a:p>
            <a:pPr lvl="0" rtl="0">
              <a:spcBef>
                <a:spcPts val="640"/>
              </a:spcBef>
              <a:buNone/>
            </a:pPr>
            <a:r>
              <a:t/>
            </a:r>
            <a:endParaRPr sz="2400"/>
          </a:p>
          <a:p>
            <a:pPr indent="-228600" lvl="0" marL="457200" rtl="0">
              <a:spcBef>
                <a:spcPts val="640"/>
              </a:spcBef>
              <a:buSzPct val="100000"/>
            </a:pPr>
            <a:r>
              <a:rPr lang="en" sz="2400"/>
              <a:t>Don’t forget to test restoration!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