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8" name="Shape 2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4" name="Shape 3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0" name="Shape 4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/>
          <p:nvPr>
            <p:ph type="ctrTitle"/>
          </p:nvPr>
        </p:nvSpPr>
        <p:spPr>
          <a:xfrm>
            <a:off x="685800" y="1583342"/>
            <a:ext cx="7772400" cy="1159856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algn="ctr">
              <a:spcBef>
                <a:spcPts val="0"/>
              </a:spcBef>
              <a:buSzPct val="100000"/>
              <a:defRPr sz="4800"/>
            </a:lvl1pPr>
            <a:lvl2pPr algn="ctr">
              <a:spcBef>
                <a:spcPts val="0"/>
              </a:spcBef>
              <a:buSzPct val="100000"/>
              <a:defRPr sz="4800"/>
            </a:lvl2pPr>
            <a:lvl3pPr algn="ctr">
              <a:spcBef>
                <a:spcPts val="0"/>
              </a:spcBef>
              <a:buSzPct val="100000"/>
              <a:defRPr sz="4800"/>
            </a:lvl3pPr>
            <a:lvl4pPr algn="ctr">
              <a:spcBef>
                <a:spcPts val="0"/>
              </a:spcBef>
              <a:buSzPct val="100000"/>
              <a:defRPr sz="4800"/>
            </a:lvl4pPr>
            <a:lvl5pPr algn="ctr">
              <a:spcBef>
                <a:spcPts val="0"/>
              </a:spcBef>
              <a:buSzPct val="100000"/>
              <a:defRPr sz="4800"/>
            </a:lvl5pPr>
            <a:lvl6pPr algn="ctr">
              <a:spcBef>
                <a:spcPts val="0"/>
              </a:spcBef>
              <a:buSzPct val="100000"/>
              <a:defRPr sz="4800"/>
            </a:lvl6pPr>
            <a:lvl7pPr algn="ctr">
              <a:spcBef>
                <a:spcPts val="0"/>
              </a:spcBef>
              <a:buSzPct val="100000"/>
              <a:defRPr sz="4800"/>
            </a:lvl7pPr>
            <a:lvl8pPr algn="ctr">
              <a:spcBef>
                <a:spcPts val="0"/>
              </a:spcBef>
              <a:buSzPct val="100000"/>
              <a:defRPr sz="4800"/>
            </a:lvl8pPr>
            <a:lvl9pPr algn="ctr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9" name="Shape 9"/>
          <p:cNvSpPr txBox="1"/>
          <p:nvPr>
            <p:ph idx="1" type="subTitle"/>
          </p:nvPr>
        </p:nvSpPr>
        <p:spPr>
          <a:xfrm>
            <a:off x="685800" y="2840053"/>
            <a:ext cx="7772400" cy="784737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2" name="Shape 12"/>
          <p:cNvSpPr txBox="1"/>
          <p:nvPr>
            <p:ph idx="1" type="body"/>
          </p:nvPr>
        </p:nvSpPr>
        <p:spPr>
          <a:xfrm>
            <a:off x="457200" y="1200150"/>
            <a:ext cx="8229600" cy="372568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5" name="Shape 15"/>
          <p:cNvSpPr txBox="1"/>
          <p:nvPr>
            <p:ph idx="1" type="body"/>
          </p:nvPr>
        </p:nvSpPr>
        <p:spPr>
          <a:xfrm>
            <a:off x="457200" y="1200150"/>
            <a:ext cx="3994525" cy="372568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6" name="Shape 16"/>
          <p:cNvSpPr txBox="1"/>
          <p:nvPr>
            <p:ph idx="2" type="body"/>
          </p:nvPr>
        </p:nvSpPr>
        <p:spPr>
          <a:xfrm>
            <a:off x="4692273" y="1200150"/>
            <a:ext cx="3994525" cy="372568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/>
          <p:nvPr>
            <p:ph idx="1" type="body"/>
          </p:nvPr>
        </p:nvSpPr>
        <p:spPr>
          <a:xfrm>
            <a:off x="457200" y="4406309"/>
            <a:ext cx="8229600" cy="51952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spcBef>
                <a:spcPts val="360"/>
              </a:spcBef>
              <a:buSzPct val="100000"/>
              <a:buNone/>
              <a:defRPr sz="1800"/>
            </a:lvl1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457200" y="1200150"/>
            <a:ext cx="8229600" cy="37256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2400"/>
              <a:t>Confessions of a [beta] user</a:t>
            </a:r>
          </a:p>
          <a:p>
            <a:pPr>
              <a:spcBef>
                <a:spcPts val="0"/>
              </a:spcBef>
              <a:buNone/>
            </a:pPr>
            <a:r>
              <a:rPr lang="en" sz="2400"/>
              <a:t>Nathan Tallman, University of Cincinnati Libraries</a:t>
            </a:r>
          </a:p>
        </p:txBody>
      </p:sp>
      <p:sp>
        <p:nvSpPr>
          <p:cNvPr id="24" name="Shape 24"/>
          <p:cNvSpPr txBox="1"/>
          <p:nvPr>
            <p:ph idx="1" type="body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 algn="ctr">
              <a:spcBef>
                <a:spcPts val="640"/>
              </a:spcBef>
              <a:buNone/>
            </a:pPr>
            <a:r>
              <a:rPr lang="en" sz="2000"/>
              <a:t>Content Sources</a:t>
            </a:r>
          </a:p>
          <a:p>
            <a:pPr lvl="0" rtl="0" algn="ctr">
              <a:spcBef>
                <a:spcPts val="640"/>
              </a:spcBef>
              <a:buNone/>
            </a:pPr>
            <a:r>
              <a:t/>
            </a:r>
            <a:endParaRPr sz="2000"/>
          </a:p>
          <a:p>
            <a:pPr indent="-228600" lvl="0" marL="457200" rtl="0">
              <a:spcBef>
                <a:spcPts val="640"/>
              </a:spcBef>
              <a:buSzPct val="100000"/>
            </a:pPr>
            <a:r>
              <a:rPr lang="en" sz="2000"/>
              <a:t>Digital Resource Commons</a:t>
            </a:r>
          </a:p>
          <a:p>
            <a:pPr indent="-228600" lvl="1" marL="914400" rtl="0">
              <a:spcBef>
                <a:spcPts val="560"/>
              </a:spcBef>
              <a:buSzPct val="100000"/>
            </a:pPr>
            <a:r>
              <a:rPr lang="en" sz="2000"/>
              <a:t>Dspace 1.8.2</a:t>
            </a:r>
          </a:p>
          <a:p>
            <a:pPr indent="-228600" lvl="0" marL="457200" rtl="0">
              <a:spcBef>
                <a:spcPts val="640"/>
              </a:spcBef>
              <a:buSzPct val="100000"/>
            </a:pPr>
            <a:r>
              <a:rPr lang="en" sz="2000"/>
              <a:t>LUNA Image and Media Repository</a:t>
            </a:r>
          </a:p>
          <a:p>
            <a:pPr indent="-228600" lvl="1" marL="914400" rtl="0">
              <a:spcBef>
                <a:spcPts val="560"/>
              </a:spcBef>
              <a:buSzPct val="100000"/>
            </a:pPr>
            <a:r>
              <a:rPr lang="en" sz="2000"/>
              <a:t>LUNA 6.3.6.2</a:t>
            </a:r>
          </a:p>
          <a:p>
            <a:pPr indent="-228600" lvl="0" marL="457200" rtl="0">
              <a:spcBef>
                <a:spcPts val="640"/>
              </a:spcBef>
              <a:buSzPct val="100000"/>
            </a:pPr>
            <a:r>
              <a:rPr lang="en" sz="2000"/>
              <a:t>Scholar@UC</a:t>
            </a:r>
          </a:p>
          <a:p>
            <a:pPr indent="-228600" lvl="1" marL="914400" rtl="0">
              <a:spcBef>
                <a:spcPts val="560"/>
              </a:spcBef>
              <a:buSzPct val="100000"/>
            </a:pPr>
            <a:r>
              <a:rPr lang="en" sz="2000"/>
              <a:t>Hydra</a:t>
            </a:r>
          </a:p>
          <a:p>
            <a:pPr indent="-228600" lvl="0" marL="457200">
              <a:spcBef>
                <a:spcPts val="640"/>
              </a:spcBef>
              <a:buSzPct val="100000"/>
            </a:pPr>
            <a:r>
              <a:rPr lang="en" sz="2000"/>
              <a:t>SAN Filestore</a:t>
            </a:r>
          </a:p>
        </p:txBody>
      </p:sp>
      <p:sp>
        <p:nvSpPr>
          <p:cNvPr id="25" name="Shape 25"/>
          <p:cNvSpPr txBox="1"/>
          <p:nvPr>
            <p:ph idx="2" type="body"/>
          </p:nvPr>
        </p:nvSpPr>
        <p:spPr>
          <a:xfrm>
            <a:off x="4692273" y="1200150"/>
            <a:ext cx="39945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" sz="1800"/>
              <a:t>Start with Dspace, but which export...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2000"/>
          </a:p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2000"/>
              <a:t>Simple Archive Format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2000"/>
          </a:p>
          <a:p>
            <a:pPr indent="-228600" lvl="0" marL="457200" rtl="0">
              <a:spcBef>
                <a:spcPts val="0"/>
              </a:spcBef>
              <a:buClr>
                <a:srgbClr val="980000"/>
              </a:buClr>
              <a:buSzPct val="100000"/>
            </a:pPr>
            <a:r>
              <a:rPr lang="en" sz="2000">
                <a:solidFill>
                  <a:srgbClr val="980000"/>
                </a:solidFill>
              </a:rPr>
              <a:t>METS AIP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2000"/>
          </a:p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2000" u="sng"/>
              <a:t>Replication Task Suite, Bag-it</a:t>
            </a:r>
          </a:p>
          <a:p>
            <a:pPr indent="-228600" lvl="1" marL="914400" rtl="0">
              <a:spcBef>
                <a:spcPts val="0"/>
              </a:spcBef>
              <a:buSzPct val="100000"/>
            </a:pPr>
            <a:r>
              <a:rPr lang="en" sz="2000"/>
              <a:t>Resets filesystem metadata dates to 1980-01-01...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400"/>
              <a:t>Confessions of a [beta] user (continued)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2400"/>
              <a:t>Nathan Tallman, University of Cincinnati Libraries</a:t>
            </a:r>
          </a:p>
        </p:txBody>
      </p:sp>
      <p:sp>
        <p:nvSpPr>
          <p:cNvPr id="31" name="Shape 31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640"/>
              </a:spcBef>
              <a:buNone/>
            </a:pPr>
            <a:r>
              <a:rPr lang="en" sz="2200"/>
              <a:t>The questions we ask ourselves</a:t>
            </a:r>
          </a:p>
          <a:p>
            <a:pPr indent="-228600" lvl="0" marL="914400" rtl="0">
              <a:spcBef>
                <a:spcPts val="640"/>
              </a:spcBef>
              <a:buSzPct val="100000"/>
            </a:pPr>
            <a:r>
              <a:rPr lang="en" sz="2200"/>
              <a:t>How do we make a flat preservation repository work for our curated and collection-based organized content?</a:t>
            </a:r>
          </a:p>
          <a:p>
            <a:pPr indent="-228600" lvl="0" marL="914400" rtl="0">
              <a:spcBef>
                <a:spcPts val="640"/>
              </a:spcBef>
              <a:buSzPct val="100000"/>
            </a:pPr>
            <a:r>
              <a:rPr lang="en" sz="2200"/>
              <a:t>How do we track the platform provenance of content?</a:t>
            </a:r>
          </a:p>
          <a:p>
            <a:pPr indent="-228600" lvl="0" marL="914400" rtl="0">
              <a:spcBef>
                <a:spcPts val="640"/>
              </a:spcBef>
              <a:buSzPct val="100000"/>
            </a:pPr>
            <a:r>
              <a:rPr lang="en" sz="2200"/>
              <a:t>What content do we send? How do we appraise?</a:t>
            </a:r>
          </a:p>
          <a:p>
            <a:pPr indent="-228600" lvl="0" marL="914400" rtl="0">
              <a:spcBef>
                <a:spcPts val="640"/>
              </a:spcBef>
              <a:buSzPct val="100000"/>
            </a:pPr>
            <a:r>
              <a:rPr lang="en" sz="2200"/>
              <a:t>Do we send master files only, or include derivatives?</a:t>
            </a:r>
          </a:p>
          <a:p>
            <a:pPr indent="-228600" lvl="0" marL="914400" rtl="0">
              <a:spcBef>
                <a:spcPts val="640"/>
              </a:spcBef>
              <a:buSzPct val="100000"/>
            </a:pPr>
            <a:r>
              <a:rPr lang="en" sz="2200"/>
              <a:t>Should we encrypt secure or unknown content? Key management? Affect on preservability?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400"/>
              <a:t>Confessions of a [beta] user (continued)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2400"/>
              <a:t>Nathan Tallman, University of Cincinnati Libraries</a:t>
            </a:r>
          </a:p>
        </p:txBody>
      </p:sp>
      <p:sp>
        <p:nvSpPr>
          <p:cNvPr id="37" name="Shape 37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640"/>
              </a:spcBef>
              <a:buSzPct val="100000"/>
            </a:pPr>
            <a:r>
              <a:rPr lang="en" sz="2400"/>
              <a:t>Leverage the APTrust community</a:t>
            </a:r>
          </a:p>
          <a:p>
            <a:pPr indent="-228600" lvl="1" marL="914400" rtl="0">
              <a:spcBef>
                <a:spcPts val="640"/>
              </a:spcBef>
              <a:buSzPct val="100000"/>
            </a:pPr>
            <a:r>
              <a:rPr lang="en" sz="2400"/>
              <a:t>Others are facing the same questions!</a:t>
            </a:r>
          </a:p>
          <a:p>
            <a:pPr indent="0" lvl="0" marL="457200" rtl="0">
              <a:spcBef>
                <a:spcPts val="640"/>
              </a:spcBef>
              <a:buNone/>
            </a:pPr>
            <a:r>
              <a:t/>
            </a:r>
            <a:endParaRPr/>
          </a:p>
          <a:p>
            <a:pPr indent="-228600" lvl="0" marL="457200" rtl="0">
              <a:spcBef>
                <a:spcPts val="640"/>
              </a:spcBef>
              <a:buSzPct val="100000"/>
            </a:pPr>
            <a:r>
              <a:rPr lang="en" sz="2400"/>
              <a:t>APTrust is not the total solution, it’s part of an institution’s approach to digital preservation</a:t>
            </a:r>
          </a:p>
          <a:p>
            <a:pPr lvl="0" rtl="0">
              <a:spcBef>
                <a:spcPts val="640"/>
              </a:spcBef>
              <a:buNone/>
            </a:pPr>
            <a:r>
              <a:t/>
            </a:r>
            <a:endParaRPr sz="2400"/>
          </a:p>
          <a:p>
            <a:pPr indent="-228600" lvl="0" marL="457200" rtl="0">
              <a:spcBef>
                <a:spcPts val="640"/>
              </a:spcBef>
              <a:buSzPct val="100000"/>
            </a:pPr>
            <a:r>
              <a:rPr lang="en" sz="2400"/>
              <a:t>Don’t forget to test restoration!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-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