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0" r:id="rId4"/>
    <p:sldMasterId id="214748366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y="57150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686002" y="685800"/>
            <a:ext cx="54866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github.com/ntallman/APTrust_tools" TargetMode="Externa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idx="2" type="sldImg"/>
          </p:nvPr>
        </p:nvSpPr>
        <p:spPr>
          <a:xfrm>
            <a:off x="685800" y="685800"/>
            <a:ext cx="54863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>
            <p:ph idx="2" type="sldImg"/>
          </p:nvPr>
        </p:nvSpPr>
        <p:spPr>
          <a:xfrm>
            <a:off x="685800" y="685800"/>
            <a:ext cx="54863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/>
          <p:nvPr>
            <p:ph idx="2" type="sldImg"/>
          </p:nvPr>
        </p:nvSpPr>
        <p:spPr>
          <a:xfrm>
            <a:off x="685800" y="685800"/>
            <a:ext cx="54863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idx="2" type="sldImg"/>
          </p:nvPr>
        </p:nvSpPr>
        <p:spPr>
          <a:xfrm>
            <a:off x="685800" y="685800"/>
            <a:ext cx="54863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>
            <p:ph idx="2" type="sldImg"/>
          </p:nvPr>
        </p:nvSpPr>
        <p:spPr>
          <a:xfrm>
            <a:off x="685800" y="685800"/>
            <a:ext cx="54863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chemeClr val="lt1"/>
              </a:buClr>
              <a:buSzPct val="272727"/>
              <a:buNone/>
            </a:pPr>
            <a:r>
              <a:rPr lang="en" sz="1100"/>
              <a:t>3 digital repositories</a:t>
            </a:r>
          </a:p>
          <a:p>
            <a:pPr indent="-228600" lvl="1" marL="914400" rtl="0">
              <a:spcBef>
                <a:spcPts val="0"/>
              </a:spcBef>
              <a:buClr>
                <a:schemeClr val="lt1"/>
              </a:buClr>
              <a:buSzPct val="174545"/>
              <a:buFont typeface="Courier New"/>
              <a:buNone/>
            </a:pPr>
            <a:r>
              <a:rPr lang="en" sz="1100"/>
              <a:t>DSpace -- UC Digital Resource Commons</a:t>
            </a:r>
          </a:p>
          <a:p>
            <a:pPr indent="-228600" lvl="1" marL="914400" rtl="0">
              <a:spcBef>
                <a:spcPts val="0"/>
              </a:spcBef>
              <a:buClr>
                <a:schemeClr val="lt1"/>
              </a:buClr>
              <a:buSzPct val="174545"/>
              <a:buFont typeface="Courier New"/>
              <a:buNone/>
            </a:pPr>
            <a:r>
              <a:rPr lang="en" sz="1100"/>
              <a:t>LUNA -- UC Libraries Image and Media Collections</a:t>
            </a:r>
          </a:p>
          <a:p>
            <a:pPr indent="-228600" lvl="1" marL="914400" rtl="0">
              <a:spcBef>
                <a:spcPts val="0"/>
              </a:spcBef>
              <a:buClr>
                <a:schemeClr val="lt1"/>
              </a:buClr>
              <a:buSzPct val="174545"/>
              <a:buFont typeface="Courier New"/>
              <a:buNone/>
            </a:pPr>
            <a:r>
              <a:rPr lang="en" sz="1100"/>
              <a:t>Hydra -- Scholar@UC Institutional Repository</a:t>
            </a:r>
          </a:p>
          <a:p>
            <a:pPr indent="-228600" lvl="0" marL="457200" rtl="0">
              <a:spcBef>
                <a:spcPts val="0"/>
              </a:spcBef>
              <a:buClr>
                <a:schemeClr val="lt1"/>
              </a:buClr>
              <a:buSzPct val="272727"/>
              <a:buNone/>
            </a:pPr>
            <a:r>
              <a:rPr lang="en" sz="1100"/>
              <a:t>1 website</a:t>
            </a:r>
          </a:p>
          <a:p>
            <a:pPr indent="-228600" lvl="0" marL="457200" rtl="0">
              <a:spcBef>
                <a:spcPts val="0"/>
              </a:spcBef>
              <a:buClr>
                <a:schemeClr val="lt1"/>
              </a:buClr>
              <a:buSzPct val="272727"/>
              <a:buNone/>
            </a:pPr>
            <a:r>
              <a:rPr lang="en" sz="1100"/>
              <a:t>1 Storage Area Network file system</a:t>
            </a:r>
          </a:p>
          <a:p>
            <a:pPr indent="-298450" lvl="0" marL="457200" marR="0" rtl="0" algn="l">
              <a:spcBef>
                <a:spcPts val="0"/>
              </a:spcBef>
              <a:buClr>
                <a:schemeClr val="dk1"/>
              </a:buClr>
              <a:buFont typeface="Arial"/>
              <a:buChar char="●"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-317499" lvl="0" marL="457200" marR="0" rtl="0" algn="l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-317499" lvl="0" marL="457200" marR="0" rtl="0" algn="l">
              <a:spcBef>
                <a:spcPts val="0"/>
              </a:spcBef>
              <a:buClr>
                <a:srgbClr val="000000"/>
              </a:buClr>
              <a:buSzPct val="127271"/>
              <a:buFont typeface="Arial"/>
              <a:buChar char="●"/>
            </a:pPr>
            <a:r>
              <a:rPr lang="en" sz="1100">
                <a:solidFill>
                  <a:schemeClr val="dk1"/>
                </a:solidFill>
              </a:rPr>
              <a:t>dspace </a:t>
            </a:r>
            <a:r>
              <a:rPr b="1" lang="en" sz="1000">
                <a:solidFill>
                  <a:schemeClr val="dk1"/>
                </a:solidFill>
              </a:rPr>
              <a:t>590733</a:t>
            </a:r>
          </a:p>
          <a:p>
            <a:pPr indent="-317500" lvl="0" marL="457200" marR="0" rtl="0" algn="l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●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handful of digital collections are only available through our website</a:t>
            </a:r>
          </a:p>
          <a:p>
            <a:pPr indent="-317500" lvl="0" marL="457200" marR="0" rtl="0" algn="l">
              <a:spcBef>
                <a:spcPts val="0"/>
              </a:spcBef>
              <a:buClr>
                <a:srgbClr val="000000"/>
              </a:buClr>
              <a:buSzPct val="127272"/>
              <a:buFont typeface="Arial"/>
              <a:buChar char="●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Our SAN has archival masters for nearly (if not all) all of your digital collections, sometimes the only archival masters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>
            <p:ph idx="2" type="sldImg"/>
          </p:nvPr>
        </p:nvSpPr>
        <p:spPr>
          <a:xfrm>
            <a:off x="685800" y="685800"/>
            <a:ext cx="54863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04800" lvl="0" marL="457200" rtl="0">
              <a:spcBef>
                <a:spcPts val="0"/>
              </a:spcBef>
              <a:buClr>
                <a:srgbClr val="000000"/>
              </a:buClr>
              <a:buSzPct val="100000"/>
              <a:buChar char="●"/>
            </a:pPr>
            <a:r>
              <a:rPr lang="en" sz="1200"/>
              <a:t>Preservation vs. Recovery</a:t>
            </a:r>
          </a:p>
          <a:p>
            <a:pPr indent="-335280" lvl="1" marL="914400" rtl="0">
              <a:spcBef>
                <a:spcPts val="0"/>
              </a:spcBef>
              <a:buClr>
                <a:srgbClr val="000000"/>
              </a:buClr>
              <a:buSzPct val="100000"/>
              <a:buFont typeface="Courier New"/>
              <a:buChar char="o"/>
            </a:pPr>
            <a:r>
              <a:rPr lang="en" sz="1200"/>
              <a:t>platform-specific bags or platform-agnostic bags?</a:t>
            </a:r>
          </a:p>
          <a:p>
            <a:pPr indent="-335280" lvl="1" marL="914400" rtl="0">
              <a:spcBef>
                <a:spcPts val="0"/>
              </a:spcBef>
              <a:buClr>
                <a:srgbClr val="000000"/>
              </a:buClr>
              <a:buSzPct val="100000"/>
              <a:buFont typeface="Courier New"/>
              <a:buChar char="o"/>
            </a:pPr>
            <a:r>
              <a:rPr lang="en" sz="1200"/>
              <a:t>derivative files</a:t>
            </a:r>
          </a:p>
          <a:p>
            <a:pPr indent="0" lvl="0" marL="457200" rtl="0">
              <a:spcBef>
                <a:spcPts val="0"/>
              </a:spcBef>
              <a:buClr>
                <a:schemeClr val="lt1"/>
              </a:buClr>
              <a:buFont typeface="Arial"/>
              <a:buNone/>
            </a:pPr>
            <a:r>
              <a:t/>
            </a:r>
            <a:endParaRPr sz="1200"/>
          </a:p>
          <a:p>
            <a:pPr indent="-304800" lvl="0" marL="457200" rtl="0">
              <a:spcBef>
                <a:spcPts val="0"/>
              </a:spcBef>
              <a:buClr>
                <a:srgbClr val="000000"/>
              </a:buClr>
              <a:buSzPct val="100000"/>
              <a:buChar char="●"/>
            </a:pPr>
            <a:r>
              <a:rPr lang="en" sz="1200"/>
              <a:t>Bagging level</a:t>
            </a:r>
          </a:p>
          <a:p>
            <a:pPr indent="-335280" lvl="1" marL="914400" rtl="0">
              <a:spcBef>
                <a:spcPts val="0"/>
              </a:spcBef>
              <a:buClr>
                <a:srgbClr val="000000"/>
              </a:buClr>
              <a:buSzPct val="100000"/>
              <a:buFont typeface="Courier New"/>
              <a:buChar char="o"/>
            </a:pPr>
            <a:r>
              <a:rPr lang="en" sz="1200"/>
              <a:t>record level or collection level?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685800" y="685800"/>
            <a:ext cx="54863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04800" lvl="0" marL="457200" rtl="0">
              <a:spcBef>
                <a:spcPts val="0"/>
              </a:spcBef>
              <a:buClr>
                <a:srgbClr val="000000"/>
              </a:buClr>
              <a:buSzPct val="100000"/>
              <a:buChar char="●"/>
            </a:pPr>
            <a:r>
              <a:rPr lang="en" sz="1200"/>
              <a:t>Recovery is as important as preservation</a:t>
            </a:r>
          </a:p>
          <a:p>
            <a:pPr indent="-335280" lvl="1" marL="914400" rtl="0">
              <a:spcBef>
                <a:spcPts val="0"/>
              </a:spcBef>
              <a:buClr>
                <a:srgbClr val="000000"/>
              </a:buClr>
              <a:buSzPct val="100000"/>
              <a:buFont typeface="Courier New"/>
              <a:buChar char="o"/>
            </a:pPr>
            <a:r>
              <a:rPr lang="en" sz="1200"/>
              <a:t>Include platform specific files and derivatives</a:t>
            </a:r>
          </a:p>
          <a:p>
            <a:pPr indent="-304800" lvl="0" marL="457200" rtl="0">
              <a:spcBef>
                <a:spcPts val="0"/>
              </a:spcBef>
              <a:buClr>
                <a:srgbClr val="000000"/>
              </a:buClr>
              <a:buSzPct val="100000"/>
              <a:buChar char="●"/>
            </a:pPr>
            <a:r>
              <a:rPr lang="en" sz="1200"/>
              <a:t>Track platform provenance</a:t>
            </a:r>
          </a:p>
          <a:p>
            <a:pPr indent="-335280" lvl="1" marL="914400" rtl="0">
              <a:spcBef>
                <a:spcPts val="0"/>
              </a:spcBef>
              <a:buClr>
                <a:srgbClr val="000000"/>
              </a:buClr>
              <a:buSzPct val="100000"/>
              <a:buFont typeface="Courier New"/>
              <a:buChar char="o"/>
            </a:pPr>
            <a:r>
              <a:rPr lang="en" sz="1200"/>
              <a:t>use bag naming convention or additional fields in bag-info.text</a:t>
            </a:r>
          </a:p>
          <a:p>
            <a:pPr indent="-304800" lvl="0" marL="457200" rtl="0">
              <a:spcBef>
                <a:spcPts val="0"/>
              </a:spcBef>
              <a:buClr>
                <a:srgbClr val="000000"/>
              </a:buClr>
              <a:buSzPct val="100000"/>
              <a:buChar char="●"/>
            </a:pPr>
            <a:r>
              <a:rPr lang="en" sz="1200"/>
              <a:t>Track collection membership</a:t>
            </a:r>
          </a:p>
          <a:p>
            <a:pPr indent="-335280" lvl="1" marL="914400" rtl="0">
              <a:spcBef>
                <a:spcPts val="0"/>
              </a:spcBef>
              <a:buClr>
                <a:srgbClr val="000000"/>
              </a:buClr>
              <a:buSzPct val="100000"/>
              <a:buFont typeface="Courier New"/>
              <a:buChar char="o"/>
            </a:pPr>
            <a:r>
              <a:rPr lang="en" sz="1200"/>
              <a:t>use bag naming convention or additional fields in bag-info.text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idx="2" type="sldImg"/>
          </p:nvPr>
        </p:nvSpPr>
        <p:spPr>
          <a:xfrm>
            <a:off x="685800" y="685800"/>
            <a:ext cx="54863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None/>
            </a:pPr>
            <a:r>
              <a:rPr lang="en" sz="1200"/>
              <a:t>1st iteration</a:t>
            </a:r>
          </a:p>
          <a:p>
            <a:pPr indent="-304800" lvl="0" marL="914400" rtl="0">
              <a:spcBef>
                <a:spcPts val="0"/>
              </a:spcBef>
              <a:buClr>
                <a:srgbClr val="000000"/>
              </a:buClr>
              <a:buSzPct val="100000"/>
              <a:buChar char="●"/>
            </a:pPr>
            <a:r>
              <a:rPr lang="en" sz="1200"/>
              <a:t>Start with DSpace, Cincinnati Subway and Street Improvements collection</a:t>
            </a:r>
          </a:p>
          <a:p>
            <a:pPr indent="-304800" lvl="0" marL="914400" rtl="0">
              <a:spcBef>
                <a:spcPts val="0"/>
              </a:spcBef>
              <a:buClr>
                <a:srgbClr val="000000"/>
              </a:buClr>
              <a:buSzPct val="100000"/>
              <a:buChar char="●"/>
            </a:pPr>
            <a:r>
              <a:rPr lang="en" sz="1200"/>
              <a:t>Replication Task Suite to produce Bags</a:t>
            </a:r>
          </a:p>
          <a:p>
            <a:pPr indent="-335280" lvl="1" marL="1828800" rtl="0">
              <a:spcBef>
                <a:spcPts val="0"/>
              </a:spcBef>
              <a:buClr>
                <a:srgbClr val="000000"/>
              </a:buClr>
              <a:buSzPct val="100000"/>
              <a:buFont typeface="Courier New"/>
              <a:buChar char="o"/>
            </a:pPr>
            <a:r>
              <a:rPr lang="en" sz="1200"/>
              <a:t>one bag per record</a:t>
            </a:r>
          </a:p>
          <a:p>
            <a:pPr indent="-304800" lvl="0" marL="914400" rtl="0">
              <a:spcBef>
                <a:spcPts val="0"/>
              </a:spcBef>
              <a:buClr>
                <a:srgbClr val="000000"/>
              </a:buClr>
              <a:buSzPct val="100000"/>
              <a:buChar char="●"/>
            </a:pPr>
            <a:r>
              <a:rPr lang="en" sz="1200"/>
              <a:t>Bash scripts to transform to APTrust Bags</a:t>
            </a:r>
          </a:p>
          <a:p>
            <a:pPr indent="-304800" lvl="0" marL="914400" rtl="0">
              <a:spcBef>
                <a:spcPts val="0"/>
              </a:spcBef>
              <a:buClr>
                <a:srgbClr val="000000"/>
              </a:buClr>
              <a:buSzPct val="100000"/>
              <a:buChar char="●"/>
            </a:pPr>
            <a:r>
              <a:rPr lang="en" sz="1200"/>
              <a:t>Bash scripts to upload to test repository</a:t>
            </a:r>
          </a:p>
          <a:p>
            <a:pPr indent="-304800" lvl="0" marL="914400" rtl="0">
              <a:spcBef>
                <a:spcPts val="0"/>
              </a:spcBef>
              <a:buClr>
                <a:srgbClr val="000000"/>
              </a:buClr>
              <a:buSzPct val="100000"/>
              <a:buChar char="●"/>
            </a:pPr>
            <a:r>
              <a:rPr lang="en" sz="1200"/>
              <a:t>Worked well, but…</a:t>
            </a:r>
          </a:p>
          <a:p>
            <a:pPr lvl="0" rtl="0">
              <a:spcBef>
                <a:spcPts val="0"/>
              </a:spcBef>
              <a:buClr>
                <a:srgbClr val="000000"/>
              </a:buClr>
              <a:buNone/>
            </a:pPr>
            <a:r>
              <a:t/>
            </a:r>
            <a:endParaRPr sz="1200"/>
          </a:p>
          <a:p>
            <a:pPr lvl="0" rtl="0">
              <a:spcBef>
                <a:spcPts val="0"/>
              </a:spcBef>
              <a:buClr>
                <a:srgbClr val="000000"/>
              </a:buClr>
              <a:buNone/>
            </a:pPr>
            <a:r>
              <a:rPr lang="en" sz="1200"/>
              <a:t>Scripts available at </a:t>
            </a:r>
            <a:r>
              <a:rPr lang="en" sz="1200" u="sng">
                <a:hlinkClick r:id="rId2"/>
              </a:rPr>
              <a:t>https://github.com/ntallman/APTrust_tools</a:t>
            </a:r>
            <a:r>
              <a:rPr lang="en" sz="1200"/>
              <a:t>.</a:t>
            </a:r>
          </a:p>
          <a:p>
            <a:pPr indent="-304800" lvl="0" marL="4572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Char char="●"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-304800" lvl="0" marL="4572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Char char="●"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-304800" lvl="0" marL="4572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Starting with DSpace, need to work out strategy for other content sources</a:t>
            </a:r>
          </a:p>
          <a:p>
            <a:pPr indent="-304800" lvl="0" marL="4572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1st iteration</a:t>
            </a:r>
          </a:p>
          <a:p>
            <a:pPr indent="-304800" lvl="1" marL="9144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RTS (outputs every community, collection, and record as an individual item)</a:t>
            </a:r>
          </a:p>
          <a:p>
            <a:pPr indent="-304800" lvl="2" marL="13716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Noto Symbol"/>
              <a:buChar char="▪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bag per record</a:t>
            </a:r>
          </a:p>
          <a:p>
            <a:pPr indent="-304800" lvl="1" marL="9144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Developed scripts to process RTS produced bags into APTrust compliant bags and upload to APTrust receiving bucket (using AWS CLI) &lt;https://github.com/ntallman/APTrust_tools&gt;</a:t>
            </a:r>
          </a:p>
          <a:p>
            <a:pPr indent="-304800" lvl="1" marL="9144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abandoned because realized late in game that RTS wiped out dates in the file-system metadata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idx="2" type="sldImg"/>
          </p:nvPr>
        </p:nvSpPr>
        <p:spPr>
          <a:xfrm>
            <a:off x="685800" y="685800"/>
            <a:ext cx="54863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None/>
            </a:pPr>
            <a:r>
              <a:rPr lang="en" sz="1200"/>
              <a:t>2nd iteration</a:t>
            </a:r>
          </a:p>
          <a:p>
            <a:pPr indent="-304800" lvl="0" marL="914400" rtl="0">
              <a:spcBef>
                <a:spcPts val="0"/>
              </a:spcBef>
              <a:buClr>
                <a:srgbClr val="000000"/>
              </a:buClr>
              <a:buSzPct val="100000"/>
              <a:buChar char="●"/>
            </a:pPr>
            <a:r>
              <a:rPr lang="en" sz="1200"/>
              <a:t>Same starting place</a:t>
            </a:r>
          </a:p>
          <a:p>
            <a:pPr indent="-304800" lvl="0" marL="914400" rtl="0">
              <a:spcBef>
                <a:spcPts val="0"/>
              </a:spcBef>
              <a:buClr>
                <a:srgbClr val="000000"/>
              </a:buClr>
              <a:buSzPct val="100000"/>
              <a:buChar char="●"/>
            </a:pPr>
            <a:r>
              <a:rPr lang="en" sz="1200"/>
              <a:t>Export collection as Simple Archive Format</a:t>
            </a:r>
          </a:p>
          <a:p>
            <a:pPr indent="-335280" lvl="1" marL="1371600" rtl="0">
              <a:spcBef>
                <a:spcPts val="0"/>
              </a:spcBef>
              <a:buClr>
                <a:srgbClr val="000000"/>
              </a:buClr>
              <a:buSzPct val="100000"/>
              <a:buFont typeface="Courier New"/>
              <a:buChar char="o"/>
            </a:pPr>
            <a:r>
              <a:rPr lang="en" sz="1200"/>
              <a:t>~ 8,800 records, ~ 375 GB</a:t>
            </a:r>
          </a:p>
          <a:p>
            <a:pPr indent="-304800" lvl="0" marL="914400" rtl="0">
              <a:spcBef>
                <a:spcPts val="0"/>
              </a:spcBef>
              <a:buClr>
                <a:srgbClr val="000000"/>
              </a:buClr>
              <a:buSzPct val="100000"/>
              <a:buChar char="●"/>
            </a:pPr>
            <a:r>
              <a:rPr lang="en" sz="1200"/>
              <a:t>Create bags using bagit-python</a:t>
            </a:r>
          </a:p>
          <a:p>
            <a:pPr indent="-335280" lvl="1" marL="1371600" rtl="0">
              <a:spcBef>
                <a:spcPts val="0"/>
              </a:spcBef>
              <a:buClr>
                <a:srgbClr val="000000"/>
              </a:buClr>
              <a:buSzPct val="100000"/>
              <a:buFont typeface="Courier New"/>
              <a:buChar char="o"/>
            </a:pPr>
            <a:r>
              <a:rPr lang="en" sz="1200"/>
              <a:t>250 GB is bag-size upper limit</a:t>
            </a:r>
          </a:p>
          <a:p>
            <a:pPr indent="-304800" lvl="0" marL="4572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Char char="●"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-304800" lvl="0" marL="4572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2nd iteration</a:t>
            </a:r>
          </a:p>
          <a:p>
            <a:pPr indent="-304800" lvl="1" marL="9144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Tested bagit-Java and bagit-python, decided to use bagit-python</a:t>
            </a:r>
          </a:p>
          <a:p>
            <a:pPr indent="-304800" lvl="1" marL="9144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Exported single collection from DSpace in Simple Archive Format</a:t>
            </a:r>
          </a:p>
          <a:p>
            <a:pPr indent="-304800" lvl="2" marL="13716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Noto Symbol"/>
              <a:buChar char="▪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8,822 items, ~377 GB</a:t>
            </a:r>
          </a:p>
          <a:p>
            <a:pPr indent="-304800" lvl="2" marL="13716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Noto Symbol"/>
              <a:buChar char="▪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250 GB bag-size limitation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idx="2" type="sldImg"/>
          </p:nvPr>
        </p:nvSpPr>
        <p:spPr>
          <a:xfrm>
            <a:off x="685800" y="685800"/>
            <a:ext cx="54863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None/>
            </a:pPr>
            <a:r>
              <a:rPr lang="en" sz="1200"/>
              <a:t>2nd iteration (continued)</a:t>
            </a:r>
          </a:p>
          <a:p>
            <a:pPr indent="-304800" lvl="0" marL="914400" rtl="0">
              <a:spcBef>
                <a:spcPts val="600"/>
              </a:spcBef>
              <a:buClr>
                <a:srgbClr val="000000"/>
              </a:buClr>
              <a:buSzPct val="100000"/>
              <a:buChar char="●"/>
            </a:pPr>
            <a:r>
              <a:rPr lang="en" sz="1200"/>
              <a:t>Collection had three series</a:t>
            </a:r>
          </a:p>
          <a:p>
            <a:pPr indent="-335280" lvl="1" marL="1828800" rtl="0">
              <a:spcBef>
                <a:spcPts val="600"/>
              </a:spcBef>
              <a:buClr>
                <a:srgbClr val="000000"/>
              </a:buClr>
              <a:buSzPct val="100000"/>
              <a:buFont typeface="Courier New"/>
              <a:buChar char="o"/>
            </a:pPr>
            <a:r>
              <a:rPr lang="en" sz="1200"/>
              <a:t>two series under 250 GB</a:t>
            </a:r>
          </a:p>
          <a:p>
            <a:pPr indent="-335279" lvl="2" marL="2286000" rtl="0">
              <a:spcBef>
                <a:spcPts val="600"/>
              </a:spcBef>
              <a:buClr>
                <a:srgbClr val="000000"/>
              </a:buClr>
              <a:buSzPct val="100000"/>
              <a:buFont typeface="Noto Symbol"/>
              <a:buChar char="▪"/>
            </a:pPr>
            <a:r>
              <a:rPr lang="en" sz="1200"/>
              <a:t>each series was put into a single bag</a:t>
            </a:r>
          </a:p>
          <a:p>
            <a:pPr indent="-335280" lvl="1" marL="1828800" rtl="0">
              <a:spcBef>
                <a:spcPts val="600"/>
              </a:spcBef>
              <a:buClr>
                <a:srgbClr val="000000"/>
              </a:buClr>
              <a:buSzPct val="100000"/>
              <a:buFont typeface="Courier New"/>
              <a:buChar char="o"/>
            </a:pPr>
            <a:r>
              <a:rPr lang="en" sz="1200"/>
              <a:t>one series over 250 GB</a:t>
            </a:r>
          </a:p>
          <a:p>
            <a:pPr indent="-335279" lvl="2" marL="2286000" rtl="0">
              <a:spcBef>
                <a:spcPts val="600"/>
              </a:spcBef>
              <a:buClr>
                <a:srgbClr val="000000"/>
              </a:buClr>
              <a:buSzPct val="100000"/>
              <a:buFont typeface="Noto Symbol"/>
              <a:buChar char="▪"/>
            </a:pPr>
            <a:r>
              <a:rPr lang="en" sz="1200"/>
              <a:t>used a multi-part bag to send to APTrust, APTrust merges split bags into one</a:t>
            </a:r>
          </a:p>
          <a:p>
            <a:pPr indent="-304800" lvl="0" marL="914400" rtl="0">
              <a:spcBef>
                <a:spcPts val="600"/>
              </a:spcBef>
              <a:buClr>
                <a:srgbClr val="000000"/>
              </a:buClr>
              <a:buSzPct val="100000"/>
              <a:buChar char="●"/>
            </a:pPr>
            <a:r>
              <a:rPr lang="en" sz="1200"/>
              <a:t>Bash script to upload bags to production repository</a:t>
            </a:r>
          </a:p>
          <a:p>
            <a:pPr indent="-304800" lvl="0" marL="4572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Char char="●"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-3048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●"/>
            </a:pPr>
            <a:r>
              <a:t/>
            </a:r>
            <a:endParaRPr/>
          </a:p>
          <a:p>
            <a:pPr indent="-304800" lvl="1" marL="9144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Collection had three series</a:t>
            </a:r>
          </a:p>
          <a:p>
            <a:pPr indent="-304800" lvl="2" marL="13716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Noto Symbol"/>
              <a:buChar char="▪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two series under 250 GB</a:t>
            </a:r>
          </a:p>
          <a:p>
            <a:pPr indent="-304800" lvl="3" marL="18288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Noto Symbol"/>
              <a:buChar char="▪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each series was put into a single bag</a:t>
            </a:r>
          </a:p>
          <a:p>
            <a:pPr indent="-304800" lvl="2" marL="13716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Noto Symbol"/>
              <a:buChar char="▪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series over 250 GB</a:t>
            </a:r>
          </a:p>
          <a:p>
            <a:pPr indent="-304800" lvl="3" marL="18288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Noto Symbol"/>
              <a:buChar char="▪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used a multi-part bag to send to APTrust, APTrust merges split bags into one</a:t>
            </a:r>
          </a:p>
          <a:p>
            <a:pPr indent="-304800" lvl="1" marL="9144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Should we have done one big multi-part bag? I.e. one bag per collection?</a:t>
            </a:r>
          </a:p>
          <a:p>
            <a:pPr indent="-304800" lvl="2" marL="13716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Noto Symbol"/>
              <a:buChar char="▪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Did not worry about tracking platform or collection in this bag</a:t>
            </a:r>
          </a:p>
          <a:p>
            <a:pPr indent="-304800" lvl="2" marL="13716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Noto Symbol"/>
              <a:buChar char="▪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Expected to one day wipe this content out and replace with something that matches our final strategy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x="685800" y="685800"/>
            <a:ext cx="54863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04800" lvl="0" marL="4572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3rd iteration (really just testing)</a:t>
            </a:r>
          </a:p>
          <a:p>
            <a:pPr indent="-304800" lvl="1" marL="9144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I'll let Jamie tell you more about this and I'll just say that I wish I had discovered this before creating my artisanal, hand-crafted bags.</a:t>
            </a:r>
          </a:p>
          <a:p>
            <a:pPr indent="-304800" lvl="1" marL="9144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Basically a GUI wrapper for my same process </a:t>
            </a:r>
            <a:r>
              <a:rPr lang="en" sz="1100">
                <a:solidFill>
                  <a:schemeClr val="dk1"/>
                </a:solidFill>
              </a:rPr>
              <a:t>with added bonus</a:t>
            </a: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</a:p>
          <a:p>
            <a:pPr indent="-304800" lvl="2" marL="13716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romanLcPeriod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added file characterization</a:t>
            </a:r>
          </a:p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x="685800" y="685800"/>
            <a:ext cx="548639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04800" lvl="0" marL="4572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Do </a:t>
            </a:r>
          </a:p>
          <a:p>
            <a:pPr indent="-304800" lvl="1" marL="9144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 local preservation database or tool to track which content has been sent to APTrust</a:t>
            </a: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Scholar@UC is a self-submit institutional repository. </a:t>
            </a:r>
          </a:p>
          <a:p>
            <a:pPr indent="-304800" lvl="1" marL="9144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 hierarchy of collections (as we traditionally think about them)</a:t>
            </a:r>
          </a:p>
          <a:p>
            <a:pPr indent="-304800" lvl="2" marL="13716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Noto Symbol"/>
              <a:buChar char="▪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record (work), many files</a:t>
            </a:r>
          </a:p>
          <a:p>
            <a:pPr indent="-304800" lvl="1" marL="9144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Public commitment to long-term preservation of all Scholar content using APTrust</a:t>
            </a:r>
          </a:p>
          <a:p>
            <a:pPr indent="-304800" lvl="2" marL="13716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Noto Symbol"/>
              <a:buChar char="▪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 all content</a:t>
            </a:r>
          </a:p>
          <a:p>
            <a:pPr indent="0" lvl="0" marL="4572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r>
              <a:t/>
            </a:r>
            <a:endParaRPr b="0" baseline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04800" lvl="0" marL="457200" marR="0" rtl="0" algn="l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b="0" baseline="0" i="0" lang="en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flexible architecture of APTrust Preservation Repository (Are we allowed to say Fluctis?) allows us to make local decisions on how we package our content for preservation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/>
          <p:nvPr>
            <p:ph idx="1" type="subTitle"/>
          </p:nvPr>
        </p:nvSpPr>
        <p:spPr>
          <a:xfrm>
            <a:off x="685800" y="3155615"/>
            <a:ext cx="7772400" cy="872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/>
            </a:lvl1pPr>
            <a:lvl2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/>
            </a:lvl2pPr>
            <a:lvl3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/>
            </a:lvl3pPr>
            <a:lvl4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/>
            </a:lvl4pPr>
            <a:lvl5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/>
            </a:lvl5pPr>
            <a:lvl6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/>
            </a:lvl6pPr>
            <a:lvl7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/>
            </a:lvl7pPr>
            <a:lvl8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/>
            </a:lvl8pPr>
            <a:lvl9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Font typeface="Arial"/>
              <a:buNone/>
              <a:defRPr/>
            </a:lvl9pPr>
          </a:lstStyle>
          <a:p/>
        </p:txBody>
      </p:sp>
      <p:sp>
        <p:nvSpPr>
          <p:cNvPr id="10" name="Shape 10"/>
          <p:cNvSpPr txBox="1"/>
          <p:nvPr>
            <p:ph type="ctrTitle"/>
          </p:nvPr>
        </p:nvSpPr>
        <p:spPr>
          <a:xfrm>
            <a:off x="685800" y="1759268"/>
            <a:ext cx="7772400" cy="128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/>
            </a:lvl1pPr>
            <a:lvl2pPr indent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/>
            </a:lvl2pPr>
            <a:lvl3pPr indent="0" marL="0" marR="0" rtl="0" algn="ctr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3pPr>
            <a:lvl4pPr indent="0" marL="0" marR="0" rtl="0" algn="ctr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4pPr>
            <a:lvl5pPr indent="0" marL="0" marR="0" rtl="0" algn="ctr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5pPr>
            <a:lvl6pPr indent="0" marL="0" marR="0" rtl="0" algn="ctr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6pPr>
            <a:lvl7pPr indent="0" marL="0" marR="0" rtl="0" algn="ctr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7pPr>
            <a:lvl8pPr indent="0" marL="0" marR="0" rtl="0" algn="ctr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8pPr>
            <a:lvl9pPr indent="0" marL="0" marR="0" rtl="0" algn="ctr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2" type="sldNum"/>
          </p:nvPr>
        </p:nvSpPr>
        <p:spPr>
          <a:xfrm>
            <a:off x="8556792" y="5277610"/>
            <a:ext cx="548699" cy="4373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b="0" baseline="0" i="0" lang="en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457200" y="228864"/>
            <a:ext cx="8229600" cy="9524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27" name="Shape 127"/>
          <p:cNvSpPr txBox="1"/>
          <p:nvPr>
            <p:ph idx="12" type="sldNum"/>
          </p:nvPr>
        </p:nvSpPr>
        <p:spPr>
          <a:xfrm>
            <a:off x="8556791" y="5277612"/>
            <a:ext cx="548699" cy="4370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>
            <p:ph idx="1" type="body"/>
          </p:nvPr>
        </p:nvSpPr>
        <p:spPr>
          <a:xfrm>
            <a:off x="457200" y="4895899"/>
            <a:ext cx="8229600" cy="5771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360"/>
              </a:spcBef>
              <a:buSzPct val="100000"/>
              <a:buNone/>
              <a:defRPr sz="1800"/>
            </a:lvl1pPr>
          </a:lstStyle>
          <a:p/>
        </p:txBody>
      </p:sp>
      <p:sp>
        <p:nvSpPr>
          <p:cNvPr id="130" name="Shape 130"/>
          <p:cNvSpPr txBox="1"/>
          <p:nvPr>
            <p:ph idx="12" type="sldNum"/>
          </p:nvPr>
        </p:nvSpPr>
        <p:spPr>
          <a:xfrm>
            <a:off x="8556791" y="5277612"/>
            <a:ext cx="548699" cy="4370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idx="12" type="sldNum"/>
          </p:nvPr>
        </p:nvSpPr>
        <p:spPr>
          <a:xfrm>
            <a:off x="8556791" y="5277612"/>
            <a:ext cx="548699" cy="4370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/>
          <p:nvPr>
            <p:ph type="title"/>
          </p:nvPr>
        </p:nvSpPr>
        <p:spPr>
          <a:xfrm>
            <a:off x="457200" y="228863"/>
            <a:ext cx="8229600" cy="95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" type="body"/>
          </p:nvPr>
        </p:nvSpPr>
        <p:spPr>
          <a:xfrm>
            <a:off x="457200" y="1333500"/>
            <a:ext cx="8229600" cy="4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556792" y="5277610"/>
            <a:ext cx="548699" cy="4373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b="0" baseline="0" i="0" lang="en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57200" y="228863"/>
            <a:ext cx="8229600" cy="95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457200" y="1333500"/>
            <a:ext cx="3994500" cy="4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2" type="body"/>
          </p:nvPr>
        </p:nvSpPr>
        <p:spPr>
          <a:xfrm>
            <a:off x="4692273" y="1333500"/>
            <a:ext cx="3994500" cy="4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2" type="sldNum"/>
          </p:nvPr>
        </p:nvSpPr>
        <p:spPr>
          <a:xfrm>
            <a:off x="8556792" y="5277610"/>
            <a:ext cx="548699" cy="4373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b="0" baseline="0" i="0" lang="en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457200" y="228863"/>
            <a:ext cx="8229600" cy="95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556792" y="5277610"/>
            <a:ext cx="548699" cy="4373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b="0" baseline="0" i="0" lang="en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idx="1" type="body"/>
          </p:nvPr>
        </p:nvSpPr>
        <p:spPr>
          <a:xfrm>
            <a:off x="457200" y="4895900"/>
            <a:ext cx="8229600" cy="577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ctr">
              <a:spcBef>
                <a:spcPts val="0"/>
              </a:spcBef>
              <a:buFont typeface="Arial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8556792" y="5277610"/>
            <a:ext cx="548699" cy="4373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b="0" baseline="0" i="0" lang="en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idx="12" type="sldNum"/>
          </p:nvPr>
        </p:nvSpPr>
        <p:spPr>
          <a:xfrm>
            <a:off x="8556792" y="5277610"/>
            <a:ext cx="548699" cy="4373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b="0" baseline="0" i="0" lang="en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>
            <p:ph type="ctrTitle"/>
          </p:nvPr>
        </p:nvSpPr>
        <p:spPr>
          <a:xfrm>
            <a:off x="685800" y="1759269"/>
            <a:ext cx="7772400" cy="12888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algn="ctr">
              <a:spcBef>
                <a:spcPts val="0"/>
              </a:spcBef>
              <a:buSzPct val="100000"/>
              <a:defRPr sz="4800"/>
            </a:lvl1pPr>
            <a:lvl2pPr algn="ctr">
              <a:spcBef>
                <a:spcPts val="0"/>
              </a:spcBef>
              <a:buSzPct val="100000"/>
              <a:defRPr sz="4800"/>
            </a:lvl2pPr>
            <a:lvl3pPr algn="ctr">
              <a:spcBef>
                <a:spcPts val="0"/>
              </a:spcBef>
              <a:buSzPct val="100000"/>
              <a:defRPr sz="4800"/>
            </a:lvl3pPr>
            <a:lvl4pPr algn="ctr">
              <a:spcBef>
                <a:spcPts val="0"/>
              </a:spcBef>
              <a:buSzPct val="100000"/>
              <a:defRPr sz="4800"/>
            </a:lvl4pPr>
            <a:lvl5pPr algn="ctr">
              <a:spcBef>
                <a:spcPts val="0"/>
              </a:spcBef>
              <a:buSzPct val="100000"/>
              <a:defRPr sz="4800"/>
            </a:lvl5pPr>
            <a:lvl6pPr algn="ctr">
              <a:spcBef>
                <a:spcPts val="0"/>
              </a:spcBef>
              <a:buSzPct val="100000"/>
              <a:defRPr sz="4800"/>
            </a:lvl6pPr>
            <a:lvl7pPr algn="ctr">
              <a:spcBef>
                <a:spcPts val="0"/>
              </a:spcBef>
              <a:buSzPct val="100000"/>
              <a:defRPr sz="4800"/>
            </a:lvl7pPr>
            <a:lvl8pPr algn="ctr">
              <a:spcBef>
                <a:spcPts val="0"/>
              </a:spcBef>
              <a:buSzPct val="100000"/>
              <a:defRPr sz="4800"/>
            </a:lvl8pPr>
            <a:lvl9pPr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14" name="Shape 114"/>
          <p:cNvSpPr txBox="1"/>
          <p:nvPr>
            <p:ph idx="1" type="subTitle"/>
          </p:nvPr>
        </p:nvSpPr>
        <p:spPr>
          <a:xfrm>
            <a:off x="685800" y="3155614"/>
            <a:ext cx="7772400" cy="871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algn="ctr">
              <a:spcBef>
                <a:spcPts val="0"/>
              </a:spcBef>
              <a:buClr>
                <a:schemeClr val="dk2"/>
              </a:buClr>
              <a:buNone/>
              <a:defRPr>
                <a:solidFill>
                  <a:schemeClr val="dk2"/>
                </a:solidFill>
              </a:defRPr>
            </a:lvl1pPr>
            <a:lvl2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2pPr>
            <a:lvl3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3pPr>
            <a:lvl4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4pPr>
            <a:lvl5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5pPr>
            <a:lvl6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6pPr>
            <a:lvl7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7pPr>
            <a:lvl8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8pPr>
            <a:lvl9pPr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15" name="Shape 115"/>
          <p:cNvSpPr txBox="1"/>
          <p:nvPr>
            <p:ph idx="12" type="sldNum"/>
          </p:nvPr>
        </p:nvSpPr>
        <p:spPr>
          <a:xfrm>
            <a:off x="8556791" y="5277612"/>
            <a:ext cx="548699" cy="4370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>
            <p:ph type="title"/>
          </p:nvPr>
        </p:nvSpPr>
        <p:spPr>
          <a:xfrm>
            <a:off x="457200" y="228864"/>
            <a:ext cx="8229600" cy="9524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457200" y="1333500"/>
            <a:ext cx="8229600" cy="4139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19" name="Shape 119"/>
          <p:cNvSpPr txBox="1"/>
          <p:nvPr>
            <p:ph idx="12" type="sldNum"/>
          </p:nvPr>
        </p:nvSpPr>
        <p:spPr>
          <a:xfrm>
            <a:off x="8556791" y="5277612"/>
            <a:ext cx="548699" cy="4370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type="title"/>
          </p:nvPr>
        </p:nvSpPr>
        <p:spPr>
          <a:xfrm>
            <a:off x="457200" y="228864"/>
            <a:ext cx="8229600" cy="9524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457200" y="1333500"/>
            <a:ext cx="3994500" cy="4139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23" name="Shape 123"/>
          <p:cNvSpPr txBox="1"/>
          <p:nvPr>
            <p:ph idx="2" type="body"/>
          </p:nvPr>
        </p:nvSpPr>
        <p:spPr>
          <a:xfrm>
            <a:off x="4692273" y="1333500"/>
            <a:ext cx="3994500" cy="4139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/>
        </p:txBody>
      </p:sp>
      <p:sp>
        <p:nvSpPr>
          <p:cNvPr id="124" name="Shape 124"/>
          <p:cNvSpPr txBox="1"/>
          <p:nvPr>
            <p:ph idx="12" type="sldNum"/>
          </p:nvPr>
        </p:nvSpPr>
        <p:spPr>
          <a:xfrm>
            <a:off x="8556791" y="5277612"/>
            <a:ext cx="548699" cy="437099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slideLayout" Target="../slideLayouts/slideLayout8.xml"/><Relationship Id="rId3" Type="http://schemas.openxmlformats.org/officeDocument/2006/relationships/slideLayout" Target="../slideLayouts/slideLayout9.xml"/><Relationship Id="rId4" Type="http://schemas.openxmlformats.org/officeDocument/2006/relationships/slideLayout" Target="../slideLayouts/slideLayout10.xml"/><Relationship Id="rId5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2.xml"/><Relationship Id="rId7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dk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457200" y="228863"/>
            <a:ext cx="8229600" cy="95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/>
            </a:lvl1pPr>
            <a:lvl2pPr indent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/>
            </a:lvl2pPr>
            <a:lvl3pPr indent="0" marL="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3pPr>
            <a:lvl4pPr indent="0" marL="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4pPr>
            <a:lvl5pPr indent="0" marL="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5pPr>
            <a:lvl6pPr indent="0" marL="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6pPr>
            <a:lvl7pPr indent="0" marL="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7pPr>
            <a:lvl8pPr indent="0" marL="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8pPr>
            <a:lvl9pPr indent="0" marL="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/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457200" y="1333500"/>
            <a:ext cx="8229600" cy="4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/>
            </a:lvl1pPr>
            <a:lvl2pPr indent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/>
            </a:lvl2pPr>
            <a:lvl3pPr indent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/>
            </a:lvl3pPr>
            <a:lvl4pPr indent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/>
            </a:lvl4pPr>
            <a:lvl5pPr indent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/>
            </a:lvl5pPr>
            <a:lvl6pPr indent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/>
            </a:lvl6pPr>
            <a:lvl7pPr indent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/>
            </a:lvl7pPr>
            <a:lvl8pPr indent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/>
            </a:lvl8pPr>
            <a:lvl9pPr indent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/>
            </a:lvl9pPr>
          </a:lstStyle>
          <a:p/>
        </p:txBody>
      </p:sp>
      <p:sp>
        <p:nvSpPr>
          <p:cNvPr id="7" name="Shape 7"/>
          <p:cNvSpPr txBox="1"/>
          <p:nvPr>
            <p:ph idx="12" type="sldNum"/>
          </p:nvPr>
        </p:nvSpPr>
        <p:spPr>
          <a:xfrm>
            <a:off x="8556792" y="5277610"/>
            <a:ext cx="548699" cy="4373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b="0" baseline="0" i="0" lang="en" sz="13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type="title"/>
          </p:nvPr>
        </p:nvSpPr>
        <p:spPr>
          <a:xfrm>
            <a:off x="457200" y="228864"/>
            <a:ext cx="8229600" cy="9524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b="1"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457200" y="1333500"/>
            <a:ext cx="8229600" cy="4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11" name="Shape 111"/>
          <p:cNvSpPr txBox="1"/>
          <p:nvPr>
            <p:ph idx="12" type="sldNum"/>
          </p:nvPr>
        </p:nvSpPr>
        <p:spPr>
          <a:xfrm>
            <a:off x="8556791" y="5277612"/>
            <a:ext cx="548699" cy="437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dk1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1.jpg"/><Relationship Id="rId4" Type="http://schemas.openxmlformats.org/officeDocument/2006/relationships/image" Target="../media/image00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://digital.libraries.uc.edu" TargetMode="External"/><Relationship Id="rId4" Type="http://schemas.openxmlformats.org/officeDocument/2006/relationships/hyperlink" Target="https://scholar.uc.edu" TargetMode="External"/><Relationship Id="rId5" Type="http://schemas.openxmlformats.org/officeDocument/2006/relationships/hyperlink" Target="https://github.com/uclibs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3.png"/><Relationship Id="rId4" Type="http://schemas.openxmlformats.org/officeDocument/2006/relationships/image" Target="../media/image04.png"/><Relationship Id="rId5" Type="http://schemas.openxmlformats.org/officeDocument/2006/relationships/image" Target="../media/image0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github.com/ntallman/APTrust_tools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Shape 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1675"/>
            <a:ext cx="9144000" cy="242910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Shape 31"/>
          <p:cNvSpPr txBox="1"/>
          <p:nvPr>
            <p:ph type="ctrTitle"/>
          </p:nvPr>
        </p:nvSpPr>
        <p:spPr>
          <a:xfrm>
            <a:off x="685800" y="1759268"/>
            <a:ext cx="7772400" cy="128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1" baseline="0" i="0" lang="en" sz="4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Learning to Run</a:t>
            </a:r>
          </a:p>
        </p:txBody>
      </p:sp>
      <p:sp>
        <p:nvSpPr>
          <p:cNvPr id="32" name="Shape 32"/>
          <p:cNvSpPr txBox="1"/>
          <p:nvPr>
            <p:ph idx="1" type="subTitle"/>
          </p:nvPr>
        </p:nvSpPr>
        <p:spPr>
          <a:xfrm>
            <a:off x="685800" y="3155615"/>
            <a:ext cx="7772400" cy="87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25000"/>
              <a:buFont typeface="Arial"/>
              <a:buNone/>
            </a:pPr>
            <a:r>
              <a:rPr b="0" baseline="0" i="0" lang="en" sz="3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  <a:rtl val="0"/>
              </a:rPr>
              <a:t>University of Cincinnati Libraries path to contributing content to APTrust</a:t>
            </a:r>
          </a:p>
        </p:txBody>
      </p:sp>
      <p:pic>
        <p:nvPicPr>
          <p:cNvPr id="33" name="Shape 3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860757" y="4566105"/>
            <a:ext cx="1828800" cy="798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x="457200" y="228863"/>
            <a:ext cx="8229600" cy="95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1" baseline="0" i="0" lang="en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Why are we doing this again?</a:t>
            </a:r>
          </a:p>
        </p:txBody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457200" y="1333500"/>
            <a:ext cx="8229600" cy="4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Libraries’ and Archives’ historic commitment to long-term preservation is the raison d'être, a core justification, for our support of repositories.  It’s why our stakeholders trust us and will place their content in our repositories.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baseline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We expect APTrust to be our long-term preservation repository to meet our responsibilities to our stakeholders.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type="title"/>
          </p:nvPr>
        </p:nvSpPr>
        <p:spPr>
          <a:xfrm>
            <a:off x="457200" y="228863"/>
            <a:ext cx="8229600" cy="95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1" baseline="0" i="0" lang="en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Why are we doing this again?</a:t>
            </a:r>
          </a:p>
        </p:txBody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457200" y="1333500"/>
            <a:ext cx="8229600" cy="4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We know from some experience, and reports from our peers, that backup procedures, while still essential, are fraught with holes. 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baseline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We expect APTrust to be our failover if any near-term restore from backup proves incomplete.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baseline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idx="1" type="body"/>
          </p:nvPr>
        </p:nvSpPr>
        <p:spPr>
          <a:xfrm>
            <a:off x="457200" y="1333500"/>
            <a:ext cx="3994500" cy="413966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Linda Newman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Head, Digital Collections and Repositories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linda.newman@uc.edu</a:t>
            </a:r>
          </a:p>
        </p:txBody>
      </p:sp>
      <p:sp>
        <p:nvSpPr>
          <p:cNvPr id="102" name="Shape 102"/>
          <p:cNvSpPr txBox="1"/>
          <p:nvPr>
            <p:ph type="title"/>
          </p:nvPr>
        </p:nvSpPr>
        <p:spPr>
          <a:xfrm>
            <a:off x="457200" y="228863"/>
            <a:ext cx="8229600" cy="952666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1" baseline="0" i="0" lang="en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UC Libraries, Digital Collections and Repositories</a:t>
            </a:r>
          </a:p>
        </p:txBody>
      </p:sp>
      <p:sp>
        <p:nvSpPr>
          <p:cNvPr id="103" name="Shape 103"/>
          <p:cNvSpPr txBox="1"/>
          <p:nvPr>
            <p:ph idx="2" type="body"/>
          </p:nvPr>
        </p:nvSpPr>
        <p:spPr>
          <a:xfrm>
            <a:off x="4692273" y="1333500"/>
            <a:ext cx="3994500" cy="413966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Nathan Tallman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Digital Content Strategist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baseline="0" i="0" sz="2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nathan.tallman@uc.edu</a:t>
            </a:r>
          </a:p>
        </p:txBody>
      </p:sp>
      <p:sp>
        <p:nvSpPr>
          <p:cNvPr id="104" name="Shape 104"/>
          <p:cNvSpPr txBox="1"/>
          <p:nvPr/>
        </p:nvSpPr>
        <p:spPr>
          <a:xfrm>
            <a:off x="0" y="5055223"/>
            <a:ext cx="9144000" cy="6596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ct val="25000"/>
              <a:buFont typeface="Arial"/>
              <a:buNone/>
            </a:pPr>
            <a:r>
              <a:rPr b="0" baseline="0" i="0" lang="en" sz="14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  <a:rtl val="0"/>
              </a:rPr>
              <a:t>http://digital.libraries.uc.edu</a:t>
            </a:r>
            <a:r>
              <a:rPr b="0" baseline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 				</a:t>
            </a:r>
            <a:r>
              <a:rPr b="0" baseline="0" i="0" lang="en" sz="14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  <a:rtl val="0"/>
              </a:rPr>
              <a:t>https://scholar.uc.edu</a:t>
            </a:r>
            <a:r>
              <a:rPr b="0" baseline="0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				</a:t>
            </a:r>
            <a:r>
              <a:rPr b="0" baseline="0" i="0" lang="en" sz="14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  <a:rtl val="0"/>
              </a:rPr>
              <a:t>https://github.com/uclibs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baseline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457200" y="228863"/>
            <a:ext cx="8229600" cy="95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1" baseline="0" i="0" lang="en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Digital Collection Environment</a:t>
            </a:r>
          </a:p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457200" y="1333500"/>
            <a:ext cx="8229600" cy="4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3 digital repositories</a:t>
            </a:r>
          </a:p>
          <a:p>
            <a:pPr indent="-3810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Courier New"/>
              <a:buChar char="o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DSpace -- UC Digital Resource Commons</a:t>
            </a:r>
          </a:p>
          <a:p>
            <a:pPr indent="-3810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Courier New"/>
              <a:buChar char="o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LUNA -- UC Libraries Image and Media Collections</a:t>
            </a:r>
          </a:p>
          <a:p>
            <a:pPr indent="-3810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Courier New"/>
              <a:buChar char="o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Hydra -- Scholar@UC Institutional Repository</a:t>
            </a:r>
          </a:p>
          <a:p>
            <a:pPr indent="-419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1 website</a:t>
            </a:r>
          </a:p>
          <a:p>
            <a:pPr indent="-419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1 Storage Area Network file system</a:t>
            </a:r>
          </a:p>
        </p:txBody>
      </p:sp>
      <p:pic>
        <p:nvPicPr>
          <p:cNvPr id="40" name="Shape 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4206444"/>
            <a:ext cx="1299899" cy="1325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1" name="Shape 4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61200" y="4206444"/>
            <a:ext cx="1325700" cy="1325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2" name="Shape 4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968601" y="4206444"/>
            <a:ext cx="1325700" cy="1325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x="457200" y="228863"/>
            <a:ext cx="8229600" cy="95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1" baseline="0" i="0" lang="en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Workflow Considerations</a:t>
            </a:r>
          </a:p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457200" y="1333500"/>
            <a:ext cx="8229600" cy="4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Preservation vs. Recovery</a:t>
            </a:r>
          </a:p>
          <a:p>
            <a:pPr indent="-3810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Courier New"/>
              <a:buChar char="o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platform-specific bags or platform-agnostic bags?</a:t>
            </a:r>
          </a:p>
          <a:p>
            <a:pPr indent="-3810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Courier New"/>
              <a:buChar char="o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derivative files</a:t>
            </a: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-419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Bagging level</a:t>
            </a:r>
          </a:p>
          <a:p>
            <a:pPr indent="-3810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Courier New"/>
              <a:buChar char="o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record level or collection level?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x="457200" y="228863"/>
            <a:ext cx="8229600" cy="95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1" baseline="0" i="0" lang="en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UC Libraries Workflow Choices</a:t>
            </a:r>
          </a:p>
        </p:txBody>
      </p:sp>
      <p:sp>
        <p:nvSpPr>
          <p:cNvPr id="54" name="Shape 54"/>
          <p:cNvSpPr txBox="1"/>
          <p:nvPr>
            <p:ph idx="1" type="body"/>
          </p:nvPr>
        </p:nvSpPr>
        <p:spPr>
          <a:xfrm>
            <a:off x="457200" y="1333500"/>
            <a:ext cx="8229600" cy="4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Recovery is as important as preservation</a:t>
            </a:r>
          </a:p>
          <a:p>
            <a:pPr indent="-3810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Courier New"/>
              <a:buChar char="o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Include platform specific files and derivatives</a:t>
            </a:r>
          </a:p>
          <a:p>
            <a:pPr indent="-419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Track platform provenance</a:t>
            </a:r>
          </a:p>
          <a:p>
            <a:pPr indent="-3810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Courier New"/>
              <a:buChar char="o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use bag naming convention or additional fields in bag-info.text</a:t>
            </a:r>
          </a:p>
          <a:p>
            <a:pPr indent="-419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Track collection membership</a:t>
            </a:r>
          </a:p>
          <a:p>
            <a:pPr indent="-3810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Courier New"/>
              <a:buChar char="o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use bag naming convention or additional fields in bag-info.text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457200" y="228863"/>
            <a:ext cx="8229600" cy="95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1" baseline="0" i="0" lang="en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Bagging (crawling)</a:t>
            </a:r>
          </a:p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457200" y="1333500"/>
            <a:ext cx="8229600" cy="4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1st iteration</a:t>
            </a:r>
          </a:p>
          <a:p>
            <a:pPr indent="-41910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Start with DSpace, Cincinnati Subway and Street Improvements collection</a:t>
            </a:r>
          </a:p>
          <a:p>
            <a:pPr indent="-41910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Replication Task Suite to produce Bags</a:t>
            </a:r>
          </a:p>
          <a:p>
            <a:pPr indent="-381000" lvl="1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Courier New"/>
              <a:buChar char="o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one bag per record</a:t>
            </a:r>
          </a:p>
          <a:p>
            <a:pPr indent="-41910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Bash scripts to transform to APTrust Bags</a:t>
            </a:r>
          </a:p>
          <a:p>
            <a:pPr indent="-41910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Bash scripts to upload to test repository</a:t>
            </a:r>
          </a:p>
          <a:p>
            <a:pPr indent="-41910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Worked well, but…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baseline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0" baseline="0" i="0" lang="en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Scripts available at </a:t>
            </a:r>
            <a:r>
              <a:rPr b="0" baseline="0" i="0" lang="en" sz="14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  <a:rtl val="0"/>
              </a:rPr>
              <a:t>https://github.com/ntallman/APTrust_tools</a:t>
            </a:r>
            <a:r>
              <a:rPr b="0" baseline="0" i="0" lang="en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/>
          <p:nvPr>
            <p:ph type="title"/>
          </p:nvPr>
        </p:nvSpPr>
        <p:spPr>
          <a:xfrm>
            <a:off x="457200" y="228863"/>
            <a:ext cx="8229600" cy="95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1" baseline="0" i="0" lang="en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Bagging (walking)</a:t>
            </a:r>
          </a:p>
        </p:txBody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457200" y="1333500"/>
            <a:ext cx="8229600" cy="4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2nd iteration</a:t>
            </a:r>
          </a:p>
          <a:p>
            <a:pPr indent="-41910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Same starting place</a:t>
            </a:r>
          </a:p>
          <a:p>
            <a:pPr indent="-41910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Export collection as Simple Archive Format</a:t>
            </a:r>
          </a:p>
          <a:p>
            <a:pPr indent="-381000" lvl="1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Courier New"/>
              <a:buChar char="o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~ 8,800 records, ~ 375 GB</a:t>
            </a:r>
          </a:p>
          <a:p>
            <a:pPr indent="-41910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Create bags using bagit-python</a:t>
            </a:r>
          </a:p>
          <a:p>
            <a:pPr indent="-381000" lvl="1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Courier New"/>
              <a:buChar char="o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250 GB is bag-size upper limit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>
            <p:ph type="title"/>
          </p:nvPr>
        </p:nvSpPr>
        <p:spPr>
          <a:xfrm>
            <a:off x="457200" y="228863"/>
            <a:ext cx="8229600" cy="95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1" baseline="0" i="0" lang="en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Bagging (walking)</a:t>
            </a:r>
          </a:p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457200" y="1333500"/>
            <a:ext cx="8229600" cy="4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2nd iteration (continued)</a:t>
            </a:r>
          </a:p>
          <a:p>
            <a:pPr indent="-419100" lvl="0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Collection had three series</a:t>
            </a:r>
          </a:p>
          <a:p>
            <a:pPr indent="-381000" lvl="1" marL="18288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Courier New"/>
              <a:buChar char="o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two series under 250 GB</a:t>
            </a:r>
          </a:p>
          <a:p>
            <a:pPr indent="-381000" lvl="2" marL="22860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ymbol"/>
              <a:buChar char="▪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each series was put into a single bag</a:t>
            </a:r>
          </a:p>
          <a:p>
            <a:pPr indent="-381000" lvl="1" marL="18288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Courier New"/>
              <a:buChar char="o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one series over 250 GB</a:t>
            </a:r>
          </a:p>
          <a:p>
            <a:pPr indent="-381000" lvl="2" marL="22860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ymbol"/>
              <a:buChar char="▪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used a multi-part bag to send to APTrust, APTrust merges split bags into one</a:t>
            </a:r>
          </a:p>
          <a:p>
            <a:pPr indent="-419100" lvl="0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Bash script to upload bags to production repository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457200" y="228863"/>
            <a:ext cx="8229600" cy="95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1" baseline="0" i="0" lang="en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Bagging (running)</a:t>
            </a:r>
          </a:p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457200" y="1333500"/>
            <a:ext cx="8229600" cy="4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3rd iteration</a:t>
            </a:r>
          </a:p>
          <a:p>
            <a:pPr indent="-41910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Testing of tools created by Jamie Little of University of Miami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baseline="0" i="0" sz="3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indent="-419100" lvl="0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Jamie can tell you more but…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x="457200" y="228863"/>
            <a:ext cx="8229600" cy="95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1" baseline="0" i="0" lang="en" sz="3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Long-Term Strategy (marathons)</a:t>
            </a:r>
          </a:p>
        </p:txBody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457200" y="1324583"/>
            <a:ext cx="8229600" cy="4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419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Bag for preservation and recovery</a:t>
            </a:r>
          </a:p>
          <a:p>
            <a:pPr indent="-419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For most content</a:t>
            </a:r>
          </a:p>
          <a:p>
            <a:pPr indent="-3810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Courier New"/>
              <a:buChar char="o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one bag per collection</a:t>
            </a:r>
          </a:p>
          <a:p>
            <a:pPr indent="-3810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ymbol"/>
              <a:buChar char="▪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except for Scholar@UC</a:t>
            </a:r>
          </a:p>
          <a:p>
            <a:pPr indent="-3810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Courier New"/>
              <a:buChar char="o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manual curation and bagging</a:t>
            </a:r>
          </a:p>
          <a:p>
            <a:pPr indent="-3810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0000"/>
              <a:buFont typeface="Noto Symbol"/>
              <a:buChar char="▪"/>
            </a:pPr>
            <a:r>
              <a:rPr b="0" baseline="0" i="0" lang="en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except for Scholar@UC</a:t>
            </a:r>
          </a:p>
          <a:p>
            <a:pPr indent="-4191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Char char="●"/>
            </a:pPr>
            <a:r>
              <a:rPr b="0" baseline="0" i="0" lang="en" sz="3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Use bag-info.txt to capture platform provenance and collection membership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dark">
  <a:themeElements>
    <a:clrScheme name="Custom 345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-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