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21945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69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C5"/>
    <a:srgbClr val="0099FF"/>
    <a:srgbClr val="0033CC"/>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48" y="-6090"/>
      </p:cViewPr>
      <p:guideLst>
        <p:guide orient="horz" pos="10368"/>
        <p:guide pos="69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45920" y="5387342"/>
            <a:ext cx="18653760" cy="11460480"/>
          </a:xfrm>
        </p:spPr>
        <p:txBody>
          <a:bodyPr anchor="b"/>
          <a:lstStyle>
            <a:lvl1pPr algn="ctr">
              <a:defRPr sz="14400"/>
            </a:lvl1pPr>
          </a:lstStyle>
          <a:p>
            <a:r>
              <a:rPr lang="en-US" smtClean="0"/>
              <a:t>Click to edit Master title style</a:t>
            </a:r>
            <a:endParaRPr lang="en-US" dirty="0"/>
          </a:p>
        </p:txBody>
      </p:sp>
      <p:sp>
        <p:nvSpPr>
          <p:cNvPr id="3" name="Subtitle 2"/>
          <p:cNvSpPr>
            <a:spLocks noGrp="1"/>
          </p:cNvSpPr>
          <p:nvPr>
            <p:ph type="subTitle" idx="1"/>
          </p:nvPr>
        </p:nvSpPr>
        <p:spPr>
          <a:xfrm>
            <a:off x="2743200" y="17289782"/>
            <a:ext cx="16459200" cy="7947658"/>
          </a:xfrm>
        </p:spPr>
        <p:txBody>
          <a:bodyPr/>
          <a:lstStyle>
            <a:lvl1pPr marL="0" indent="0" algn="ctr">
              <a:buNone/>
              <a:defRPr sz="5760"/>
            </a:lvl1pPr>
            <a:lvl2pPr marL="1097280" indent="0" algn="ctr">
              <a:buNone/>
              <a:defRPr sz="4800"/>
            </a:lvl2pPr>
            <a:lvl3pPr marL="2194560" indent="0" algn="ctr">
              <a:buNone/>
              <a:defRPr sz="4320"/>
            </a:lvl3pPr>
            <a:lvl4pPr marL="3291840" indent="0" algn="ctr">
              <a:buNone/>
              <a:defRPr sz="3840"/>
            </a:lvl4pPr>
            <a:lvl5pPr marL="4389120" indent="0" algn="ctr">
              <a:buNone/>
              <a:defRPr sz="3840"/>
            </a:lvl5pPr>
            <a:lvl6pPr marL="5486400" indent="0" algn="ctr">
              <a:buNone/>
              <a:defRPr sz="3840"/>
            </a:lvl6pPr>
            <a:lvl7pPr marL="6583680" indent="0" algn="ctr">
              <a:buNone/>
              <a:defRPr sz="3840"/>
            </a:lvl7pPr>
            <a:lvl8pPr marL="7680960" indent="0" algn="ctr">
              <a:buNone/>
              <a:defRPr sz="3840"/>
            </a:lvl8pPr>
            <a:lvl9pPr marL="8778240" indent="0" algn="ctr">
              <a:buNone/>
              <a:defRPr sz="384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216605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1392145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704821" y="1752600"/>
            <a:ext cx="4732020" cy="2789682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508761" y="1752600"/>
            <a:ext cx="13921740" cy="2789682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686127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367278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97331" y="8206749"/>
            <a:ext cx="18928080" cy="13693138"/>
          </a:xfrm>
        </p:spPr>
        <p:txBody>
          <a:bodyPr anchor="b"/>
          <a:lstStyle>
            <a:lvl1pPr>
              <a:defRPr sz="14400"/>
            </a:lvl1pPr>
          </a:lstStyle>
          <a:p>
            <a:r>
              <a:rPr lang="en-US" smtClean="0"/>
              <a:t>Click to edit Master title style</a:t>
            </a:r>
            <a:endParaRPr lang="en-US" dirty="0"/>
          </a:p>
        </p:txBody>
      </p:sp>
      <p:sp>
        <p:nvSpPr>
          <p:cNvPr id="3" name="Text Placeholder 2"/>
          <p:cNvSpPr>
            <a:spLocks noGrp="1"/>
          </p:cNvSpPr>
          <p:nvPr>
            <p:ph type="body" idx="1"/>
          </p:nvPr>
        </p:nvSpPr>
        <p:spPr>
          <a:xfrm>
            <a:off x="1497331" y="22029429"/>
            <a:ext cx="18928080" cy="7200898"/>
          </a:xfrm>
        </p:spPr>
        <p:txBody>
          <a:bodyPr/>
          <a:lstStyle>
            <a:lvl1pPr marL="0" indent="0">
              <a:buNone/>
              <a:defRPr sz="5760">
                <a:solidFill>
                  <a:schemeClr val="tx1"/>
                </a:solidFill>
              </a:defRPr>
            </a:lvl1pPr>
            <a:lvl2pPr marL="1097280" indent="0">
              <a:buNone/>
              <a:defRPr sz="4800">
                <a:solidFill>
                  <a:schemeClr val="tx1">
                    <a:tint val="75000"/>
                  </a:schemeClr>
                </a:solidFill>
              </a:defRPr>
            </a:lvl2pPr>
            <a:lvl3pPr marL="2194560" indent="0">
              <a:buNone/>
              <a:defRPr sz="4320">
                <a:solidFill>
                  <a:schemeClr val="tx1">
                    <a:tint val="75000"/>
                  </a:schemeClr>
                </a:solidFill>
              </a:defRPr>
            </a:lvl3pPr>
            <a:lvl4pPr marL="3291840" indent="0">
              <a:buNone/>
              <a:defRPr sz="3840">
                <a:solidFill>
                  <a:schemeClr val="tx1">
                    <a:tint val="75000"/>
                  </a:schemeClr>
                </a:solidFill>
              </a:defRPr>
            </a:lvl4pPr>
            <a:lvl5pPr marL="4389120" indent="0">
              <a:buNone/>
              <a:defRPr sz="3840">
                <a:solidFill>
                  <a:schemeClr val="tx1">
                    <a:tint val="75000"/>
                  </a:schemeClr>
                </a:solidFill>
              </a:defRPr>
            </a:lvl5pPr>
            <a:lvl6pPr marL="5486400" indent="0">
              <a:buNone/>
              <a:defRPr sz="3840">
                <a:solidFill>
                  <a:schemeClr val="tx1">
                    <a:tint val="75000"/>
                  </a:schemeClr>
                </a:solidFill>
              </a:defRPr>
            </a:lvl6pPr>
            <a:lvl7pPr marL="6583680" indent="0">
              <a:buNone/>
              <a:defRPr sz="3840">
                <a:solidFill>
                  <a:schemeClr val="tx1">
                    <a:tint val="75000"/>
                  </a:schemeClr>
                </a:solidFill>
              </a:defRPr>
            </a:lvl7pPr>
            <a:lvl8pPr marL="7680960" indent="0">
              <a:buNone/>
              <a:defRPr sz="3840">
                <a:solidFill>
                  <a:schemeClr val="tx1">
                    <a:tint val="75000"/>
                  </a:schemeClr>
                </a:solidFill>
              </a:defRPr>
            </a:lvl8pPr>
            <a:lvl9pPr marL="8778240" indent="0">
              <a:buNone/>
              <a:defRPr sz="384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244094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08760" y="8763000"/>
            <a:ext cx="9326880" cy="208864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1109960" y="8763000"/>
            <a:ext cx="9326880" cy="208864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3111653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1618" y="1752607"/>
            <a:ext cx="18928080" cy="6362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511621" y="8069582"/>
            <a:ext cx="9284016" cy="3954778"/>
          </a:xfrm>
        </p:spPr>
        <p:txBody>
          <a:bodyPr anchor="b"/>
          <a:lstStyle>
            <a:lvl1pPr marL="0" indent="0">
              <a:buNone/>
              <a:defRPr sz="5760" b="1"/>
            </a:lvl1pPr>
            <a:lvl2pPr marL="1097280" indent="0">
              <a:buNone/>
              <a:defRPr sz="4800" b="1"/>
            </a:lvl2pPr>
            <a:lvl3pPr marL="2194560" indent="0">
              <a:buNone/>
              <a:defRPr sz="4320" b="1"/>
            </a:lvl3pPr>
            <a:lvl4pPr marL="3291840" indent="0">
              <a:buNone/>
              <a:defRPr sz="3840" b="1"/>
            </a:lvl4pPr>
            <a:lvl5pPr marL="4389120" indent="0">
              <a:buNone/>
              <a:defRPr sz="3840" b="1"/>
            </a:lvl5pPr>
            <a:lvl6pPr marL="5486400" indent="0">
              <a:buNone/>
              <a:defRPr sz="3840" b="1"/>
            </a:lvl6pPr>
            <a:lvl7pPr marL="6583680" indent="0">
              <a:buNone/>
              <a:defRPr sz="3840" b="1"/>
            </a:lvl7pPr>
            <a:lvl8pPr marL="7680960" indent="0">
              <a:buNone/>
              <a:defRPr sz="3840" b="1"/>
            </a:lvl8pPr>
            <a:lvl9pPr marL="8778240" indent="0">
              <a:buNone/>
              <a:defRPr sz="3840" b="1"/>
            </a:lvl9pPr>
          </a:lstStyle>
          <a:p>
            <a:pPr lvl="0"/>
            <a:r>
              <a:rPr lang="en-US" smtClean="0"/>
              <a:t>Edit Master text styles</a:t>
            </a:r>
          </a:p>
        </p:txBody>
      </p:sp>
      <p:sp>
        <p:nvSpPr>
          <p:cNvPr id="4" name="Content Placeholder 3"/>
          <p:cNvSpPr>
            <a:spLocks noGrp="1"/>
          </p:cNvSpPr>
          <p:nvPr>
            <p:ph sz="half" idx="2"/>
          </p:nvPr>
        </p:nvSpPr>
        <p:spPr>
          <a:xfrm>
            <a:off x="1511621" y="12024360"/>
            <a:ext cx="9284016" cy="176860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1109961" y="8069582"/>
            <a:ext cx="9329738" cy="3954778"/>
          </a:xfrm>
        </p:spPr>
        <p:txBody>
          <a:bodyPr anchor="b"/>
          <a:lstStyle>
            <a:lvl1pPr marL="0" indent="0">
              <a:buNone/>
              <a:defRPr sz="5760" b="1"/>
            </a:lvl1pPr>
            <a:lvl2pPr marL="1097280" indent="0">
              <a:buNone/>
              <a:defRPr sz="4800" b="1"/>
            </a:lvl2pPr>
            <a:lvl3pPr marL="2194560" indent="0">
              <a:buNone/>
              <a:defRPr sz="4320" b="1"/>
            </a:lvl3pPr>
            <a:lvl4pPr marL="3291840" indent="0">
              <a:buNone/>
              <a:defRPr sz="3840" b="1"/>
            </a:lvl4pPr>
            <a:lvl5pPr marL="4389120" indent="0">
              <a:buNone/>
              <a:defRPr sz="3840" b="1"/>
            </a:lvl5pPr>
            <a:lvl6pPr marL="5486400" indent="0">
              <a:buNone/>
              <a:defRPr sz="3840" b="1"/>
            </a:lvl6pPr>
            <a:lvl7pPr marL="6583680" indent="0">
              <a:buNone/>
              <a:defRPr sz="3840" b="1"/>
            </a:lvl7pPr>
            <a:lvl8pPr marL="7680960" indent="0">
              <a:buNone/>
              <a:defRPr sz="3840" b="1"/>
            </a:lvl8pPr>
            <a:lvl9pPr marL="8778240" indent="0">
              <a:buNone/>
              <a:defRPr sz="3840" b="1"/>
            </a:lvl9pPr>
          </a:lstStyle>
          <a:p>
            <a:pPr lvl="0"/>
            <a:r>
              <a:rPr lang="en-US" smtClean="0"/>
              <a:t>Edit Master text styles</a:t>
            </a:r>
          </a:p>
        </p:txBody>
      </p:sp>
      <p:sp>
        <p:nvSpPr>
          <p:cNvPr id="6" name="Content Placeholder 5"/>
          <p:cNvSpPr>
            <a:spLocks noGrp="1"/>
          </p:cNvSpPr>
          <p:nvPr>
            <p:ph sz="quarter" idx="4"/>
          </p:nvPr>
        </p:nvSpPr>
        <p:spPr>
          <a:xfrm>
            <a:off x="11109961" y="12024360"/>
            <a:ext cx="9329738" cy="176860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1126555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2555163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2838458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1619" y="2194560"/>
            <a:ext cx="7078027" cy="7680960"/>
          </a:xfrm>
        </p:spPr>
        <p:txBody>
          <a:bodyPr anchor="b"/>
          <a:lstStyle>
            <a:lvl1pPr>
              <a:defRPr sz="7680"/>
            </a:lvl1pPr>
          </a:lstStyle>
          <a:p>
            <a:r>
              <a:rPr lang="en-US" smtClean="0"/>
              <a:t>Click to edit Master title style</a:t>
            </a:r>
            <a:endParaRPr lang="en-US" dirty="0"/>
          </a:p>
        </p:txBody>
      </p:sp>
      <p:sp>
        <p:nvSpPr>
          <p:cNvPr id="3" name="Content Placeholder 2"/>
          <p:cNvSpPr>
            <a:spLocks noGrp="1"/>
          </p:cNvSpPr>
          <p:nvPr>
            <p:ph idx="1"/>
          </p:nvPr>
        </p:nvSpPr>
        <p:spPr>
          <a:xfrm>
            <a:off x="9329738" y="4739647"/>
            <a:ext cx="11109960" cy="23393400"/>
          </a:xfrm>
        </p:spPr>
        <p:txBody>
          <a:bodyPr/>
          <a:lstStyle>
            <a:lvl1pPr>
              <a:defRPr sz="7680"/>
            </a:lvl1pPr>
            <a:lvl2pPr>
              <a:defRPr sz="6720"/>
            </a:lvl2pPr>
            <a:lvl3pPr>
              <a:defRPr sz="5760"/>
            </a:lvl3pPr>
            <a:lvl4pPr>
              <a:defRPr sz="4800"/>
            </a:lvl4pPr>
            <a:lvl5pPr>
              <a:defRPr sz="4800"/>
            </a:lvl5pPr>
            <a:lvl6pPr>
              <a:defRPr sz="4800"/>
            </a:lvl6pPr>
            <a:lvl7pPr>
              <a:defRPr sz="4800"/>
            </a:lvl7pPr>
            <a:lvl8pPr>
              <a:defRPr sz="4800"/>
            </a:lvl8pPr>
            <a:lvl9pPr>
              <a:defRPr sz="4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511619" y="9875520"/>
            <a:ext cx="7078027" cy="18295622"/>
          </a:xfrm>
        </p:spPr>
        <p:txBody>
          <a:bodyPr/>
          <a:lstStyle>
            <a:lvl1pPr marL="0" indent="0">
              <a:buNone/>
              <a:defRPr sz="3840"/>
            </a:lvl1pPr>
            <a:lvl2pPr marL="1097280" indent="0">
              <a:buNone/>
              <a:defRPr sz="3360"/>
            </a:lvl2pPr>
            <a:lvl3pPr marL="2194560" indent="0">
              <a:buNone/>
              <a:defRPr sz="2880"/>
            </a:lvl3pPr>
            <a:lvl4pPr marL="3291840" indent="0">
              <a:buNone/>
              <a:defRPr sz="2400"/>
            </a:lvl4pPr>
            <a:lvl5pPr marL="4389120" indent="0">
              <a:buNone/>
              <a:defRPr sz="2400"/>
            </a:lvl5pPr>
            <a:lvl6pPr marL="5486400" indent="0">
              <a:buNone/>
              <a:defRPr sz="2400"/>
            </a:lvl6pPr>
            <a:lvl7pPr marL="6583680" indent="0">
              <a:buNone/>
              <a:defRPr sz="2400"/>
            </a:lvl7pPr>
            <a:lvl8pPr marL="7680960" indent="0">
              <a:buNone/>
              <a:defRPr sz="2400"/>
            </a:lvl8pPr>
            <a:lvl9pPr marL="8778240" indent="0">
              <a:buNone/>
              <a:defRPr sz="2400"/>
            </a:lvl9pPr>
          </a:lstStyle>
          <a:p>
            <a:pPr lvl="0"/>
            <a:r>
              <a:rPr lang="en-US" smtClean="0"/>
              <a:t>Edit Master text styles</a:t>
            </a:r>
          </a:p>
        </p:txBody>
      </p:sp>
      <p:sp>
        <p:nvSpPr>
          <p:cNvPr id="5" name="Date Placeholder 4"/>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860461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1619" y="2194560"/>
            <a:ext cx="7078027" cy="7680960"/>
          </a:xfrm>
        </p:spPr>
        <p:txBody>
          <a:bodyPr anchor="b"/>
          <a:lstStyle>
            <a:lvl1pPr>
              <a:defRPr sz="768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329738" y="4739647"/>
            <a:ext cx="11109960" cy="23393400"/>
          </a:xfrm>
        </p:spPr>
        <p:txBody>
          <a:bodyPr anchor="t"/>
          <a:lstStyle>
            <a:lvl1pPr marL="0" indent="0">
              <a:buNone/>
              <a:defRPr sz="7680"/>
            </a:lvl1pPr>
            <a:lvl2pPr marL="1097280" indent="0">
              <a:buNone/>
              <a:defRPr sz="6720"/>
            </a:lvl2pPr>
            <a:lvl3pPr marL="2194560" indent="0">
              <a:buNone/>
              <a:defRPr sz="5760"/>
            </a:lvl3pPr>
            <a:lvl4pPr marL="3291840" indent="0">
              <a:buNone/>
              <a:defRPr sz="4800"/>
            </a:lvl4pPr>
            <a:lvl5pPr marL="4389120" indent="0">
              <a:buNone/>
              <a:defRPr sz="4800"/>
            </a:lvl5pPr>
            <a:lvl6pPr marL="5486400" indent="0">
              <a:buNone/>
              <a:defRPr sz="4800"/>
            </a:lvl6pPr>
            <a:lvl7pPr marL="6583680" indent="0">
              <a:buNone/>
              <a:defRPr sz="4800"/>
            </a:lvl7pPr>
            <a:lvl8pPr marL="7680960" indent="0">
              <a:buNone/>
              <a:defRPr sz="4800"/>
            </a:lvl8pPr>
            <a:lvl9pPr marL="8778240" indent="0">
              <a:buNone/>
              <a:defRPr sz="4800"/>
            </a:lvl9pPr>
          </a:lstStyle>
          <a:p>
            <a:r>
              <a:rPr lang="en-US" dirty="0" smtClean="0"/>
              <a:t>Click icon to add picture</a:t>
            </a:r>
            <a:endParaRPr lang="en-US" dirty="0"/>
          </a:p>
        </p:txBody>
      </p:sp>
      <p:sp>
        <p:nvSpPr>
          <p:cNvPr id="4" name="Text Placeholder 3"/>
          <p:cNvSpPr>
            <a:spLocks noGrp="1"/>
          </p:cNvSpPr>
          <p:nvPr>
            <p:ph type="body" sz="half" idx="2"/>
          </p:nvPr>
        </p:nvSpPr>
        <p:spPr>
          <a:xfrm>
            <a:off x="1511619" y="9875520"/>
            <a:ext cx="7078027" cy="18295622"/>
          </a:xfrm>
        </p:spPr>
        <p:txBody>
          <a:bodyPr/>
          <a:lstStyle>
            <a:lvl1pPr marL="0" indent="0">
              <a:buNone/>
              <a:defRPr sz="3840"/>
            </a:lvl1pPr>
            <a:lvl2pPr marL="1097280" indent="0">
              <a:buNone/>
              <a:defRPr sz="3360"/>
            </a:lvl2pPr>
            <a:lvl3pPr marL="2194560" indent="0">
              <a:buNone/>
              <a:defRPr sz="2880"/>
            </a:lvl3pPr>
            <a:lvl4pPr marL="3291840" indent="0">
              <a:buNone/>
              <a:defRPr sz="2400"/>
            </a:lvl4pPr>
            <a:lvl5pPr marL="4389120" indent="0">
              <a:buNone/>
              <a:defRPr sz="2400"/>
            </a:lvl5pPr>
            <a:lvl6pPr marL="5486400" indent="0">
              <a:buNone/>
              <a:defRPr sz="2400"/>
            </a:lvl6pPr>
            <a:lvl7pPr marL="6583680" indent="0">
              <a:buNone/>
              <a:defRPr sz="2400"/>
            </a:lvl7pPr>
            <a:lvl8pPr marL="7680960" indent="0">
              <a:buNone/>
              <a:defRPr sz="2400"/>
            </a:lvl8pPr>
            <a:lvl9pPr marL="8778240" indent="0">
              <a:buNone/>
              <a:defRPr sz="2400"/>
            </a:lvl9pPr>
          </a:lstStyle>
          <a:p>
            <a:pPr lvl="0"/>
            <a:r>
              <a:rPr lang="en-US" smtClean="0"/>
              <a:t>Edit Master text styles</a:t>
            </a:r>
          </a:p>
        </p:txBody>
      </p:sp>
      <p:sp>
        <p:nvSpPr>
          <p:cNvPr id="5" name="Date Placeholder 4"/>
          <p:cNvSpPr>
            <a:spLocks noGrp="1"/>
          </p:cNvSpPr>
          <p:nvPr>
            <p:ph type="dt" sz="half" idx="10"/>
          </p:nvPr>
        </p:nvSpPr>
        <p:spPr/>
        <p:txBody>
          <a:bodyPr/>
          <a:lstStyle/>
          <a:p>
            <a:fld id="{8B3FA5D4-6FE4-418F-B5F4-1876B5E40F1D}" type="datetimeFigureOut">
              <a:rPr lang="en-US" smtClean="0"/>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474D17-020A-41A3-ABB0-599AEE9B3435}" type="slidenum">
              <a:rPr lang="en-US" smtClean="0"/>
              <a:t>‹#›</a:t>
            </a:fld>
            <a:endParaRPr lang="en-US" dirty="0"/>
          </a:p>
        </p:txBody>
      </p:sp>
    </p:spTree>
    <p:extLst>
      <p:ext uri="{BB962C8B-B14F-4D97-AF65-F5344CB8AC3E}">
        <p14:creationId xmlns:p14="http://schemas.microsoft.com/office/powerpoint/2010/main" val="3179313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08760" y="1752607"/>
            <a:ext cx="18928080" cy="6362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508760" y="8763000"/>
            <a:ext cx="18928080" cy="2088642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508760" y="30510487"/>
            <a:ext cx="4937760" cy="1752600"/>
          </a:xfrm>
          <a:prstGeom prst="rect">
            <a:avLst/>
          </a:prstGeom>
        </p:spPr>
        <p:txBody>
          <a:bodyPr vert="horz" lIns="91440" tIns="45720" rIns="91440" bIns="45720" rtlCol="0" anchor="ctr"/>
          <a:lstStyle>
            <a:lvl1pPr algn="l">
              <a:defRPr sz="2880">
                <a:solidFill>
                  <a:schemeClr val="tx1">
                    <a:tint val="75000"/>
                  </a:schemeClr>
                </a:solidFill>
              </a:defRPr>
            </a:lvl1pPr>
          </a:lstStyle>
          <a:p>
            <a:fld id="{8B3FA5D4-6FE4-418F-B5F4-1876B5E40F1D}" type="datetimeFigureOut">
              <a:rPr lang="en-US" smtClean="0"/>
              <a:t>5/14/2018</a:t>
            </a:fld>
            <a:endParaRPr lang="en-US" dirty="0"/>
          </a:p>
        </p:txBody>
      </p:sp>
      <p:sp>
        <p:nvSpPr>
          <p:cNvPr id="5" name="Footer Placeholder 4"/>
          <p:cNvSpPr>
            <a:spLocks noGrp="1"/>
          </p:cNvSpPr>
          <p:nvPr>
            <p:ph type="ftr" sz="quarter" idx="3"/>
          </p:nvPr>
        </p:nvSpPr>
        <p:spPr>
          <a:xfrm>
            <a:off x="7269480" y="30510487"/>
            <a:ext cx="7406640" cy="1752600"/>
          </a:xfrm>
          <a:prstGeom prst="rect">
            <a:avLst/>
          </a:prstGeom>
        </p:spPr>
        <p:txBody>
          <a:bodyPr vert="horz" lIns="91440" tIns="45720" rIns="91440" bIns="45720" rtlCol="0" anchor="ctr"/>
          <a:lstStyle>
            <a:lvl1pPr algn="ctr">
              <a:defRPr sz="288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5499080" y="30510487"/>
            <a:ext cx="4937760" cy="1752600"/>
          </a:xfrm>
          <a:prstGeom prst="rect">
            <a:avLst/>
          </a:prstGeom>
        </p:spPr>
        <p:txBody>
          <a:bodyPr vert="horz" lIns="91440" tIns="45720" rIns="91440" bIns="45720" rtlCol="0" anchor="ctr"/>
          <a:lstStyle>
            <a:lvl1pPr algn="r">
              <a:defRPr sz="2880">
                <a:solidFill>
                  <a:schemeClr val="tx1">
                    <a:tint val="75000"/>
                  </a:schemeClr>
                </a:solidFill>
              </a:defRPr>
            </a:lvl1pPr>
          </a:lstStyle>
          <a:p>
            <a:fld id="{2B474D17-020A-41A3-ABB0-599AEE9B3435}" type="slidenum">
              <a:rPr lang="en-US" smtClean="0"/>
              <a:t>‹#›</a:t>
            </a:fld>
            <a:endParaRPr lang="en-US" dirty="0"/>
          </a:p>
        </p:txBody>
      </p:sp>
    </p:spTree>
    <p:extLst>
      <p:ext uri="{BB962C8B-B14F-4D97-AF65-F5344CB8AC3E}">
        <p14:creationId xmlns:p14="http://schemas.microsoft.com/office/powerpoint/2010/main" val="21722501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4102/sajip.v39i2.1148" TargetMode="Externa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hyperlink" Target="http://www.pewhispanic.org/states/county/21037/" TargetMode="External"/><Relationship Id="rId4" Type="http://schemas.openxmlformats.org/officeDocument/2006/relationships/image" Target="../media/image3.png"/><Relationship Id="rId9" Type="http://schemas.openxmlformats.org/officeDocument/2006/relationships/hyperlink" Target="https://www.census.gov/newsroom/facts-for-features/2016/cb16-ff16.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30282880"/>
            <a:ext cx="21945600" cy="2635520"/>
          </a:xfrm>
          <a:prstGeom prst="rect">
            <a:avLst/>
          </a:prstGeom>
          <a:solidFill>
            <a:srgbClr val="FFE2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1727200" y="685800"/>
            <a:ext cx="18923000" cy="12192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1" dirty="0">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1879436" y="818495"/>
            <a:ext cx="18512633" cy="1754326"/>
          </a:xfrm>
          <a:prstGeom prst="rect">
            <a:avLst/>
          </a:prstGeom>
          <a:noFill/>
        </p:spPr>
        <p:txBody>
          <a:bodyPr wrap="none" lIns="91440" tIns="45720" rIns="91440" bIns="45720">
            <a:spAutoFit/>
          </a:bodyPr>
          <a:lstStyle/>
          <a:p>
            <a:pPr algn="ctr"/>
            <a:r>
              <a:rPr lang="en" sz="5400" b="1" dirty="0">
                <a:ln w="6600">
                  <a:solidFill>
                    <a:schemeClr val="tx1">
                      <a:lumMod val="85000"/>
                      <a:lumOff val="15000"/>
                    </a:schemeClr>
                  </a:solidFill>
                  <a:prstDash val="solid"/>
                </a:ln>
                <a:solidFill>
                  <a:srgbClr val="0099FF"/>
                </a:solidFill>
                <a:effectLst>
                  <a:outerShdw dist="38100" dir="2700000" algn="tl" rotWithShape="0">
                    <a:schemeClr val="accent2"/>
                  </a:outerShdw>
                </a:effectLst>
              </a:rPr>
              <a:t>Barriers to Serving the Latino Community in Northern Kentucky</a:t>
            </a:r>
            <a:r>
              <a:rPr lang="en" sz="5400" b="1" dirty="0">
                <a:ln w="6600">
                  <a:solidFill>
                    <a:schemeClr val="tx1">
                      <a:lumMod val="85000"/>
                      <a:lumOff val="15000"/>
                    </a:schemeClr>
                  </a:solidFill>
                  <a:prstDash val="solid"/>
                </a:ln>
                <a:solidFill>
                  <a:srgbClr val="0099FF"/>
                </a:solidFill>
                <a:effectLst>
                  <a:outerShdw dist="38100" dir="2700000" algn="tl" rotWithShape="0">
                    <a:schemeClr val="accent2"/>
                  </a:outerShdw>
                </a:effectLst>
                <a:sym typeface="Times New Roman"/>
              </a:rPr>
              <a:t> </a:t>
            </a:r>
          </a:p>
          <a:p>
            <a:pPr algn="ctr"/>
            <a:r>
              <a:rPr lang="en-US" sz="5400" b="1" cap="none" spc="0" dirty="0" smtClean="0">
                <a:ln w="6600">
                  <a:solidFill>
                    <a:schemeClr val="accent2"/>
                  </a:solidFill>
                  <a:prstDash val="solid"/>
                </a:ln>
                <a:solidFill>
                  <a:srgbClr val="FFFFFF"/>
                </a:solidFill>
                <a:effectLst>
                  <a:outerShdw dist="38100" dir="2700000" algn="tl" rotWithShape="0">
                    <a:schemeClr val="accent2"/>
                  </a:outerShdw>
                </a:effectLst>
              </a:rPr>
              <a:t> </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TextBox 6"/>
          <p:cNvSpPr txBox="1"/>
          <p:nvPr/>
        </p:nvSpPr>
        <p:spPr>
          <a:xfrm>
            <a:off x="4531402" y="2080940"/>
            <a:ext cx="12907926" cy="1077218"/>
          </a:xfrm>
          <a:prstGeom prst="rect">
            <a:avLst/>
          </a:prstGeom>
          <a:noFill/>
        </p:spPr>
        <p:txBody>
          <a:bodyPr wrap="square" rtlCol="0">
            <a:spAutoFit/>
          </a:bodyPr>
          <a:lstStyle/>
          <a:p>
            <a:pPr algn="ctr"/>
            <a:r>
              <a:rPr lang="en-US" sz="3200" b="1" i="1" dirty="0" smtClean="0"/>
              <a:t>- Nicholas Burkhart, Tiffany Merkel, Jenny Zhen-</a:t>
            </a:r>
            <a:r>
              <a:rPr lang="en-US" sz="3200" b="1" i="1" dirty="0" err="1" smtClean="0"/>
              <a:t>Duan</a:t>
            </a:r>
            <a:r>
              <a:rPr lang="en-US" sz="3200" b="1" i="1" dirty="0" smtClean="0"/>
              <a:t> and Supporting Latino Families in Northern Kentucky -</a:t>
            </a:r>
            <a:endParaRPr lang="en-US" sz="3200" b="1" i="1" dirty="0"/>
          </a:p>
        </p:txBody>
      </p:sp>
      <p:sp>
        <p:nvSpPr>
          <p:cNvPr id="9" name="Rectangle 8"/>
          <p:cNvSpPr/>
          <p:nvPr/>
        </p:nvSpPr>
        <p:spPr>
          <a:xfrm>
            <a:off x="917838" y="4211377"/>
            <a:ext cx="9798288" cy="5632311"/>
          </a:xfrm>
          <a:prstGeom prst="rect">
            <a:avLst/>
          </a:prstGeom>
        </p:spPr>
        <p:txBody>
          <a:bodyPr wrap="square">
            <a:spAutoFit/>
          </a:bodyPr>
          <a:lstStyle/>
          <a:p>
            <a:pPr>
              <a:lnSpc>
                <a:spcPct val="150000"/>
              </a:lnSpc>
            </a:pPr>
            <a:r>
              <a:rPr lang="en-US" sz="2400" dirty="0" smtClean="0">
                <a:latin typeface="Arial" panose="020B0604020202020204" pitchFamily="34" charset="0"/>
                <a:ea typeface="Calibri" panose="020F0502020204030204" pitchFamily="34" charset="0"/>
                <a:cs typeface="Arial" panose="020B0604020202020204" pitchFamily="34" charset="0"/>
              </a:rPr>
              <a:t>Service </a:t>
            </a:r>
            <a:r>
              <a:rPr lang="en-US" sz="2400" dirty="0">
                <a:latin typeface="Arial" panose="020B0604020202020204" pitchFamily="34" charset="0"/>
                <a:ea typeface="Calibri" panose="020F0502020204030204" pitchFamily="34" charset="0"/>
                <a:cs typeface="Arial" panose="020B0604020202020204" pitchFamily="34" charset="0"/>
              </a:rPr>
              <a:t>providers of Latino families in Northern Kentucky are experiencing barriers that are preventing them from being able to effectively connect with the communities they are serving. Previous research has indicated language, culture and resources, as well as cultural competence and work engagement, as possible </a:t>
            </a:r>
            <a:r>
              <a:rPr lang="en-US" sz="2400" dirty="0" smtClean="0">
                <a:latin typeface="Arial" panose="020B0604020202020204" pitchFamily="34" charset="0"/>
                <a:ea typeface="Calibri" panose="020F0502020204030204" pitchFamily="34" charset="0"/>
                <a:cs typeface="Arial" panose="020B0604020202020204" pitchFamily="34" charset="0"/>
              </a:rPr>
              <a:t>causes.  </a:t>
            </a:r>
            <a:r>
              <a:rPr lang="en-US" sz="2400" dirty="0" smtClean="0">
                <a:latin typeface="Arial" panose="020B0604020202020204" pitchFamily="34" charset="0"/>
                <a:ea typeface="Times New Roman" panose="02020603050405020304" pitchFamily="18" charset="0"/>
                <a:cs typeface="Arial" panose="020B0604020202020204" pitchFamily="34" charset="0"/>
              </a:rPr>
              <a:t>Supporting </a:t>
            </a:r>
            <a:r>
              <a:rPr lang="en-US" sz="2400" dirty="0">
                <a:latin typeface="Arial" panose="020B0604020202020204" pitchFamily="34" charset="0"/>
                <a:ea typeface="Times New Roman" panose="02020603050405020304" pitchFamily="18" charset="0"/>
                <a:cs typeface="Arial" panose="020B0604020202020204" pitchFamily="34" charset="0"/>
              </a:rPr>
              <a:t>Latino Families in Northern Kentucky partnered with students in Jenny Zhen-Duan’s Community Psychology class to assess work engagement and cultural competence among service providers as well as to examine the barriers that service providers face when serving the Latino population in Northern Kentucky. </a:t>
            </a:r>
            <a:endParaRPr lang="en-US" sz="2400" dirty="0">
              <a:latin typeface="Arial" panose="020B0604020202020204" pitchFamily="34" charset="0"/>
              <a:ea typeface="Calibri" panose="020F0502020204030204" pitchFamily="34" charset="0"/>
              <a:cs typeface="Arial" panose="020B0604020202020204" pitchFamily="34" charset="0"/>
            </a:endParaRPr>
          </a:p>
        </p:txBody>
      </p:sp>
      <p:sp>
        <p:nvSpPr>
          <p:cNvPr id="10" name="Rectangle 9"/>
          <p:cNvSpPr/>
          <p:nvPr/>
        </p:nvSpPr>
        <p:spPr>
          <a:xfrm>
            <a:off x="917838" y="3320716"/>
            <a:ext cx="9798288" cy="73793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rPr>
              <a:t>ABSTRACT</a:t>
            </a:r>
            <a:endParaRPr lang="en-US" sz="3600" b="1" dirty="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endParaRPr>
          </a:p>
        </p:txBody>
      </p:sp>
      <p:sp>
        <p:nvSpPr>
          <p:cNvPr id="11" name="Rectangle 10"/>
          <p:cNvSpPr/>
          <p:nvPr/>
        </p:nvSpPr>
        <p:spPr>
          <a:xfrm>
            <a:off x="660590" y="11158996"/>
            <a:ext cx="9892249" cy="3416320"/>
          </a:xfrm>
          <a:prstGeom prst="rect">
            <a:avLst/>
          </a:prstGeom>
        </p:spPr>
        <p:txBody>
          <a:bodyPr wrap="square">
            <a:spAutoFit/>
          </a:bodyPr>
          <a:lstStyle/>
          <a:p>
            <a:pPr marL="457200" lvl="0" indent="-342900">
              <a:lnSpc>
                <a:spcPct val="150000"/>
              </a:lnSpc>
              <a:buSzPts val="1800"/>
              <a:buAutoNum type="arabicPeriod"/>
            </a:pPr>
            <a:r>
              <a:rPr lang="en" sz="2400" dirty="0" smtClean="0">
                <a:latin typeface="Arial"/>
                <a:ea typeface="Arial"/>
                <a:cs typeface="Arial"/>
                <a:sym typeface="Arial"/>
              </a:rPr>
              <a:t>To  </a:t>
            </a:r>
            <a:r>
              <a:rPr lang="en" sz="2400" dirty="0">
                <a:latin typeface="Arial"/>
                <a:ea typeface="Arial"/>
                <a:cs typeface="Arial"/>
                <a:sym typeface="Arial"/>
              </a:rPr>
              <a:t>explore cultural competence and work engagement in relation to service providers </a:t>
            </a:r>
          </a:p>
          <a:p>
            <a:pPr marL="457200" lvl="0" indent="-342900">
              <a:lnSpc>
                <a:spcPct val="150000"/>
              </a:lnSpc>
              <a:buSzPts val="1800"/>
              <a:buAutoNum type="arabicPeriod"/>
            </a:pPr>
            <a:r>
              <a:rPr lang="en" sz="2400" dirty="0">
                <a:latin typeface="Arial"/>
                <a:ea typeface="Arial"/>
                <a:cs typeface="Arial"/>
                <a:sym typeface="Arial"/>
              </a:rPr>
              <a:t>To seek to understand barriers and strengths from the providers’ perspective </a:t>
            </a:r>
          </a:p>
          <a:p>
            <a:pPr marL="457200" lvl="0" indent="-342900">
              <a:lnSpc>
                <a:spcPct val="150000"/>
              </a:lnSpc>
              <a:buSzPts val="1800"/>
              <a:buFont typeface="Arial"/>
              <a:buAutoNum type="arabicPeriod"/>
            </a:pPr>
            <a:r>
              <a:rPr lang="en" sz="2400" dirty="0">
                <a:latin typeface="Arial"/>
                <a:ea typeface="Arial"/>
                <a:cs typeface="Arial"/>
                <a:sym typeface="Arial"/>
              </a:rPr>
              <a:t>To assess how the barriers faced contribute to the gaps in cultural competence and work engagement </a:t>
            </a:r>
          </a:p>
        </p:txBody>
      </p:sp>
      <p:sp>
        <p:nvSpPr>
          <p:cNvPr id="12" name="Rectangle 11"/>
          <p:cNvSpPr/>
          <p:nvPr/>
        </p:nvSpPr>
        <p:spPr>
          <a:xfrm>
            <a:off x="917838" y="10400739"/>
            <a:ext cx="9798288" cy="73793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 sz="3600" b="1" cap="all" dirty="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sym typeface="Arial"/>
              </a:rPr>
              <a:t>Aims of the Study </a:t>
            </a:r>
          </a:p>
        </p:txBody>
      </p:sp>
      <p:pic>
        <p:nvPicPr>
          <p:cNvPr id="13" name="Shape 173"/>
          <p:cNvPicPr preferRelativeResize="0"/>
          <p:nvPr/>
        </p:nvPicPr>
        <p:blipFill rotWithShape="1">
          <a:blip r:embed="rId2">
            <a:alphaModFix/>
          </a:blip>
          <a:srcRect t="18261"/>
          <a:stretch/>
        </p:blipFill>
        <p:spPr>
          <a:xfrm>
            <a:off x="376228" y="16619584"/>
            <a:ext cx="5075891" cy="3955121"/>
          </a:xfrm>
          <a:prstGeom prst="rect">
            <a:avLst/>
          </a:prstGeom>
          <a:noFill/>
          <a:ln>
            <a:noFill/>
          </a:ln>
        </p:spPr>
      </p:pic>
      <p:sp>
        <p:nvSpPr>
          <p:cNvPr id="21" name="Shape 189"/>
          <p:cNvSpPr txBox="1"/>
          <p:nvPr/>
        </p:nvSpPr>
        <p:spPr>
          <a:xfrm>
            <a:off x="5202590" y="20356520"/>
            <a:ext cx="5017949" cy="584775"/>
          </a:xfrm>
          <a:prstGeom prst="rect">
            <a:avLst/>
          </a:prstGeom>
        </p:spPr>
        <p:txBody>
          <a:bodyPr wrap="square">
            <a:spAutoFit/>
          </a:bodyPr>
          <a:lstStyle>
            <a:defPPr>
              <a:defRPr lang="en-US"/>
            </a:defPPr>
            <a:lvl1pPr lvl="0">
              <a:spcBef>
                <a:spcPts val="0"/>
              </a:spcBef>
              <a:buNone/>
              <a:defRPr sz="1600" b="1">
                <a:solidFill>
                  <a:schemeClr val="dk1"/>
                </a:solidFill>
              </a:defRPr>
            </a:lvl1pPr>
          </a:lstStyle>
          <a:p>
            <a:r>
              <a:rPr lang="en" dirty="0"/>
              <a:t>12,285 Latinos – 3rd largest population (3.1%)</a:t>
            </a:r>
          </a:p>
          <a:p>
            <a:endParaRPr dirty="0"/>
          </a:p>
        </p:txBody>
      </p:sp>
      <p:pic>
        <p:nvPicPr>
          <p:cNvPr id="22" name="Shape 191"/>
          <p:cNvPicPr preferRelativeResize="0"/>
          <p:nvPr/>
        </p:nvPicPr>
        <p:blipFill rotWithShape="1">
          <a:blip r:embed="rId3">
            <a:alphaModFix/>
          </a:blip>
          <a:srcRect t="8031"/>
          <a:stretch/>
        </p:blipFill>
        <p:spPr>
          <a:xfrm>
            <a:off x="5202590" y="17115442"/>
            <a:ext cx="5355700" cy="2998547"/>
          </a:xfrm>
          <a:prstGeom prst="rect">
            <a:avLst/>
          </a:prstGeom>
          <a:noFill/>
          <a:ln>
            <a:noFill/>
          </a:ln>
        </p:spPr>
      </p:pic>
      <p:pic>
        <p:nvPicPr>
          <p:cNvPr id="23" name="Shape 196"/>
          <p:cNvPicPr preferRelativeResize="0"/>
          <p:nvPr/>
        </p:nvPicPr>
        <p:blipFill>
          <a:blip r:embed="rId4">
            <a:alphaModFix/>
          </a:blip>
          <a:stretch>
            <a:fillRect/>
          </a:stretch>
        </p:blipFill>
        <p:spPr>
          <a:xfrm>
            <a:off x="19004904" y="1937322"/>
            <a:ext cx="2774329" cy="1220706"/>
          </a:xfrm>
          <a:prstGeom prst="rect">
            <a:avLst/>
          </a:prstGeom>
          <a:noFill/>
          <a:ln>
            <a:noFill/>
          </a:ln>
        </p:spPr>
      </p:pic>
      <p:sp>
        <p:nvSpPr>
          <p:cNvPr id="24" name="Shape 198"/>
          <p:cNvSpPr txBox="1"/>
          <p:nvPr/>
        </p:nvSpPr>
        <p:spPr>
          <a:xfrm>
            <a:off x="17418796" y="2067688"/>
            <a:ext cx="2504041" cy="698400"/>
          </a:xfrm>
          <a:prstGeom prst="rect">
            <a:avLst/>
          </a:prstGeom>
          <a:noFill/>
          <a:ln>
            <a:noFill/>
          </a:ln>
        </p:spPr>
        <p:txBody>
          <a:bodyPr wrap="square" lIns="91425" tIns="91425" rIns="91425" bIns="91425" anchor="t" anchorCtr="0">
            <a:noAutofit/>
          </a:bodyPr>
          <a:lstStyle/>
          <a:p>
            <a:r>
              <a:rPr lang="en" dirty="0">
                <a:solidFill>
                  <a:srgbClr val="222222"/>
                </a:solidFill>
                <a:highlight>
                  <a:srgbClr val="FFFFFF"/>
                </a:highlight>
              </a:rPr>
              <a:t>Boone, Kenton, </a:t>
            </a:r>
            <a:r>
              <a:rPr lang="en" dirty="0" smtClean="0">
                <a:solidFill>
                  <a:srgbClr val="222222"/>
                </a:solidFill>
                <a:highlight>
                  <a:srgbClr val="FFFFFF"/>
                </a:highlight>
              </a:rPr>
              <a:t>&amp; Campbell Counties</a:t>
            </a:r>
            <a:endParaRPr lang="en" dirty="0">
              <a:solidFill>
                <a:srgbClr val="222222"/>
              </a:solidFill>
              <a:highlight>
                <a:srgbClr val="FFFFFF"/>
              </a:highlight>
            </a:endParaRPr>
          </a:p>
        </p:txBody>
      </p:sp>
      <p:sp>
        <p:nvSpPr>
          <p:cNvPr id="25" name="Rectangle 24"/>
          <p:cNvSpPr/>
          <p:nvPr/>
        </p:nvSpPr>
        <p:spPr>
          <a:xfrm>
            <a:off x="754551" y="15223842"/>
            <a:ext cx="9798288" cy="73793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 sz="3600" b="1" cap="all" dirty="0" smtClean="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sym typeface="Arial"/>
              </a:rPr>
              <a:t>Background</a:t>
            </a:r>
            <a:endParaRPr lang="en" sz="3600" b="1" cap="all" dirty="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sym typeface="Arial"/>
            </a:endParaRPr>
          </a:p>
        </p:txBody>
      </p:sp>
      <p:sp>
        <p:nvSpPr>
          <p:cNvPr id="26" name="TextBox 25"/>
          <p:cNvSpPr txBox="1"/>
          <p:nvPr/>
        </p:nvSpPr>
        <p:spPr>
          <a:xfrm>
            <a:off x="660590" y="16153773"/>
            <a:ext cx="3720910" cy="338554"/>
          </a:xfrm>
          <a:prstGeom prst="rect">
            <a:avLst/>
          </a:prstGeom>
          <a:noFill/>
        </p:spPr>
        <p:txBody>
          <a:bodyPr wrap="square" rtlCol="0">
            <a:spAutoFit/>
          </a:bodyPr>
          <a:lstStyle/>
          <a:p>
            <a:r>
              <a:rPr lang="en-US" sz="1600" b="1" dirty="0" smtClean="0">
                <a:solidFill>
                  <a:schemeClr val="accent1">
                    <a:lumMod val="75000"/>
                  </a:schemeClr>
                </a:solidFill>
                <a:effectLst>
                  <a:innerShdw blurRad="63500" dist="50800">
                    <a:prstClr val="black">
                      <a:alpha val="50000"/>
                    </a:prstClr>
                  </a:innerShdw>
                </a:effectLst>
              </a:rPr>
              <a:t>DEMOGRAPHICS - UNITED STATES </a:t>
            </a:r>
            <a:endParaRPr lang="en-US" sz="1600" b="1" dirty="0">
              <a:solidFill>
                <a:schemeClr val="accent1">
                  <a:lumMod val="75000"/>
                </a:schemeClr>
              </a:solidFill>
              <a:effectLst>
                <a:innerShdw blurRad="63500" dist="50800">
                  <a:prstClr val="black">
                    <a:alpha val="50000"/>
                  </a:prstClr>
                </a:innerShdw>
              </a:effectLst>
            </a:endParaRPr>
          </a:p>
        </p:txBody>
      </p:sp>
      <p:sp>
        <p:nvSpPr>
          <p:cNvPr id="27" name="TextBox 26"/>
          <p:cNvSpPr txBox="1"/>
          <p:nvPr/>
        </p:nvSpPr>
        <p:spPr>
          <a:xfrm>
            <a:off x="5584016" y="16443522"/>
            <a:ext cx="3720910" cy="338554"/>
          </a:xfrm>
          <a:prstGeom prst="rect">
            <a:avLst/>
          </a:prstGeom>
          <a:noFill/>
        </p:spPr>
        <p:txBody>
          <a:bodyPr wrap="square" rtlCol="0">
            <a:spAutoFit/>
          </a:bodyPr>
          <a:lstStyle/>
          <a:p>
            <a:r>
              <a:rPr lang="en-US" sz="1600" b="1" dirty="0" smtClean="0">
                <a:solidFill>
                  <a:schemeClr val="accent1">
                    <a:lumMod val="75000"/>
                  </a:schemeClr>
                </a:solidFill>
                <a:effectLst>
                  <a:innerShdw blurRad="63500" dist="50800">
                    <a:prstClr val="black">
                      <a:alpha val="50000"/>
                    </a:prstClr>
                  </a:innerShdw>
                </a:effectLst>
              </a:rPr>
              <a:t>DEMOGRAPHICS – Northern Kentucky</a:t>
            </a:r>
            <a:endParaRPr lang="en-US" sz="1600" b="1" dirty="0">
              <a:solidFill>
                <a:schemeClr val="accent1">
                  <a:lumMod val="75000"/>
                </a:schemeClr>
              </a:solidFill>
              <a:effectLst>
                <a:innerShdw blurRad="63500" dist="50800">
                  <a:prstClr val="black">
                    <a:alpha val="50000"/>
                  </a:prstClr>
                </a:innerShdw>
              </a:effectLst>
            </a:endParaRPr>
          </a:p>
        </p:txBody>
      </p:sp>
      <p:sp>
        <p:nvSpPr>
          <p:cNvPr id="28" name="Right Arrow 27"/>
          <p:cNvSpPr/>
          <p:nvPr/>
        </p:nvSpPr>
        <p:spPr>
          <a:xfrm>
            <a:off x="313451" y="17271007"/>
            <a:ext cx="350750" cy="173736"/>
          </a:xfrm>
          <a:prstGeom prst="rightArrow">
            <a:avLst/>
          </a:prstGeom>
          <a:solidFill>
            <a:srgbClr val="FFE2C5"/>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ight Arrow 28"/>
          <p:cNvSpPr/>
          <p:nvPr/>
        </p:nvSpPr>
        <p:spPr>
          <a:xfrm>
            <a:off x="4710571" y="18795396"/>
            <a:ext cx="350750" cy="173736"/>
          </a:xfrm>
          <a:prstGeom prst="rightArrow">
            <a:avLst/>
          </a:prstGeom>
          <a:solidFill>
            <a:srgbClr val="FFE2C5"/>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318012" y="20365228"/>
            <a:ext cx="4769570" cy="584775"/>
          </a:xfrm>
          <a:prstGeom prst="rect">
            <a:avLst/>
          </a:prstGeom>
        </p:spPr>
        <p:txBody>
          <a:bodyPr wrap="square">
            <a:spAutoFit/>
          </a:bodyPr>
          <a:lstStyle/>
          <a:p>
            <a:pPr lvl="0">
              <a:spcBef>
                <a:spcPts val="0"/>
              </a:spcBef>
              <a:buNone/>
            </a:pPr>
            <a:r>
              <a:rPr lang="en" sz="1600" b="1" dirty="0">
                <a:solidFill>
                  <a:schemeClr val="dk1"/>
                </a:solidFill>
              </a:rPr>
              <a:t>The Census Bureau now projects the </a:t>
            </a:r>
            <a:r>
              <a:rPr lang="en" sz="1600" b="1" dirty="0" smtClean="0">
                <a:solidFill>
                  <a:schemeClr val="dk1"/>
                </a:solidFill>
              </a:rPr>
              <a:t>Latino </a:t>
            </a:r>
            <a:r>
              <a:rPr lang="en" sz="1600" b="1" dirty="0">
                <a:solidFill>
                  <a:schemeClr val="dk1"/>
                </a:solidFill>
              </a:rPr>
              <a:t>population to grow by 86% from 2015 to 2050. </a:t>
            </a:r>
            <a:endParaRPr lang="en-US" sz="1600" dirty="0"/>
          </a:p>
        </p:txBody>
      </p:sp>
      <p:sp>
        <p:nvSpPr>
          <p:cNvPr id="31" name="Rectangle 30"/>
          <p:cNvSpPr/>
          <p:nvPr/>
        </p:nvSpPr>
        <p:spPr>
          <a:xfrm>
            <a:off x="590143" y="22157039"/>
            <a:ext cx="9798288" cy="73793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 sz="3600" b="1" cap="all" dirty="0" smtClean="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sym typeface="Arial"/>
              </a:rPr>
              <a:t>Methodology</a:t>
            </a:r>
            <a:r>
              <a:rPr lang="en" sz="3600" b="1" dirty="0" smtClean="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sym typeface="Arial"/>
              </a:rPr>
              <a:t> – Quantitative / Qualitative</a:t>
            </a:r>
            <a:endParaRPr lang="en" sz="3600" b="1" dirty="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sym typeface="Arial"/>
            </a:endParaRPr>
          </a:p>
        </p:txBody>
      </p:sp>
      <p:sp>
        <p:nvSpPr>
          <p:cNvPr id="32" name="TextBox 31"/>
          <p:cNvSpPr txBox="1"/>
          <p:nvPr/>
        </p:nvSpPr>
        <p:spPr>
          <a:xfrm>
            <a:off x="660590" y="23046703"/>
            <a:ext cx="3720910" cy="461665"/>
          </a:xfrm>
          <a:prstGeom prst="rect">
            <a:avLst/>
          </a:prstGeom>
          <a:noFill/>
        </p:spPr>
        <p:txBody>
          <a:bodyPr wrap="square" rtlCol="0">
            <a:spAutoFit/>
          </a:bodyPr>
          <a:lstStyle/>
          <a:p>
            <a:r>
              <a:rPr lang="en-US" sz="2400" b="1" dirty="0" smtClean="0">
                <a:solidFill>
                  <a:schemeClr val="accent1">
                    <a:lumMod val="75000"/>
                  </a:schemeClr>
                </a:solidFill>
                <a:effectLst>
                  <a:innerShdw blurRad="63500" dist="50800">
                    <a:prstClr val="black">
                      <a:alpha val="50000"/>
                    </a:prstClr>
                  </a:innerShdw>
                </a:effectLst>
              </a:rPr>
              <a:t>QUANTITATIVE</a:t>
            </a:r>
            <a:endParaRPr lang="en-US" sz="2400" b="1" dirty="0">
              <a:solidFill>
                <a:schemeClr val="accent1">
                  <a:lumMod val="75000"/>
                </a:schemeClr>
              </a:solidFill>
              <a:effectLst>
                <a:innerShdw blurRad="63500" dist="50800">
                  <a:prstClr val="black">
                    <a:alpha val="50000"/>
                  </a:prstClr>
                </a:innerShdw>
              </a:effectLst>
            </a:endParaRPr>
          </a:p>
        </p:txBody>
      </p:sp>
      <p:sp>
        <p:nvSpPr>
          <p:cNvPr id="33" name="TextBox 32"/>
          <p:cNvSpPr txBox="1"/>
          <p:nvPr/>
        </p:nvSpPr>
        <p:spPr>
          <a:xfrm>
            <a:off x="590143" y="26335334"/>
            <a:ext cx="3720910" cy="461665"/>
          </a:xfrm>
          <a:prstGeom prst="rect">
            <a:avLst/>
          </a:prstGeom>
          <a:noFill/>
        </p:spPr>
        <p:txBody>
          <a:bodyPr wrap="square" rtlCol="0">
            <a:spAutoFit/>
          </a:bodyPr>
          <a:lstStyle>
            <a:defPPr>
              <a:defRPr lang="en-US"/>
            </a:defPPr>
            <a:lvl1pPr>
              <a:defRPr sz="2400" b="1">
                <a:solidFill>
                  <a:schemeClr val="accent1">
                    <a:lumMod val="75000"/>
                  </a:schemeClr>
                </a:solidFill>
                <a:effectLst>
                  <a:innerShdw blurRad="63500" dist="50800">
                    <a:prstClr val="black">
                      <a:alpha val="50000"/>
                    </a:prstClr>
                  </a:innerShdw>
                </a:effectLst>
              </a:defRPr>
            </a:lvl1pPr>
          </a:lstStyle>
          <a:p>
            <a:r>
              <a:rPr lang="en-US" dirty="0"/>
              <a:t>QUALITATIVE</a:t>
            </a:r>
          </a:p>
        </p:txBody>
      </p:sp>
      <p:sp>
        <p:nvSpPr>
          <p:cNvPr id="34" name="Rectangle 33"/>
          <p:cNvSpPr/>
          <p:nvPr/>
        </p:nvSpPr>
        <p:spPr>
          <a:xfrm>
            <a:off x="826510" y="23381909"/>
            <a:ext cx="9891105" cy="3000821"/>
          </a:xfrm>
          <a:prstGeom prst="rect">
            <a:avLst/>
          </a:prstGeom>
        </p:spPr>
        <p:txBody>
          <a:bodyPr wrap="square">
            <a:spAutoFit/>
          </a:bodyPr>
          <a:lstStyle/>
          <a:p>
            <a:pPr marL="457200" lvl="0" indent="-317500">
              <a:lnSpc>
                <a:spcPct val="150000"/>
              </a:lnSpc>
              <a:buClr>
                <a:schemeClr val="dk1"/>
              </a:buClr>
              <a:buSzPts val="1400"/>
              <a:buChar char="●"/>
            </a:pPr>
            <a:r>
              <a:rPr lang="en" dirty="0">
                <a:solidFill>
                  <a:schemeClr val="dk1"/>
                </a:solidFill>
                <a:latin typeface="Arial"/>
                <a:ea typeface="Arial"/>
                <a:cs typeface="Arial"/>
                <a:sym typeface="Arial"/>
              </a:rPr>
              <a:t>Used a Cultural Competence Self-Assessment Questionnaire</a:t>
            </a:r>
          </a:p>
          <a:p>
            <a:pPr marL="457200" lvl="0" indent="-317500">
              <a:lnSpc>
                <a:spcPct val="150000"/>
              </a:lnSpc>
              <a:buClr>
                <a:schemeClr val="dk1"/>
              </a:buClr>
              <a:buSzPts val="1400"/>
              <a:buChar char="●"/>
            </a:pPr>
            <a:r>
              <a:rPr lang="en" dirty="0">
                <a:solidFill>
                  <a:schemeClr val="dk1"/>
                </a:solidFill>
                <a:latin typeface="Arial"/>
                <a:ea typeface="Arial"/>
                <a:cs typeface="Arial"/>
                <a:sym typeface="Arial"/>
              </a:rPr>
              <a:t>Measured the </a:t>
            </a:r>
            <a:r>
              <a:rPr lang="en" u="sng" cap="all" dirty="0">
                <a:solidFill>
                  <a:schemeClr val="dk1"/>
                </a:solidFill>
                <a:latin typeface="Arial"/>
                <a:ea typeface="Arial"/>
                <a:cs typeface="Arial"/>
                <a:sym typeface="Arial"/>
              </a:rPr>
              <a:t>cultural competence </a:t>
            </a:r>
            <a:r>
              <a:rPr lang="en" dirty="0">
                <a:solidFill>
                  <a:schemeClr val="dk1"/>
                </a:solidFill>
                <a:latin typeface="Arial"/>
                <a:ea typeface="Arial"/>
                <a:cs typeface="Arial"/>
                <a:sym typeface="Arial"/>
              </a:rPr>
              <a:t>of providers based on </a:t>
            </a:r>
            <a:r>
              <a:rPr lang="en" b="1" dirty="0">
                <a:solidFill>
                  <a:schemeClr val="dk1"/>
                </a:solidFill>
                <a:latin typeface="Arial"/>
                <a:ea typeface="Arial"/>
                <a:cs typeface="Arial"/>
                <a:sym typeface="Arial"/>
              </a:rPr>
              <a:t>Knowledge</a:t>
            </a:r>
            <a:r>
              <a:rPr lang="en" dirty="0">
                <a:solidFill>
                  <a:schemeClr val="dk1"/>
                </a:solidFill>
                <a:latin typeface="Arial"/>
                <a:ea typeface="Arial"/>
                <a:cs typeface="Arial"/>
                <a:sym typeface="Arial"/>
              </a:rPr>
              <a:t>, </a:t>
            </a:r>
            <a:r>
              <a:rPr lang="en" b="1" dirty="0">
                <a:solidFill>
                  <a:schemeClr val="dk1"/>
                </a:solidFill>
                <a:latin typeface="Arial"/>
                <a:ea typeface="Arial"/>
                <a:cs typeface="Arial"/>
                <a:sym typeface="Arial"/>
              </a:rPr>
              <a:t>Service Delivery</a:t>
            </a:r>
            <a:r>
              <a:rPr lang="en" dirty="0">
                <a:solidFill>
                  <a:schemeClr val="dk1"/>
                </a:solidFill>
                <a:latin typeface="Arial"/>
                <a:ea typeface="Arial"/>
                <a:cs typeface="Arial"/>
                <a:sym typeface="Arial"/>
              </a:rPr>
              <a:t>, and </a:t>
            </a:r>
            <a:r>
              <a:rPr lang="en" b="1" dirty="0">
                <a:solidFill>
                  <a:schemeClr val="dk1"/>
                </a:solidFill>
                <a:latin typeface="Arial"/>
                <a:ea typeface="Arial"/>
                <a:cs typeface="Arial"/>
                <a:sym typeface="Arial"/>
              </a:rPr>
              <a:t>Reaching </a:t>
            </a:r>
            <a:r>
              <a:rPr lang="en" b="1" dirty="0" smtClean="0">
                <a:solidFill>
                  <a:schemeClr val="dk1"/>
                </a:solidFill>
                <a:latin typeface="Arial"/>
                <a:ea typeface="Arial"/>
                <a:cs typeface="Arial"/>
                <a:sym typeface="Arial"/>
              </a:rPr>
              <a:t>Out</a:t>
            </a:r>
          </a:p>
          <a:p>
            <a:pPr marL="139700">
              <a:lnSpc>
                <a:spcPct val="150000"/>
              </a:lnSpc>
              <a:buClr>
                <a:schemeClr val="dk1"/>
              </a:buClr>
              <a:buSzPts val="1400"/>
            </a:pPr>
            <a:r>
              <a:rPr lang="en" i="1" dirty="0">
                <a:solidFill>
                  <a:schemeClr val="dk1"/>
                </a:solidFill>
                <a:latin typeface="Arial"/>
                <a:ea typeface="Arial"/>
                <a:cs typeface="Arial"/>
                <a:sym typeface="Arial"/>
              </a:rPr>
              <a:t>Used Likert-type responses ranging </a:t>
            </a:r>
            <a:r>
              <a:rPr lang="en" i="1" dirty="0" smtClean="0">
                <a:solidFill>
                  <a:schemeClr val="dk1"/>
                </a:solidFill>
                <a:latin typeface="Arial"/>
                <a:ea typeface="Arial"/>
                <a:cs typeface="Arial"/>
                <a:sym typeface="Arial"/>
              </a:rPr>
              <a:t>from Never (0) </a:t>
            </a:r>
            <a:r>
              <a:rPr lang="en" i="1" dirty="0">
                <a:solidFill>
                  <a:schemeClr val="dk1"/>
                </a:solidFill>
                <a:latin typeface="Arial"/>
                <a:ea typeface="Arial"/>
                <a:cs typeface="Arial"/>
                <a:sym typeface="Arial"/>
              </a:rPr>
              <a:t>to Very Well (4).</a:t>
            </a:r>
          </a:p>
          <a:p>
            <a:pPr marL="457200" indent="-317500">
              <a:lnSpc>
                <a:spcPct val="150000"/>
              </a:lnSpc>
              <a:buClr>
                <a:schemeClr val="dk1"/>
              </a:buClr>
              <a:buSzPts val="1400"/>
              <a:buFont typeface="Arial"/>
              <a:buChar char="●"/>
            </a:pPr>
            <a:r>
              <a:rPr lang="en" dirty="0">
                <a:solidFill>
                  <a:schemeClr val="dk1"/>
                </a:solidFill>
                <a:latin typeface="Arial"/>
                <a:ea typeface="Arial"/>
                <a:cs typeface="Arial"/>
                <a:sym typeface="Arial"/>
              </a:rPr>
              <a:t>Measured the </a:t>
            </a:r>
            <a:r>
              <a:rPr lang="en" u="sng" cap="all" dirty="0">
                <a:solidFill>
                  <a:schemeClr val="dk1"/>
                </a:solidFill>
                <a:latin typeface="Arial"/>
                <a:ea typeface="Arial"/>
                <a:cs typeface="Arial"/>
                <a:sym typeface="Arial"/>
              </a:rPr>
              <a:t>WORK ENGAGEMENT</a:t>
            </a:r>
            <a:r>
              <a:rPr lang="en" cap="all" dirty="0">
                <a:solidFill>
                  <a:schemeClr val="dk1"/>
                </a:solidFill>
                <a:latin typeface="Arial"/>
                <a:ea typeface="Arial"/>
                <a:cs typeface="Arial"/>
                <a:sym typeface="Arial"/>
              </a:rPr>
              <a:t> </a:t>
            </a:r>
            <a:r>
              <a:rPr lang="en" dirty="0">
                <a:solidFill>
                  <a:schemeClr val="dk1"/>
                </a:solidFill>
                <a:latin typeface="Arial"/>
                <a:ea typeface="Arial"/>
                <a:cs typeface="Arial"/>
                <a:sym typeface="Arial"/>
              </a:rPr>
              <a:t>of providers based on </a:t>
            </a:r>
            <a:r>
              <a:rPr lang="en" b="1" dirty="0">
                <a:solidFill>
                  <a:schemeClr val="dk1"/>
                </a:solidFill>
                <a:latin typeface="Arial"/>
                <a:ea typeface="Arial"/>
                <a:cs typeface="Arial"/>
                <a:sym typeface="Arial"/>
              </a:rPr>
              <a:t>Dedication, Vigor</a:t>
            </a:r>
            <a:r>
              <a:rPr lang="en" dirty="0">
                <a:solidFill>
                  <a:schemeClr val="dk1"/>
                </a:solidFill>
                <a:latin typeface="Arial"/>
                <a:ea typeface="Arial"/>
                <a:cs typeface="Arial"/>
                <a:sym typeface="Arial"/>
              </a:rPr>
              <a:t>, and </a:t>
            </a:r>
            <a:r>
              <a:rPr lang="en" b="1" dirty="0">
                <a:solidFill>
                  <a:schemeClr val="dk1"/>
                </a:solidFill>
                <a:latin typeface="Arial"/>
                <a:ea typeface="Arial"/>
                <a:cs typeface="Arial"/>
                <a:sym typeface="Arial"/>
              </a:rPr>
              <a:t>Absorption </a:t>
            </a:r>
          </a:p>
          <a:p>
            <a:pPr marL="139700" lvl="0">
              <a:lnSpc>
                <a:spcPct val="150000"/>
              </a:lnSpc>
              <a:buClr>
                <a:schemeClr val="dk1"/>
              </a:buClr>
              <a:buSzPts val="1400"/>
            </a:pPr>
            <a:r>
              <a:rPr lang="en" i="1" dirty="0" smtClean="0">
                <a:solidFill>
                  <a:schemeClr val="dk1"/>
                </a:solidFill>
                <a:latin typeface="Arial"/>
                <a:ea typeface="Arial"/>
                <a:cs typeface="Arial"/>
                <a:sym typeface="Arial"/>
              </a:rPr>
              <a:t> </a:t>
            </a:r>
            <a:r>
              <a:rPr lang="en" i="1" dirty="0">
                <a:solidFill>
                  <a:schemeClr val="dk1"/>
                </a:solidFill>
                <a:latin typeface="Arial"/>
                <a:ea typeface="Arial"/>
                <a:cs typeface="Arial"/>
                <a:sym typeface="Arial"/>
              </a:rPr>
              <a:t>U</a:t>
            </a:r>
            <a:r>
              <a:rPr lang="en" i="1" dirty="0" smtClean="0">
                <a:solidFill>
                  <a:schemeClr val="dk1"/>
                </a:solidFill>
                <a:latin typeface="Arial"/>
                <a:ea typeface="Arial"/>
                <a:cs typeface="Arial"/>
                <a:sym typeface="Arial"/>
              </a:rPr>
              <a:t>sed </a:t>
            </a:r>
            <a:r>
              <a:rPr lang="en" i="1" dirty="0">
                <a:solidFill>
                  <a:schemeClr val="dk1"/>
                </a:solidFill>
                <a:latin typeface="Arial"/>
                <a:ea typeface="Arial"/>
                <a:cs typeface="Arial"/>
                <a:sym typeface="Arial"/>
              </a:rPr>
              <a:t>Likert-type responses ranging from Not At All (1) to Very Well </a:t>
            </a:r>
            <a:r>
              <a:rPr lang="en" i="1" dirty="0" smtClean="0">
                <a:solidFill>
                  <a:schemeClr val="dk1"/>
                </a:solidFill>
                <a:latin typeface="Arial"/>
                <a:ea typeface="Arial"/>
                <a:cs typeface="Arial"/>
                <a:sym typeface="Arial"/>
              </a:rPr>
              <a:t>(6).  </a:t>
            </a:r>
            <a:endParaRPr lang="en" i="1" dirty="0">
              <a:solidFill>
                <a:schemeClr val="dk1"/>
              </a:solidFill>
              <a:latin typeface="Arial"/>
              <a:ea typeface="Arial"/>
              <a:cs typeface="Arial"/>
              <a:sym typeface="Arial"/>
            </a:endParaRPr>
          </a:p>
        </p:txBody>
      </p:sp>
      <p:sp>
        <p:nvSpPr>
          <p:cNvPr id="35" name="Rectangle 34"/>
          <p:cNvSpPr/>
          <p:nvPr/>
        </p:nvSpPr>
        <p:spPr>
          <a:xfrm>
            <a:off x="826510" y="26798229"/>
            <a:ext cx="9706825" cy="3416320"/>
          </a:xfrm>
          <a:prstGeom prst="rect">
            <a:avLst/>
          </a:prstGeom>
        </p:spPr>
        <p:txBody>
          <a:bodyPr wrap="square">
            <a:spAutoFit/>
          </a:bodyPr>
          <a:lstStyle/>
          <a:p>
            <a:pPr marL="457200" lvl="0" indent="-304800">
              <a:lnSpc>
                <a:spcPct val="150000"/>
              </a:lnSpc>
              <a:buClr>
                <a:schemeClr val="dk1"/>
              </a:buClr>
              <a:buSzPts val="1200"/>
              <a:buFont typeface="Arial"/>
              <a:buChar char="●"/>
            </a:pPr>
            <a:r>
              <a:rPr lang="en-US" dirty="0" smtClean="0">
                <a:solidFill>
                  <a:schemeClr val="dk1"/>
                </a:solidFill>
                <a:latin typeface="Arial"/>
                <a:ea typeface="Arial"/>
                <a:cs typeface="Arial"/>
                <a:sym typeface="Arial"/>
              </a:rPr>
              <a:t>Used </a:t>
            </a:r>
            <a:r>
              <a:rPr lang="en-US" dirty="0">
                <a:solidFill>
                  <a:schemeClr val="dk1"/>
                </a:solidFill>
                <a:latin typeface="Arial"/>
                <a:ea typeface="Arial"/>
                <a:cs typeface="Arial"/>
                <a:sym typeface="Arial"/>
              </a:rPr>
              <a:t>Free Response Questions </a:t>
            </a:r>
          </a:p>
          <a:p>
            <a:pPr marL="457200" indent="-304800">
              <a:lnSpc>
                <a:spcPct val="150000"/>
              </a:lnSpc>
              <a:buClr>
                <a:schemeClr val="dk1"/>
              </a:buClr>
              <a:buSzPts val="1200"/>
              <a:buFont typeface="Arial"/>
              <a:buChar char="●"/>
            </a:pPr>
            <a:r>
              <a:rPr lang="en-US" dirty="0">
                <a:solidFill>
                  <a:schemeClr val="dk1"/>
                </a:solidFill>
                <a:latin typeface="Arial"/>
                <a:ea typeface="Arial"/>
                <a:cs typeface="Arial"/>
                <a:sym typeface="Arial"/>
              </a:rPr>
              <a:t>Identify </a:t>
            </a:r>
            <a:r>
              <a:rPr lang="en-US" u="sng" cap="all" dirty="0">
                <a:solidFill>
                  <a:schemeClr val="dk1"/>
                </a:solidFill>
                <a:latin typeface="Arial"/>
                <a:ea typeface="Arial"/>
                <a:cs typeface="Arial"/>
                <a:sym typeface="Arial"/>
              </a:rPr>
              <a:t>BARRIERS</a:t>
            </a:r>
            <a:r>
              <a:rPr lang="en-US" b="1" dirty="0">
                <a:solidFill>
                  <a:schemeClr val="dk1"/>
                </a:solidFill>
                <a:latin typeface="Arial"/>
                <a:ea typeface="Arial"/>
                <a:cs typeface="Arial"/>
                <a:sym typeface="Arial"/>
              </a:rPr>
              <a:t> </a:t>
            </a:r>
            <a:r>
              <a:rPr lang="en-US" dirty="0">
                <a:solidFill>
                  <a:schemeClr val="dk1"/>
                </a:solidFill>
                <a:latin typeface="Arial"/>
                <a:ea typeface="Arial"/>
                <a:cs typeface="Arial"/>
                <a:sym typeface="Arial"/>
              </a:rPr>
              <a:t>your organization currently has towards providing </a:t>
            </a:r>
            <a:r>
              <a:rPr lang="en-US" dirty="0" smtClean="0">
                <a:solidFill>
                  <a:schemeClr val="dk1"/>
                </a:solidFill>
                <a:latin typeface="Arial"/>
                <a:ea typeface="Arial"/>
                <a:cs typeface="Arial"/>
                <a:sym typeface="Arial"/>
              </a:rPr>
              <a:t>services </a:t>
            </a:r>
            <a:endParaRPr lang="en-US" dirty="0">
              <a:solidFill>
                <a:schemeClr val="dk1"/>
              </a:solidFill>
              <a:latin typeface="Arial"/>
              <a:ea typeface="Arial"/>
              <a:cs typeface="Arial"/>
              <a:sym typeface="Arial"/>
            </a:endParaRPr>
          </a:p>
          <a:p>
            <a:pPr marL="795338" indent="-331788">
              <a:lnSpc>
                <a:spcPct val="150000"/>
              </a:lnSpc>
              <a:buClr>
                <a:schemeClr val="dk1"/>
              </a:buClr>
              <a:buSzPts val="1200"/>
              <a:buFont typeface="Courier New" panose="02070309020205020404" pitchFamily="49" charset="0"/>
              <a:buChar char="o"/>
            </a:pPr>
            <a:r>
              <a:rPr lang="en-US" b="1" dirty="0">
                <a:solidFill>
                  <a:schemeClr val="dk1"/>
                </a:solidFill>
                <a:latin typeface="Arial"/>
                <a:ea typeface="Arial"/>
                <a:cs typeface="Arial"/>
                <a:sym typeface="Arial"/>
              </a:rPr>
              <a:t>For example </a:t>
            </a:r>
            <a:r>
              <a:rPr lang="en-US" i="1" dirty="0">
                <a:solidFill>
                  <a:schemeClr val="dk1"/>
                </a:solidFill>
                <a:latin typeface="Arial"/>
                <a:ea typeface="Arial"/>
                <a:cs typeface="Arial"/>
                <a:sym typeface="Arial"/>
              </a:rPr>
              <a:t>- “In my opinion the biggest barrier to providing services to Latino Families in Northern Kentucky is…” </a:t>
            </a:r>
          </a:p>
          <a:p>
            <a:pPr marL="457200" lvl="0" indent="-304800">
              <a:lnSpc>
                <a:spcPct val="150000"/>
              </a:lnSpc>
              <a:buClr>
                <a:schemeClr val="dk1"/>
              </a:buClr>
              <a:buSzPts val="1200"/>
              <a:buFont typeface="Arial"/>
              <a:buChar char="●"/>
            </a:pPr>
            <a:r>
              <a:rPr lang="en-US" dirty="0">
                <a:solidFill>
                  <a:schemeClr val="dk1"/>
                </a:solidFill>
                <a:latin typeface="Arial"/>
                <a:ea typeface="Arial"/>
                <a:cs typeface="Arial"/>
                <a:sym typeface="Arial"/>
              </a:rPr>
              <a:t>Identify</a:t>
            </a:r>
            <a:r>
              <a:rPr lang="en-US" b="1" dirty="0">
                <a:solidFill>
                  <a:schemeClr val="dk1"/>
                </a:solidFill>
                <a:latin typeface="Arial"/>
                <a:ea typeface="Arial"/>
                <a:cs typeface="Arial"/>
                <a:sym typeface="Arial"/>
              </a:rPr>
              <a:t> </a:t>
            </a:r>
            <a:r>
              <a:rPr lang="en-US" u="sng" cap="all" dirty="0">
                <a:solidFill>
                  <a:schemeClr val="dk1"/>
                </a:solidFill>
                <a:latin typeface="Arial"/>
                <a:ea typeface="Arial"/>
                <a:cs typeface="Arial"/>
                <a:sym typeface="Arial"/>
              </a:rPr>
              <a:t>Assets</a:t>
            </a:r>
            <a:r>
              <a:rPr lang="en-US" b="1" dirty="0">
                <a:solidFill>
                  <a:schemeClr val="dk1"/>
                </a:solidFill>
                <a:latin typeface="Arial"/>
                <a:ea typeface="Arial"/>
                <a:cs typeface="Arial"/>
                <a:sym typeface="Arial"/>
              </a:rPr>
              <a:t> </a:t>
            </a:r>
            <a:r>
              <a:rPr lang="en-US" dirty="0">
                <a:solidFill>
                  <a:schemeClr val="dk1"/>
                </a:solidFill>
                <a:latin typeface="Arial"/>
                <a:ea typeface="Arial"/>
                <a:cs typeface="Arial"/>
                <a:sym typeface="Arial"/>
              </a:rPr>
              <a:t>and </a:t>
            </a:r>
            <a:r>
              <a:rPr lang="en-US" u="sng" cap="all" dirty="0">
                <a:solidFill>
                  <a:schemeClr val="dk1"/>
                </a:solidFill>
                <a:latin typeface="Arial"/>
                <a:ea typeface="Arial"/>
                <a:cs typeface="Arial"/>
                <a:sym typeface="Arial"/>
              </a:rPr>
              <a:t>challenges</a:t>
            </a:r>
            <a:r>
              <a:rPr lang="en-US" b="1" dirty="0">
                <a:solidFill>
                  <a:schemeClr val="dk1"/>
                </a:solidFill>
                <a:latin typeface="Arial"/>
                <a:ea typeface="Arial"/>
                <a:cs typeface="Arial"/>
                <a:sym typeface="Arial"/>
              </a:rPr>
              <a:t> </a:t>
            </a:r>
            <a:r>
              <a:rPr lang="en-US" dirty="0">
                <a:solidFill>
                  <a:schemeClr val="dk1"/>
                </a:solidFill>
                <a:latin typeface="Arial"/>
                <a:ea typeface="Arial"/>
                <a:cs typeface="Arial"/>
                <a:sym typeface="Arial"/>
              </a:rPr>
              <a:t>your organization currently has towards providing services as well as how they would use new resources:</a:t>
            </a:r>
          </a:p>
          <a:p>
            <a:pPr marL="795338" lvl="0" indent="-331788">
              <a:lnSpc>
                <a:spcPct val="150000"/>
              </a:lnSpc>
              <a:buClr>
                <a:schemeClr val="dk1"/>
              </a:buClr>
              <a:buSzPts val="1200"/>
              <a:buFont typeface="Courier New" panose="02070309020205020404" pitchFamily="49" charset="0"/>
              <a:buChar char="o"/>
            </a:pPr>
            <a:r>
              <a:rPr lang="en-US" b="1" dirty="0">
                <a:solidFill>
                  <a:schemeClr val="dk1"/>
                </a:solidFill>
                <a:latin typeface="Arial"/>
                <a:ea typeface="Arial"/>
                <a:cs typeface="Arial"/>
                <a:sym typeface="Arial"/>
              </a:rPr>
              <a:t>For example </a:t>
            </a:r>
            <a:r>
              <a:rPr lang="en-US" i="1" dirty="0">
                <a:solidFill>
                  <a:schemeClr val="dk1"/>
                </a:solidFill>
                <a:latin typeface="Arial"/>
                <a:ea typeface="Arial"/>
                <a:cs typeface="Arial"/>
                <a:sym typeface="Arial"/>
              </a:rPr>
              <a:t>-“My organization can be proud of…” </a:t>
            </a:r>
            <a:r>
              <a:rPr lang="en-US" i="1" dirty="0" smtClean="0">
                <a:solidFill>
                  <a:schemeClr val="dk1"/>
                </a:solidFill>
                <a:latin typeface="Arial"/>
                <a:ea typeface="Arial"/>
                <a:cs typeface="Arial"/>
                <a:sym typeface="Arial"/>
              </a:rPr>
              <a:t>and “</a:t>
            </a:r>
            <a:r>
              <a:rPr lang="en-US" i="1" dirty="0">
                <a:solidFill>
                  <a:schemeClr val="dk1"/>
                </a:solidFill>
                <a:latin typeface="Arial"/>
                <a:ea typeface="Arial"/>
                <a:cs typeface="Arial"/>
                <a:sym typeface="Arial"/>
              </a:rPr>
              <a:t>The biggest resource</a:t>
            </a:r>
            <a:r>
              <a:rPr lang="en-US" i="1" dirty="0" smtClean="0">
                <a:solidFill>
                  <a:schemeClr val="dk1"/>
                </a:solidFill>
                <a:latin typeface="Arial"/>
                <a:ea typeface="Arial"/>
                <a:cs typeface="Arial"/>
                <a:sym typeface="Arial"/>
              </a:rPr>
              <a:t>/ challenge </a:t>
            </a:r>
            <a:r>
              <a:rPr lang="en-US" i="1" dirty="0">
                <a:solidFill>
                  <a:schemeClr val="dk1"/>
                </a:solidFill>
                <a:latin typeface="Arial"/>
                <a:ea typeface="Arial"/>
                <a:cs typeface="Arial"/>
                <a:sym typeface="Arial"/>
              </a:rPr>
              <a:t>in my organization is…”</a:t>
            </a:r>
          </a:p>
        </p:txBody>
      </p:sp>
      <p:sp>
        <p:nvSpPr>
          <p:cNvPr id="36" name="Rectangle 35"/>
          <p:cNvSpPr/>
          <p:nvPr/>
        </p:nvSpPr>
        <p:spPr>
          <a:xfrm flipH="1">
            <a:off x="11772582" y="3320716"/>
            <a:ext cx="9798288" cy="73793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rPr>
              <a:t>RESULTS</a:t>
            </a:r>
            <a:endParaRPr lang="en-US" sz="3600" b="1" dirty="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endParaRPr>
          </a:p>
        </p:txBody>
      </p:sp>
      <p:sp>
        <p:nvSpPr>
          <p:cNvPr id="37" name="TextBox 36"/>
          <p:cNvSpPr txBox="1"/>
          <p:nvPr/>
        </p:nvSpPr>
        <p:spPr>
          <a:xfrm>
            <a:off x="11908234" y="4290815"/>
            <a:ext cx="3720910" cy="461665"/>
          </a:xfrm>
          <a:prstGeom prst="rect">
            <a:avLst/>
          </a:prstGeom>
          <a:noFill/>
        </p:spPr>
        <p:txBody>
          <a:bodyPr wrap="square" rtlCol="0">
            <a:spAutoFit/>
          </a:bodyPr>
          <a:lstStyle/>
          <a:p>
            <a:r>
              <a:rPr lang="en-US" sz="2400" b="1" dirty="0" smtClean="0">
                <a:solidFill>
                  <a:schemeClr val="accent1">
                    <a:lumMod val="75000"/>
                  </a:schemeClr>
                </a:solidFill>
                <a:effectLst>
                  <a:innerShdw blurRad="63500" dist="50800">
                    <a:prstClr val="black">
                      <a:alpha val="50000"/>
                    </a:prstClr>
                  </a:innerShdw>
                </a:effectLst>
              </a:rPr>
              <a:t>QUANTITATIVE</a:t>
            </a:r>
            <a:endParaRPr lang="en-US" sz="2400" b="1" dirty="0">
              <a:solidFill>
                <a:schemeClr val="accent1">
                  <a:lumMod val="75000"/>
                </a:schemeClr>
              </a:solidFill>
              <a:effectLst>
                <a:innerShdw blurRad="63500" dist="50800">
                  <a:prstClr val="black">
                    <a:alpha val="50000"/>
                  </a:prstClr>
                </a:innerShdw>
              </a:effectLst>
            </a:endParaRPr>
          </a:p>
        </p:txBody>
      </p:sp>
      <p:sp>
        <p:nvSpPr>
          <p:cNvPr id="38" name="TextBox 37"/>
          <p:cNvSpPr txBox="1"/>
          <p:nvPr/>
        </p:nvSpPr>
        <p:spPr>
          <a:xfrm>
            <a:off x="11908234" y="13505505"/>
            <a:ext cx="3720910" cy="461665"/>
          </a:xfrm>
          <a:prstGeom prst="rect">
            <a:avLst/>
          </a:prstGeom>
          <a:noFill/>
        </p:spPr>
        <p:txBody>
          <a:bodyPr wrap="square" rtlCol="0">
            <a:spAutoFit/>
          </a:bodyPr>
          <a:lstStyle>
            <a:defPPr>
              <a:defRPr lang="en-US"/>
            </a:defPPr>
            <a:lvl1pPr>
              <a:defRPr sz="2400" b="1">
                <a:solidFill>
                  <a:schemeClr val="accent1">
                    <a:lumMod val="75000"/>
                  </a:schemeClr>
                </a:solidFill>
                <a:effectLst>
                  <a:innerShdw blurRad="63500" dist="50800">
                    <a:prstClr val="black">
                      <a:alpha val="50000"/>
                    </a:prstClr>
                  </a:innerShdw>
                </a:effectLst>
              </a:defRPr>
            </a:lvl1pPr>
          </a:lstStyle>
          <a:p>
            <a:r>
              <a:rPr lang="en-US" dirty="0"/>
              <a:t>QUALITATIVE</a:t>
            </a:r>
          </a:p>
        </p:txBody>
      </p:sp>
      <p:sp>
        <p:nvSpPr>
          <p:cNvPr id="39" name="Shape 292"/>
          <p:cNvSpPr txBox="1"/>
          <p:nvPr/>
        </p:nvSpPr>
        <p:spPr>
          <a:xfrm>
            <a:off x="11707964" y="4906539"/>
            <a:ext cx="3426160" cy="3218384"/>
          </a:xfrm>
          <a:prstGeom prst="rect">
            <a:avLst/>
          </a:prstGeom>
          <a:noFill/>
          <a:ln>
            <a:noFill/>
          </a:ln>
        </p:spPr>
        <p:txBody>
          <a:bodyPr wrap="square" lIns="91425" tIns="91425" rIns="91425" bIns="91425" anchor="t" anchorCtr="0">
            <a:noAutofit/>
          </a:bodyPr>
          <a:lstStyle/>
          <a:p>
            <a:pPr lvl="0" algn="r">
              <a:spcBef>
                <a:spcPts val="0"/>
              </a:spcBef>
              <a:buNone/>
            </a:pPr>
            <a:r>
              <a:rPr lang="en" b="1" dirty="0"/>
              <a:t>Knowledge</a:t>
            </a:r>
          </a:p>
          <a:p>
            <a:pPr marL="457200" lvl="0" indent="-317500" algn="r" rtl="0">
              <a:spcBef>
                <a:spcPts val="0"/>
              </a:spcBef>
              <a:buSzPts val="1400"/>
              <a:buChar char="●"/>
            </a:pPr>
            <a:r>
              <a:rPr lang="en" dirty="0"/>
              <a:t>The awareness of one’s culture that is not their own</a:t>
            </a:r>
          </a:p>
          <a:p>
            <a:pPr lvl="0" algn="r" rtl="0">
              <a:spcBef>
                <a:spcPts val="0"/>
              </a:spcBef>
              <a:buNone/>
            </a:pPr>
            <a:endParaRPr dirty="0"/>
          </a:p>
          <a:p>
            <a:pPr lvl="0" algn="r" rtl="0">
              <a:spcBef>
                <a:spcPts val="0"/>
              </a:spcBef>
              <a:buNone/>
            </a:pPr>
            <a:r>
              <a:rPr lang="en" b="1" dirty="0"/>
              <a:t>Service Delivery</a:t>
            </a:r>
          </a:p>
          <a:p>
            <a:pPr marL="457200" lvl="0" indent="-317500" algn="r" rtl="0">
              <a:spcBef>
                <a:spcPts val="0"/>
              </a:spcBef>
              <a:buSzPts val="1400"/>
              <a:buChar char="●"/>
            </a:pPr>
            <a:r>
              <a:rPr lang="en" dirty="0"/>
              <a:t>How well Service Providers </a:t>
            </a:r>
            <a:r>
              <a:rPr lang="en" dirty="0">
                <a:solidFill>
                  <a:srgbClr val="222222"/>
                </a:solidFill>
                <a:highlight>
                  <a:srgbClr val="FFFFFF"/>
                </a:highlight>
              </a:rPr>
              <a:t>administer </a:t>
            </a:r>
            <a:r>
              <a:rPr lang="en" dirty="0" smtClean="0"/>
              <a:t>assistance </a:t>
            </a:r>
            <a:endParaRPr lang="en" dirty="0"/>
          </a:p>
          <a:p>
            <a:pPr lvl="0" algn="r" rtl="0">
              <a:spcBef>
                <a:spcPts val="0"/>
              </a:spcBef>
              <a:buNone/>
            </a:pPr>
            <a:endParaRPr b="1" dirty="0"/>
          </a:p>
          <a:p>
            <a:pPr lvl="0" algn="r" rtl="0">
              <a:spcBef>
                <a:spcPts val="0"/>
              </a:spcBef>
              <a:buNone/>
            </a:pPr>
            <a:r>
              <a:rPr lang="en" b="1" dirty="0"/>
              <a:t>Reaching Out</a:t>
            </a:r>
          </a:p>
          <a:p>
            <a:pPr marL="457200" lvl="0" indent="-317500" algn="r" rtl="0">
              <a:spcBef>
                <a:spcPts val="0"/>
              </a:spcBef>
              <a:buSzPts val="1400"/>
              <a:buChar char="●"/>
            </a:pPr>
            <a:r>
              <a:rPr lang="en" dirty="0"/>
              <a:t>Finding out what the Latino Community needs/wants</a:t>
            </a:r>
          </a:p>
          <a:p>
            <a:pPr lvl="0" algn="r">
              <a:spcBef>
                <a:spcPts val="0"/>
              </a:spcBef>
              <a:buNone/>
            </a:pPr>
            <a:endParaRPr dirty="0"/>
          </a:p>
          <a:p>
            <a:pPr lvl="0" algn="r">
              <a:spcBef>
                <a:spcPts val="0"/>
              </a:spcBef>
              <a:buNone/>
            </a:pPr>
            <a:endParaRPr dirty="0"/>
          </a:p>
        </p:txBody>
      </p:sp>
      <p:pic>
        <p:nvPicPr>
          <p:cNvPr id="40" name="Shape 294"/>
          <p:cNvPicPr preferRelativeResize="0"/>
          <p:nvPr/>
        </p:nvPicPr>
        <p:blipFill>
          <a:blip r:embed="rId5">
            <a:alphaModFix/>
          </a:blip>
          <a:stretch>
            <a:fillRect/>
          </a:stretch>
        </p:blipFill>
        <p:spPr>
          <a:xfrm>
            <a:off x="15250464" y="4308942"/>
            <a:ext cx="5728104" cy="4034960"/>
          </a:xfrm>
          <a:prstGeom prst="rect">
            <a:avLst/>
          </a:prstGeom>
          <a:noFill/>
          <a:ln w="3175">
            <a:solidFill>
              <a:schemeClr val="accent1">
                <a:lumMod val="75000"/>
              </a:schemeClr>
            </a:solidFill>
          </a:ln>
        </p:spPr>
      </p:pic>
      <p:sp>
        <p:nvSpPr>
          <p:cNvPr id="41" name="Shape 301"/>
          <p:cNvSpPr txBox="1"/>
          <p:nvPr/>
        </p:nvSpPr>
        <p:spPr>
          <a:xfrm>
            <a:off x="12385261" y="9204874"/>
            <a:ext cx="2748863" cy="2306700"/>
          </a:xfrm>
          <a:prstGeom prst="rect">
            <a:avLst/>
          </a:prstGeom>
          <a:noFill/>
          <a:ln>
            <a:noFill/>
          </a:ln>
        </p:spPr>
        <p:txBody>
          <a:bodyPr wrap="square" lIns="91425" tIns="91425" rIns="91425" bIns="91425" anchor="t" anchorCtr="0">
            <a:noAutofit/>
          </a:bodyPr>
          <a:lstStyle/>
          <a:p>
            <a:pPr lvl="0" algn="r">
              <a:spcBef>
                <a:spcPts val="0"/>
              </a:spcBef>
              <a:buNone/>
            </a:pPr>
            <a:r>
              <a:rPr lang="en" b="1" dirty="0"/>
              <a:t>Dedication</a:t>
            </a:r>
          </a:p>
          <a:p>
            <a:pPr marL="457200" lvl="0" indent="-317500" algn="r" rtl="0">
              <a:spcBef>
                <a:spcPts val="0"/>
              </a:spcBef>
              <a:buSzPts val="1400"/>
              <a:buChar char="●"/>
            </a:pPr>
            <a:r>
              <a:rPr lang="en" dirty="0"/>
              <a:t>Commitment to providing services</a:t>
            </a:r>
          </a:p>
          <a:p>
            <a:pPr lvl="0" algn="r">
              <a:spcBef>
                <a:spcPts val="0"/>
              </a:spcBef>
              <a:buNone/>
            </a:pPr>
            <a:endParaRPr dirty="0"/>
          </a:p>
          <a:p>
            <a:pPr lvl="0" algn="r">
              <a:spcBef>
                <a:spcPts val="0"/>
              </a:spcBef>
              <a:buNone/>
            </a:pPr>
            <a:r>
              <a:rPr lang="en" b="1" dirty="0"/>
              <a:t>Vigor</a:t>
            </a:r>
          </a:p>
          <a:p>
            <a:pPr marL="457200" lvl="0" indent="-317500" algn="r" rtl="0">
              <a:spcBef>
                <a:spcPts val="0"/>
              </a:spcBef>
              <a:buSzPts val="1400"/>
              <a:buChar char="●"/>
            </a:pPr>
            <a:r>
              <a:rPr lang="en" dirty="0"/>
              <a:t>The amount energy one puts into their work</a:t>
            </a:r>
          </a:p>
          <a:p>
            <a:pPr lvl="0" algn="r" rtl="0">
              <a:spcBef>
                <a:spcPts val="0"/>
              </a:spcBef>
              <a:buNone/>
            </a:pPr>
            <a:endParaRPr dirty="0"/>
          </a:p>
          <a:p>
            <a:pPr lvl="0" algn="r">
              <a:spcBef>
                <a:spcPts val="0"/>
              </a:spcBef>
              <a:buNone/>
            </a:pPr>
            <a:r>
              <a:rPr lang="en" b="1" dirty="0"/>
              <a:t>Absorption</a:t>
            </a:r>
          </a:p>
          <a:p>
            <a:pPr marL="457200" lvl="0" indent="-317500" algn="r" rtl="0">
              <a:spcBef>
                <a:spcPts val="0"/>
              </a:spcBef>
              <a:buSzPts val="1400"/>
              <a:buChar char="●"/>
            </a:pPr>
            <a:r>
              <a:rPr lang="en" dirty="0"/>
              <a:t>Being engrossed in one’s work</a:t>
            </a:r>
          </a:p>
          <a:p>
            <a:pPr lvl="0" algn="r" rtl="0">
              <a:spcBef>
                <a:spcPts val="0"/>
              </a:spcBef>
              <a:buNone/>
            </a:pPr>
            <a:endParaRPr dirty="0"/>
          </a:p>
          <a:p>
            <a:pPr lvl="0" algn="r">
              <a:spcBef>
                <a:spcPts val="0"/>
              </a:spcBef>
              <a:buNone/>
            </a:pPr>
            <a:endParaRPr dirty="0"/>
          </a:p>
        </p:txBody>
      </p:sp>
      <p:pic>
        <p:nvPicPr>
          <p:cNvPr id="42" name="Shape 303"/>
          <p:cNvPicPr preferRelativeResize="0"/>
          <p:nvPr/>
        </p:nvPicPr>
        <p:blipFill>
          <a:blip r:embed="rId6">
            <a:alphaModFix/>
          </a:blip>
          <a:stretch>
            <a:fillRect/>
          </a:stretch>
        </p:blipFill>
        <p:spPr>
          <a:xfrm>
            <a:off x="15250464" y="8691376"/>
            <a:ext cx="5728104" cy="4407936"/>
          </a:xfrm>
          <a:prstGeom prst="rect">
            <a:avLst/>
          </a:prstGeom>
          <a:noFill/>
          <a:ln w="3175">
            <a:solidFill>
              <a:schemeClr val="accent1">
                <a:lumMod val="75000"/>
              </a:schemeClr>
            </a:solidFill>
          </a:ln>
        </p:spPr>
      </p:pic>
      <p:pic>
        <p:nvPicPr>
          <p:cNvPr id="43" name="Shape 318"/>
          <p:cNvPicPr preferRelativeResize="0"/>
          <p:nvPr/>
        </p:nvPicPr>
        <p:blipFill rotWithShape="1">
          <a:blip r:embed="rId7">
            <a:alphaModFix/>
          </a:blip>
          <a:srcRect l="13998" t="21557" r="39566" b="3726"/>
          <a:stretch/>
        </p:blipFill>
        <p:spPr>
          <a:xfrm>
            <a:off x="17904292" y="15704790"/>
            <a:ext cx="3571628" cy="3155230"/>
          </a:xfrm>
          <a:prstGeom prst="rect">
            <a:avLst/>
          </a:prstGeom>
          <a:noFill/>
          <a:ln w="3175">
            <a:noFill/>
          </a:ln>
        </p:spPr>
      </p:pic>
      <p:sp>
        <p:nvSpPr>
          <p:cNvPr id="44" name="TextBox 43"/>
          <p:cNvSpPr txBox="1"/>
          <p:nvPr/>
        </p:nvSpPr>
        <p:spPr>
          <a:xfrm>
            <a:off x="17840089" y="14716532"/>
            <a:ext cx="3700035" cy="923330"/>
          </a:xfrm>
          <a:prstGeom prst="rect">
            <a:avLst/>
          </a:prstGeom>
          <a:noFill/>
        </p:spPr>
        <p:txBody>
          <a:bodyPr wrap="square" rtlCol="0">
            <a:spAutoFit/>
          </a:bodyPr>
          <a:lstStyle/>
          <a:p>
            <a:r>
              <a:rPr lang="en-US" dirty="0" smtClean="0">
                <a:solidFill>
                  <a:schemeClr val="accent1">
                    <a:lumMod val="75000"/>
                  </a:schemeClr>
                </a:solidFill>
              </a:rPr>
              <a:t>If I had to rank the biggest </a:t>
            </a:r>
            <a:r>
              <a:rPr lang="en-US" u="sng" dirty="0" smtClean="0">
                <a:solidFill>
                  <a:schemeClr val="accent1">
                    <a:lumMod val="75000"/>
                  </a:schemeClr>
                </a:solidFill>
              </a:rPr>
              <a:t>BARRIER</a:t>
            </a:r>
            <a:r>
              <a:rPr lang="en-US" dirty="0" smtClean="0">
                <a:solidFill>
                  <a:schemeClr val="accent1">
                    <a:lumMod val="75000"/>
                  </a:schemeClr>
                </a:solidFill>
              </a:rPr>
              <a:t> to providing services to Latinos in Northern Kentucky, in this order:</a:t>
            </a:r>
            <a:endParaRPr lang="en-US" dirty="0">
              <a:solidFill>
                <a:schemeClr val="accent1">
                  <a:lumMod val="75000"/>
                </a:schemeClr>
              </a:solidFill>
            </a:endParaRPr>
          </a:p>
        </p:txBody>
      </p:sp>
      <p:sp>
        <p:nvSpPr>
          <p:cNvPr id="45" name="Rectangle 44"/>
          <p:cNvSpPr/>
          <p:nvPr/>
        </p:nvSpPr>
        <p:spPr>
          <a:xfrm>
            <a:off x="12272771" y="13889081"/>
            <a:ext cx="5166557" cy="5909310"/>
          </a:xfrm>
          <a:prstGeom prst="rect">
            <a:avLst/>
          </a:prstGeom>
        </p:spPr>
        <p:txBody>
          <a:bodyPr wrap="square">
            <a:spAutoFit/>
          </a:bodyPr>
          <a:lstStyle/>
          <a:p>
            <a:pPr lvl="0">
              <a:lnSpc>
                <a:spcPct val="150000"/>
              </a:lnSpc>
              <a:buClr>
                <a:schemeClr val="dk1"/>
              </a:buClr>
              <a:buSzPts val="1100"/>
            </a:pPr>
            <a:r>
              <a:rPr lang="en" b="1" dirty="0">
                <a:solidFill>
                  <a:schemeClr val="dk1"/>
                </a:solidFill>
              </a:rPr>
              <a:t>Language</a:t>
            </a:r>
          </a:p>
          <a:p>
            <a:pPr marL="457200" lvl="0" indent="-355600">
              <a:lnSpc>
                <a:spcPct val="150000"/>
              </a:lnSpc>
              <a:buClr>
                <a:schemeClr val="dk1"/>
              </a:buClr>
              <a:buSzPts val="2000"/>
              <a:buChar char="●"/>
            </a:pPr>
            <a:r>
              <a:rPr lang="en" dirty="0">
                <a:solidFill>
                  <a:schemeClr val="dk1"/>
                </a:solidFill>
              </a:rPr>
              <a:t>Lack of English classes for ESL learners</a:t>
            </a:r>
          </a:p>
          <a:p>
            <a:pPr marL="457200" lvl="0" indent="-355600">
              <a:lnSpc>
                <a:spcPct val="150000"/>
              </a:lnSpc>
              <a:buClr>
                <a:schemeClr val="dk1"/>
              </a:buClr>
              <a:buSzPts val="2000"/>
              <a:buChar char="●"/>
            </a:pPr>
            <a:r>
              <a:rPr lang="en" dirty="0">
                <a:solidFill>
                  <a:schemeClr val="dk1"/>
                </a:solidFill>
              </a:rPr>
              <a:t>Need for spanish interpreters</a:t>
            </a:r>
          </a:p>
          <a:p>
            <a:pPr marL="457200" lvl="0" indent="-355600">
              <a:lnSpc>
                <a:spcPct val="150000"/>
              </a:lnSpc>
              <a:buClr>
                <a:schemeClr val="dk1"/>
              </a:buClr>
              <a:buSzPts val="2000"/>
              <a:buChar char="●"/>
            </a:pPr>
            <a:r>
              <a:rPr lang="en" dirty="0">
                <a:solidFill>
                  <a:schemeClr val="dk1"/>
                </a:solidFill>
              </a:rPr>
              <a:t>Need for bilingual service providers </a:t>
            </a:r>
          </a:p>
          <a:p>
            <a:pPr lvl="0">
              <a:lnSpc>
                <a:spcPct val="150000"/>
              </a:lnSpc>
              <a:buClr>
                <a:schemeClr val="dk1"/>
              </a:buClr>
              <a:buSzPts val="1100"/>
            </a:pPr>
            <a:r>
              <a:rPr lang="en" b="1" dirty="0">
                <a:solidFill>
                  <a:schemeClr val="dk1"/>
                </a:solidFill>
              </a:rPr>
              <a:t>Culture</a:t>
            </a:r>
          </a:p>
          <a:p>
            <a:pPr marL="457200" lvl="0" indent="-355600">
              <a:lnSpc>
                <a:spcPct val="150000"/>
              </a:lnSpc>
              <a:buClr>
                <a:schemeClr val="dk1"/>
              </a:buClr>
              <a:buSzPts val="2000"/>
              <a:buChar char="●"/>
            </a:pPr>
            <a:r>
              <a:rPr lang="en" dirty="0">
                <a:solidFill>
                  <a:schemeClr val="dk1"/>
                </a:solidFill>
              </a:rPr>
              <a:t> Lack of knowledge of the culture being served</a:t>
            </a:r>
            <a:r>
              <a:rPr lang="en" dirty="0">
                <a:solidFill>
                  <a:schemeClr val="dk1"/>
                </a:solidFill>
                <a:latin typeface="Times New Roman"/>
                <a:ea typeface="Times New Roman"/>
                <a:cs typeface="Times New Roman"/>
                <a:sym typeface="Times New Roman"/>
              </a:rPr>
              <a:t> </a:t>
            </a:r>
          </a:p>
          <a:p>
            <a:pPr marL="457200" lvl="0" indent="-355600">
              <a:lnSpc>
                <a:spcPct val="150000"/>
              </a:lnSpc>
              <a:buClr>
                <a:schemeClr val="dk1"/>
              </a:buClr>
              <a:buSzPts val="2000"/>
              <a:buChar char="●"/>
            </a:pPr>
            <a:r>
              <a:rPr lang="en" dirty="0">
                <a:solidFill>
                  <a:schemeClr val="dk1"/>
                </a:solidFill>
              </a:rPr>
              <a:t>Issues with knowing how to reach out to the community</a:t>
            </a:r>
          </a:p>
          <a:p>
            <a:pPr marL="457200" lvl="0" indent="-355600">
              <a:lnSpc>
                <a:spcPct val="150000"/>
              </a:lnSpc>
              <a:buClr>
                <a:schemeClr val="dk1"/>
              </a:buClr>
              <a:buSzPts val="2000"/>
              <a:buChar char="●"/>
            </a:pPr>
            <a:r>
              <a:rPr lang="en" dirty="0">
                <a:solidFill>
                  <a:schemeClr val="dk1"/>
                </a:solidFill>
              </a:rPr>
              <a:t>Lack of trust between providers and community members </a:t>
            </a:r>
          </a:p>
          <a:p>
            <a:pPr lvl="0">
              <a:lnSpc>
                <a:spcPct val="150000"/>
              </a:lnSpc>
              <a:buClr>
                <a:schemeClr val="dk1"/>
              </a:buClr>
              <a:buSzPts val="1100"/>
            </a:pPr>
            <a:r>
              <a:rPr lang="en" b="1" dirty="0">
                <a:solidFill>
                  <a:schemeClr val="dk1"/>
                </a:solidFill>
              </a:rPr>
              <a:t>Lack of Resources </a:t>
            </a:r>
          </a:p>
          <a:p>
            <a:pPr marL="457200" lvl="0" indent="-355600">
              <a:lnSpc>
                <a:spcPct val="150000"/>
              </a:lnSpc>
              <a:buClr>
                <a:schemeClr val="dk1"/>
              </a:buClr>
              <a:buSzPts val="2000"/>
              <a:buChar char="●"/>
            </a:pPr>
            <a:r>
              <a:rPr lang="en" dirty="0">
                <a:solidFill>
                  <a:schemeClr val="dk1"/>
                </a:solidFill>
              </a:rPr>
              <a:t> Lack of state funding </a:t>
            </a:r>
          </a:p>
          <a:p>
            <a:pPr marL="457200" lvl="0" indent="-355600">
              <a:lnSpc>
                <a:spcPct val="150000"/>
              </a:lnSpc>
              <a:buClr>
                <a:schemeClr val="dk1"/>
              </a:buClr>
              <a:buSzPts val="2000"/>
              <a:buChar char="●"/>
            </a:pPr>
            <a:r>
              <a:rPr lang="en" dirty="0">
                <a:solidFill>
                  <a:schemeClr val="dk1"/>
                </a:solidFill>
              </a:rPr>
              <a:t>Perpetuated poverty</a:t>
            </a:r>
          </a:p>
          <a:p>
            <a:pPr marL="457200" lvl="0" indent="-355600">
              <a:lnSpc>
                <a:spcPct val="150000"/>
              </a:lnSpc>
              <a:buClr>
                <a:schemeClr val="dk1"/>
              </a:buClr>
              <a:buSzPts val="2000"/>
              <a:buChar char="●"/>
            </a:pPr>
            <a:r>
              <a:rPr lang="en" dirty="0">
                <a:solidFill>
                  <a:schemeClr val="dk1"/>
                </a:solidFill>
              </a:rPr>
              <a:t> Issues of being understaffed </a:t>
            </a:r>
          </a:p>
        </p:txBody>
      </p:sp>
      <p:sp>
        <p:nvSpPr>
          <p:cNvPr id="49" name="Rectangle 48"/>
          <p:cNvSpPr/>
          <p:nvPr/>
        </p:nvSpPr>
        <p:spPr>
          <a:xfrm>
            <a:off x="17840089" y="14716532"/>
            <a:ext cx="3700035" cy="4143488"/>
          </a:xfrm>
          <a:prstGeom prst="rect">
            <a:avLst/>
          </a:prstGeom>
          <a:no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p:nvSpPr>
        <p:spPr>
          <a:xfrm flipH="1">
            <a:off x="11772582" y="20166773"/>
            <a:ext cx="9798288" cy="73793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rPr>
              <a:t>CONCLUSION</a:t>
            </a:r>
            <a:endParaRPr lang="en-US" sz="3600" b="1" dirty="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endParaRPr>
          </a:p>
        </p:txBody>
      </p:sp>
      <p:sp>
        <p:nvSpPr>
          <p:cNvPr id="51" name="Rectangle 50"/>
          <p:cNvSpPr/>
          <p:nvPr/>
        </p:nvSpPr>
        <p:spPr>
          <a:xfrm>
            <a:off x="11952928" y="21200044"/>
            <a:ext cx="9522992" cy="2308324"/>
          </a:xfrm>
          <a:prstGeom prst="rect">
            <a:avLst/>
          </a:prstGeom>
        </p:spPr>
        <p:txBody>
          <a:bodyPr wrap="square">
            <a:spAutoFit/>
          </a:bodyPr>
          <a:lstStyle/>
          <a:p>
            <a:pPr marL="457200" indent="-355600">
              <a:lnSpc>
                <a:spcPct val="150000"/>
              </a:lnSpc>
              <a:spcBef>
                <a:spcPts val="0"/>
              </a:spcBef>
              <a:buClr>
                <a:schemeClr val="dk1"/>
              </a:buClr>
              <a:buSzPts val="2000"/>
              <a:buChar char="●"/>
            </a:pPr>
            <a:r>
              <a:rPr lang="en" sz="2400" dirty="0">
                <a:solidFill>
                  <a:schemeClr val="dk1"/>
                </a:solidFill>
                <a:sym typeface="Arial"/>
              </a:rPr>
              <a:t>Our research </a:t>
            </a:r>
            <a:r>
              <a:rPr lang="en" sz="2400" u="sng" dirty="0">
                <a:solidFill>
                  <a:schemeClr val="dk1"/>
                </a:solidFill>
                <a:sym typeface="Arial"/>
              </a:rPr>
              <a:t>confirmed</a:t>
            </a:r>
            <a:r>
              <a:rPr lang="en" sz="2400" dirty="0">
                <a:solidFill>
                  <a:schemeClr val="dk1"/>
                </a:solidFill>
                <a:sym typeface="Arial"/>
              </a:rPr>
              <a:t> that </a:t>
            </a:r>
            <a:r>
              <a:rPr lang="en-US" sz="2400" u="sng" dirty="0">
                <a:solidFill>
                  <a:schemeClr val="dk1"/>
                </a:solidFill>
              </a:rPr>
              <a:t>language, culture, resource shortages, cultural competence, and work engagement </a:t>
            </a:r>
            <a:r>
              <a:rPr lang="en-US" sz="2400" dirty="0">
                <a:solidFill>
                  <a:schemeClr val="dk1"/>
                </a:solidFill>
              </a:rPr>
              <a:t>all </a:t>
            </a:r>
            <a:r>
              <a:rPr lang="en-US" sz="2400" u="sng" dirty="0">
                <a:solidFill>
                  <a:schemeClr val="dk1"/>
                </a:solidFill>
              </a:rPr>
              <a:t>hinder Service Providers </a:t>
            </a:r>
            <a:r>
              <a:rPr lang="en-US" sz="2400" dirty="0">
                <a:solidFill>
                  <a:schemeClr val="dk1"/>
                </a:solidFill>
              </a:rPr>
              <a:t>in Northern Kentucky </a:t>
            </a:r>
            <a:r>
              <a:rPr lang="en-US" sz="2400" u="sng" dirty="0">
                <a:solidFill>
                  <a:schemeClr val="dk1"/>
                </a:solidFill>
              </a:rPr>
              <a:t>from effectively connecting with </a:t>
            </a:r>
            <a:r>
              <a:rPr lang="en-US" sz="2400" dirty="0">
                <a:solidFill>
                  <a:schemeClr val="dk1"/>
                </a:solidFill>
              </a:rPr>
              <a:t>the </a:t>
            </a:r>
            <a:r>
              <a:rPr lang="en-US" sz="2400" u="sng" dirty="0">
                <a:solidFill>
                  <a:schemeClr val="dk1"/>
                </a:solidFill>
              </a:rPr>
              <a:t>Latino</a:t>
            </a:r>
            <a:r>
              <a:rPr lang="en-US" sz="2400" dirty="0">
                <a:solidFill>
                  <a:schemeClr val="dk1"/>
                </a:solidFill>
              </a:rPr>
              <a:t> </a:t>
            </a:r>
            <a:r>
              <a:rPr lang="en-US" sz="2400" u="sng" dirty="0">
                <a:solidFill>
                  <a:schemeClr val="dk1"/>
                </a:solidFill>
              </a:rPr>
              <a:t>Community </a:t>
            </a:r>
            <a:r>
              <a:rPr lang="en-US" sz="2400" dirty="0">
                <a:solidFill>
                  <a:schemeClr val="dk1"/>
                </a:solidFill>
              </a:rPr>
              <a:t>they serve.</a:t>
            </a:r>
          </a:p>
        </p:txBody>
      </p:sp>
      <p:sp>
        <p:nvSpPr>
          <p:cNvPr id="52" name="Rectangle 51"/>
          <p:cNvSpPr/>
          <p:nvPr/>
        </p:nvSpPr>
        <p:spPr>
          <a:xfrm flipH="1">
            <a:off x="11707964" y="24059809"/>
            <a:ext cx="9798288" cy="73793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smtClean="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rPr>
              <a:t>RECOMMENDATIONS</a:t>
            </a:r>
            <a:endParaRPr lang="en-US" sz="3600" b="1" dirty="0">
              <a:ln w="3175">
                <a:solidFill>
                  <a:schemeClr val="accent2">
                    <a:lumMod val="75000"/>
                  </a:schemeClr>
                </a:solidFill>
              </a:ln>
              <a:solidFill>
                <a:schemeClr val="accent2">
                  <a:lumMod val="40000"/>
                  <a:lumOff val="60000"/>
                </a:schemeClr>
              </a:solidFill>
              <a:effectLst>
                <a:outerShdw blurRad="50800" dist="38100" dir="2700000" algn="tl" rotWithShape="0">
                  <a:prstClr val="black">
                    <a:alpha val="40000"/>
                  </a:prstClr>
                </a:outerShdw>
              </a:effectLst>
            </a:endParaRPr>
          </a:p>
        </p:txBody>
      </p:sp>
      <p:sp>
        <p:nvSpPr>
          <p:cNvPr id="53" name="Rectangle 52"/>
          <p:cNvSpPr/>
          <p:nvPr/>
        </p:nvSpPr>
        <p:spPr>
          <a:xfrm>
            <a:off x="11719013" y="25098242"/>
            <a:ext cx="9522992" cy="5078313"/>
          </a:xfrm>
          <a:prstGeom prst="rect">
            <a:avLst/>
          </a:prstGeom>
        </p:spPr>
        <p:txBody>
          <a:bodyPr wrap="square">
            <a:spAutoFit/>
          </a:bodyPr>
          <a:lstStyle/>
          <a:p>
            <a:pPr marL="457200" lvl="0" indent="-342900">
              <a:lnSpc>
                <a:spcPct val="150000"/>
              </a:lnSpc>
              <a:buSzPts val="1800"/>
              <a:buFont typeface="Arial"/>
              <a:buChar char="●"/>
            </a:pPr>
            <a:r>
              <a:rPr lang="en" sz="2400" dirty="0">
                <a:latin typeface="Arial"/>
                <a:ea typeface="Arial"/>
                <a:cs typeface="Arial"/>
                <a:sym typeface="Arial"/>
              </a:rPr>
              <a:t>Dedicate </a:t>
            </a:r>
            <a:r>
              <a:rPr lang="en" sz="2400" dirty="0" smtClean="0">
                <a:latin typeface="Arial"/>
                <a:ea typeface="Arial"/>
                <a:cs typeface="Arial"/>
                <a:sym typeface="Arial"/>
              </a:rPr>
              <a:t>resources </a:t>
            </a:r>
            <a:r>
              <a:rPr lang="en" sz="2400" dirty="0">
                <a:latin typeface="Arial"/>
                <a:ea typeface="Arial"/>
                <a:cs typeface="Arial"/>
                <a:sym typeface="Arial"/>
              </a:rPr>
              <a:t>to </a:t>
            </a:r>
            <a:r>
              <a:rPr lang="en" sz="2400" u="sng" dirty="0">
                <a:latin typeface="Arial"/>
                <a:ea typeface="Arial"/>
                <a:cs typeface="Arial"/>
                <a:sym typeface="Arial"/>
              </a:rPr>
              <a:t>reducing language and cultural barriers</a:t>
            </a:r>
            <a:r>
              <a:rPr lang="en" sz="2400" dirty="0">
                <a:latin typeface="Arial"/>
                <a:ea typeface="Arial"/>
                <a:cs typeface="Arial"/>
                <a:sym typeface="Arial"/>
              </a:rPr>
              <a:t>.</a:t>
            </a:r>
          </a:p>
          <a:p>
            <a:pPr marL="457200" lvl="0" indent="-342900">
              <a:lnSpc>
                <a:spcPct val="150000"/>
              </a:lnSpc>
              <a:spcBef>
                <a:spcPts val="0"/>
              </a:spcBef>
              <a:buSzPts val="1800"/>
              <a:buFont typeface="Arial"/>
              <a:buChar char="●"/>
            </a:pPr>
            <a:r>
              <a:rPr lang="en" sz="2400" u="sng" dirty="0">
                <a:latin typeface="Arial"/>
                <a:ea typeface="Arial"/>
                <a:cs typeface="Arial"/>
                <a:sym typeface="Arial"/>
              </a:rPr>
              <a:t>Improve familiarity and communications</a:t>
            </a:r>
            <a:r>
              <a:rPr lang="en" sz="2400" dirty="0">
                <a:latin typeface="Arial"/>
                <a:ea typeface="Arial"/>
                <a:cs typeface="Arial"/>
                <a:sym typeface="Arial"/>
              </a:rPr>
              <a:t> with Latino community to better understand their needs.</a:t>
            </a:r>
          </a:p>
          <a:p>
            <a:pPr marL="457200" lvl="0" indent="-342900">
              <a:lnSpc>
                <a:spcPct val="150000"/>
              </a:lnSpc>
              <a:buSzPts val="1800"/>
              <a:buFont typeface="Arial"/>
              <a:buChar char="●"/>
            </a:pPr>
            <a:r>
              <a:rPr lang="en" sz="2400" u="sng" dirty="0" smtClean="0">
                <a:latin typeface="Arial"/>
                <a:ea typeface="Arial"/>
                <a:cs typeface="Arial"/>
                <a:sym typeface="Arial"/>
              </a:rPr>
              <a:t>Understand/Connect to </a:t>
            </a:r>
            <a:r>
              <a:rPr lang="en" sz="2400" u="sng" dirty="0">
                <a:latin typeface="Arial"/>
                <a:ea typeface="Arial"/>
                <a:cs typeface="Arial"/>
                <a:sym typeface="Arial"/>
              </a:rPr>
              <a:t>Latino communities</a:t>
            </a:r>
            <a:r>
              <a:rPr lang="en" sz="2400" dirty="0">
                <a:latin typeface="Arial"/>
                <a:ea typeface="Arial"/>
                <a:cs typeface="Arial"/>
                <a:sym typeface="Arial"/>
              </a:rPr>
              <a:t> first then deliver tailored services to care for them.</a:t>
            </a:r>
          </a:p>
          <a:p>
            <a:pPr marL="457200" lvl="0" indent="-342900">
              <a:lnSpc>
                <a:spcPct val="150000"/>
              </a:lnSpc>
              <a:buSzPts val="1800"/>
              <a:buFont typeface="Arial"/>
              <a:buChar char="●"/>
            </a:pPr>
            <a:r>
              <a:rPr lang="en" sz="2400" u="sng" dirty="0">
                <a:latin typeface="Arial"/>
                <a:ea typeface="Arial"/>
                <a:cs typeface="Arial"/>
                <a:sym typeface="Arial"/>
              </a:rPr>
              <a:t>Promote trust</a:t>
            </a:r>
            <a:r>
              <a:rPr lang="en" sz="2400" dirty="0">
                <a:latin typeface="Arial"/>
                <a:ea typeface="Arial"/>
                <a:cs typeface="Arial"/>
                <a:sym typeface="Arial"/>
              </a:rPr>
              <a:t> between Service Providers and Latino Community by hosting culturally sensitive events</a:t>
            </a:r>
            <a:r>
              <a:rPr lang="en" sz="2400" dirty="0" smtClean="0">
                <a:latin typeface="Arial"/>
                <a:ea typeface="Arial"/>
                <a:cs typeface="Arial"/>
                <a:sym typeface="Arial"/>
              </a:rPr>
              <a:t>.</a:t>
            </a:r>
          </a:p>
          <a:p>
            <a:pPr marL="457200" lvl="0" indent="-342900">
              <a:lnSpc>
                <a:spcPct val="150000"/>
              </a:lnSpc>
              <a:buSzPts val="1800"/>
              <a:buFont typeface="Arial"/>
              <a:buChar char="●"/>
            </a:pPr>
            <a:r>
              <a:rPr lang="en" sz="2400" dirty="0" smtClean="0">
                <a:solidFill>
                  <a:schemeClr val="dk1"/>
                </a:solidFill>
                <a:latin typeface="Arial"/>
                <a:cs typeface="Arial"/>
                <a:sym typeface="Arial"/>
              </a:rPr>
              <a:t>Research ideas: Look at origin of Latinos and survey wider area as well as Latino communities themselves.</a:t>
            </a:r>
            <a:endParaRPr lang="en-US" sz="2400" dirty="0">
              <a:solidFill>
                <a:schemeClr val="dk1"/>
              </a:solidFill>
            </a:endParaRPr>
          </a:p>
        </p:txBody>
      </p:sp>
      <p:sp>
        <p:nvSpPr>
          <p:cNvPr id="54" name="Rectangle 53"/>
          <p:cNvSpPr/>
          <p:nvPr/>
        </p:nvSpPr>
        <p:spPr>
          <a:xfrm>
            <a:off x="97616" y="30176555"/>
            <a:ext cx="10972800" cy="2631490"/>
          </a:xfrm>
          <a:prstGeom prst="rect">
            <a:avLst/>
          </a:prstGeom>
        </p:spPr>
        <p:txBody>
          <a:bodyPr>
            <a:spAutoFit/>
          </a:bodyPr>
          <a:lstStyle/>
          <a:p>
            <a:pPr marL="457200" indent="-342900">
              <a:spcBef>
                <a:spcPts val="0"/>
              </a:spcBef>
              <a:buSzPct val="100000"/>
              <a:buFont typeface="+mj-lt"/>
              <a:buAutoNum type="arabicPeriod"/>
            </a:pPr>
            <a:endParaRPr lang="en" sz="1100" b="1" dirty="0" smtClean="0">
              <a:latin typeface="Arial"/>
              <a:ea typeface="Arial"/>
              <a:cs typeface="Arial"/>
              <a:sym typeface="Times"/>
            </a:endParaRPr>
          </a:p>
          <a:p>
            <a:pPr marL="114300">
              <a:spcBef>
                <a:spcPts val="0"/>
              </a:spcBef>
              <a:buSzPct val="100000"/>
            </a:pPr>
            <a:r>
              <a:rPr lang="en" sz="1100" b="1" dirty="0" smtClean="0">
                <a:latin typeface="Arial"/>
                <a:ea typeface="Arial"/>
                <a:cs typeface="Arial"/>
                <a:sym typeface="Times"/>
              </a:rPr>
              <a:t>REFERENCES:</a:t>
            </a:r>
            <a:endParaRPr lang="en" sz="1100" b="1" dirty="0">
              <a:latin typeface="Arial"/>
              <a:ea typeface="Arial"/>
              <a:cs typeface="Arial"/>
              <a:sym typeface="Times"/>
            </a:endParaRPr>
          </a:p>
          <a:p>
            <a:pPr marL="457200" indent="-342900">
              <a:spcBef>
                <a:spcPts val="0"/>
              </a:spcBef>
              <a:buSzPct val="100000"/>
              <a:buFont typeface="+mj-lt"/>
              <a:buAutoNum type="arabicPeriod"/>
            </a:pPr>
            <a:r>
              <a:rPr lang="en" sz="1100" dirty="0" smtClean="0">
                <a:latin typeface="Arial"/>
                <a:ea typeface="Arial"/>
                <a:cs typeface="Arial"/>
                <a:sym typeface="Times"/>
              </a:rPr>
              <a:t>Bruin</a:t>
            </a:r>
            <a:r>
              <a:rPr lang="en" sz="1100" dirty="0">
                <a:latin typeface="Arial"/>
                <a:ea typeface="Arial"/>
                <a:cs typeface="Arial"/>
                <a:sym typeface="Times"/>
              </a:rPr>
              <a:t>, D. P., Hill, C., Henn, C. M., &amp; Muller, K.-P. (2013). Dimensionality of the UWES-17:   An item response modelling analysis. SA Journal of Industrial Psychology, 39(2), 8 pages. </a:t>
            </a:r>
            <a:r>
              <a:rPr lang="en" sz="1100" dirty="0">
                <a:latin typeface="Arial"/>
                <a:ea typeface="Arial"/>
                <a:cs typeface="Arial"/>
                <a:sym typeface="Times"/>
                <a:hlinkClick r:id="rId8"/>
              </a:rPr>
              <a:t>https://doi.org/10.4102/sajip.v39i2.1148</a:t>
            </a:r>
          </a:p>
          <a:p>
            <a:pPr marL="457200" indent="-342900">
              <a:spcBef>
                <a:spcPts val="0"/>
              </a:spcBef>
              <a:buSzPct val="100000"/>
              <a:buFont typeface="+mj-lt"/>
              <a:buAutoNum type="arabicPeriod"/>
            </a:pPr>
            <a:r>
              <a:rPr lang="en" sz="1100" dirty="0">
                <a:latin typeface="Arial"/>
                <a:ea typeface="Arial"/>
                <a:cs typeface="Arial"/>
                <a:sym typeface="Times"/>
              </a:rPr>
              <a:t>Bureau, U. C. (2016, October 12). Newsroom. Retrieved September 24, 2017, from</a:t>
            </a:r>
            <a:r>
              <a:rPr lang="en" sz="1100" dirty="0">
                <a:latin typeface="Arial"/>
                <a:ea typeface="Arial"/>
                <a:cs typeface="Arial"/>
                <a:sym typeface="Times"/>
                <a:hlinkClick r:id="rId9"/>
              </a:rPr>
              <a:t> https://www.census.gov/newsroom/facts-for-features/2016/cb16-ff16.html</a:t>
            </a:r>
          </a:p>
          <a:p>
            <a:pPr marL="457200" indent="-342900">
              <a:spcBef>
                <a:spcPts val="0"/>
              </a:spcBef>
              <a:buSzPct val="100000"/>
              <a:buFont typeface="+mj-lt"/>
              <a:buAutoNum type="arabicPeriod"/>
            </a:pPr>
            <a:r>
              <a:rPr lang="en" sz="1100" dirty="0">
                <a:latin typeface="Arial"/>
                <a:ea typeface="Arial"/>
                <a:cs typeface="Arial"/>
                <a:sym typeface="Times"/>
              </a:rPr>
              <a:t>Clark, M. A., Ponjuan, L., Orrock, J., Wilson, T., &amp; Flores, G. (2013). Support and barriers for Latino male students' educational pursuits: Perceptions of counselors and administrators.  Journal Of Counseling &amp; Development, 91(4), 458-466. Doi:10.1002/j.1556-6676.2013.-0118.x</a:t>
            </a:r>
          </a:p>
          <a:p>
            <a:pPr marL="457200" indent="-342900">
              <a:spcBef>
                <a:spcPts val="0"/>
              </a:spcBef>
              <a:buSzPct val="100000"/>
              <a:buFont typeface="+mj-lt"/>
              <a:buAutoNum type="arabicPeriod"/>
            </a:pPr>
            <a:r>
              <a:rPr lang="en" sz="1100" dirty="0">
                <a:latin typeface="Arial"/>
                <a:ea typeface="Arial"/>
                <a:cs typeface="Arial"/>
                <a:sym typeface="Times"/>
              </a:rPr>
              <a:t>Demographic and Economic Profiles of Hispanics by State and County, 2014. (2011, July 26). Retrieved September 24, 2017, from</a:t>
            </a:r>
            <a:r>
              <a:rPr lang="en" sz="1100" dirty="0">
                <a:latin typeface="Arial"/>
                <a:ea typeface="Arial"/>
                <a:cs typeface="Arial"/>
                <a:sym typeface="Times"/>
                <a:hlinkClick r:id="rId10"/>
              </a:rPr>
              <a:t> http://www.pewhispanic.org/states/county/21037/</a:t>
            </a:r>
          </a:p>
          <a:p>
            <a:pPr marL="457200" indent="-342900">
              <a:spcBef>
                <a:spcPts val="0"/>
              </a:spcBef>
              <a:buSzPct val="100000"/>
              <a:buFont typeface="+mj-lt"/>
              <a:buAutoNum type="arabicPeriod"/>
            </a:pPr>
            <a:r>
              <a:rPr lang="en" sz="1100" dirty="0">
                <a:latin typeface="Arial"/>
                <a:ea typeface="Arial"/>
                <a:cs typeface="Arial"/>
                <a:sym typeface="Times"/>
              </a:rPr>
              <a:t>Division of Behavioral and Social Sciences and Education, Committee on Population, Panel on Hispanics in the United States, &amp; National Research Council. (2006). The health status and health behaviors of Hispanics--José J. Escarce, Leo S. Morales, and Rubén G. Rumbaut. (pp. 362-409) National Academies Press</a:t>
            </a:r>
          </a:p>
          <a:p>
            <a:pPr marL="457200" lvl="0" indent="-342900">
              <a:spcBef>
                <a:spcPts val="0"/>
              </a:spcBef>
              <a:buSzPct val="100000"/>
              <a:buFont typeface="+mj-lt"/>
              <a:buAutoNum type="arabicPeriod"/>
            </a:pPr>
            <a:r>
              <a:rPr lang="en-US" sz="1100" dirty="0">
                <a:latin typeface="Arial"/>
                <a:ea typeface="Arial"/>
                <a:cs typeface="Arial"/>
                <a:sym typeface="Times"/>
              </a:rPr>
              <a:t>Fernandez, A., Schillinger, D., Grumbach, K., Rosenthal, A., Stewart, A. L., Wang, F., &amp; 	Perez-Stable, E. J. (2004). ORIGINAL ARTICLES Physician Language Ability and Cultural Competence An Exploratory Study of Communication with Spanish-speaking Patients. J GIM: Journal Of General Internal Medicine, 19(2), 167-174. </a:t>
            </a:r>
          </a:p>
          <a:p>
            <a:pPr marL="457200" lvl="0" indent="-342900">
              <a:spcBef>
                <a:spcPts val="0"/>
              </a:spcBef>
              <a:buSzPct val="100000"/>
              <a:buFont typeface="+mj-lt"/>
              <a:buAutoNum type="arabicPeriod"/>
            </a:pPr>
            <a:r>
              <a:rPr lang="en-US" sz="1100" dirty="0">
                <a:latin typeface="Arial"/>
                <a:ea typeface="Arial"/>
                <a:cs typeface="Arial"/>
                <a:sym typeface="Times"/>
              </a:rPr>
              <a:t>Hooper, L. P.-W. (April 2014). Cultural competency, culturally tailored care, and the primary care setting: Possible solutions to reduce racial/ethnic disparities in mental health.  Journal of Mental Health Counseling, 173-188</a:t>
            </a:r>
            <a:r>
              <a:rPr lang="en-US" sz="1100" dirty="0" smtClean="0">
                <a:latin typeface="Arial"/>
                <a:ea typeface="Arial"/>
                <a:cs typeface="Arial"/>
                <a:sym typeface="Times"/>
              </a:rPr>
              <a:t>.</a:t>
            </a:r>
            <a:endParaRPr lang="en-US" sz="1100" dirty="0">
              <a:latin typeface="Arial"/>
              <a:ea typeface="Arial"/>
              <a:cs typeface="Arial"/>
              <a:sym typeface="Times"/>
            </a:endParaRPr>
          </a:p>
        </p:txBody>
      </p:sp>
      <p:sp>
        <p:nvSpPr>
          <p:cNvPr id="55" name="Rectangle 54"/>
          <p:cNvSpPr/>
          <p:nvPr/>
        </p:nvSpPr>
        <p:spPr>
          <a:xfrm>
            <a:off x="10994109" y="30282880"/>
            <a:ext cx="10972800" cy="2631490"/>
          </a:xfrm>
          <a:prstGeom prst="rect">
            <a:avLst/>
          </a:prstGeom>
        </p:spPr>
        <p:txBody>
          <a:bodyPr>
            <a:spAutoFit/>
          </a:bodyPr>
          <a:lstStyle/>
          <a:p>
            <a:pPr marL="457200" indent="-342900">
              <a:buSzPct val="100000"/>
              <a:buFont typeface="+mj-lt"/>
              <a:buAutoNum type="arabicPeriod" startAt="8"/>
            </a:pPr>
            <a:r>
              <a:rPr lang="en-US" sz="1100" dirty="0">
                <a:latin typeface="Arial"/>
                <a:ea typeface="Arial"/>
                <a:cs typeface="Arial"/>
                <a:sym typeface="Times"/>
              </a:rPr>
              <a:t>Langelaan, S., Bakker, A. B., Doornen, L. J., &amp; Schaufeli, W. B. (2006). Burnout and work engagement: Do individual differences make a difference? Personality and Individual </a:t>
            </a:r>
            <a:r>
              <a:rPr lang="en-US" sz="1100" dirty="0" smtClean="0">
                <a:latin typeface="Arial"/>
                <a:ea typeface="Arial"/>
                <a:cs typeface="Arial"/>
                <a:sym typeface="Times"/>
              </a:rPr>
              <a:t>Differences 40(3</a:t>
            </a:r>
            <a:r>
              <a:rPr lang="en-US" sz="1100" dirty="0">
                <a:latin typeface="Arial"/>
                <a:ea typeface="Arial"/>
                <a:cs typeface="Arial"/>
                <a:sym typeface="Times"/>
              </a:rPr>
              <a:t>), 521-532. doi:10.1016/j.paid.2005.07.009</a:t>
            </a:r>
          </a:p>
          <a:p>
            <a:pPr marL="457200" lvl="0" indent="-342900">
              <a:spcBef>
                <a:spcPts val="0"/>
              </a:spcBef>
              <a:buSzPct val="100000"/>
              <a:buFont typeface="+mj-lt"/>
              <a:buAutoNum type="arabicPeriod" startAt="8"/>
            </a:pPr>
            <a:r>
              <a:rPr lang="en-US" sz="1100" dirty="0" smtClean="0">
                <a:latin typeface="Arial"/>
                <a:ea typeface="Arial"/>
                <a:cs typeface="Arial"/>
                <a:sym typeface="Times"/>
              </a:rPr>
              <a:t>Othman</a:t>
            </a:r>
            <a:r>
              <a:rPr lang="en-US" sz="1100" dirty="0">
                <a:latin typeface="Arial"/>
                <a:ea typeface="Arial"/>
                <a:cs typeface="Arial"/>
                <a:sym typeface="Times"/>
              </a:rPr>
              <a:t>, N., &amp; Nasurdin, A. M. (2012). Social support and work engagement: a study of	Malaysian nurses. Journal of Nursing </a:t>
            </a:r>
            <a:r>
              <a:rPr lang="en-US" sz="1100" dirty="0" smtClean="0">
                <a:latin typeface="Arial"/>
                <a:ea typeface="Arial"/>
                <a:cs typeface="Arial"/>
                <a:sym typeface="Times"/>
              </a:rPr>
              <a:t>Management 21(8</a:t>
            </a:r>
            <a:r>
              <a:rPr lang="en-US" sz="1100" dirty="0">
                <a:latin typeface="Arial"/>
                <a:ea typeface="Arial"/>
                <a:cs typeface="Arial"/>
                <a:sym typeface="Times"/>
              </a:rPr>
              <a:t>), 1083-1090.</a:t>
            </a:r>
          </a:p>
          <a:p>
            <a:pPr marL="457200" lvl="0" indent="-342900">
              <a:spcBef>
                <a:spcPts val="0"/>
              </a:spcBef>
              <a:buSzPct val="100000"/>
              <a:buFont typeface="+mj-lt"/>
              <a:buAutoNum type="arabicPeriod" startAt="8"/>
            </a:pPr>
            <a:r>
              <a:rPr lang="en-US" sz="1100" dirty="0">
                <a:latin typeface="Arial"/>
                <a:ea typeface="Arial"/>
                <a:cs typeface="Arial"/>
                <a:sym typeface="Times"/>
              </a:rPr>
              <a:t>Teasley, M., Gourdine, R., &amp; Canfield, J. (2010). Identifying Perceived Barriers and Facilitators to Culturally Competent Practice for School Social Workers. School Social Work Journal, 34(2), 90–104.</a:t>
            </a:r>
          </a:p>
          <a:p>
            <a:pPr marL="457200" lvl="0" indent="-342900">
              <a:spcBef>
                <a:spcPts val="0"/>
              </a:spcBef>
              <a:buSzPct val="100000"/>
              <a:buFont typeface="+mj-lt"/>
              <a:buAutoNum type="arabicPeriod" startAt="8"/>
            </a:pPr>
            <a:r>
              <a:rPr lang="en-US" sz="1100" dirty="0">
                <a:latin typeface="Arial"/>
                <a:ea typeface="Arial"/>
                <a:cs typeface="Arial"/>
                <a:sym typeface="Times"/>
              </a:rPr>
              <a:t>Ransford, H. E., Carrillo, F. R., &amp; Rivera, Y. (2010). Health care-seeking among Latino immigrants: Blocked access, use of traditional medicine, and the role of religion. Journal of Health Care for the Poor and Underserved, 21(3), 862-878. doi:10.1353/hpu.0.0348</a:t>
            </a:r>
          </a:p>
          <a:p>
            <a:pPr marL="457200" lvl="0" indent="-342900">
              <a:spcBef>
                <a:spcPts val="0"/>
              </a:spcBef>
              <a:buSzPct val="100000"/>
              <a:buFont typeface="+mj-lt"/>
              <a:buAutoNum type="arabicPeriod" startAt="8"/>
            </a:pPr>
            <a:r>
              <a:rPr lang="en-US" sz="1100" dirty="0">
                <a:latin typeface="Arial"/>
                <a:ea typeface="Arial"/>
                <a:cs typeface="Arial"/>
                <a:sym typeface="Times"/>
              </a:rPr>
              <a:t>Rosenburg, J., &amp; Wilcox, W. B. (2006). Cultural Competence Self-Assessment Questionnaire- Service Provider Version</a:t>
            </a:r>
          </a:p>
          <a:p>
            <a:pPr marL="457200" lvl="0" indent="-342900">
              <a:spcBef>
                <a:spcPts val="0"/>
              </a:spcBef>
              <a:buSzPct val="100000"/>
              <a:buFont typeface="+mj-lt"/>
              <a:buAutoNum type="arabicPeriod" startAt="8"/>
            </a:pPr>
            <a:r>
              <a:rPr lang="en-US" sz="1100" dirty="0">
                <a:latin typeface="Arial"/>
                <a:ea typeface="Arial"/>
                <a:cs typeface="Arial"/>
                <a:sym typeface="Times"/>
              </a:rPr>
              <a:t>Schaufeli, W.B., Bakker, A.B.m Salanova, M. (2006). The measurement of work engagement with a short questionnaire. Educational and Psychological Measurement, 66(4),701-716.</a:t>
            </a:r>
          </a:p>
          <a:p>
            <a:pPr marL="457200" lvl="0" indent="-342900">
              <a:spcBef>
                <a:spcPts val="0"/>
              </a:spcBef>
              <a:buSzPct val="100000"/>
              <a:buFont typeface="+mj-lt"/>
              <a:buAutoNum type="arabicPeriod" startAt="8"/>
            </a:pPr>
            <a:r>
              <a:rPr lang="en-US" sz="1100" dirty="0">
                <a:latin typeface="Arial"/>
                <a:ea typeface="Arial"/>
                <a:cs typeface="Arial"/>
                <a:sym typeface="Times"/>
              </a:rPr>
              <a:t>17-item Utretcht Work Engagement Scale (UWES)</a:t>
            </a:r>
          </a:p>
          <a:p>
            <a:pPr marL="457200" lvl="0" indent="-342900">
              <a:spcBef>
                <a:spcPts val="0"/>
              </a:spcBef>
              <a:buSzPct val="100000"/>
              <a:buFont typeface="+mj-lt"/>
              <a:buAutoNum type="arabicPeriod" startAt="8"/>
            </a:pPr>
            <a:r>
              <a:rPr lang="en-US" sz="1100" dirty="0">
                <a:latin typeface="Arial"/>
                <a:ea typeface="Arial"/>
                <a:cs typeface="Arial"/>
                <a:sym typeface="Times"/>
              </a:rPr>
              <a:t>Schmidt, Hank &amp; M Waltner Mph, Audrey &amp; T Muller, Solange. (2017). The Immigrant Health Initiative: A Study of Health Care of Recent Immigrants in Dutchess County, New York.</a:t>
            </a:r>
          </a:p>
          <a:p>
            <a:pPr marL="457200" lvl="0" indent="-342900">
              <a:spcBef>
                <a:spcPts val="0"/>
              </a:spcBef>
              <a:buSzPct val="100000"/>
              <a:buFont typeface="+mj-lt"/>
              <a:buAutoNum type="arabicPeriod" startAt="8"/>
            </a:pPr>
            <a:r>
              <a:rPr lang="en-US" sz="1100" dirty="0">
                <a:latin typeface="Arial"/>
                <a:ea typeface="Arial"/>
                <a:cs typeface="Arial"/>
                <a:sym typeface="Times"/>
              </a:rPr>
              <a:t>Steinberg, E. M., Valenzuela-Araujo, D., Zickafoose, J. S., Kieffer, E., &amp; DeCamp, L. R. (2016). The "battle" of managing language barriers in health care. Clinical Pediatrics, 55 (14), 1318-1327. doi:10.1177/0009922816629760</a:t>
            </a:r>
          </a:p>
        </p:txBody>
      </p:sp>
      <p:sp>
        <p:nvSpPr>
          <p:cNvPr id="2" name="TextBox 1"/>
          <p:cNvSpPr txBox="1"/>
          <p:nvPr/>
        </p:nvSpPr>
        <p:spPr>
          <a:xfrm>
            <a:off x="376228" y="21084303"/>
            <a:ext cx="9031467" cy="923330"/>
          </a:xfrm>
          <a:prstGeom prst="rect">
            <a:avLst/>
          </a:prstGeom>
          <a:noFill/>
        </p:spPr>
        <p:txBody>
          <a:bodyPr wrap="square" rtlCol="0">
            <a:spAutoFit/>
          </a:bodyPr>
          <a:lstStyle/>
          <a:p>
            <a:pPr marL="285750" indent="-285750">
              <a:buFont typeface="Courier New" panose="02070309020205020404" pitchFamily="49" charset="0"/>
              <a:buChar char="o"/>
            </a:pPr>
            <a:r>
              <a:rPr lang="en-US" smtClean="0"/>
              <a:t>- Our </a:t>
            </a:r>
            <a:r>
              <a:rPr lang="en-US" dirty="0" smtClean="0"/>
              <a:t>sample consisted of 55 service providers in the Northern Kentucky with average age being 43 and average years of work experience being 11. The sample was also mostly female (67%) with 9% identifying male and 24% not disclosing.</a:t>
            </a:r>
            <a:endParaRPr lang="en-US" dirty="0"/>
          </a:p>
        </p:txBody>
      </p:sp>
    </p:spTree>
    <p:extLst>
      <p:ext uri="{BB962C8B-B14F-4D97-AF65-F5344CB8AC3E}">
        <p14:creationId xmlns:p14="http://schemas.microsoft.com/office/powerpoint/2010/main" val="16451889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998</TotalTime>
  <Words>969</Words>
  <Application>Microsoft Office PowerPoint</Application>
  <PresentationFormat>Custom</PresentationFormat>
  <Paragraphs>87</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Courier New</vt:lpstr>
      <vt:lpstr>Times</vt:lpstr>
      <vt:lpstr>Times New Roman</vt:lpstr>
      <vt:lpstr>Office Theme</vt:lpstr>
      <vt:lpstr>PowerPoint Presentation</vt:lpstr>
    </vt:vector>
  </TitlesOfParts>
  <Company>Barnes &amp; Thornburg LLP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B&amp;T User</dc:creator>
  <cp:lastModifiedBy>Nick Burkhart</cp:lastModifiedBy>
  <cp:revision>60</cp:revision>
  <dcterms:created xsi:type="dcterms:W3CDTF">2018-04-08T02:44:12Z</dcterms:created>
  <dcterms:modified xsi:type="dcterms:W3CDTF">2018-05-14T21:55:29Z</dcterms:modified>
</cp:coreProperties>
</file>