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10" r:id="rId1"/>
  </p:sldMasterIdLst>
  <p:notesMasterIdLst>
    <p:notesMasterId r:id="rId19"/>
  </p:notesMasterIdLst>
  <p:handoutMasterIdLst>
    <p:handoutMasterId r:id="rId20"/>
  </p:handoutMasterIdLst>
  <p:sldIdLst>
    <p:sldId id="256" r:id="rId2"/>
    <p:sldId id="291" r:id="rId3"/>
    <p:sldId id="295" r:id="rId4"/>
    <p:sldId id="306" r:id="rId5"/>
    <p:sldId id="305" r:id="rId6"/>
    <p:sldId id="309" r:id="rId7"/>
    <p:sldId id="290" r:id="rId8"/>
    <p:sldId id="296" r:id="rId9"/>
    <p:sldId id="292" r:id="rId10"/>
    <p:sldId id="300" r:id="rId11"/>
    <p:sldId id="308" r:id="rId12"/>
    <p:sldId id="301" r:id="rId13"/>
    <p:sldId id="298" r:id="rId14"/>
    <p:sldId id="303" r:id="rId15"/>
    <p:sldId id="307" r:id="rId16"/>
    <p:sldId id="310" r:id="rId17"/>
    <p:sldId id="311" r:id="rId18"/>
  </p:sldIdLst>
  <p:sldSz cx="9144000" cy="6858000" type="screen4x3"/>
  <p:notesSz cx="6950075" cy="9236075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custDataLst>
    <p:tags r:id="rId25"/>
  </p:custDataLst>
  <p:defaultTextStyle>
    <a:defPPr>
      <a:defRPr lang="en-US"/>
    </a:defPPr>
    <a:lvl1pPr marL="0" algn="l" defTabSz="2177278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1pPr>
    <a:lvl2pPr marL="1088639" algn="l" defTabSz="2177278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2pPr>
    <a:lvl3pPr marL="2177278" algn="l" defTabSz="2177278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3pPr>
    <a:lvl4pPr marL="3265917" algn="l" defTabSz="2177278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4pPr>
    <a:lvl5pPr marL="4354556" algn="l" defTabSz="2177278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5pPr>
    <a:lvl6pPr marL="5443195" algn="l" defTabSz="2177278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6pPr>
    <a:lvl7pPr marL="6531834" algn="l" defTabSz="2177278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7pPr>
    <a:lvl8pPr marL="7620472" algn="l" defTabSz="2177278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8pPr>
    <a:lvl9pPr marL="8709111" algn="l" defTabSz="2177278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A5F3D0B-F6BA-4D94-A3B1-39D873FA11F9}">
          <p14:sldIdLst>
            <p14:sldId id="256"/>
            <p14:sldId id="291"/>
            <p14:sldId id="295"/>
            <p14:sldId id="306"/>
            <p14:sldId id="305"/>
            <p14:sldId id="309"/>
            <p14:sldId id="290"/>
            <p14:sldId id="296"/>
            <p14:sldId id="292"/>
            <p14:sldId id="300"/>
            <p14:sldId id="308"/>
            <p14:sldId id="301"/>
            <p14:sldId id="298"/>
            <p14:sldId id="303"/>
            <p14:sldId id="307"/>
            <p14:sldId id="310"/>
            <p14:sldId id="31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18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y Navarro" initials="CN" lastIdx="1" clrIdx="0">
    <p:extLst>
      <p:ext uri="{19B8F6BF-5375-455C-9EA6-DF929625EA0E}">
        <p15:presenceInfo xmlns:p15="http://schemas.microsoft.com/office/powerpoint/2012/main" userId="S-1-5-21-2946923608-1304536563-3689655963-263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8B00"/>
    <a:srgbClr val="00ED8B"/>
    <a:srgbClr val="00ED55"/>
    <a:srgbClr val="002855"/>
    <a:srgbClr val="0B5395"/>
    <a:srgbClr val="262626"/>
    <a:srgbClr val="78BE20"/>
    <a:srgbClr val="DAA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06" autoAdjust="0"/>
    <p:restoredTop sz="89401" autoAdjust="0"/>
  </p:normalViewPr>
  <p:slideViewPr>
    <p:cSldViewPr>
      <p:cViewPr varScale="1">
        <p:scale>
          <a:sx n="58" d="100"/>
          <a:sy n="58" d="100"/>
        </p:scale>
        <p:origin x="629" y="58"/>
      </p:cViewPr>
      <p:guideLst>
        <p:guide orient="horz" pos="2160"/>
        <p:guide pos="383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822" y="66"/>
      </p:cViewPr>
      <p:guideLst>
        <p:guide orient="horz" pos="2909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2DE14B3F-7527-4C59-B9EA-447CE62750C6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8908E290-A7D8-461E-A064-A3C33A224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3677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B9BFCA20-0F96-4E5B-A4C3-5EF788D0C49E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C8589E04-F3B4-47C8-8139-C45F370F3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55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9E04-F3B4-47C8-8139-C45F370F372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5677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9E04-F3B4-47C8-8139-C45F370F372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61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9E04-F3B4-47C8-8139-C45F370F372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7752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9E04-F3B4-47C8-8139-C45F370F372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9645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9E04-F3B4-47C8-8139-C45F370F372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04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9E04-F3B4-47C8-8139-C45F370F372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583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9E04-F3B4-47C8-8139-C45F370F372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345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9E04-F3B4-47C8-8139-C45F370F372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8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9E04-F3B4-47C8-8139-C45F370F372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505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9E04-F3B4-47C8-8139-C45F370F372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0475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9E04-F3B4-47C8-8139-C45F370F372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1456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9E04-F3B4-47C8-8139-C45F370F372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9857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89E04-F3B4-47C8-8139-C45F370F372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902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4" cy="68574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6129" y="2819403"/>
            <a:ext cx="7392471" cy="1470025"/>
          </a:xfrm>
        </p:spPr>
        <p:txBody>
          <a:bodyPr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Library PowerPoint Template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6129" y="4495800"/>
            <a:ext cx="6325672" cy="12954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If you use a sub-head, make it short and catchy. Or the presenter’s name can go here.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847-6752-4B3E-9C8D-3E7752F0BAB1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ED57-1A52-4FA3-91F9-13B3BC0A7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454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4" cy="685743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370766" y="5486400"/>
            <a:ext cx="5486638" cy="838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Brief caption below image.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847-6752-4B3E-9C8D-3E7752F0BAB1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ED57-1A52-4FA3-91F9-13B3BC0A7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333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art &amp;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319" y="274638"/>
            <a:ext cx="7315081" cy="1143000"/>
          </a:xfrm>
        </p:spPr>
        <p:txBody>
          <a:bodyPr/>
          <a:lstStyle/>
          <a:p>
            <a:r>
              <a:rPr lang="en-US" dirty="0" smtClean="0"/>
              <a:t>Use a Chart to Convey Data 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847-6752-4B3E-9C8D-3E7752F0BAB1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ED57-1A52-4FA3-91F9-13B3BC0A7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0993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ps &amp; Trick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5" cy="68574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319" y="274638"/>
            <a:ext cx="7315081" cy="1143000"/>
          </a:xfrm>
        </p:spPr>
        <p:txBody>
          <a:bodyPr/>
          <a:lstStyle/>
          <a:p>
            <a:r>
              <a:rPr lang="en-US" dirty="0" smtClean="0"/>
              <a:t>More Tips and Tricks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  <a:noFill/>
        </p:spPr>
        <p:txBody>
          <a:bodyPr/>
          <a:lstStyle>
            <a:lvl1pPr>
              <a:defRPr sz="2400"/>
            </a:lvl1pPr>
            <a:lvl2pPr marL="685800" indent="-342900">
              <a:defRPr sz="2000">
                <a:solidFill>
                  <a:srgbClr val="ED8B00"/>
                </a:solidFill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Refer to the campus color palette for more accent colors:</a:t>
            </a:r>
          </a:p>
          <a:p>
            <a:pPr lvl="1"/>
            <a:r>
              <a:rPr lang="en-US" dirty="0" smtClean="0"/>
              <a:t>marketingtoolbox.ucdavis.edu/visual-identity/color.html</a:t>
            </a:r>
            <a:br>
              <a:rPr lang="en-US" dirty="0" smtClean="0"/>
            </a:br>
            <a:r>
              <a:rPr lang="en-US" dirty="0" smtClean="0"/>
              <a:t> </a:t>
            </a:r>
          </a:p>
          <a:p>
            <a:pPr lvl="0"/>
            <a:r>
              <a:rPr lang="en-US" dirty="0" smtClean="0"/>
              <a:t>Use “multiple” line spacing of 1.1 lines or increase line spacing before bullets to improve readability </a:t>
            </a:r>
          </a:p>
          <a:p>
            <a:pPr lvl="1"/>
            <a:r>
              <a:rPr lang="en-US" dirty="0" smtClean="0"/>
              <a:t>In toolbar &gt; Home &gt; Paragraph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8B6C8-C297-46F6-8E9F-C316E478EE38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AFB14-BB4D-493A-A9D7-A12C0D0DE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95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4" cy="685743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847-6752-4B3E-9C8D-3E7752F0BAB1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ED57-1A52-4FA3-91F9-13B3BC0A72F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570458" y="2819400"/>
            <a:ext cx="6459632" cy="2209800"/>
          </a:xfrm>
        </p:spPr>
        <p:txBody>
          <a:bodyPr anchor="t" anchorCtr="0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Questions? </a:t>
            </a:r>
            <a:br>
              <a:rPr lang="en-US" dirty="0" smtClean="0"/>
            </a:br>
            <a:r>
              <a:rPr lang="en-US" dirty="0" smtClean="0"/>
              <a:t>Contact the Library Communications Program.</a:t>
            </a:r>
          </a:p>
        </p:txBody>
      </p:sp>
    </p:spTree>
    <p:extLst>
      <p:ext uri="{BB962C8B-B14F-4D97-AF65-F5344CB8AC3E}">
        <p14:creationId xmlns:p14="http://schemas.microsoft.com/office/powerpoint/2010/main" val="4091493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- Gol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4" cy="685743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847-6752-4B3E-9C8D-3E7752F0BAB1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ED57-1A52-4FA3-91F9-13B3BC0A7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812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- Gol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4" cy="685743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847-6752-4B3E-9C8D-3E7752F0BAB1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ED57-1A52-4FA3-91F9-13B3BC0A7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736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- Gol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4" cy="685743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847-6752-4B3E-9C8D-3E7752F0BAB1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ED57-1A52-4FA3-91F9-13B3BC0A7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381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old Bottom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4" cy="685743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847-6752-4B3E-9C8D-3E7752F0BAB1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ED57-1A52-4FA3-91F9-13B3BC0A7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58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319" y="274638"/>
            <a:ext cx="7543681" cy="1143000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319" y="1600201"/>
            <a:ext cx="7543681" cy="4267200"/>
          </a:xfrm>
          <a:ln>
            <a:noFill/>
          </a:ln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en-US" dirty="0" smtClean="0"/>
              <a:t>This template deck includes several types of slides:</a:t>
            </a:r>
          </a:p>
          <a:p>
            <a:pPr lvl="1"/>
            <a:r>
              <a:rPr lang="en-US" dirty="0" smtClean="0"/>
              <a:t>Section header </a:t>
            </a:r>
          </a:p>
          <a:p>
            <a:pPr lvl="1"/>
            <a:r>
              <a:rPr lang="en-US" dirty="0" smtClean="0"/>
              <a:t>Bullet points </a:t>
            </a:r>
          </a:p>
          <a:p>
            <a:pPr lvl="1"/>
            <a:r>
              <a:rPr lang="en-US" dirty="0" smtClean="0"/>
              <a:t>Single, high-impact image, quote or statistic </a:t>
            </a:r>
          </a:p>
          <a:p>
            <a:pPr lvl="1"/>
            <a:r>
              <a:rPr lang="en-US" dirty="0" smtClean="0"/>
              <a:t>Image + text</a:t>
            </a:r>
          </a:p>
          <a:p>
            <a:pPr lvl="0"/>
            <a:r>
              <a:rPr lang="en-US" dirty="0" smtClean="0"/>
              <a:t>Edit any pages needed for your presentation.</a:t>
            </a:r>
          </a:p>
          <a:p>
            <a:pPr lvl="0"/>
            <a:r>
              <a:rPr lang="en-US" dirty="0" smtClean="0"/>
              <a:t>Delete any you don’t need.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847-6752-4B3E-9C8D-3E7752F0BAB1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ED57-1A52-4FA3-91F9-13B3BC0A7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6376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4" cy="68574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00351" y="3048000"/>
            <a:ext cx="4687521" cy="1362075"/>
          </a:xfrm>
        </p:spPr>
        <p:txBody>
          <a:bodyPr anchor="ctr" anchorCtr="0">
            <a:normAutofit/>
          </a:bodyPr>
          <a:lstStyle>
            <a:lvl1pPr algn="l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Section Header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000351" y="4419603"/>
            <a:ext cx="4687521" cy="1500187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Consider title slides to introduce key topics in your presentation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847-6752-4B3E-9C8D-3E7752F0BAB1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ED57-1A52-4FA3-91F9-13B3BC0A7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900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00351" y="3048000"/>
            <a:ext cx="4687521" cy="1362075"/>
          </a:xfrm>
        </p:spPr>
        <p:txBody>
          <a:bodyPr anchor="ctr" anchorCtr="0">
            <a:normAutofit/>
          </a:bodyPr>
          <a:lstStyle>
            <a:lvl1pPr algn="l">
              <a:defRPr sz="4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Section Header </a:t>
            </a:r>
            <a:br>
              <a:rPr lang="en-US" dirty="0" smtClean="0"/>
            </a:br>
            <a:r>
              <a:rPr lang="en-US" dirty="0" smtClean="0"/>
              <a:t>+ Image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000351" y="4419603"/>
            <a:ext cx="4687521" cy="1500187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Can an image help set the tone? This might introduce “student success.”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847-6752-4B3E-9C8D-3E7752F0BAB1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ED57-1A52-4FA3-91F9-13B3BC0A7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54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Image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4" cy="68574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319" y="274638"/>
            <a:ext cx="7315081" cy="1143000"/>
          </a:xfrm>
        </p:spPr>
        <p:txBody>
          <a:bodyPr/>
          <a:lstStyle/>
          <a:p>
            <a:r>
              <a:rPr lang="en-US" dirty="0" smtClean="0"/>
              <a:t>Text Plus Supporting 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320" y="1600200"/>
            <a:ext cx="4057516" cy="4014216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Brief points go here</a:t>
            </a:r>
          </a:p>
          <a:p>
            <a:pPr lvl="0"/>
            <a:r>
              <a:rPr lang="en-US" dirty="0" smtClean="0"/>
              <a:t>Choose a relevant image</a:t>
            </a:r>
          </a:p>
          <a:p>
            <a:pPr lvl="0"/>
            <a:r>
              <a:rPr lang="en-US" dirty="0" smtClean="0"/>
              <a:t>Bleed images to the edge for a modern, impactful look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847-6752-4B3E-9C8D-3E7752F0BAB1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ED57-1A52-4FA3-91F9-13B3BC0A7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29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Im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4" cy="68574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319" y="274638"/>
            <a:ext cx="7315081" cy="1143000"/>
          </a:xfrm>
        </p:spPr>
        <p:txBody>
          <a:bodyPr/>
          <a:lstStyle/>
          <a:p>
            <a:r>
              <a:rPr lang="en-US" dirty="0" smtClean="0"/>
              <a:t>Text Plus Supporting 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320" y="1600201"/>
            <a:ext cx="4057516" cy="404164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This version has a blue bar rather than gold.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847-6752-4B3E-9C8D-3E7752F0BAB1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ED57-1A52-4FA3-91F9-13B3BC0A7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363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Quote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4" cy="68574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7171" y="2185419"/>
            <a:ext cx="7772043" cy="1470025"/>
          </a:xfrm>
        </p:spPr>
        <p:txBody>
          <a:bodyPr>
            <a:normAutofit/>
          </a:bodyPr>
          <a:lstStyle>
            <a:lvl1pPr algn="ctr">
              <a:defRPr sz="4000">
                <a:solidFill>
                  <a:srgbClr val="002855"/>
                </a:solidFill>
              </a:defRPr>
            </a:lvl1pPr>
          </a:lstStyle>
          <a:p>
            <a:r>
              <a:rPr lang="en-US" dirty="0" smtClean="0"/>
              <a:t>“A single quote or statistic</a:t>
            </a:r>
            <a:br>
              <a:rPr lang="en-US" dirty="0" smtClean="0"/>
            </a:br>
            <a:r>
              <a:rPr lang="en-US" dirty="0" smtClean="0"/>
              <a:t>has a lot of impact.”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6128" y="6172200"/>
            <a:ext cx="6400085" cy="3810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— Quote attribution (optional)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847-6752-4B3E-9C8D-3E7752F0BAB1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ED57-1A52-4FA3-91F9-13B3BC0A7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3615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Quot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4" cy="68574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7171" y="2185419"/>
            <a:ext cx="7772043" cy="1470025"/>
          </a:xfrm>
        </p:spPr>
        <p:txBody>
          <a:bodyPr>
            <a:normAutofit/>
          </a:bodyPr>
          <a:lstStyle>
            <a:lvl1pPr algn="ctr">
              <a:defRPr sz="4000">
                <a:solidFill>
                  <a:srgbClr val="002855"/>
                </a:solidFill>
              </a:defRPr>
            </a:lvl1pPr>
          </a:lstStyle>
          <a:p>
            <a:r>
              <a:rPr lang="en-US" dirty="0" smtClean="0"/>
              <a:t>“A single quote or statistic</a:t>
            </a:r>
            <a:br>
              <a:rPr lang="en-US" dirty="0" smtClean="0"/>
            </a:br>
            <a:r>
              <a:rPr lang="en-US" dirty="0" smtClean="0"/>
              <a:t>has a lot of impact.”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6128" y="6172200"/>
            <a:ext cx="6400085" cy="3810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— Quote attribution (optional)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847-6752-4B3E-9C8D-3E7752F0BAB1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ED57-1A52-4FA3-91F9-13B3BC0A7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171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9F847-6752-4B3E-9C8D-3E7752F0BAB1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6ED57-1A52-4FA3-91F9-13B3BC0A7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171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5" cy="685743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319" y="274638"/>
            <a:ext cx="82293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319" y="1600203"/>
            <a:ext cx="822936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321" y="6356353"/>
            <a:ext cx="2132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9F847-6752-4B3E-9C8D-3E7752F0BAB1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3823" y="6356353"/>
            <a:ext cx="2896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717" y="6356353"/>
            <a:ext cx="2132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6ED57-1A52-4FA3-91F9-13B3BC0A7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22" r:id="rId4"/>
    <p:sldLayoutId id="2147483714" r:id="rId5"/>
    <p:sldLayoutId id="2147483723" r:id="rId6"/>
    <p:sldLayoutId id="2147483724" r:id="rId7"/>
    <p:sldLayoutId id="2147483725" r:id="rId8"/>
    <p:sldLayoutId id="2147483726" r:id="rId9"/>
    <p:sldLayoutId id="2147483719" r:id="rId10"/>
    <p:sldLayoutId id="2147483716" r:id="rId11"/>
    <p:sldLayoutId id="2147483735" r:id="rId12"/>
    <p:sldLayoutId id="2147483717" r:id="rId13"/>
    <p:sldLayoutId id="2147483727" r:id="rId14"/>
    <p:sldLayoutId id="2147483728" r:id="rId15"/>
    <p:sldLayoutId id="2147483729" r:id="rId16"/>
    <p:sldLayoutId id="2147483730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b="0" kern="1200">
          <a:solidFill>
            <a:srgbClr val="002855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2855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rgbClr val="00285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285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00285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00285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brary.ucdavis.edu/author/christy-navarro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health.ucdavis.edu/data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iseverywhere.com/website/9324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96637"/>
            <a:ext cx="8610600" cy="2155828"/>
          </a:xfrm>
        </p:spPr>
        <p:txBody>
          <a:bodyPr/>
          <a:lstStyle/>
          <a:p>
            <a:pPr algn="ctr"/>
            <a:r>
              <a:rPr lang="en-US" sz="3600" b="1" dirty="0" smtClean="0">
                <a:latin typeface="+mn-lt"/>
              </a:rPr>
              <a:t>What is Different About Clinical Data?</a:t>
            </a:r>
            <a:br>
              <a:rPr lang="en-US" sz="3600" b="1" dirty="0" smtClean="0">
                <a:latin typeface="+mn-lt"/>
              </a:rPr>
            </a:br>
            <a:r>
              <a:rPr lang="en-US" sz="2000" b="1" dirty="0" smtClean="0">
                <a:latin typeface="+mn-lt"/>
              </a:rPr>
              <a:t>Part II: </a:t>
            </a:r>
            <a:r>
              <a:rPr lang="en-US" sz="2000" dirty="0"/>
              <a:t>Processes &amp; Resources for Working with Clinical Data</a:t>
            </a:r>
            <a:br>
              <a:rPr lang="en-US" sz="2000" dirty="0"/>
            </a:br>
            <a:endParaRPr lang="en-US" sz="20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354" y="1600200"/>
            <a:ext cx="4572000" cy="1371600"/>
          </a:xfrm>
        </p:spPr>
        <p:txBody>
          <a:bodyPr>
            <a:normAutofit fontScale="92500" lnSpcReduction="10000"/>
          </a:bodyPr>
          <a:lstStyle/>
          <a:p>
            <a:pPr marL="171450" indent="-17145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en-US" sz="5600" dirty="0" smtClean="0">
              <a:solidFill>
                <a:schemeClr val="bg1"/>
              </a:solidFill>
            </a:endParaRPr>
          </a:p>
          <a:p>
            <a:pPr marL="171450" indent="-17145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en-US" sz="5600" dirty="0" smtClean="0">
              <a:solidFill>
                <a:schemeClr val="bg1"/>
              </a:solidFill>
            </a:endParaRPr>
          </a:p>
          <a:p>
            <a:pPr marL="171450" indent="-17145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en-US" sz="56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24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Do: Learn to Speak </a:t>
            </a:r>
            <a:r>
              <a:rPr lang="en-US" i="1" dirty="0" smtClean="0"/>
              <a:t>Clinical Data 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 a requestor plan </a:t>
            </a:r>
            <a:r>
              <a:rPr lang="en-US" dirty="0" smtClean="0"/>
              <a:t>on </a:t>
            </a:r>
            <a:r>
              <a:rPr lang="en-US" dirty="0"/>
              <a:t>partnering to curate the data set with a subject matter &amp; data </a:t>
            </a:r>
            <a:r>
              <a:rPr lang="en-US" dirty="0" smtClean="0"/>
              <a:t>expert</a:t>
            </a:r>
          </a:p>
          <a:p>
            <a:pPr lvl="1"/>
            <a:r>
              <a:rPr lang="en-US" dirty="0" smtClean="0"/>
              <a:t>Avoid </a:t>
            </a:r>
            <a:r>
              <a:rPr lang="en-US" dirty="0"/>
              <a:t>“give me all the data and I’ll work it out”</a:t>
            </a:r>
          </a:p>
          <a:p>
            <a:pPr lvl="1"/>
            <a:r>
              <a:rPr lang="en-US" dirty="0"/>
              <a:t>Protect the privacy of patients by not asking for data you don’t </a:t>
            </a:r>
            <a:r>
              <a:rPr lang="en-US" dirty="0" smtClean="0"/>
              <a:t>need</a:t>
            </a:r>
          </a:p>
          <a:p>
            <a:pPr lvl="1"/>
            <a:r>
              <a:rPr lang="en-US" dirty="0" smtClean="0"/>
              <a:t>Resources: Privacy Office, IRB, Contracting, Clinicians, IT, Library &amp; many others</a:t>
            </a:r>
            <a:endParaRPr lang="en-US" dirty="0"/>
          </a:p>
          <a:p>
            <a:pPr marL="914400" lvl="2" indent="0"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65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Do: Create A Data Dictionary &amp; Minimum Necessary Document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58772165"/>
              </p:ext>
            </p:extLst>
          </p:nvPr>
        </p:nvGraphicFramePr>
        <p:xfrm>
          <a:off x="457319" y="1371600"/>
          <a:ext cx="7543802" cy="455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421981548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599016064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833173038"/>
                    </a:ext>
                  </a:extLst>
                </a:gridCol>
                <a:gridCol w="1186544">
                  <a:extLst>
                    <a:ext uri="{9D8B030D-6E8A-4147-A177-3AD203B41FA5}">
                      <a16:colId xmlns:a16="http://schemas.microsoft.com/office/drawing/2014/main" val="3122101390"/>
                    </a:ext>
                  </a:extLst>
                </a:gridCol>
                <a:gridCol w="946937">
                  <a:extLst>
                    <a:ext uri="{9D8B030D-6E8A-4147-A177-3AD203B41FA5}">
                      <a16:colId xmlns:a16="http://schemas.microsoft.com/office/drawing/2014/main" val="2523281583"/>
                    </a:ext>
                  </a:extLst>
                </a:gridCol>
                <a:gridCol w="838319">
                  <a:extLst>
                    <a:ext uri="{9D8B030D-6E8A-4147-A177-3AD203B41FA5}">
                      <a16:colId xmlns:a16="http://schemas.microsoft.com/office/drawing/2014/main" val="762344360"/>
                    </a:ext>
                  </a:extLst>
                </a:gridCol>
                <a:gridCol w="1447802">
                  <a:extLst>
                    <a:ext uri="{9D8B030D-6E8A-4147-A177-3AD203B41FA5}">
                      <a16:colId xmlns:a16="http://schemas.microsoft.com/office/drawing/2014/main" val="3701032984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Field</a:t>
                      </a:r>
                      <a:r>
                        <a:rPr lang="en-US" sz="1200" baseline="0" dirty="0" smtClean="0"/>
                        <a:t> Name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Data Type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Data Format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Field</a:t>
                      </a:r>
                      <a:r>
                        <a:rPr lang="en-US" sz="1200" baseline="0" dirty="0" smtClean="0"/>
                        <a:t> Size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Description</a:t>
                      </a:r>
                      <a:r>
                        <a:rPr lang="en-US" sz="1200" baseline="0" dirty="0" smtClean="0"/>
                        <a:t>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Example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Minimum necessary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65608"/>
                  </a:ext>
                </a:extLst>
              </a:tr>
              <a:tr h="370252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Pt_First_Name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Text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50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First Name of the Patient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Minnie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aseline="0" dirty="0" smtClean="0"/>
                        <a:t>A unique randomly generated participant ID would be sufficient in lieu of name. 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5796971"/>
                  </a:ext>
                </a:extLst>
              </a:tr>
              <a:tr h="370252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Pt_Last_Name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Text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Last Name of the Patient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Mouse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 smtClean="0"/>
                        <a:t>A unique randomly generated participant ID would be sufficient in lieu of name. </a:t>
                      </a:r>
                      <a:endParaRPr lang="en-US" sz="1200" dirty="0" smtClean="0"/>
                    </a:p>
                    <a:p>
                      <a:endParaRPr lang="en-US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1602302"/>
                  </a:ext>
                </a:extLst>
              </a:tr>
              <a:tr h="37025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DOS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Mixed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MM-DD-YYYY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Date of Service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01-01-2020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Date is required</a:t>
                      </a:r>
                      <a:r>
                        <a:rPr lang="en-US" sz="1200" baseline="0" dirty="0" smtClean="0"/>
                        <a:t> as an input into the analysis to determine if they were seen before or after the intervention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68562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037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hhs.gov/sites/default/files/ocr/images/deidentification_fig_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828800"/>
            <a:ext cx="3479638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Do: Consider the Data Classification</a:t>
            </a:r>
            <a:br>
              <a:rPr lang="en-US" dirty="0" smtClean="0"/>
            </a:br>
            <a:r>
              <a:rPr lang="en-US" sz="2000" i="1" dirty="0"/>
              <a:t>look for the highest utility with the lowest risk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7638"/>
            <a:ext cx="4057516" cy="401421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De-Identified Data Sets – No longer considered Protected Health Information (PHI)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Limited Data Set</a:t>
            </a:r>
          </a:p>
          <a:p>
            <a:pPr lvl="1"/>
            <a:r>
              <a:rPr lang="en-US" dirty="0" smtClean="0"/>
              <a:t>Similar to Safe Harbor De-Identified Data Set</a:t>
            </a:r>
          </a:p>
          <a:p>
            <a:pPr lvl="1"/>
            <a:r>
              <a:rPr lang="en-US" dirty="0" smtClean="0"/>
              <a:t>Allows ZIP Code</a:t>
            </a:r>
          </a:p>
          <a:p>
            <a:pPr lvl="1"/>
            <a:r>
              <a:rPr lang="en-US" dirty="0" smtClean="0"/>
              <a:t>Allows Dates</a:t>
            </a:r>
          </a:p>
          <a:p>
            <a:pPr lvl="1"/>
            <a:r>
              <a:rPr lang="en-US" dirty="0" smtClean="0"/>
              <a:t>Still considered PHI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49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De-identified Datasets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 longer considered PHI</a:t>
            </a:r>
          </a:p>
          <a:p>
            <a:pPr lvl="1"/>
            <a:r>
              <a:rPr lang="en-US" dirty="0" smtClean="0"/>
              <a:t>Could be used for system and interface testing</a:t>
            </a:r>
          </a:p>
          <a:p>
            <a:pPr lvl="1"/>
            <a:r>
              <a:rPr lang="en-US" dirty="0" smtClean="0"/>
              <a:t>Safe – harbor method is the removal of 18 identifiers</a:t>
            </a:r>
          </a:p>
          <a:p>
            <a:pPr lvl="1"/>
            <a:r>
              <a:rPr lang="en-US" dirty="0" smtClean="0"/>
              <a:t>Expert method – requires certification and extensive documentation</a:t>
            </a:r>
          </a:p>
          <a:p>
            <a:r>
              <a:rPr lang="en-US" dirty="0" smtClean="0"/>
              <a:t>Verification process for confirming de-identification</a:t>
            </a:r>
          </a:p>
          <a:p>
            <a:pPr lvl="3"/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05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Do: Consider Limited Data Sets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Don’t forget limited data sets used for internal purposes</a:t>
            </a:r>
          </a:p>
          <a:p>
            <a:pPr lvl="1"/>
            <a:r>
              <a:rPr lang="en-US" dirty="0"/>
              <a:t>High utility and lower risk </a:t>
            </a:r>
          </a:p>
          <a:p>
            <a:pPr lvl="2"/>
            <a:r>
              <a:rPr lang="en-US" dirty="0"/>
              <a:t>Similar to a safe-harbor data set but </a:t>
            </a:r>
            <a:r>
              <a:rPr lang="en-US" b="1" dirty="0"/>
              <a:t>allows</a:t>
            </a:r>
            <a:r>
              <a:rPr lang="en-US" dirty="0"/>
              <a:t> dates and zip code information</a:t>
            </a:r>
          </a:p>
          <a:p>
            <a:pPr lvl="1"/>
            <a:r>
              <a:rPr lang="en-US" dirty="0"/>
              <a:t>Limited data sets are </a:t>
            </a:r>
            <a:r>
              <a:rPr lang="en-US" b="1" u="sng" dirty="0"/>
              <a:t>still</a:t>
            </a:r>
            <a:r>
              <a:rPr lang="en-US" dirty="0"/>
              <a:t> PHI </a:t>
            </a:r>
          </a:p>
          <a:p>
            <a:pPr lvl="2"/>
            <a:r>
              <a:rPr lang="en-US" dirty="0"/>
              <a:t>HIPAA security rule applies</a:t>
            </a:r>
          </a:p>
          <a:p>
            <a:pPr lvl="2"/>
            <a:r>
              <a:rPr lang="en-US" dirty="0"/>
              <a:t>Partner with Information Security </a:t>
            </a:r>
          </a:p>
          <a:p>
            <a:pPr lvl="3"/>
            <a:r>
              <a:rPr lang="en-US" dirty="0"/>
              <a:t>(mover to notes) work with IT Security to do risk assessments for broad use cases. Future use cases can leverage previous risk assessments.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36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Transition to Lori Sloane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REDCap!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53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609600"/>
            <a:ext cx="8717872" cy="467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88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685800"/>
            <a:ext cx="8610600" cy="461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92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304800"/>
            <a:ext cx="4057516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UC </a:t>
            </a:r>
            <a:r>
              <a:rPr lang="en-US" dirty="0"/>
              <a:t>Davis Health </a:t>
            </a:r>
            <a:r>
              <a:rPr lang="en-US" dirty="0" smtClean="0"/>
              <a:t>is: </a:t>
            </a:r>
          </a:p>
          <a:p>
            <a:pPr lvl="1"/>
            <a:r>
              <a:rPr lang="en-US" dirty="0" smtClean="0"/>
              <a:t>focused </a:t>
            </a:r>
            <a:r>
              <a:rPr lang="en-US" dirty="0"/>
              <a:t>on discovering and sharing knowledge and providing the highest quality of </a:t>
            </a:r>
            <a:r>
              <a:rPr lang="en-US" dirty="0" smtClean="0"/>
              <a:t>care; and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hub of innovation that </a:t>
            </a:r>
            <a:r>
              <a:rPr lang="en-US" dirty="0" smtClean="0"/>
              <a:t>encompasses:</a:t>
            </a:r>
          </a:p>
          <a:p>
            <a:pPr lvl="2"/>
            <a:r>
              <a:rPr lang="en-US" dirty="0" smtClean="0"/>
              <a:t>UC </a:t>
            </a:r>
            <a:r>
              <a:rPr lang="en-US" dirty="0"/>
              <a:t>Davis Medical </a:t>
            </a:r>
            <a:r>
              <a:rPr lang="en-US" dirty="0" smtClean="0"/>
              <a:t>Center</a:t>
            </a:r>
          </a:p>
          <a:p>
            <a:pPr lvl="2"/>
            <a:r>
              <a:rPr lang="en-US" dirty="0" smtClean="0"/>
              <a:t>UC </a:t>
            </a:r>
            <a:r>
              <a:rPr lang="en-US" dirty="0"/>
              <a:t>Davis School of </a:t>
            </a:r>
            <a:r>
              <a:rPr lang="en-US" dirty="0" smtClean="0"/>
              <a:t>Medicine</a:t>
            </a:r>
          </a:p>
          <a:p>
            <a:pPr lvl="2"/>
            <a:r>
              <a:rPr lang="en-US" dirty="0" smtClean="0"/>
              <a:t>The </a:t>
            </a:r>
            <a:r>
              <a:rPr lang="en-US" dirty="0"/>
              <a:t>Betty Irene Moore School of </a:t>
            </a:r>
            <a:r>
              <a:rPr lang="en-US" dirty="0" smtClean="0"/>
              <a:t>Nursing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267200" y="481584"/>
            <a:ext cx="4057516" cy="51572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855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rgbClr val="002855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855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rgbClr val="002855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rgbClr val="002855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200" dirty="0" smtClean="0"/>
              <a:t>Christy Navarro</a:t>
            </a:r>
          </a:p>
          <a:p>
            <a:pPr lvl="1">
              <a:lnSpc>
                <a:spcPct val="110000"/>
              </a:lnSpc>
            </a:pPr>
            <a:r>
              <a:rPr lang="en-US" sz="2200" dirty="0" smtClean="0"/>
              <a:t>Assists </a:t>
            </a:r>
            <a:r>
              <a:rPr lang="en-US" sz="2200" dirty="0"/>
              <a:t>students, faculty and staff  navigate the research data lifecycle, health data resources, and software tools for research and beyond.</a:t>
            </a:r>
          </a:p>
          <a:p>
            <a:pPr marL="571500" lvl="1" indent="-171450">
              <a:lnSpc>
                <a:spcPct val="110000"/>
              </a:lnSpc>
            </a:pPr>
            <a:r>
              <a:rPr lang="en-US" sz="2200" dirty="0"/>
              <a:t>Passionate about helping break down barriers health research by providing education and support when &amp; where health researchers need it.</a:t>
            </a:r>
          </a:p>
          <a:p>
            <a:pPr marL="571500" lvl="1" indent="-171450">
              <a:lnSpc>
                <a:spcPct val="110000"/>
              </a:lnSpc>
            </a:pPr>
            <a:r>
              <a:rPr lang="en-US" sz="2200" dirty="0"/>
              <a:t>Brings 15 years of health privacy, security &amp; research expertise</a:t>
            </a:r>
          </a:p>
          <a:p>
            <a:pPr>
              <a:lnSpc>
                <a:spcPct val="110000"/>
              </a:lnSpc>
            </a:pPr>
            <a:endParaRPr lang="en-US" sz="2200" dirty="0">
              <a:hlinkClick r:id="rId3"/>
            </a:endParaRP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sz="2200" dirty="0">
                <a:hlinkClick r:id="rId3"/>
              </a:rPr>
              <a:t>https://www.library.ucdavis.edu/author/christy-navarro/</a:t>
            </a:r>
            <a:endParaRPr lang="en-US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3246" y="0"/>
            <a:ext cx="1310754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47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14400" y="2438400"/>
            <a:ext cx="6459632" cy="2209800"/>
          </a:xfrm>
        </p:spPr>
        <p:txBody>
          <a:bodyPr/>
          <a:lstStyle/>
          <a:p>
            <a:r>
              <a:rPr lang="en-US" dirty="0" smtClean="0"/>
              <a:t>Health Data Challenges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95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en-US" dirty="0"/>
              <a:t>“We need more data literate clinicians </a:t>
            </a:r>
            <a:r>
              <a:rPr lang="en-US" dirty="0" smtClean="0"/>
              <a:t>and more clinically </a:t>
            </a:r>
            <a:r>
              <a:rPr lang="en-US" dirty="0"/>
              <a:t>literate analysts </a:t>
            </a:r>
            <a:r>
              <a:rPr lang="en-US" dirty="0" smtClean="0"/>
              <a:t>and </a:t>
            </a:r>
            <a:r>
              <a:rPr lang="en-US" dirty="0"/>
              <a:t>programmers”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Kent Anderson, Director of Medical Informatics UC Davis Health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54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Challenge </a:t>
            </a:r>
            <a:br>
              <a:rPr lang="en-US" dirty="0" smtClean="0"/>
            </a:br>
            <a:r>
              <a:rPr lang="en-US" dirty="0" smtClean="0"/>
              <a:t>Health Data: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not always tidy;</a:t>
            </a:r>
          </a:p>
          <a:p>
            <a:r>
              <a:rPr lang="en-US" dirty="0"/>
              <a:t>s</a:t>
            </a:r>
            <a:r>
              <a:rPr lang="en-US" dirty="0" smtClean="0"/>
              <a:t>ystems are often not interoperable;</a:t>
            </a:r>
          </a:p>
          <a:p>
            <a:r>
              <a:rPr lang="en-US" dirty="0" smtClean="0"/>
              <a:t>assets are federated across different business owners; </a:t>
            </a:r>
          </a:p>
          <a:p>
            <a:r>
              <a:rPr lang="en-US" dirty="0" smtClean="0"/>
              <a:t>is highly regulated during the entire data lifecycle and all access, use and disclosure has to be managed within the requirements; and </a:t>
            </a:r>
          </a:p>
          <a:p>
            <a:r>
              <a:rPr lang="en-US" dirty="0" smtClean="0"/>
              <a:t>users may have data fluency limitations….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40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BD778E6-D334-4389-B4C0-6C793B6E1E82}"/>
              </a:ext>
            </a:extLst>
          </p:cNvPr>
          <p:cNvSpPr txBox="1"/>
          <p:nvPr/>
        </p:nvSpPr>
        <p:spPr>
          <a:xfrm>
            <a:off x="278311" y="3407867"/>
            <a:ext cx="569010" cy="2357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Day</a:t>
            </a:r>
            <a:endParaRPr lang="en-US" sz="1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D2C9D1-5E8D-4ED2-989C-330D6753B965}"/>
              </a:ext>
            </a:extLst>
          </p:cNvPr>
          <p:cNvSpPr txBox="1"/>
          <p:nvPr/>
        </p:nvSpPr>
        <p:spPr>
          <a:xfrm>
            <a:off x="757032" y="4973162"/>
            <a:ext cx="1294782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Patient Admitted to Emergency Department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 title="Milestone Number">
            <a:extLst>
              <a:ext uri="{FF2B5EF4-FFF2-40B4-BE49-F238E27FC236}">
                <a16:creationId xmlns:a16="http://schemas.microsoft.com/office/drawing/2014/main" id="{48C9F9AC-FF55-4E72-9915-ACA228CA757C}"/>
              </a:ext>
            </a:extLst>
          </p:cNvPr>
          <p:cNvSpPr/>
          <p:nvPr/>
        </p:nvSpPr>
        <p:spPr>
          <a:xfrm>
            <a:off x="1148144" y="4457098"/>
            <a:ext cx="407673" cy="407673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01</a:t>
            </a:r>
          </a:p>
        </p:txBody>
      </p:sp>
      <p:pic>
        <p:nvPicPr>
          <p:cNvPr id="8" name="Graphic 27" title="callout">
            <a:extLst>
              <a:ext uri="{FF2B5EF4-FFF2-40B4-BE49-F238E27FC236}">
                <a16:creationId xmlns:a16="http://schemas.microsoft.com/office/drawing/2014/main" id="{4B1B5F0D-3B40-45B0-8532-6404410491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933310" y="3915499"/>
            <a:ext cx="581025" cy="2952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18AC60-DF13-401B-AC73-91C3F019CB3C}"/>
              </a:ext>
            </a:extLst>
          </p:cNvPr>
          <p:cNvSpPr txBox="1"/>
          <p:nvPr/>
        </p:nvSpPr>
        <p:spPr>
          <a:xfrm>
            <a:off x="778200" y="1526593"/>
            <a:ext cx="129478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ICU service admits patient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" name="Graphic 175" title="callout">
            <a:extLst>
              <a:ext uri="{FF2B5EF4-FFF2-40B4-BE49-F238E27FC236}">
                <a16:creationId xmlns:a16="http://schemas.microsoft.com/office/drawing/2014/main" id="{B93F302A-1971-452D-AFCA-DD02DB91DA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282716" y="2801036"/>
            <a:ext cx="581025" cy="2952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E24B3E5-9E8A-4B3A-ADB6-4481250B3F2A}"/>
              </a:ext>
            </a:extLst>
          </p:cNvPr>
          <p:cNvSpPr txBox="1"/>
          <p:nvPr/>
        </p:nvSpPr>
        <p:spPr>
          <a:xfrm>
            <a:off x="1056123" y="3009861"/>
            <a:ext cx="4538522" cy="20728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</a:t>
            </a:r>
            <a:r>
              <a:rPr 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days</a:t>
            </a:r>
            <a:endParaRPr lang="en-US" sz="1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4C8657-37CD-432B-AD71-7255D32855F5}"/>
              </a:ext>
            </a:extLst>
          </p:cNvPr>
          <p:cNvSpPr txBox="1"/>
          <p:nvPr/>
        </p:nvSpPr>
        <p:spPr>
          <a:xfrm>
            <a:off x="2139398" y="4914825"/>
            <a:ext cx="1294782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Patient Transferred from the ED to ICU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Oval 12" title="Milestone Number">
            <a:extLst>
              <a:ext uri="{FF2B5EF4-FFF2-40B4-BE49-F238E27FC236}">
                <a16:creationId xmlns:a16="http://schemas.microsoft.com/office/drawing/2014/main" id="{F22CCCBA-CDC5-467B-9BDA-06FB3DB21606}"/>
              </a:ext>
            </a:extLst>
          </p:cNvPr>
          <p:cNvSpPr/>
          <p:nvPr/>
        </p:nvSpPr>
        <p:spPr>
          <a:xfrm>
            <a:off x="2496709" y="4375022"/>
            <a:ext cx="407673" cy="407673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03</a:t>
            </a:r>
          </a:p>
        </p:txBody>
      </p:sp>
      <p:pic>
        <p:nvPicPr>
          <p:cNvPr id="14" name="Graphic 156" title="callout">
            <a:extLst>
              <a:ext uri="{FF2B5EF4-FFF2-40B4-BE49-F238E27FC236}">
                <a16:creationId xmlns:a16="http://schemas.microsoft.com/office/drawing/2014/main" id="{4B5FAE44-10FC-44CC-AB7C-D49DE98D52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2167443" y="3919663"/>
            <a:ext cx="600298" cy="2952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984115C-22F4-41EB-BF04-E71D3503F2B5}"/>
              </a:ext>
            </a:extLst>
          </p:cNvPr>
          <p:cNvSpPr txBox="1"/>
          <p:nvPr/>
        </p:nvSpPr>
        <p:spPr>
          <a:xfrm>
            <a:off x="2339144" y="2616576"/>
            <a:ext cx="3255501" cy="23573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 days </a:t>
            </a:r>
            <a:endParaRPr lang="en-US" sz="1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B7D43BB-DF0D-41B0-9DCD-3549C3FB8A5F}"/>
              </a:ext>
            </a:extLst>
          </p:cNvPr>
          <p:cNvSpPr txBox="1"/>
          <p:nvPr/>
        </p:nvSpPr>
        <p:spPr>
          <a:xfrm>
            <a:off x="4439924" y="4957881"/>
            <a:ext cx="1294782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Patient Transferred to non-ICU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Oval 16" title="Milestone Number">
            <a:extLst>
              <a:ext uri="{FF2B5EF4-FFF2-40B4-BE49-F238E27FC236}">
                <a16:creationId xmlns:a16="http://schemas.microsoft.com/office/drawing/2014/main" id="{CFCC16BE-0C9C-4183-A9E3-BE650504832D}"/>
              </a:ext>
            </a:extLst>
          </p:cNvPr>
          <p:cNvSpPr/>
          <p:nvPr/>
        </p:nvSpPr>
        <p:spPr>
          <a:xfrm>
            <a:off x="4853624" y="4434292"/>
            <a:ext cx="407673" cy="407673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04</a:t>
            </a:r>
          </a:p>
        </p:txBody>
      </p:sp>
      <p:pic>
        <p:nvPicPr>
          <p:cNvPr id="18" name="Graphic 179" title="callout">
            <a:extLst>
              <a:ext uri="{FF2B5EF4-FFF2-40B4-BE49-F238E27FC236}">
                <a16:creationId xmlns:a16="http://schemas.microsoft.com/office/drawing/2014/main" id="{149461F7-71D2-40F6-AC58-56A23B335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4766833" y="3936872"/>
            <a:ext cx="581025" cy="29527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0DC6BE6-5DF7-410B-BE5E-F673AF7AE5AE}"/>
              </a:ext>
            </a:extLst>
          </p:cNvPr>
          <p:cNvSpPr txBox="1"/>
          <p:nvPr/>
        </p:nvSpPr>
        <p:spPr>
          <a:xfrm>
            <a:off x="4783982" y="1576127"/>
            <a:ext cx="129478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Patient Discharged Home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Oval 19" title="Milestone Number">
            <a:extLst>
              <a:ext uri="{FF2B5EF4-FFF2-40B4-BE49-F238E27FC236}">
                <a16:creationId xmlns:a16="http://schemas.microsoft.com/office/drawing/2014/main" id="{57FD3253-8DFB-461E-96B1-F96558E6CA00}"/>
              </a:ext>
            </a:extLst>
          </p:cNvPr>
          <p:cNvSpPr/>
          <p:nvPr/>
        </p:nvSpPr>
        <p:spPr>
          <a:xfrm>
            <a:off x="5142013" y="2129570"/>
            <a:ext cx="407673" cy="407673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05</a:t>
            </a:r>
          </a:p>
        </p:txBody>
      </p:sp>
      <p:pic>
        <p:nvPicPr>
          <p:cNvPr id="21" name="Graphic 180" title="callout">
            <a:extLst>
              <a:ext uri="{FF2B5EF4-FFF2-40B4-BE49-F238E27FC236}">
                <a16:creationId xmlns:a16="http://schemas.microsoft.com/office/drawing/2014/main" id="{6C430932-4247-4972-856C-17A09387FC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5180364" y="2801036"/>
            <a:ext cx="581025" cy="29527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84B4D5E-DF22-4556-9F7B-E0627361D734}"/>
              </a:ext>
            </a:extLst>
          </p:cNvPr>
          <p:cNvSpPr txBox="1"/>
          <p:nvPr/>
        </p:nvSpPr>
        <p:spPr>
          <a:xfrm>
            <a:off x="2319954" y="3850738"/>
            <a:ext cx="2589754" cy="23573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r>
              <a:rPr 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days</a:t>
            </a:r>
            <a:endParaRPr lang="en-US" sz="1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" name="Group 22" title="Year 2">
            <a:extLst>
              <a:ext uri="{FF2B5EF4-FFF2-40B4-BE49-F238E27FC236}">
                <a16:creationId xmlns:a16="http://schemas.microsoft.com/office/drawing/2014/main" id="{08CFCDD2-2F04-4844-95B5-E9B4F725068A}"/>
              </a:ext>
            </a:extLst>
          </p:cNvPr>
          <p:cNvGrpSpPr/>
          <p:nvPr/>
        </p:nvGrpSpPr>
        <p:grpSpPr>
          <a:xfrm>
            <a:off x="3304567" y="3127016"/>
            <a:ext cx="2759196" cy="561751"/>
            <a:chOff x="3309141" y="3119046"/>
            <a:chExt cx="2759196" cy="561751"/>
          </a:xfrm>
          <a:solidFill>
            <a:schemeClr val="bg2">
              <a:lumMod val="90000"/>
            </a:schemeClr>
          </a:solidFill>
        </p:grpSpPr>
        <p:sp>
          <p:nvSpPr>
            <p:cNvPr id="24" name="Arrow: Right 130" title="Year Arrow">
              <a:extLst>
                <a:ext uri="{FF2B5EF4-FFF2-40B4-BE49-F238E27FC236}">
                  <a16:creationId xmlns:a16="http://schemas.microsoft.com/office/drawing/2014/main" id="{263DB357-E526-408B-9B3F-F017605849ED}"/>
                </a:ext>
              </a:extLst>
            </p:cNvPr>
            <p:cNvSpPr/>
            <p:nvPr/>
          </p:nvSpPr>
          <p:spPr>
            <a:xfrm>
              <a:off x="3309141" y="3325541"/>
              <a:ext cx="2759196" cy="355256"/>
            </a:xfrm>
            <a:prstGeom prst="rightArrow">
              <a:avLst>
                <a:gd name="adj1" fmla="val 100000"/>
                <a:gd name="adj2" fmla="val 50000"/>
              </a:avLst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25" name="Oval 24" title="Quarter Background Cirlce">
              <a:extLst>
                <a:ext uri="{FF2B5EF4-FFF2-40B4-BE49-F238E27FC236}">
                  <a16:creationId xmlns:a16="http://schemas.microsoft.com/office/drawing/2014/main" id="{DDADAC53-FEC9-400E-B7FC-72F25EF0FE21}"/>
                </a:ext>
              </a:extLst>
            </p:cNvPr>
            <p:cNvSpPr/>
            <p:nvPr/>
          </p:nvSpPr>
          <p:spPr>
            <a:xfrm>
              <a:off x="5494904" y="3403274"/>
              <a:ext cx="211582" cy="211582"/>
            </a:xfrm>
            <a:prstGeom prst="ellips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Oval 25" title="Quarter Background Cirlce">
              <a:extLst>
                <a:ext uri="{FF2B5EF4-FFF2-40B4-BE49-F238E27FC236}">
                  <a16:creationId xmlns:a16="http://schemas.microsoft.com/office/drawing/2014/main" id="{EC0BAC80-DECA-4286-9763-E1B32B824792}"/>
                </a:ext>
              </a:extLst>
            </p:cNvPr>
            <p:cNvSpPr/>
            <p:nvPr/>
          </p:nvSpPr>
          <p:spPr>
            <a:xfrm>
              <a:off x="4845879" y="3403274"/>
              <a:ext cx="211582" cy="211582"/>
            </a:xfrm>
            <a:prstGeom prst="ellips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Oval 26" title="Quarter Background Cirlce">
              <a:extLst>
                <a:ext uri="{FF2B5EF4-FFF2-40B4-BE49-F238E27FC236}">
                  <a16:creationId xmlns:a16="http://schemas.microsoft.com/office/drawing/2014/main" id="{83C4B4F8-27D7-41DD-896D-A1B91FF462FD}"/>
                </a:ext>
              </a:extLst>
            </p:cNvPr>
            <p:cNvSpPr/>
            <p:nvPr/>
          </p:nvSpPr>
          <p:spPr>
            <a:xfrm>
              <a:off x="4209357" y="3403274"/>
              <a:ext cx="211582" cy="211582"/>
            </a:xfrm>
            <a:prstGeom prst="ellips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 title="Quarter Background Cirlce">
              <a:extLst>
                <a:ext uri="{FF2B5EF4-FFF2-40B4-BE49-F238E27FC236}">
                  <a16:creationId xmlns:a16="http://schemas.microsoft.com/office/drawing/2014/main" id="{AE29C92D-0A5A-405A-B0B6-9115A90C3CB7}"/>
                </a:ext>
              </a:extLst>
            </p:cNvPr>
            <p:cNvSpPr/>
            <p:nvPr/>
          </p:nvSpPr>
          <p:spPr>
            <a:xfrm>
              <a:off x="3552167" y="3403274"/>
              <a:ext cx="211582" cy="211582"/>
            </a:xfrm>
            <a:prstGeom prst="ellips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9" name="Straight Connector 28" title="Q lines">
              <a:extLst>
                <a:ext uri="{FF2B5EF4-FFF2-40B4-BE49-F238E27FC236}">
                  <a16:creationId xmlns:a16="http://schemas.microsoft.com/office/drawing/2014/main" id="{AF8B8BAA-B7B7-419D-B159-3760CB7AE576}"/>
                </a:ext>
              </a:extLst>
            </p:cNvPr>
            <p:cNvCxnSpPr>
              <a:cxnSpLocks/>
            </p:cNvCxnSpPr>
            <p:nvPr/>
          </p:nvCxnSpPr>
          <p:spPr>
            <a:xfrm>
              <a:off x="3657043" y="3119046"/>
              <a:ext cx="0" cy="165471"/>
            </a:xfrm>
            <a:prstGeom prst="line">
              <a:avLst/>
            </a:prstGeom>
            <a:grpFill/>
            <a:ln w="15875" cmpd="sng">
              <a:solidFill>
                <a:schemeClr val="accent2">
                  <a:lumMod val="75000"/>
                </a:schemeClr>
              </a:solidFill>
              <a:prstDash val="solid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 title="Q lines">
              <a:extLst>
                <a:ext uri="{FF2B5EF4-FFF2-40B4-BE49-F238E27FC236}">
                  <a16:creationId xmlns:a16="http://schemas.microsoft.com/office/drawing/2014/main" id="{8CEE23F6-603B-4DB5-A968-8F086AA2AF53}"/>
                </a:ext>
              </a:extLst>
            </p:cNvPr>
            <p:cNvCxnSpPr>
              <a:cxnSpLocks/>
            </p:cNvCxnSpPr>
            <p:nvPr/>
          </p:nvCxnSpPr>
          <p:spPr>
            <a:xfrm>
              <a:off x="4304435" y="3119046"/>
              <a:ext cx="0" cy="165471"/>
            </a:xfrm>
            <a:prstGeom prst="line">
              <a:avLst/>
            </a:prstGeom>
            <a:grpFill/>
            <a:ln cmpd="sng">
              <a:solidFill>
                <a:schemeClr val="accent2">
                  <a:lumMod val="7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 title="Q lines">
              <a:extLst>
                <a:ext uri="{FF2B5EF4-FFF2-40B4-BE49-F238E27FC236}">
                  <a16:creationId xmlns:a16="http://schemas.microsoft.com/office/drawing/2014/main" id="{B0EC7A32-A13D-40FD-8FCB-9A2616556D19}"/>
                </a:ext>
              </a:extLst>
            </p:cNvPr>
            <p:cNvCxnSpPr>
              <a:cxnSpLocks/>
            </p:cNvCxnSpPr>
            <p:nvPr/>
          </p:nvCxnSpPr>
          <p:spPr>
            <a:xfrm>
              <a:off x="4951827" y="3119046"/>
              <a:ext cx="0" cy="165471"/>
            </a:xfrm>
            <a:prstGeom prst="line">
              <a:avLst/>
            </a:prstGeom>
            <a:grpFill/>
            <a:ln cmpd="sng">
              <a:solidFill>
                <a:schemeClr val="accent2">
                  <a:lumMod val="7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 title="Q lines">
              <a:extLst>
                <a:ext uri="{FF2B5EF4-FFF2-40B4-BE49-F238E27FC236}">
                  <a16:creationId xmlns:a16="http://schemas.microsoft.com/office/drawing/2014/main" id="{662638A0-3098-431F-BE5E-612EF4623E02}"/>
                </a:ext>
              </a:extLst>
            </p:cNvPr>
            <p:cNvCxnSpPr>
              <a:cxnSpLocks/>
            </p:cNvCxnSpPr>
            <p:nvPr/>
          </p:nvCxnSpPr>
          <p:spPr>
            <a:xfrm>
              <a:off x="5599219" y="3119046"/>
              <a:ext cx="0" cy="165471"/>
            </a:xfrm>
            <a:prstGeom prst="line">
              <a:avLst/>
            </a:prstGeom>
            <a:grpFill/>
            <a:ln cmpd="sng">
              <a:solidFill>
                <a:schemeClr val="accent2">
                  <a:lumMod val="7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 title="Quarter Number">
              <a:extLst>
                <a:ext uri="{FF2B5EF4-FFF2-40B4-BE49-F238E27FC236}">
                  <a16:creationId xmlns:a16="http://schemas.microsoft.com/office/drawing/2014/main" id="{316E8E00-CDAC-4884-B354-EEC46B99951A}"/>
                </a:ext>
              </a:extLst>
            </p:cNvPr>
            <p:cNvSpPr txBox="1"/>
            <p:nvPr/>
          </p:nvSpPr>
          <p:spPr>
            <a:xfrm>
              <a:off x="3516710" y="3431169"/>
              <a:ext cx="288000" cy="144000"/>
            </a:xfrm>
            <a:prstGeom prst="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5</a:t>
              </a:r>
            </a:p>
          </p:txBody>
        </p:sp>
        <p:sp>
          <p:nvSpPr>
            <p:cNvPr id="34" name="TextBox 33" title="Quarter Number">
              <a:extLst>
                <a:ext uri="{FF2B5EF4-FFF2-40B4-BE49-F238E27FC236}">
                  <a16:creationId xmlns:a16="http://schemas.microsoft.com/office/drawing/2014/main" id="{99123C15-08DD-4459-98C8-FB1D88A48434}"/>
                </a:ext>
              </a:extLst>
            </p:cNvPr>
            <p:cNvSpPr txBox="1"/>
            <p:nvPr/>
          </p:nvSpPr>
          <p:spPr>
            <a:xfrm>
              <a:off x="4164225" y="3431169"/>
              <a:ext cx="288000" cy="144000"/>
            </a:xfrm>
            <a:prstGeom prst="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6</a:t>
              </a:r>
              <a:endPara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5" name="TextBox 34" title="Quarter Number">
              <a:extLst>
                <a:ext uri="{FF2B5EF4-FFF2-40B4-BE49-F238E27FC236}">
                  <a16:creationId xmlns:a16="http://schemas.microsoft.com/office/drawing/2014/main" id="{702C22D6-E9B8-49C2-813B-3220EF5976F5}"/>
                </a:ext>
              </a:extLst>
            </p:cNvPr>
            <p:cNvSpPr txBox="1"/>
            <p:nvPr/>
          </p:nvSpPr>
          <p:spPr>
            <a:xfrm>
              <a:off x="4818884" y="3431169"/>
              <a:ext cx="288000" cy="144000"/>
            </a:xfrm>
            <a:prstGeom prst="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7</a:t>
              </a:r>
              <a:endPara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6" name="TextBox 35" title="Quarter Number">
              <a:extLst>
                <a:ext uri="{FF2B5EF4-FFF2-40B4-BE49-F238E27FC236}">
                  <a16:creationId xmlns:a16="http://schemas.microsoft.com/office/drawing/2014/main" id="{71DFD606-8479-465C-B5A5-ACC2FD6A05AD}"/>
                </a:ext>
              </a:extLst>
            </p:cNvPr>
            <p:cNvSpPr txBox="1"/>
            <p:nvPr/>
          </p:nvSpPr>
          <p:spPr>
            <a:xfrm>
              <a:off x="5459255" y="3431169"/>
              <a:ext cx="288000" cy="144000"/>
            </a:xfrm>
            <a:prstGeom prst="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sz="1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9</a:t>
              </a:r>
              <a:endPara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7" name="Group 36" title="Year 1">
            <a:extLst>
              <a:ext uri="{FF2B5EF4-FFF2-40B4-BE49-F238E27FC236}">
                <a16:creationId xmlns:a16="http://schemas.microsoft.com/office/drawing/2014/main" id="{3FE7C816-8C1F-4196-BD8D-ED7BD2BF863D}"/>
              </a:ext>
            </a:extLst>
          </p:cNvPr>
          <p:cNvGrpSpPr/>
          <p:nvPr/>
        </p:nvGrpSpPr>
        <p:grpSpPr>
          <a:xfrm>
            <a:off x="791681" y="3119046"/>
            <a:ext cx="2695434" cy="561751"/>
            <a:chOff x="791681" y="3119046"/>
            <a:chExt cx="2695434" cy="561751"/>
          </a:xfrm>
          <a:solidFill>
            <a:schemeClr val="bg2">
              <a:lumMod val="90000"/>
            </a:schemeClr>
          </a:solidFill>
        </p:grpSpPr>
        <p:cxnSp>
          <p:nvCxnSpPr>
            <p:cNvPr id="38" name="Straight Connector 37" title="Q lines">
              <a:extLst>
                <a:ext uri="{FF2B5EF4-FFF2-40B4-BE49-F238E27FC236}">
                  <a16:creationId xmlns:a16="http://schemas.microsoft.com/office/drawing/2014/main" id="{75F70EA1-B891-4307-896D-A45153BF8E82}"/>
                </a:ext>
              </a:extLst>
            </p:cNvPr>
            <p:cNvCxnSpPr>
              <a:cxnSpLocks/>
            </p:cNvCxnSpPr>
            <p:nvPr/>
          </p:nvCxnSpPr>
          <p:spPr>
            <a:xfrm>
              <a:off x="1703309" y="3119046"/>
              <a:ext cx="0" cy="165471"/>
            </a:xfrm>
            <a:prstGeom prst="line">
              <a:avLst/>
            </a:prstGeom>
            <a:grpFill/>
            <a:ln cmpd="sng">
              <a:solidFill>
                <a:schemeClr val="accent2">
                  <a:lumMod val="7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Arrow: Right 129" title="Year Arrow">
              <a:extLst>
                <a:ext uri="{FF2B5EF4-FFF2-40B4-BE49-F238E27FC236}">
                  <a16:creationId xmlns:a16="http://schemas.microsoft.com/office/drawing/2014/main" id="{87B1024A-9540-4EF2-9517-87E3BE7BCE76}"/>
                </a:ext>
              </a:extLst>
            </p:cNvPr>
            <p:cNvSpPr/>
            <p:nvPr/>
          </p:nvSpPr>
          <p:spPr>
            <a:xfrm>
              <a:off x="791681" y="3325541"/>
              <a:ext cx="2695434" cy="355256"/>
            </a:xfrm>
            <a:prstGeom prst="rightArrow">
              <a:avLst>
                <a:gd name="adj1" fmla="val 100000"/>
                <a:gd name="adj2" fmla="val 50000"/>
              </a:avLst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40" name="Oval 39" title="Quarter Background Cirlce">
              <a:extLst>
                <a:ext uri="{FF2B5EF4-FFF2-40B4-BE49-F238E27FC236}">
                  <a16:creationId xmlns:a16="http://schemas.microsoft.com/office/drawing/2014/main" id="{74AE39C1-CE7F-4294-BA9F-DE5050CFDD2F}"/>
                </a:ext>
              </a:extLst>
            </p:cNvPr>
            <p:cNvSpPr/>
            <p:nvPr/>
          </p:nvSpPr>
          <p:spPr>
            <a:xfrm>
              <a:off x="2913639" y="3403274"/>
              <a:ext cx="211582" cy="211582"/>
            </a:xfrm>
            <a:prstGeom prst="ellips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Oval 40" title="Quarter Background Cirlce">
              <a:extLst>
                <a:ext uri="{FF2B5EF4-FFF2-40B4-BE49-F238E27FC236}">
                  <a16:creationId xmlns:a16="http://schemas.microsoft.com/office/drawing/2014/main" id="{4EC46266-F9A2-46D0-9AAB-09889D0F8267}"/>
                </a:ext>
              </a:extLst>
            </p:cNvPr>
            <p:cNvSpPr/>
            <p:nvPr/>
          </p:nvSpPr>
          <p:spPr>
            <a:xfrm>
              <a:off x="2256010" y="3403274"/>
              <a:ext cx="211582" cy="211582"/>
            </a:xfrm>
            <a:prstGeom prst="ellips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Oval 41" title="Quarter Background Cirlce">
              <a:extLst>
                <a:ext uri="{FF2B5EF4-FFF2-40B4-BE49-F238E27FC236}">
                  <a16:creationId xmlns:a16="http://schemas.microsoft.com/office/drawing/2014/main" id="{90488C51-8860-4A29-A9FF-840EEF3025C6}"/>
                </a:ext>
              </a:extLst>
            </p:cNvPr>
            <p:cNvSpPr/>
            <p:nvPr/>
          </p:nvSpPr>
          <p:spPr>
            <a:xfrm>
              <a:off x="1611747" y="3403274"/>
              <a:ext cx="211582" cy="211582"/>
            </a:xfrm>
            <a:prstGeom prst="ellips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Oval 42" title="Quarter Background Cirlce">
              <a:extLst>
                <a:ext uri="{FF2B5EF4-FFF2-40B4-BE49-F238E27FC236}">
                  <a16:creationId xmlns:a16="http://schemas.microsoft.com/office/drawing/2014/main" id="{2816A943-3130-484E-97D1-6C7917F3DD30}"/>
                </a:ext>
              </a:extLst>
            </p:cNvPr>
            <p:cNvSpPr/>
            <p:nvPr/>
          </p:nvSpPr>
          <p:spPr>
            <a:xfrm>
              <a:off x="965783" y="3403274"/>
              <a:ext cx="211582" cy="211582"/>
            </a:xfrm>
            <a:prstGeom prst="ellips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4" name="Straight Connector 43" title="Q lines">
              <a:extLst>
                <a:ext uri="{FF2B5EF4-FFF2-40B4-BE49-F238E27FC236}">
                  <a16:creationId xmlns:a16="http://schemas.microsoft.com/office/drawing/2014/main" id="{6190EE01-B30F-4CAC-8C6A-FD17EDED6E01}"/>
                </a:ext>
              </a:extLst>
            </p:cNvPr>
            <p:cNvCxnSpPr>
              <a:cxnSpLocks/>
            </p:cNvCxnSpPr>
            <p:nvPr/>
          </p:nvCxnSpPr>
          <p:spPr>
            <a:xfrm>
              <a:off x="1067475" y="3119046"/>
              <a:ext cx="0" cy="165471"/>
            </a:xfrm>
            <a:prstGeom prst="line">
              <a:avLst/>
            </a:prstGeom>
            <a:grpFill/>
            <a:ln w="15875" cmpd="sng">
              <a:solidFill>
                <a:schemeClr val="accent2">
                  <a:lumMod val="75000"/>
                </a:schemeClr>
              </a:solidFill>
              <a:prstDash val="solid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 title="Q lines">
              <a:extLst>
                <a:ext uri="{FF2B5EF4-FFF2-40B4-BE49-F238E27FC236}">
                  <a16:creationId xmlns:a16="http://schemas.microsoft.com/office/drawing/2014/main" id="{095D6F0B-DF34-40DB-AB6A-1DF127E26984}"/>
                </a:ext>
              </a:extLst>
            </p:cNvPr>
            <p:cNvCxnSpPr>
              <a:cxnSpLocks/>
            </p:cNvCxnSpPr>
            <p:nvPr/>
          </p:nvCxnSpPr>
          <p:spPr>
            <a:xfrm>
              <a:off x="2362259" y="3119046"/>
              <a:ext cx="0" cy="165471"/>
            </a:xfrm>
            <a:prstGeom prst="line">
              <a:avLst/>
            </a:prstGeom>
            <a:grpFill/>
            <a:ln cmpd="sng">
              <a:solidFill>
                <a:schemeClr val="accent2">
                  <a:lumMod val="7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 title="Q lines">
              <a:extLst>
                <a:ext uri="{FF2B5EF4-FFF2-40B4-BE49-F238E27FC236}">
                  <a16:creationId xmlns:a16="http://schemas.microsoft.com/office/drawing/2014/main" id="{4B8B0E64-F638-410E-B55B-23FF670F97FA}"/>
                </a:ext>
              </a:extLst>
            </p:cNvPr>
            <p:cNvCxnSpPr>
              <a:cxnSpLocks/>
            </p:cNvCxnSpPr>
            <p:nvPr/>
          </p:nvCxnSpPr>
          <p:spPr>
            <a:xfrm>
              <a:off x="3009651" y="3119046"/>
              <a:ext cx="0" cy="165471"/>
            </a:xfrm>
            <a:prstGeom prst="line">
              <a:avLst/>
            </a:prstGeom>
            <a:grpFill/>
            <a:ln cmpd="sng">
              <a:solidFill>
                <a:schemeClr val="accent2">
                  <a:lumMod val="75000"/>
                </a:schemeClr>
              </a:solidFill>
              <a:prstDash val="sys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 title="Quarter Number">
              <a:extLst>
                <a:ext uri="{FF2B5EF4-FFF2-40B4-BE49-F238E27FC236}">
                  <a16:creationId xmlns:a16="http://schemas.microsoft.com/office/drawing/2014/main" id="{4E8CE979-A9B5-418A-BC22-CF6E42776816}"/>
                </a:ext>
              </a:extLst>
            </p:cNvPr>
            <p:cNvSpPr txBox="1"/>
            <p:nvPr/>
          </p:nvSpPr>
          <p:spPr>
            <a:xfrm>
              <a:off x="926650" y="3431169"/>
              <a:ext cx="288000" cy="144000"/>
            </a:xfrm>
            <a:prstGeom prst="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sz="1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</a:t>
              </a:r>
              <a:endParaRPr lang="en-US" sz="10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48" name="TextBox 47" title="Quarter Number">
              <a:extLst>
                <a:ext uri="{FF2B5EF4-FFF2-40B4-BE49-F238E27FC236}">
                  <a16:creationId xmlns:a16="http://schemas.microsoft.com/office/drawing/2014/main" id="{6DF41A29-164B-42EC-9F68-19D2E3AEC527}"/>
                </a:ext>
              </a:extLst>
            </p:cNvPr>
            <p:cNvSpPr txBox="1"/>
            <p:nvPr/>
          </p:nvSpPr>
          <p:spPr>
            <a:xfrm>
              <a:off x="1574165" y="3431169"/>
              <a:ext cx="288000" cy="144000"/>
            </a:xfrm>
            <a:prstGeom prst="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sz="1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2</a:t>
              </a:r>
              <a:endPara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9" name="TextBox 48" title="Quarter Number">
              <a:extLst>
                <a:ext uri="{FF2B5EF4-FFF2-40B4-BE49-F238E27FC236}">
                  <a16:creationId xmlns:a16="http://schemas.microsoft.com/office/drawing/2014/main" id="{7162BA43-FD37-4686-8437-28F117A90A25}"/>
                </a:ext>
              </a:extLst>
            </p:cNvPr>
            <p:cNvSpPr txBox="1"/>
            <p:nvPr/>
          </p:nvSpPr>
          <p:spPr>
            <a:xfrm>
              <a:off x="2221680" y="3431169"/>
              <a:ext cx="288000" cy="144000"/>
            </a:xfrm>
            <a:prstGeom prst="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sz="1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3</a:t>
              </a:r>
              <a:endPara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0" name="TextBox 49" title="Quarter Number">
              <a:extLst>
                <a:ext uri="{FF2B5EF4-FFF2-40B4-BE49-F238E27FC236}">
                  <a16:creationId xmlns:a16="http://schemas.microsoft.com/office/drawing/2014/main" id="{2717FE78-5079-4505-AEB2-D90CAE956F0A}"/>
                </a:ext>
              </a:extLst>
            </p:cNvPr>
            <p:cNvSpPr txBox="1"/>
            <p:nvPr/>
          </p:nvSpPr>
          <p:spPr>
            <a:xfrm>
              <a:off x="2869195" y="3431169"/>
              <a:ext cx="288000" cy="144000"/>
            </a:xfrm>
            <a:prstGeom prst="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sz="1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4</a:t>
              </a:r>
              <a:endPara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51" name="Slide Title">
            <a:extLst>
              <a:ext uri="{FF2B5EF4-FFF2-40B4-BE49-F238E27FC236}">
                <a16:creationId xmlns:a16="http://schemas.microsoft.com/office/drawing/2014/main" id="{82336B3C-0982-49C2-85B3-D4D69E435900}"/>
              </a:ext>
            </a:extLst>
          </p:cNvPr>
          <p:cNvSpPr txBox="1">
            <a:spLocks/>
          </p:cNvSpPr>
          <p:nvPr/>
        </p:nvSpPr>
        <p:spPr>
          <a:xfrm>
            <a:off x="-1869864" y="560602"/>
            <a:ext cx="11340000" cy="540000"/>
          </a:xfrm>
          <a:prstGeom prst="rect">
            <a:avLst/>
          </a:prstGeom>
        </p:spPr>
        <p:txBody>
          <a:bodyPr vert="horz" lIns="0" tIns="0" rIns="0" bIns="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More Challenges</a:t>
            </a:r>
          </a:p>
          <a:p>
            <a:pPr algn="ctr"/>
            <a:r>
              <a:rPr lang="en-US" dirty="0" smtClean="0"/>
              <a:t>“Length </a:t>
            </a:r>
            <a:r>
              <a:rPr lang="en-US" dirty="0" smtClean="0"/>
              <a:t>of Stay”: Concept Definition</a:t>
            </a:r>
            <a:endParaRPr lang="en-US" dirty="0"/>
          </a:p>
        </p:txBody>
      </p:sp>
      <p:sp>
        <p:nvSpPr>
          <p:cNvPr id="52" name="Oval 51" title="Milestone Number">
            <a:extLst>
              <a:ext uri="{FF2B5EF4-FFF2-40B4-BE49-F238E27FC236}">
                <a16:creationId xmlns:a16="http://schemas.microsoft.com/office/drawing/2014/main" id="{1A9A1384-BB26-4C08-8F02-CABB6507B872}"/>
              </a:ext>
            </a:extLst>
          </p:cNvPr>
          <p:cNvSpPr/>
          <p:nvPr/>
        </p:nvSpPr>
        <p:spPr>
          <a:xfrm>
            <a:off x="1200586" y="2133331"/>
            <a:ext cx="407673" cy="407673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68919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Data Resources Not Necessarily Centralized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0" y="1422833"/>
            <a:ext cx="8664154" cy="4749367"/>
          </a:xfrm>
          <a:prstGeom prst="rect">
            <a:avLst/>
          </a:prstGeom>
        </p:spPr>
      </p:pic>
      <p:sp>
        <p:nvSpPr>
          <p:cNvPr id="3" name="7-Point Star 2"/>
          <p:cNvSpPr/>
          <p:nvPr/>
        </p:nvSpPr>
        <p:spPr>
          <a:xfrm>
            <a:off x="3031015" y="1295400"/>
            <a:ext cx="1840123" cy="1401418"/>
          </a:xfrm>
          <a:prstGeom prst="star7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Biomedical Informatics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3203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UCDH – IT Health Informatics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Vertically Integrated </a:t>
            </a:r>
            <a:r>
              <a:rPr lang="en-US" dirty="0" smtClean="0"/>
              <a:t>Teams</a:t>
            </a:r>
          </a:p>
          <a:p>
            <a:pPr lvl="1"/>
            <a:r>
              <a:rPr lang="en-US" dirty="0" smtClean="0"/>
              <a:t>Acquisition &amp; Architecture</a:t>
            </a:r>
          </a:p>
          <a:p>
            <a:pPr lvl="1"/>
            <a:r>
              <a:rPr lang="en-US" dirty="0" smtClean="0"/>
              <a:t>Data Curation</a:t>
            </a:r>
          </a:p>
          <a:p>
            <a:pPr lvl="1"/>
            <a:r>
              <a:rPr lang="en-US" dirty="0" smtClean="0"/>
              <a:t>Access and Delivery Team</a:t>
            </a:r>
          </a:p>
          <a:p>
            <a:r>
              <a:rPr lang="en-US" dirty="0" smtClean="0"/>
              <a:t>Domain Specific Operational Units</a:t>
            </a:r>
          </a:p>
          <a:p>
            <a:pPr lvl="1"/>
            <a:r>
              <a:rPr lang="en-US" dirty="0" smtClean="0"/>
              <a:t>Example pulmonary care (clinical SME) has IT support for their data requests.  </a:t>
            </a:r>
          </a:p>
          <a:p>
            <a:r>
              <a:rPr lang="en-US" dirty="0" smtClean="0"/>
              <a:t>Focus on Data Curations Hubs, Data Governance, Partnering with Domain Level Clinical &amp; Technical</a:t>
            </a:r>
          </a:p>
          <a:p>
            <a:r>
              <a:rPr lang="en-US" dirty="0" smtClean="0"/>
              <a:t>Services provided for all purposes (research, clinical etc.)</a:t>
            </a:r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313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UC Davis Health Data Resources Website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Access </a:t>
            </a:r>
            <a:r>
              <a:rPr lang="en-US" dirty="0"/>
              <a:t>to high-quality data </a:t>
            </a:r>
            <a:endParaRPr lang="en-US" dirty="0" smtClean="0"/>
          </a:p>
          <a:p>
            <a:r>
              <a:rPr lang="en-US" dirty="0" smtClean="0"/>
              <a:t>The site is a compilation of the data </a:t>
            </a:r>
            <a:r>
              <a:rPr lang="en-US" dirty="0"/>
              <a:t>assets, software tools, and analytics support resources available at UC Davis Health to optimize access to, and facilitate the most effective use of data. 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://health.ucdavis.edu/data</a:t>
            </a:r>
            <a:r>
              <a:rPr lang="en-US" dirty="0" smtClean="0">
                <a:hlinkClick r:id="rId3"/>
              </a:rPr>
              <a:t>/</a:t>
            </a:r>
            <a:endParaRPr lang="en-US" dirty="0"/>
          </a:p>
          <a:p>
            <a:r>
              <a:rPr lang="en-US" dirty="0" smtClean="0"/>
              <a:t>Health Data Science Day (</a:t>
            </a:r>
            <a:r>
              <a:rPr lang="en-US" smtClean="0"/>
              <a:t>1</a:t>
            </a:r>
            <a:r>
              <a:rPr lang="en-US" baseline="30000" smtClean="0"/>
              <a:t>st</a:t>
            </a:r>
            <a:r>
              <a:rPr lang="en-US" smtClean="0"/>
              <a:t> year!) </a:t>
            </a:r>
            <a:r>
              <a:rPr lang="en-US">
                <a:hlinkClick r:id="rId4"/>
              </a:rPr>
              <a:t>https://www.eiseverywhere.com/website/9324/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32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6&quot;/&gt;&lt;/object&gt;&lt;object type=&quot;3&quot; unique_id=&quot;10005&quot;&gt;&lt;property id=&quot;20148&quot; value=&quot;5&quot;/&gt;&lt;property id=&quot;20300&quot; value=&quot;Slide 2&quot;/&gt;&lt;property id=&quot;20307&quot; value=&quot;257&quot;/&gt;&lt;/object&gt;&lt;object type=&quot;3&quot; unique_id=&quot;10042&quot;&gt;&lt;property id=&quot;20148&quot; value=&quot;5&quot;/&gt;&lt;property id=&quot;20300&quot; value=&quot;Slide 3&quot;/&gt;&lt;property id=&quot;20307&quot; value=&quot;258&quot;/&gt;&lt;/object&gt;&lt;/object&gt;&lt;/object&gt;&lt;/database&gt;"/>
</p:tagLst>
</file>

<file path=ppt/theme/theme1.xml><?xml version="1.0" encoding="utf-8"?>
<a:theme xmlns:a="http://schemas.openxmlformats.org/drawingml/2006/main" name="Custom Design">
  <a:themeElements>
    <a:clrScheme name="ucd_lib-colors">
      <a:dk1>
        <a:sysClr val="windowText" lastClr="000000"/>
      </a:dk1>
      <a:lt1>
        <a:sysClr val="window" lastClr="FFFFFF"/>
      </a:lt1>
      <a:dk2>
        <a:srgbClr val="002855"/>
      </a:dk2>
      <a:lt2>
        <a:srgbClr val="DAAA00"/>
      </a:lt2>
      <a:accent1>
        <a:srgbClr val="002855"/>
      </a:accent1>
      <a:accent2>
        <a:srgbClr val="002855"/>
      </a:accent2>
      <a:accent3>
        <a:srgbClr val="002855"/>
      </a:accent3>
      <a:accent4>
        <a:srgbClr val="002855"/>
      </a:accent4>
      <a:accent5>
        <a:srgbClr val="002855"/>
      </a:accent5>
      <a:accent6>
        <a:srgbClr val="002855"/>
      </a:accent6>
      <a:hlink>
        <a:srgbClr val="F49100"/>
      </a:hlink>
      <a:folHlink>
        <a:srgbClr val="85DFD0"/>
      </a:folHlink>
    </a:clrScheme>
    <a:fontScheme name="UCD Library 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ucd_lib-master-ppt-540-calibri (1)</Template>
  <TotalTime>8886</TotalTime>
  <Words>735</Words>
  <Application>Microsoft Office PowerPoint</Application>
  <PresentationFormat>On-screen Show (4:3)</PresentationFormat>
  <Paragraphs>136</Paragraphs>
  <Slides>17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Custom Design</vt:lpstr>
      <vt:lpstr>What is Different About Clinical Data? Part II: Processes &amp; Resources for Working with Clinical Data </vt:lpstr>
      <vt:lpstr>PowerPoint Presentation</vt:lpstr>
      <vt:lpstr>Health Data Challenges</vt:lpstr>
      <vt:lpstr>“We need more data literate clinicians and more clinically literate analysts and programmers”</vt:lpstr>
      <vt:lpstr>Challenge  Health Data:</vt:lpstr>
      <vt:lpstr>PowerPoint Presentation</vt:lpstr>
      <vt:lpstr>Data Resources Not Necessarily Centralized</vt:lpstr>
      <vt:lpstr>UCDH – IT Health Informatics Overview</vt:lpstr>
      <vt:lpstr>UC Davis Health Data Resources Website </vt:lpstr>
      <vt:lpstr>Do: Learn to Speak Clinical Data </vt:lpstr>
      <vt:lpstr>Do: Create A Data Dictionary &amp; Minimum Necessary Document</vt:lpstr>
      <vt:lpstr>Do: Consider the Data Classification look for the highest utility with the lowest risk</vt:lpstr>
      <vt:lpstr>De-identified Datasets</vt:lpstr>
      <vt:lpstr>Do: Consider Limited Data Sets</vt:lpstr>
      <vt:lpstr>Transition to Lori Sloane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Setting our sights on an interprofessional library team:  Make way for a health library informaticist at Blaisdell Medical Library!</dc:title>
  <dc:creator>Christy Navarro</dc:creator>
  <cp:lastModifiedBy>Christy Navarro</cp:lastModifiedBy>
  <cp:revision>41</cp:revision>
  <cp:lastPrinted>2020-01-28T19:16:47Z</cp:lastPrinted>
  <dcterms:created xsi:type="dcterms:W3CDTF">2019-12-03T00:05:37Z</dcterms:created>
  <dcterms:modified xsi:type="dcterms:W3CDTF">2020-01-29T21:24:26Z</dcterms:modified>
</cp:coreProperties>
</file>