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33"/>
  </p:notesMasterIdLst>
  <p:handoutMasterIdLst>
    <p:handoutMasterId r:id="rId34"/>
  </p:handoutMasterIdLst>
  <p:sldIdLst>
    <p:sldId id="256" r:id="rId6"/>
    <p:sldId id="326" r:id="rId7"/>
    <p:sldId id="319" r:id="rId8"/>
    <p:sldId id="258" r:id="rId9"/>
    <p:sldId id="309" r:id="rId10"/>
    <p:sldId id="310" r:id="rId11"/>
    <p:sldId id="328" r:id="rId12"/>
    <p:sldId id="311" r:id="rId13"/>
    <p:sldId id="312" r:id="rId14"/>
    <p:sldId id="316" r:id="rId15"/>
    <p:sldId id="332" r:id="rId16"/>
    <p:sldId id="315" r:id="rId17"/>
    <p:sldId id="321" r:id="rId18"/>
    <p:sldId id="274" r:id="rId19"/>
    <p:sldId id="334" r:id="rId20"/>
    <p:sldId id="335" r:id="rId21"/>
    <p:sldId id="275" r:id="rId22"/>
    <p:sldId id="276" r:id="rId23"/>
    <p:sldId id="322" r:id="rId24"/>
    <p:sldId id="324" r:id="rId25"/>
    <p:sldId id="262" r:id="rId26"/>
    <p:sldId id="318" r:id="rId27"/>
    <p:sldId id="299" r:id="rId28"/>
    <p:sldId id="333" r:id="rId29"/>
    <p:sldId id="320" r:id="rId30"/>
    <p:sldId id="331" r:id="rId31"/>
    <p:sldId id="300"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66" autoAdjust="0"/>
    <p:restoredTop sz="51178" autoAdjust="0"/>
  </p:normalViewPr>
  <p:slideViewPr>
    <p:cSldViewPr snapToGrid="0" snapToObjects="1">
      <p:cViewPr varScale="1">
        <p:scale>
          <a:sx n="35" d="100"/>
          <a:sy n="35" d="100"/>
        </p:scale>
        <p:origin x="1560" y="32"/>
      </p:cViewPr>
      <p:guideLst>
        <p:guide orient="horz" pos="2160"/>
        <p:guide pos="2880"/>
      </p:guideLst>
    </p:cSldViewPr>
  </p:slideViewPr>
  <p:notesTextViewPr>
    <p:cViewPr>
      <p:scale>
        <a:sx n="3" d="2"/>
        <a:sy n="3" d="2"/>
      </p:scale>
      <p:origin x="0" y="-176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C77DD-CEC4-4159-8032-3E8C21255096}" type="doc">
      <dgm:prSet loTypeId="urn:microsoft.com/office/officeart/2005/8/layout/venn1" loCatId="relationship" qsTypeId="urn:microsoft.com/office/officeart/2005/8/quickstyle/simple1" qsCatId="simple" csTypeId="urn:microsoft.com/office/officeart/2005/8/colors/accent2_2" csCatId="accent2" phldr="1"/>
      <dgm:spPr/>
    </dgm:pt>
    <dgm:pt modelId="{F617FB13-138D-44F2-9447-CDD5CEE37E98}">
      <dgm:prSet phldrT="[Text]"/>
      <dgm:spPr/>
      <dgm:t>
        <a:bodyPr/>
        <a:lstStyle/>
        <a:p>
          <a:r>
            <a:rPr lang="en-US" dirty="0" smtClean="0"/>
            <a:t>2012</a:t>
          </a:r>
          <a:endParaRPr lang="en-US" dirty="0"/>
        </a:p>
      </dgm:t>
    </dgm:pt>
    <dgm:pt modelId="{0CEC6B1F-DFC0-42CA-8F31-5DB25998343B}" type="parTrans" cxnId="{343A7670-CC82-4E69-A623-5331B9083CA2}">
      <dgm:prSet/>
      <dgm:spPr/>
      <dgm:t>
        <a:bodyPr/>
        <a:lstStyle/>
        <a:p>
          <a:endParaRPr lang="en-US"/>
        </a:p>
      </dgm:t>
    </dgm:pt>
    <dgm:pt modelId="{8C456280-1C3E-466C-9704-3BD4CD462E4D}" type="sibTrans" cxnId="{343A7670-CC82-4E69-A623-5331B9083CA2}">
      <dgm:prSet/>
      <dgm:spPr/>
      <dgm:t>
        <a:bodyPr/>
        <a:lstStyle/>
        <a:p>
          <a:endParaRPr lang="en-US"/>
        </a:p>
      </dgm:t>
    </dgm:pt>
    <dgm:pt modelId="{A02DCB64-80CA-4F00-A37A-FA6C0414FAAC}">
      <dgm:prSet phldrT="[Text]"/>
      <dgm:spPr/>
      <dgm:t>
        <a:bodyPr/>
        <a:lstStyle/>
        <a:p>
          <a:r>
            <a:rPr lang="en-US" dirty="0" smtClean="0"/>
            <a:t>2014</a:t>
          </a:r>
          <a:endParaRPr lang="en-US" dirty="0"/>
        </a:p>
      </dgm:t>
    </dgm:pt>
    <dgm:pt modelId="{625FB9FD-C318-48A3-B266-CFE4FF433A7F}" type="parTrans" cxnId="{09411F07-EF87-4F5B-AE77-4BAE5BD98C02}">
      <dgm:prSet/>
      <dgm:spPr/>
      <dgm:t>
        <a:bodyPr/>
        <a:lstStyle/>
        <a:p>
          <a:endParaRPr lang="en-US"/>
        </a:p>
      </dgm:t>
    </dgm:pt>
    <dgm:pt modelId="{798C3958-CD96-44D4-878C-042596DBCACC}" type="sibTrans" cxnId="{09411F07-EF87-4F5B-AE77-4BAE5BD98C02}">
      <dgm:prSet/>
      <dgm:spPr/>
      <dgm:t>
        <a:bodyPr/>
        <a:lstStyle/>
        <a:p>
          <a:endParaRPr lang="en-US"/>
        </a:p>
      </dgm:t>
    </dgm:pt>
    <dgm:pt modelId="{0A872911-53F3-40F9-AAED-744B23F8ADB7}">
      <dgm:prSet phldrT="[Text]"/>
      <dgm:spPr/>
      <dgm:t>
        <a:bodyPr/>
        <a:lstStyle/>
        <a:p>
          <a:r>
            <a:rPr lang="en-US" dirty="0" smtClean="0"/>
            <a:t>2017</a:t>
          </a:r>
          <a:endParaRPr lang="en-US" dirty="0"/>
        </a:p>
      </dgm:t>
    </dgm:pt>
    <dgm:pt modelId="{2EFE7DB6-6149-4E40-A951-DC8416609264}" type="parTrans" cxnId="{C57921C2-0FC6-49FA-8D43-BAF25C8E4A4F}">
      <dgm:prSet/>
      <dgm:spPr/>
      <dgm:t>
        <a:bodyPr/>
        <a:lstStyle/>
        <a:p>
          <a:endParaRPr lang="en-US"/>
        </a:p>
      </dgm:t>
    </dgm:pt>
    <dgm:pt modelId="{288454A5-0815-431F-A3EA-44EE25D7CEF4}" type="sibTrans" cxnId="{C57921C2-0FC6-49FA-8D43-BAF25C8E4A4F}">
      <dgm:prSet/>
      <dgm:spPr/>
      <dgm:t>
        <a:bodyPr/>
        <a:lstStyle/>
        <a:p>
          <a:endParaRPr lang="en-US"/>
        </a:p>
      </dgm:t>
    </dgm:pt>
    <dgm:pt modelId="{16FCF355-C675-4C6D-BA15-325ADB1CB942}" type="pres">
      <dgm:prSet presAssocID="{E1AC77DD-CEC4-4159-8032-3E8C21255096}" presName="compositeShape" presStyleCnt="0">
        <dgm:presLayoutVars>
          <dgm:chMax val="7"/>
          <dgm:dir/>
          <dgm:resizeHandles val="exact"/>
        </dgm:presLayoutVars>
      </dgm:prSet>
      <dgm:spPr/>
    </dgm:pt>
    <dgm:pt modelId="{379D4F85-5866-45D9-B22E-21C46DC88B49}" type="pres">
      <dgm:prSet presAssocID="{F617FB13-138D-44F2-9447-CDD5CEE37E98}" presName="circ1" presStyleLbl="vennNode1" presStyleIdx="0" presStyleCnt="3"/>
      <dgm:spPr/>
      <dgm:t>
        <a:bodyPr/>
        <a:lstStyle/>
        <a:p>
          <a:endParaRPr lang="en-US"/>
        </a:p>
      </dgm:t>
    </dgm:pt>
    <dgm:pt modelId="{BD64D894-C579-46F3-BEF2-198C4B218AD6}" type="pres">
      <dgm:prSet presAssocID="{F617FB13-138D-44F2-9447-CDD5CEE37E98}" presName="circ1Tx" presStyleLbl="revTx" presStyleIdx="0" presStyleCnt="0">
        <dgm:presLayoutVars>
          <dgm:chMax val="0"/>
          <dgm:chPref val="0"/>
          <dgm:bulletEnabled val="1"/>
        </dgm:presLayoutVars>
      </dgm:prSet>
      <dgm:spPr/>
      <dgm:t>
        <a:bodyPr/>
        <a:lstStyle/>
        <a:p>
          <a:endParaRPr lang="en-US"/>
        </a:p>
      </dgm:t>
    </dgm:pt>
    <dgm:pt modelId="{E2A5E94D-B3A3-44A4-A384-45F0E302140F}" type="pres">
      <dgm:prSet presAssocID="{A02DCB64-80CA-4F00-A37A-FA6C0414FAAC}" presName="circ2" presStyleLbl="vennNode1" presStyleIdx="1" presStyleCnt="3"/>
      <dgm:spPr/>
      <dgm:t>
        <a:bodyPr/>
        <a:lstStyle/>
        <a:p>
          <a:endParaRPr lang="en-US"/>
        </a:p>
      </dgm:t>
    </dgm:pt>
    <dgm:pt modelId="{F277FD67-F054-4AEB-B6DE-D9BBF33CF08A}" type="pres">
      <dgm:prSet presAssocID="{A02DCB64-80CA-4F00-A37A-FA6C0414FAAC}" presName="circ2Tx" presStyleLbl="revTx" presStyleIdx="0" presStyleCnt="0">
        <dgm:presLayoutVars>
          <dgm:chMax val="0"/>
          <dgm:chPref val="0"/>
          <dgm:bulletEnabled val="1"/>
        </dgm:presLayoutVars>
      </dgm:prSet>
      <dgm:spPr/>
      <dgm:t>
        <a:bodyPr/>
        <a:lstStyle/>
        <a:p>
          <a:endParaRPr lang="en-US"/>
        </a:p>
      </dgm:t>
    </dgm:pt>
    <dgm:pt modelId="{A9D25A00-84D7-4AE4-8B31-80D8D7E25EDE}" type="pres">
      <dgm:prSet presAssocID="{0A872911-53F3-40F9-AAED-744B23F8ADB7}" presName="circ3" presStyleLbl="vennNode1" presStyleIdx="2" presStyleCnt="3"/>
      <dgm:spPr/>
      <dgm:t>
        <a:bodyPr/>
        <a:lstStyle/>
        <a:p>
          <a:endParaRPr lang="en-US"/>
        </a:p>
      </dgm:t>
    </dgm:pt>
    <dgm:pt modelId="{C3221EFA-9097-4E4D-8D34-742CE37C482D}" type="pres">
      <dgm:prSet presAssocID="{0A872911-53F3-40F9-AAED-744B23F8ADB7}" presName="circ3Tx" presStyleLbl="revTx" presStyleIdx="0" presStyleCnt="0">
        <dgm:presLayoutVars>
          <dgm:chMax val="0"/>
          <dgm:chPref val="0"/>
          <dgm:bulletEnabled val="1"/>
        </dgm:presLayoutVars>
      </dgm:prSet>
      <dgm:spPr/>
      <dgm:t>
        <a:bodyPr/>
        <a:lstStyle/>
        <a:p>
          <a:endParaRPr lang="en-US"/>
        </a:p>
      </dgm:t>
    </dgm:pt>
  </dgm:ptLst>
  <dgm:cxnLst>
    <dgm:cxn modelId="{09411F07-EF87-4F5B-AE77-4BAE5BD98C02}" srcId="{E1AC77DD-CEC4-4159-8032-3E8C21255096}" destId="{A02DCB64-80CA-4F00-A37A-FA6C0414FAAC}" srcOrd="1" destOrd="0" parTransId="{625FB9FD-C318-48A3-B266-CFE4FF433A7F}" sibTransId="{798C3958-CD96-44D4-878C-042596DBCACC}"/>
    <dgm:cxn modelId="{C57921C2-0FC6-49FA-8D43-BAF25C8E4A4F}" srcId="{E1AC77DD-CEC4-4159-8032-3E8C21255096}" destId="{0A872911-53F3-40F9-AAED-744B23F8ADB7}" srcOrd="2" destOrd="0" parTransId="{2EFE7DB6-6149-4E40-A951-DC8416609264}" sibTransId="{288454A5-0815-431F-A3EA-44EE25D7CEF4}"/>
    <dgm:cxn modelId="{55B76DDE-3083-4E06-893D-634D572B149A}" type="presOf" srcId="{A02DCB64-80CA-4F00-A37A-FA6C0414FAAC}" destId="{F277FD67-F054-4AEB-B6DE-D9BBF33CF08A}" srcOrd="1" destOrd="0" presId="urn:microsoft.com/office/officeart/2005/8/layout/venn1"/>
    <dgm:cxn modelId="{C48EF245-9428-4B67-A871-A77EF9318771}" type="presOf" srcId="{A02DCB64-80CA-4F00-A37A-FA6C0414FAAC}" destId="{E2A5E94D-B3A3-44A4-A384-45F0E302140F}" srcOrd="0" destOrd="0" presId="urn:microsoft.com/office/officeart/2005/8/layout/venn1"/>
    <dgm:cxn modelId="{343A7670-CC82-4E69-A623-5331B9083CA2}" srcId="{E1AC77DD-CEC4-4159-8032-3E8C21255096}" destId="{F617FB13-138D-44F2-9447-CDD5CEE37E98}" srcOrd="0" destOrd="0" parTransId="{0CEC6B1F-DFC0-42CA-8F31-5DB25998343B}" sibTransId="{8C456280-1C3E-466C-9704-3BD4CD462E4D}"/>
    <dgm:cxn modelId="{A00C5EAF-F1E0-4F58-BD0C-745FBEE7AA44}" type="presOf" srcId="{E1AC77DD-CEC4-4159-8032-3E8C21255096}" destId="{16FCF355-C675-4C6D-BA15-325ADB1CB942}" srcOrd="0" destOrd="0" presId="urn:microsoft.com/office/officeart/2005/8/layout/venn1"/>
    <dgm:cxn modelId="{B08830ED-B13E-41A5-AD27-4FE7833C0DF1}" type="presOf" srcId="{F617FB13-138D-44F2-9447-CDD5CEE37E98}" destId="{BD64D894-C579-46F3-BEF2-198C4B218AD6}" srcOrd="1" destOrd="0" presId="urn:microsoft.com/office/officeart/2005/8/layout/venn1"/>
    <dgm:cxn modelId="{340B9FFC-BE9F-4B45-A0F0-9F7BD59E773C}" type="presOf" srcId="{0A872911-53F3-40F9-AAED-744B23F8ADB7}" destId="{A9D25A00-84D7-4AE4-8B31-80D8D7E25EDE}" srcOrd="0" destOrd="0" presId="urn:microsoft.com/office/officeart/2005/8/layout/venn1"/>
    <dgm:cxn modelId="{679DF6E1-AF2F-4091-A332-3FB114B985E4}" type="presOf" srcId="{F617FB13-138D-44F2-9447-CDD5CEE37E98}" destId="{379D4F85-5866-45D9-B22E-21C46DC88B49}" srcOrd="0" destOrd="0" presId="urn:microsoft.com/office/officeart/2005/8/layout/venn1"/>
    <dgm:cxn modelId="{5C931B0B-B46D-4D81-B6FA-9733A4BE4310}" type="presOf" srcId="{0A872911-53F3-40F9-AAED-744B23F8ADB7}" destId="{C3221EFA-9097-4E4D-8D34-742CE37C482D}" srcOrd="1" destOrd="0" presId="urn:microsoft.com/office/officeart/2005/8/layout/venn1"/>
    <dgm:cxn modelId="{62453A46-779C-474E-BB82-4AE6E3E3B844}" type="presParOf" srcId="{16FCF355-C675-4C6D-BA15-325ADB1CB942}" destId="{379D4F85-5866-45D9-B22E-21C46DC88B49}" srcOrd="0" destOrd="0" presId="urn:microsoft.com/office/officeart/2005/8/layout/venn1"/>
    <dgm:cxn modelId="{1CB14048-D6F7-4CAB-8C21-2758CC029D69}" type="presParOf" srcId="{16FCF355-C675-4C6D-BA15-325ADB1CB942}" destId="{BD64D894-C579-46F3-BEF2-198C4B218AD6}" srcOrd="1" destOrd="0" presId="urn:microsoft.com/office/officeart/2005/8/layout/venn1"/>
    <dgm:cxn modelId="{2C1641C3-7492-4BA8-9086-25398FAAE4E2}" type="presParOf" srcId="{16FCF355-C675-4C6D-BA15-325ADB1CB942}" destId="{E2A5E94D-B3A3-44A4-A384-45F0E302140F}" srcOrd="2" destOrd="0" presId="urn:microsoft.com/office/officeart/2005/8/layout/venn1"/>
    <dgm:cxn modelId="{0D3871C2-F6FA-43A5-97C4-F220E028217F}" type="presParOf" srcId="{16FCF355-C675-4C6D-BA15-325ADB1CB942}" destId="{F277FD67-F054-4AEB-B6DE-D9BBF33CF08A}" srcOrd="3" destOrd="0" presId="urn:microsoft.com/office/officeart/2005/8/layout/venn1"/>
    <dgm:cxn modelId="{83C73C09-984B-43E4-926E-E24B8744822C}" type="presParOf" srcId="{16FCF355-C675-4C6D-BA15-325ADB1CB942}" destId="{A9D25A00-84D7-4AE4-8B31-80D8D7E25EDE}" srcOrd="4" destOrd="0" presId="urn:microsoft.com/office/officeart/2005/8/layout/venn1"/>
    <dgm:cxn modelId="{0BC21CE0-DFBF-4C3F-B0E7-F262BDCFC995}" type="presParOf" srcId="{16FCF355-C675-4C6D-BA15-325ADB1CB942}" destId="{C3221EFA-9097-4E4D-8D34-742CE37C482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D4F85-5866-45D9-B22E-21C46DC88B49}">
      <dsp:nvSpPr>
        <dsp:cNvPr id="0" name=""/>
        <dsp:cNvSpPr/>
      </dsp:nvSpPr>
      <dsp:spPr>
        <a:xfrm>
          <a:off x="3098482" y="42346"/>
          <a:ext cx="2032635" cy="20326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t>2012</a:t>
          </a:r>
          <a:endParaRPr lang="en-US" sz="4800" kern="1200" dirty="0"/>
        </a:p>
      </dsp:txBody>
      <dsp:txXfrm>
        <a:off x="3369500" y="398057"/>
        <a:ext cx="1490599" cy="914685"/>
      </dsp:txXfrm>
    </dsp:sp>
    <dsp:sp modelId="{E2A5E94D-B3A3-44A4-A384-45F0E302140F}">
      <dsp:nvSpPr>
        <dsp:cNvPr id="0" name=""/>
        <dsp:cNvSpPr/>
      </dsp:nvSpPr>
      <dsp:spPr>
        <a:xfrm>
          <a:off x="3831924" y="1312743"/>
          <a:ext cx="2032635" cy="20326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t>2014</a:t>
          </a:r>
          <a:endParaRPr lang="en-US" sz="4800" kern="1200" dirty="0"/>
        </a:p>
      </dsp:txBody>
      <dsp:txXfrm>
        <a:off x="4453572" y="1837840"/>
        <a:ext cx="1219581" cy="1117949"/>
      </dsp:txXfrm>
    </dsp:sp>
    <dsp:sp modelId="{A9D25A00-84D7-4AE4-8B31-80D8D7E25EDE}">
      <dsp:nvSpPr>
        <dsp:cNvPr id="0" name=""/>
        <dsp:cNvSpPr/>
      </dsp:nvSpPr>
      <dsp:spPr>
        <a:xfrm>
          <a:off x="2365040" y="1312743"/>
          <a:ext cx="2032635" cy="20326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t>2017</a:t>
          </a:r>
          <a:endParaRPr lang="en-US" sz="4800" kern="1200" dirty="0"/>
        </a:p>
      </dsp:txBody>
      <dsp:txXfrm>
        <a:off x="2556446" y="1837840"/>
        <a:ext cx="1219581" cy="11179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E5276D7-A798-4823-99AD-0D0105B2193F}" type="datetimeFigureOut">
              <a:rPr lang="en-US" smtClean="0"/>
              <a:t>3/27/2019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03906D-C2FC-4C29-B243-ACA53738BAAE}" type="slidenum">
              <a:rPr lang="en-US" smtClean="0"/>
              <a:t>‹#›</a:t>
            </a:fld>
            <a:endParaRPr lang="en-US" dirty="0"/>
          </a:p>
        </p:txBody>
      </p:sp>
    </p:spTree>
    <p:extLst>
      <p:ext uri="{BB962C8B-B14F-4D97-AF65-F5344CB8AC3E}">
        <p14:creationId xmlns:p14="http://schemas.microsoft.com/office/powerpoint/2010/main" val="421885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16147F-AA0B-4251-B4D3-409BF90C8D5D}" type="datetimeFigureOut">
              <a:rPr lang="en-US" smtClean="0"/>
              <a:t>3/27/2019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E72BA2-20B6-488C-872F-27E7A35F5426}" type="slidenum">
              <a:rPr lang="en-US" smtClean="0"/>
              <a:t>‹#›</a:t>
            </a:fld>
            <a:endParaRPr lang="en-US" dirty="0"/>
          </a:p>
        </p:txBody>
      </p:sp>
    </p:spTree>
    <p:extLst>
      <p:ext uri="{BB962C8B-B14F-4D97-AF65-F5344CB8AC3E}">
        <p14:creationId xmlns:p14="http://schemas.microsoft.com/office/powerpoint/2010/main" val="173068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a:t>
            </a:fld>
            <a:endParaRPr lang="en-US" dirty="0"/>
          </a:p>
        </p:txBody>
      </p:sp>
    </p:spTree>
    <p:extLst>
      <p:ext uri="{BB962C8B-B14F-4D97-AF65-F5344CB8AC3E}">
        <p14:creationId xmlns:p14="http://schemas.microsoft.com/office/powerpoint/2010/main" val="293372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Interact for Health is </a:t>
            </a:r>
            <a:r>
              <a:rPr lang="en-US" dirty="0" smtClean="0"/>
              <a:t>an independent foundation serving 20 counties in Ohio, Kentucky and Indiana</a:t>
            </a:r>
            <a:r>
              <a:rPr lang="en-US" baseline="0" dirty="0" smtClean="0"/>
              <a:t> focused on improving the health of all people in our region.  Serving as a catalyst by promoting health </a:t>
            </a:r>
            <a:r>
              <a:rPr lang="en-US" dirty="0" smtClean="0"/>
              <a:t> equity through</a:t>
            </a:r>
            <a:r>
              <a:rPr lang="en-US" baseline="0" dirty="0" smtClean="0"/>
              <a:t> grants, education, research and poly engagement. </a:t>
            </a:r>
            <a:r>
              <a:rPr lang="en-US" sz="1200" b="0" i="0" kern="1200" dirty="0" smtClean="0">
                <a:solidFill>
                  <a:schemeClr val="tx1"/>
                </a:solidFill>
                <a:effectLst/>
                <a:latin typeface="+mn-lt"/>
                <a:ea typeface="+mn-ea"/>
                <a:cs typeface="+mn-cs"/>
              </a:rPr>
              <a:t>Interact for Health regularly conducts research and collects data in order to monitor and evaluate our region’s health status and to measure public opinions about health policy.  If you are interested, you can sign up for a biweekly</a:t>
            </a:r>
            <a:r>
              <a:rPr lang="en-US" sz="1200" b="0" i="0" kern="1200" baseline="0" dirty="0" smtClean="0">
                <a:solidFill>
                  <a:schemeClr val="tx1"/>
                </a:solidFill>
                <a:effectLst/>
                <a:latin typeface="+mn-lt"/>
                <a:ea typeface="+mn-ea"/>
                <a:cs typeface="+mn-cs"/>
              </a:rPr>
              <a:t> email newsletter called the Greater Cincinnati Health Watch.  </a:t>
            </a:r>
            <a:endParaRPr lang="en-US" sz="1200" b="0" i="0" kern="1200" dirty="0" smtClean="0">
              <a:solidFill>
                <a:schemeClr val="tx1"/>
              </a:solidFill>
              <a:effectLst/>
              <a:latin typeface="+mn-lt"/>
              <a:ea typeface="+mn-ea"/>
              <a:cs typeface="+mn-cs"/>
            </a:endParaRPr>
          </a:p>
          <a:p>
            <a:endParaRPr lang="en-US" dirty="0" smtClean="0"/>
          </a:p>
          <a:p>
            <a:r>
              <a:rPr lang="en-US" dirty="0" smtClean="0"/>
              <a:t>People</a:t>
            </a:r>
            <a:r>
              <a:rPr lang="en-US" baseline="0" dirty="0" smtClean="0"/>
              <a:t> were asked, “in general, would you say your health is excellent, very good, good, fair or poor?” </a:t>
            </a:r>
            <a:endParaRPr lang="en-US" dirty="0" smtClean="0"/>
          </a:p>
          <a:p>
            <a:r>
              <a:rPr lang="en-US" dirty="0" smtClean="0"/>
              <a:t>More educated adults report better </a:t>
            </a:r>
            <a:r>
              <a:rPr lang="en-US" dirty="0" smtClean="0"/>
              <a:t>health.</a:t>
            </a:r>
          </a:p>
          <a:p>
            <a:r>
              <a:rPr lang="en-US" dirty="0" smtClean="0"/>
              <a:t>Nearly 7 in 10 adults with a college degree or more (66%) reported excellent</a:t>
            </a:r>
            <a:r>
              <a:rPr lang="en-US" baseline="0" dirty="0" smtClean="0"/>
              <a:t> or very good health.  Compared to only a little more than 2 in 10 adults with less than a high school education (24%) reported excellent or very good health; this is a decline from 2013 (29%).  </a:t>
            </a:r>
            <a:endParaRPr lang="en-US" dirty="0" smtClean="0"/>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10</a:t>
            </a:fld>
            <a:endParaRPr lang="en-US" dirty="0"/>
          </a:p>
        </p:txBody>
      </p:sp>
    </p:spTree>
    <p:extLst>
      <p:ext uri="{BB962C8B-B14F-4D97-AF65-F5344CB8AC3E}">
        <p14:creationId xmlns:p14="http://schemas.microsoft.com/office/powerpoint/2010/main" val="258807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compares health and poverty status.</a:t>
            </a:r>
          </a:p>
          <a:p>
            <a:r>
              <a:rPr lang="en-US" dirty="0" smtClean="0"/>
              <a:t>People </a:t>
            </a:r>
            <a:r>
              <a:rPr lang="en-US" dirty="0" smtClean="0"/>
              <a:t>in poverty less likely to report very good or excellent </a:t>
            </a:r>
            <a:r>
              <a:rPr lang="en-US" dirty="0" smtClean="0"/>
              <a:t>health.  Fewer</a:t>
            </a:r>
            <a:r>
              <a:rPr lang="en-US" baseline="0" dirty="0" smtClean="0"/>
              <a:t> than 3 in 10 adults earning 100% or less of the Federal Poverty Guidelines  (28%) reported excellent or very good health.  Compared to nearly 5 in 10 adults (48%) earning between 100% and 200% FPG and nearly 6 in 10 adults (56%) earning more than 200% FPG.  </a:t>
            </a:r>
            <a:endParaRPr lang="en-US" dirty="0" smtClean="0"/>
          </a:p>
          <a:p>
            <a:endParaRPr lang="en-US" dirty="0" smtClean="0"/>
          </a:p>
          <a:p>
            <a:r>
              <a:rPr lang="en-US" dirty="0" smtClean="0"/>
              <a:t>This disparity has been consistent in our community for more than a decade.</a:t>
            </a:r>
            <a:r>
              <a:rPr lang="en-US" baseline="0" dirty="0" smtClean="0"/>
              <a:t>  These findings match national and international work that has identified economic stability and education as some of the key social factors that influence health.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11</a:t>
            </a:fld>
            <a:endParaRPr lang="en-US" dirty="0"/>
          </a:p>
        </p:txBody>
      </p:sp>
    </p:spTree>
    <p:extLst>
      <p:ext uri="{BB962C8B-B14F-4D97-AF65-F5344CB8AC3E}">
        <p14:creationId xmlns:p14="http://schemas.microsoft.com/office/powerpoint/2010/main" val="1686936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a:t>
            </a:r>
            <a:r>
              <a:rPr lang="en-US" baseline="0" dirty="0" smtClean="0"/>
              <a:t> – variety of health behaviors from maintaining healthy weight to following medical advice</a:t>
            </a:r>
          </a:p>
          <a:p>
            <a:r>
              <a:rPr lang="en-US" baseline="0" dirty="0" smtClean="0"/>
              <a:t>Provider – provider bias, cultural competency, linguistic barriers, patient-provider communication</a:t>
            </a:r>
          </a:p>
          <a:p>
            <a:r>
              <a:rPr lang="en-US" baseline="0" dirty="0" smtClean="0"/>
              <a:t>Health System – organized, finance, access</a:t>
            </a:r>
          </a:p>
          <a:p>
            <a:r>
              <a:rPr lang="en-US" baseline="0" dirty="0" smtClean="0"/>
              <a:t>Societal/Environmental – poverty, education, proximity to care and neighborhood safety</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12</a:t>
            </a:fld>
            <a:endParaRPr lang="en-US" dirty="0"/>
          </a:p>
        </p:txBody>
      </p:sp>
    </p:spTree>
    <p:extLst>
      <p:ext uri="{BB962C8B-B14F-4D97-AF65-F5344CB8AC3E}">
        <p14:creationId xmlns:p14="http://schemas.microsoft.com/office/powerpoint/2010/main" val="375481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several surveys conducted</a:t>
            </a:r>
            <a:r>
              <a:rPr lang="en-US" baseline="0" dirty="0" smtClean="0"/>
              <a:t> in our region asking individuals if they have ever felt discriminated or treated differently because of their race/ethnicity or type of health insurance.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13</a:t>
            </a:fld>
            <a:endParaRPr lang="en-US" dirty="0"/>
          </a:p>
        </p:txBody>
      </p:sp>
    </p:spTree>
    <p:extLst>
      <p:ext uri="{BB962C8B-B14F-4D97-AF65-F5344CB8AC3E}">
        <p14:creationId xmlns:p14="http://schemas.microsoft.com/office/powerpoint/2010/main" val="12722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the Robert Wood Johnson Foundation launched Aligning Forces for Quality, a signature effort to lift the overall quality of health care in 16 targeted communities</a:t>
            </a:r>
            <a:r>
              <a:rPr lang="en-US" dirty="0" smtClean="0"/>
              <a:t>.  Cincinnati had the opportunity</a:t>
            </a:r>
            <a:r>
              <a:rPr lang="en-US" baseline="0" dirty="0" smtClean="0"/>
              <a:t> to participate in this initiative.  One opportunity was for us to measure and publicly report equitable receipt of care by surveying constituents.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14</a:t>
            </a:fld>
            <a:endParaRPr lang="en-US" dirty="0"/>
          </a:p>
        </p:txBody>
      </p:sp>
    </p:spTree>
    <p:extLst>
      <p:ext uri="{BB962C8B-B14F-4D97-AF65-F5344CB8AC3E}">
        <p14:creationId xmlns:p14="http://schemas.microsoft.com/office/powerpoint/2010/main" val="129572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400" b="0" dirty="0" smtClean="0"/>
              <a:t>In</a:t>
            </a:r>
            <a:r>
              <a:rPr lang="en-US" sz="1400" b="0" baseline="0" dirty="0" smtClean="0"/>
              <a:t> 2013, our research team worked with Interact for Health to add questions about barriers that might make it difficult to having a trusted provider because of their type of health insurance, lack of health insurance and race/ethnicity.   </a:t>
            </a:r>
          </a:p>
          <a:p>
            <a:pPr marL="0" indent="0" algn="l">
              <a:buNone/>
            </a:pPr>
            <a:endParaRPr lang="en-US" sz="1400" b="0" baseline="0" dirty="0" smtClean="0"/>
          </a:p>
          <a:p>
            <a:pPr marL="0" indent="0" algn="l">
              <a:buNone/>
            </a:pPr>
            <a:r>
              <a:rPr lang="en-US" sz="1400" b="0" baseline="0" dirty="0" smtClean="0"/>
              <a:t>We asked if either a lack of health insurance or the type of health insurance has been a barrier to finding a trusted health provider.</a:t>
            </a:r>
          </a:p>
          <a:p>
            <a:pPr marL="0" indent="0" algn="l">
              <a:buNone/>
            </a:pPr>
            <a:endParaRPr lang="en-US" sz="1400" b="1" dirty="0" smtClean="0"/>
          </a:p>
          <a:p>
            <a:pPr marL="0" indent="0">
              <a:buFont typeface="+mj-lt"/>
              <a:buNone/>
            </a:pPr>
            <a:r>
              <a:rPr lang="en-US" sz="1200" dirty="0" smtClean="0"/>
              <a:t>1. Lack </a:t>
            </a:r>
            <a:r>
              <a:rPr lang="en-US" sz="1200" dirty="0" smtClean="0"/>
              <a:t>of or type of insurance as a barrier to finding a trusted provider</a:t>
            </a:r>
          </a:p>
          <a:p>
            <a:pPr marL="0" indent="0">
              <a:buFont typeface="+mj-lt"/>
              <a:buNone/>
            </a:pPr>
            <a:r>
              <a:rPr lang="en-US" sz="1200" dirty="0" smtClean="0"/>
              <a:t>2. Young</a:t>
            </a:r>
            <a:r>
              <a:rPr lang="en-US" sz="1200" dirty="0" smtClean="0"/>
              <a:t>, poor, less educated more likely to report insurance as barrier</a:t>
            </a:r>
          </a:p>
          <a:p>
            <a:pPr marL="0" indent="0">
              <a:buFont typeface="+mj-lt"/>
              <a:buNone/>
            </a:pPr>
            <a:r>
              <a:rPr lang="en-US" sz="1200" dirty="0" smtClean="0"/>
              <a:t>3. African </a:t>
            </a:r>
            <a:r>
              <a:rPr lang="en-US" sz="1200" dirty="0" smtClean="0"/>
              <a:t>Americans more likely to report insurance as barrier to finding trusted provider</a:t>
            </a:r>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15</a:t>
            </a:fld>
            <a:endParaRPr lang="en-US" dirty="0"/>
          </a:p>
        </p:txBody>
      </p:sp>
    </p:spTree>
    <p:extLst>
      <p:ext uri="{BB962C8B-B14F-4D97-AF65-F5344CB8AC3E}">
        <p14:creationId xmlns:p14="http://schemas.microsoft.com/office/powerpoint/2010/main" val="327502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smtClean="0"/>
              <a:t>We</a:t>
            </a:r>
            <a:r>
              <a:rPr lang="en-US" sz="1200" baseline="0" dirty="0" smtClean="0"/>
              <a:t> also asked is your race/ethnicity a barrier to finding a trusted provider?</a:t>
            </a:r>
          </a:p>
          <a:p>
            <a:pPr marL="0" indent="0">
              <a:buFont typeface="+mj-lt"/>
              <a:buNone/>
            </a:pPr>
            <a:r>
              <a:rPr lang="en-US" sz="1200" baseline="0" dirty="0" smtClean="0"/>
              <a:t>Results showed:</a:t>
            </a:r>
            <a:endParaRPr lang="en-US" sz="1200" dirty="0" smtClean="0"/>
          </a:p>
          <a:p>
            <a:pPr marL="0" indent="0">
              <a:buFont typeface="+mj-lt"/>
              <a:buNone/>
            </a:pPr>
            <a:r>
              <a:rPr lang="en-US" sz="1200" dirty="0" smtClean="0"/>
              <a:t>1. African </a:t>
            </a:r>
            <a:r>
              <a:rPr lang="en-US" sz="1200" dirty="0" smtClean="0"/>
              <a:t>Americans and other races more likely to say race or ethnicity is barrier</a:t>
            </a:r>
          </a:p>
          <a:p>
            <a:pPr marL="0" indent="0">
              <a:buFont typeface="+mj-lt"/>
              <a:buNone/>
            </a:pPr>
            <a:r>
              <a:rPr lang="en-US" sz="1200" dirty="0" smtClean="0"/>
              <a:t>2. Poor</a:t>
            </a:r>
            <a:r>
              <a:rPr lang="en-US" sz="1200" dirty="0" smtClean="0"/>
              <a:t>, uninsured more likely to report race or ethnicity as barrier</a:t>
            </a:r>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16</a:t>
            </a:fld>
            <a:endParaRPr lang="en-US" dirty="0"/>
          </a:p>
        </p:txBody>
      </p:sp>
    </p:spTree>
    <p:extLst>
      <p:ext uri="{BB962C8B-B14F-4D97-AF65-F5344CB8AC3E}">
        <p14:creationId xmlns:p14="http://schemas.microsoft.com/office/powerpoint/2010/main" val="319867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2017, we worked again with Interact</a:t>
            </a:r>
            <a:r>
              <a:rPr lang="en-US" baseline="0" dirty="0" smtClean="0"/>
              <a:t> for health to survey perceptions of discrimination.  We received feedback from Interact to clarify the wording of our questions for this next survey so that is why we asked questions differently.  We asked …</a:t>
            </a:r>
          </a:p>
          <a:p>
            <a:endParaRPr lang="en-US" baseline="0" dirty="0" smtClean="0"/>
          </a:p>
          <a:p>
            <a:r>
              <a:rPr lang="en-US" baseline="0" dirty="0" smtClean="0"/>
              <a:t>Results</a:t>
            </a:r>
          </a:p>
          <a:p>
            <a:r>
              <a:rPr lang="en-US" baseline="0" dirty="0" smtClean="0"/>
              <a:t>Among African American adults in the region, 14% felt they had been judged unfairly or treated with disrespect by a doctor or medical staff because of their race/ethnicity.  This compares to 1% of white adults.</a:t>
            </a:r>
          </a:p>
          <a:p>
            <a:endParaRPr lang="en-US" baseline="0" dirty="0" smtClean="0"/>
          </a:p>
          <a:p>
            <a:r>
              <a:rPr lang="en-US" baseline="0" dirty="0" smtClean="0"/>
              <a:t>Ability to pay and type of health insurance also influenced perceptions of care.  Overall, about 1 in 10 adults (13%) in the region, felt they had been judged unfairly or treated with disrespect by medical staff because of their ability to pay for care or their type of health insurance.  These responses varied by race.  Nearly 2 in 10 African American adults (19%) felt they had been judged unfairly or treated with disrespect because of their ability to pay or type of health insurance they had.  This compares with 12% of White adults.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17</a:t>
            </a:fld>
            <a:endParaRPr lang="en-US" dirty="0"/>
          </a:p>
        </p:txBody>
      </p:sp>
    </p:spTree>
    <p:extLst>
      <p:ext uri="{BB962C8B-B14F-4D97-AF65-F5344CB8AC3E}">
        <p14:creationId xmlns:p14="http://schemas.microsoft.com/office/powerpoint/2010/main" val="113267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asked if they thought they would have</a:t>
            </a:r>
            <a:r>
              <a:rPr lang="en-US" baseline="0" dirty="0" smtClean="0"/>
              <a:t> received better care if they belonged to a different race or ethnic group?</a:t>
            </a:r>
          </a:p>
          <a:p>
            <a:endParaRPr lang="en-US" baseline="0" dirty="0" smtClean="0"/>
          </a:p>
          <a:p>
            <a:r>
              <a:rPr lang="en-US" baseline="0" dirty="0" smtClean="0"/>
              <a:t>More than 2 in 10 African American adults (21%) said yes.  This compares to only 5% of white adults.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asked if they </a:t>
            </a:r>
            <a:r>
              <a:rPr lang="en-US" dirty="0" smtClean="0"/>
              <a:t>thought they would have</a:t>
            </a:r>
            <a:r>
              <a:rPr lang="en-US" baseline="0" dirty="0" smtClean="0"/>
              <a:t> received better care if they spoke English more fluently?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7% of African American adults said yes compared to 2% of white adults.  </a:t>
            </a:r>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18</a:t>
            </a:fld>
            <a:endParaRPr lang="en-US" dirty="0"/>
          </a:p>
        </p:txBody>
      </p:sp>
    </p:spTree>
    <p:extLst>
      <p:ext uri="{BB962C8B-B14F-4D97-AF65-F5344CB8AC3E}">
        <p14:creationId xmlns:p14="http://schemas.microsoft.com/office/powerpoint/2010/main" val="787029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only Academic Health Center in our region, we have a moral and</a:t>
            </a:r>
            <a:r>
              <a:rPr lang="en-US" baseline="0" dirty="0" smtClean="0"/>
              <a:t> ethical obligation to work on these health disparities and improve the perceptions of discrimination.  We are also the educator for many of the students who will be our future health care workforce in our region so we do have the opportunity to move the needle on this work.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19</a:t>
            </a:fld>
            <a:endParaRPr lang="en-US" dirty="0"/>
          </a:p>
        </p:txBody>
      </p:sp>
    </p:spTree>
    <p:extLst>
      <p:ext uri="{BB962C8B-B14F-4D97-AF65-F5344CB8AC3E}">
        <p14:creationId xmlns:p14="http://schemas.microsoft.com/office/powerpoint/2010/main" val="74358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2</a:t>
            </a:fld>
            <a:endParaRPr lang="en-US" dirty="0"/>
          </a:p>
        </p:txBody>
      </p:sp>
    </p:spTree>
    <p:extLst>
      <p:ext uri="{BB962C8B-B14F-4D97-AF65-F5344CB8AC3E}">
        <p14:creationId xmlns:p14="http://schemas.microsoft.com/office/powerpoint/2010/main" val="3787210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2012, UC was selected as 1 of 5 academic institutions to participate in the </a:t>
            </a:r>
            <a:r>
              <a:rPr lang="en-US" sz="1200" kern="1200" dirty="0" smtClean="0">
                <a:solidFill>
                  <a:schemeClr val="tx1"/>
                </a:solidFill>
                <a:effectLst/>
                <a:latin typeface="+mn-lt"/>
                <a:ea typeface="+mn-ea"/>
                <a:cs typeface="+mn-cs"/>
              </a:rPr>
              <a:t>Urban Universities (UU) for HEALTH (Health Equity Alignment through Leadership and Transformation of the Health Workforce) learning collaborative. UU HEALTH was grounded on the premise that universities and academic health centers serve as “anchors” for urban communities and as regional educational centers for the health professions and are positioned to drive improvements in local health outcomes. The initiative’s goal was to identify and disseminate knowledge, tools, and metrics that would aid universities and their academic medical centers in enhancing healthcare workforce diversity.</a:t>
            </a:r>
          </a:p>
          <a:p>
            <a:r>
              <a:rPr lang="en-US" sz="1200" kern="1200" dirty="0" smtClean="0">
                <a:solidFill>
                  <a:schemeClr val="tx1"/>
                </a:solidFill>
                <a:effectLst/>
                <a:latin typeface="+mn-lt"/>
                <a:ea typeface="+mn-ea"/>
                <a:cs typeface="+mn-cs"/>
              </a:rPr>
              <a:t>Significant accomplishments achieved</a:t>
            </a:r>
            <a:r>
              <a:rPr lang="en-US" sz="1200" kern="1200" baseline="0" dirty="0" smtClean="0">
                <a:solidFill>
                  <a:schemeClr val="tx1"/>
                </a:solidFill>
                <a:effectLst/>
                <a:latin typeface="+mn-lt"/>
                <a:ea typeface="+mn-ea"/>
                <a:cs typeface="+mn-cs"/>
              </a:rPr>
              <a:t> include:</a:t>
            </a:r>
          </a:p>
          <a:p>
            <a:r>
              <a:rPr lang="en-US" dirty="0" smtClean="0"/>
              <a:t>1) Executive Council</a:t>
            </a:r>
            <a:r>
              <a:rPr lang="en-US" baseline="0" dirty="0" smtClean="0"/>
              <a:t> – critical as effecting change and championing our other initiatives developing Mission-based health care goals including goals to increase diversity in the AHC colleges. </a:t>
            </a:r>
            <a:r>
              <a:rPr lang="en-US" baseline="0" smtClean="0"/>
              <a:t>2) Pipeline </a:t>
            </a:r>
            <a:r>
              <a:rPr lang="en-US" baseline="0" dirty="0" smtClean="0"/>
              <a:t>programs and a social media campaign to increase enrollment of </a:t>
            </a:r>
            <a:r>
              <a:rPr lang="en-US" baseline="0" smtClean="0"/>
              <a:t>diverse students 3) Institutional </a:t>
            </a:r>
            <a:r>
              <a:rPr lang="en-US" baseline="0" dirty="0" smtClean="0"/>
              <a:t>data dashboard to track outcomes </a:t>
            </a:r>
            <a:r>
              <a:rPr lang="en-US" baseline="0" smtClean="0"/>
              <a:t>with diversity 4) Community </a:t>
            </a:r>
            <a:r>
              <a:rPr lang="en-US" baseline="0" dirty="0" smtClean="0"/>
              <a:t>Advisory Board – discuss more in a few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the UU HEALTH project ended in 2016; our team was funded for three more years by then President Santa Ono to continue this work into 2019.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1E795A9-E632-4736-82A1-0FAB5F5690AE}" type="slidenum">
              <a:rPr lang="en-US" smtClean="0"/>
              <a:t>20</a:t>
            </a:fld>
            <a:endParaRPr lang="en-US" dirty="0"/>
          </a:p>
        </p:txBody>
      </p:sp>
    </p:spTree>
    <p:extLst>
      <p:ext uri="{BB962C8B-B14F-4D97-AF65-F5344CB8AC3E}">
        <p14:creationId xmlns:p14="http://schemas.microsoft.com/office/powerpoint/2010/main" val="3042185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biggest accomplishments was the development of a Community Advisory</a:t>
            </a:r>
            <a:r>
              <a:rPr lang="en-US" baseline="0" dirty="0" smtClean="0"/>
              <a:t> Board made up of a c</a:t>
            </a:r>
            <a:r>
              <a:rPr lang="en-US" dirty="0" smtClean="0"/>
              <a:t>ross-section </a:t>
            </a:r>
            <a:r>
              <a:rPr lang="en-US" dirty="0" smtClean="0"/>
              <a:t>of community leaders that include representation from the following sectors: faith, public schools, business, philanthropy, advocacy, healthcare, and </a:t>
            </a:r>
            <a:r>
              <a:rPr lang="en-US" dirty="0" smtClean="0"/>
              <a:t>government.  We have meet faithfully with this</a:t>
            </a:r>
            <a:r>
              <a:rPr lang="en-US" baseline="0" dirty="0" smtClean="0"/>
              <a:t> group once a quarter over the past 7 years.  We have glowing accolades from the members that this board has been the best community group to which they have ever belonged.  We believe this is because we set the agenda with them not for them, we solicit their advice and feedback and actualize it, from this group has evolved a Healthcare Workforce Diversity Workgroup charged with identifying a menu of strategies to guide in facilitating ALL of our health system efforts to improve health disparities and workforce diversity.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21</a:t>
            </a:fld>
            <a:endParaRPr lang="en-US" dirty="0"/>
          </a:p>
        </p:txBody>
      </p:sp>
    </p:spTree>
    <p:extLst>
      <p:ext uri="{BB962C8B-B14F-4D97-AF65-F5344CB8AC3E}">
        <p14:creationId xmlns:p14="http://schemas.microsoft.com/office/powerpoint/2010/main" val="3218015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initiatives </a:t>
            </a:r>
            <a:r>
              <a:rPr lang="en-US" baseline="0" dirty="0" smtClean="0"/>
              <a:t>our work has been responsible for include:</a:t>
            </a:r>
          </a:p>
          <a:p>
            <a:endParaRPr lang="en-US" baseline="0" dirty="0" smtClean="0"/>
          </a:p>
          <a:p>
            <a:pPr marL="228600" indent="-228600">
              <a:buAutoNum type="arabicParenR"/>
            </a:pPr>
            <a:r>
              <a:rPr lang="en-US" baseline="0" dirty="0" smtClean="0"/>
              <a:t>Surveying all of our students to have them self evaluate their own cultural competency and the cultural competency of our curriculum in each AHC college with the goal to share best-practices and processes.  </a:t>
            </a:r>
          </a:p>
          <a:p>
            <a:pPr marL="228600" indent="-228600">
              <a:buAutoNum type="arabicParenR"/>
            </a:pPr>
            <a:r>
              <a:rPr lang="en-US" baseline="0" dirty="0" smtClean="0"/>
              <a:t>Completed an E-curriculum review to evaluate our curriculum and to remind our faculty the value of embedding it directly into it.</a:t>
            </a:r>
          </a:p>
          <a:p>
            <a:pPr marL="228600" indent="-228600">
              <a:buAutoNum type="arabicParenR"/>
            </a:pPr>
            <a:r>
              <a:rPr lang="en-US" baseline="0" dirty="0" smtClean="0"/>
              <a:t>Service Learning – various opportunities for our students to participate in service learning project connecting learning objectives with community service. </a:t>
            </a:r>
          </a:p>
          <a:p>
            <a:pPr marL="228600" indent="-228600">
              <a:buAutoNum type="arabicParenR"/>
            </a:pPr>
            <a:r>
              <a:rPr lang="en-US" baseline="0" dirty="0" smtClean="0"/>
              <a:t>Interprofessional education - </a:t>
            </a:r>
            <a:r>
              <a:rPr lang="en-US" sz="1200" b="0" i="0" kern="1200" dirty="0" smtClean="0">
                <a:solidFill>
                  <a:schemeClr val="tx1"/>
                </a:solidFill>
                <a:effectLst/>
                <a:latin typeface="+mn-lt"/>
                <a:ea typeface="+mn-ea"/>
                <a:cs typeface="+mn-cs"/>
              </a:rPr>
              <a:t>Our desire is to educate our students so they will be prepared to actively participate and lead Interprofessional teams that deliver care that results in enhanced patient outcomes in contemporary models of health care.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64629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Institutional Data Dashboard that</a:t>
            </a:r>
            <a:r>
              <a:rPr lang="en-US" baseline="0" dirty="0" smtClean="0"/>
              <a:t> was first developed because of our participation in the UU Health project.  Before this dashboard, tracking our enrollment of underrepresented students was cumbersome to say the least and there was not an effort or importance to look at this across the AHC.  </a:t>
            </a:r>
            <a:endParaRPr lang="en-US" dirty="0" smtClean="0"/>
          </a:p>
          <a:p>
            <a:endParaRPr lang="en-US" dirty="0" smtClean="0"/>
          </a:p>
          <a:p>
            <a:r>
              <a:rPr lang="en-US" dirty="0" smtClean="0"/>
              <a:t>URM </a:t>
            </a:r>
            <a:r>
              <a:rPr lang="en-US" dirty="0" smtClean="0"/>
              <a:t>– self</a:t>
            </a:r>
            <a:r>
              <a:rPr lang="en-US" baseline="0" dirty="0" smtClean="0"/>
              <a:t> report as American Indian/Alaskan Native, African American, Hispanic/Latino, native Hawaiian or other Pacific Islander, and those who identify with “more than one race.”</a:t>
            </a:r>
          </a:p>
          <a:p>
            <a:r>
              <a:rPr lang="en-US" baseline="0" dirty="0" smtClean="0"/>
              <a:t>AHC = Allied Health Sciences, Medicine, Nursing and Pharmacy</a:t>
            </a:r>
          </a:p>
          <a:p>
            <a:r>
              <a:rPr lang="en-US" baseline="0" dirty="0" smtClean="0"/>
              <a:t>14% to 17%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23</a:t>
            </a:fld>
            <a:endParaRPr lang="en-US" dirty="0"/>
          </a:p>
        </p:txBody>
      </p:sp>
    </p:spTree>
    <p:extLst>
      <p:ext uri="{BB962C8B-B14F-4D97-AF65-F5344CB8AC3E}">
        <p14:creationId xmlns:p14="http://schemas.microsoft.com/office/powerpoint/2010/main" val="4127378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kern="1200" dirty="0" smtClean="0">
                <a:solidFill>
                  <a:schemeClr val="tx1"/>
                </a:solidFill>
                <a:effectLst/>
                <a:latin typeface="+mn-lt"/>
                <a:ea typeface="+mn-ea"/>
                <a:cs typeface="+mn-cs"/>
              </a:rPr>
              <a:t>As</a:t>
            </a:r>
            <a:r>
              <a:rPr lang="en-US" sz="1200" b="0" u="none" kern="1200" baseline="0" dirty="0" smtClean="0">
                <a:solidFill>
                  <a:schemeClr val="tx1"/>
                </a:solidFill>
                <a:effectLst/>
                <a:latin typeface="+mn-lt"/>
                <a:ea typeface="+mn-ea"/>
                <a:cs typeface="+mn-cs"/>
              </a:rPr>
              <a:t> the funding for our team is coming to a close, this work will live on and continue under President Pinto’s Next Lives Here Strategic Plan where Urban Health is a pathway.  </a:t>
            </a:r>
            <a:endParaRPr lang="en-US" sz="1200" b="0" u="none"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Goal </a:t>
            </a:r>
            <a:r>
              <a:rPr lang="en-US" sz="1200" b="1" u="sng" kern="1200" dirty="0" smtClean="0">
                <a:solidFill>
                  <a:schemeClr val="tx1"/>
                </a:solidFill>
                <a:effectLst/>
                <a:latin typeface="+mn-lt"/>
                <a:ea typeface="+mn-ea"/>
                <a:cs typeface="+mn-cs"/>
              </a:rPr>
              <a:t>1</a:t>
            </a:r>
          </a:p>
          <a:p>
            <a:r>
              <a:rPr lang="en-US" sz="1200" kern="1200" dirty="0" smtClean="0">
                <a:solidFill>
                  <a:schemeClr val="tx1"/>
                </a:solidFill>
                <a:effectLst/>
                <a:latin typeface="+mn-lt"/>
                <a:ea typeface="+mn-ea"/>
                <a:cs typeface="+mn-cs"/>
              </a:rPr>
              <a:t>S1:  Improve outcomes and reduce disparities for traditionally underrepresented individuals and communities. Example: Hotspotting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S2:  Develop inclusive cross-disciplinary approaches for creating a healthy community. Example: Cradle Cincinnati, First Ladies Health Initiative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S3:  Increase transdisciplinary research opportunities that addresses urban health challenges impacting our communities and translate into practical applications.</a:t>
            </a:r>
          </a:p>
          <a:p>
            <a:pPr lvl="0"/>
            <a:r>
              <a:rPr lang="en-US" sz="1200" kern="1200" dirty="0" smtClean="0">
                <a:solidFill>
                  <a:schemeClr val="tx1"/>
                </a:solidFill>
                <a:effectLst/>
                <a:latin typeface="+mn-lt"/>
                <a:ea typeface="+mn-ea"/>
                <a:cs typeface="+mn-cs"/>
              </a:rPr>
              <a:t>Example:  </a:t>
            </a:r>
            <a:r>
              <a:rPr lang="en-US" sz="1200" kern="1200" dirty="0" smtClean="0">
                <a:solidFill>
                  <a:schemeClr val="tx1"/>
                </a:solidFill>
                <a:effectLst/>
                <a:latin typeface="+mn-lt"/>
                <a:ea typeface="+mn-ea"/>
                <a:cs typeface="+mn-cs"/>
              </a:rPr>
              <a:t>Opioid </a:t>
            </a:r>
            <a:r>
              <a:rPr lang="en-US" sz="1200" kern="1200" dirty="0" smtClean="0">
                <a:solidFill>
                  <a:schemeClr val="tx1"/>
                </a:solidFill>
                <a:effectLst/>
                <a:latin typeface="+mn-lt"/>
                <a:ea typeface="+mn-ea"/>
                <a:cs typeface="+mn-cs"/>
              </a:rPr>
              <a:t>Task Force, Cincinnati Initiative to Reduce Violence</a:t>
            </a:r>
          </a:p>
          <a:p>
            <a:pPr lvl="0"/>
            <a:r>
              <a:rPr lang="en-US" sz="1200" b="1" u="sng" kern="1200" dirty="0" smtClean="0">
                <a:solidFill>
                  <a:schemeClr val="tx1"/>
                </a:solidFill>
                <a:effectLst/>
                <a:latin typeface="+mn-lt"/>
                <a:ea typeface="+mn-ea"/>
                <a:cs typeface="+mn-cs"/>
              </a:rPr>
              <a:t>Goal</a:t>
            </a:r>
            <a:r>
              <a:rPr lang="en-US" sz="1200" b="1" u="sng" kern="1200" baseline="0" dirty="0" smtClean="0">
                <a:solidFill>
                  <a:schemeClr val="tx1"/>
                </a:solidFill>
                <a:effectLst/>
                <a:latin typeface="+mn-lt"/>
                <a:ea typeface="+mn-ea"/>
                <a:cs typeface="+mn-cs"/>
              </a:rPr>
              <a:t> 2</a:t>
            </a:r>
            <a:endParaRPr lang="en-US" sz="1050" b="1" u="sng"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S1:  Increase quality urban health K-12 pathway programming and partnerships</a:t>
            </a:r>
          </a:p>
          <a:p>
            <a:pPr lvl="0"/>
            <a:r>
              <a:rPr lang="en-US" sz="1200" kern="1200" dirty="0" smtClean="0">
                <a:solidFill>
                  <a:schemeClr val="tx1"/>
                </a:solidFill>
                <a:effectLst/>
                <a:latin typeface="+mn-lt"/>
                <a:ea typeface="+mn-ea"/>
                <a:cs typeface="+mn-cs"/>
              </a:rPr>
              <a:t>Example: Leadership 2.0, Student-run health clinic, health pathways, OMH</a:t>
            </a:r>
          </a:p>
          <a:p>
            <a:r>
              <a:rPr lang="en-US" sz="1200" kern="1200" dirty="0" smtClean="0">
                <a:solidFill>
                  <a:schemeClr val="tx1"/>
                </a:solidFill>
                <a:effectLst/>
                <a:latin typeface="+mn-lt"/>
                <a:ea typeface="+mn-ea"/>
                <a:cs typeface="+mn-cs"/>
              </a:rPr>
              <a:t> S2:  Increase the number of UC graduates in health related fields that are diverse and culturally competent.  Example:  (a) Assess cultural competence of graduating health care professional (b) Set targets for admissions recruitment, retention, and graduation of diverse groups in colleges with health related professions. </a:t>
            </a:r>
          </a:p>
          <a:p>
            <a:r>
              <a:rPr lang="en-US" sz="1200" kern="1200" dirty="0" smtClean="0">
                <a:solidFill>
                  <a:schemeClr val="tx1"/>
                </a:solidFill>
                <a:effectLst/>
                <a:latin typeface="+mn-lt"/>
                <a:ea typeface="+mn-ea"/>
                <a:cs typeface="+mn-cs"/>
              </a:rPr>
              <a:t>S3:  Co-create culturally competent and diverse health care </a:t>
            </a:r>
            <a:r>
              <a:rPr lang="en-US" sz="1200" kern="1200" dirty="0" smtClean="0">
                <a:solidFill>
                  <a:schemeClr val="tx1"/>
                </a:solidFill>
                <a:effectLst/>
                <a:latin typeface="+mn-lt"/>
                <a:ea typeface="+mn-ea"/>
                <a:cs typeface="+mn-cs"/>
              </a:rPr>
              <a:t>settings.  Partner </a:t>
            </a:r>
            <a:r>
              <a:rPr lang="en-US" sz="1200" kern="1200" dirty="0" smtClean="0">
                <a:solidFill>
                  <a:schemeClr val="tx1"/>
                </a:solidFill>
                <a:effectLst/>
                <a:latin typeface="+mn-lt"/>
                <a:ea typeface="+mn-ea"/>
                <a:cs typeface="+mn-cs"/>
              </a:rPr>
              <a:t>with healthcare settings in providing </a:t>
            </a:r>
            <a:r>
              <a:rPr lang="en-US" sz="1200" kern="1200" dirty="0" smtClean="0">
                <a:solidFill>
                  <a:schemeClr val="tx1"/>
                </a:solidFill>
                <a:effectLst/>
                <a:latin typeface="+mn-lt"/>
                <a:ea typeface="+mn-ea"/>
                <a:cs typeface="+mn-cs"/>
              </a:rPr>
              <a:t>scholarships/clinical </a:t>
            </a:r>
            <a:r>
              <a:rPr lang="en-US" sz="1200" kern="1200" dirty="0" smtClean="0">
                <a:solidFill>
                  <a:schemeClr val="tx1"/>
                </a:solidFill>
                <a:effectLst/>
                <a:latin typeface="+mn-lt"/>
                <a:ea typeface="+mn-ea"/>
                <a:cs typeface="+mn-cs"/>
              </a:rPr>
              <a:t>experiences for </a:t>
            </a:r>
            <a:r>
              <a:rPr lang="en-US" sz="1200" kern="1200" dirty="0" smtClean="0">
                <a:solidFill>
                  <a:schemeClr val="tx1"/>
                </a:solidFill>
                <a:effectLst/>
                <a:latin typeface="+mn-lt"/>
                <a:ea typeface="+mn-ea"/>
                <a:cs typeface="+mn-cs"/>
              </a:rPr>
              <a:t>students.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24</a:t>
            </a:fld>
            <a:endParaRPr lang="en-US" dirty="0"/>
          </a:p>
        </p:txBody>
      </p:sp>
    </p:spTree>
    <p:extLst>
      <p:ext uri="{BB962C8B-B14F-4D97-AF65-F5344CB8AC3E}">
        <p14:creationId xmlns:p14="http://schemas.microsoft.com/office/powerpoint/2010/main" val="120947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25</a:t>
            </a:fld>
            <a:endParaRPr lang="en-US" dirty="0"/>
          </a:p>
        </p:txBody>
      </p:sp>
    </p:spTree>
    <p:extLst>
      <p:ext uri="{BB962C8B-B14F-4D97-AF65-F5344CB8AC3E}">
        <p14:creationId xmlns:p14="http://schemas.microsoft.com/office/powerpoint/2010/main" val="375654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26</a:t>
            </a:fld>
            <a:endParaRPr lang="en-US" dirty="0"/>
          </a:p>
        </p:txBody>
      </p:sp>
    </p:spTree>
    <p:extLst>
      <p:ext uri="{BB962C8B-B14F-4D97-AF65-F5344CB8AC3E}">
        <p14:creationId xmlns:p14="http://schemas.microsoft.com/office/powerpoint/2010/main" val="593072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27</a:t>
            </a:fld>
            <a:endParaRPr lang="en-US" dirty="0"/>
          </a:p>
        </p:txBody>
      </p:sp>
    </p:spTree>
    <p:extLst>
      <p:ext uri="{BB962C8B-B14F-4D97-AF65-F5344CB8AC3E}">
        <p14:creationId xmlns:p14="http://schemas.microsoft.com/office/powerpoint/2010/main" val="270842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6E72BA2-20B6-488C-872F-27E7A35F5426}" type="slidenum">
              <a:rPr lang="en-US" smtClean="0"/>
              <a:t>3</a:t>
            </a:fld>
            <a:endParaRPr lang="en-US" dirty="0"/>
          </a:p>
        </p:txBody>
      </p:sp>
    </p:spTree>
    <p:extLst>
      <p:ext uri="{BB962C8B-B14F-4D97-AF65-F5344CB8AC3E}">
        <p14:creationId xmlns:p14="http://schemas.microsoft.com/office/powerpoint/2010/main" val="392479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Disparities are commonly viewed through the lens of race and ethnicity, they also occur across other dimensions such as socioeconomic status, age, location, gender, disability status and sexual orientation.  </a:t>
            </a:r>
          </a:p>
        </p:txBody>
      </p:sp>
      <p:sp>
        <p:nvSpPr>
          <p:cNvPr id="4" name="Slide Number Placeholder 3"/>
          <p:cNvSpPr>
            <a:spLocks noGrp="1"/>
          </p:cNvSpPr>
          <p:nvPr>
            <p:ph type="sldNum" sz="quarter" idx="10"/>
          </p:nvPr>
        </p:nvSpPr>
        <p:spPr/>
        <p:txBody>
          <a:bodyPr/>
          <a:lstStyle/>
          <a:p>
            <a:fld id="{96E72BA2-20B6-488C-872F-27E7A35F5426}" type="slidenum">
              <a:rPr lang="en-US" smtClean="0"/>
              <a:t>4</a:t>
            </a:fld>
            <a:endParaRPr lang="en-US" dirty="0"/>
          </a:p>
        </p:txBody>
      </p:sp>
    </p:spTree>
    <p:extLst>
      <p:ext uri="{BB962C8B-B14F-4D97-AF65-F5344CB8AC3E}">
        <p14:creationId xmlns:p14="http://schemas.microsoft.com/office/powerpoint/2010/main" val="185362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Recent analysis estimates that 30% of direct medical costs for African Americans, Hispanics, and Asian Americans are excess costs due to health inequities and that the economy loses an estimated $309 billion per year due to direct and indirect cost of disparities.  As our population becomes more diverse, with people of color estimated to account for over half of population by 2050, it is increasingly important to address health disparities.  And it is the right thing to do.  Your health and well-being should not be based upon your race/ethnicity, your economic situation and where your live.  </a:t>
            </a:r>
          </a:p>
          <a:p>
            <a:endParaRPr lang="en-US" baseline="0" dirty="0" smtClean="0"/>
          </a:p>
          <a:p>
            <a:r>
              <a:rPr lang="en-US" baseline="0" dirty="0" smtClean="0"/>
              <a:t>“Of all the forms of inequality, injustice in health care is the most shocking and inhumane.” — Dr. Martin Luther King, Jr.</a:t>
            </a:r>
          </a:p>
        </p:txBody>
      </p:sp>
      <p:sp>
        <p:nvSpPr>
          <p:cNvPr id="4" name="Slide Number Placeholder 3"/>
          <p:cNvSpPr>
            <a:spLocks noGrp="1"/>
          </p:cNvSpPr>
          <p:nvPr>
            <p:ph type="sldNum" sz="quarter" idx="10"/>
          </p:nvPr>
        </p:nvSpPr>
        <p:spPr/>
        <p:txBody>
          <a:bodyPr/>
          <a:lstStyle/>
          <a:p>
            <a:fld id="{96E72BA2-20B6-488C-872F-27E7A35F5426}" type="slidenum">
              <a:rPr lang="en-US" smtClean="0"/>
              <a:t>5</a:t>
            </a:fld>
            <a:endParaRPr lang="en-US" dirty="0"/>
          </a:p>
        </p:txBody>
      </p:sp>
    </p:spTree>
    <p:extLst>
      <p:ext uri="{BB962C8B-B14F-4D97-AF65-F5344CB8AC3E}">
        <p14:creationId xmlns:p14="http://schemas.microsoft.com/office/powerpoint/2010/main" val="349936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Wikipedia, we have 9 Fortune 500 companies and 15 Fortune 1000 companies headquartered here.  Having 9 Fortune 500 company headquarters in our area, ranks us in the United States Top 10 markets for number of Fortune 500 headquarters per million residents, higher than New York, Boston, Chicago or Los Angeles.</a:t>
            </a:r>
          </a:p>
          <a:p>
            <a:endParaRPr lang="en-US" dirty="0" smtClean="0"/>
          </a:p>
          <a:p>
            <a:r>
              <a:rPr lang="en-US" dirty="0" smtClean="0"/>
              <a:t>Yet</a:t>
            </a:r>
            <a:r>
              <a:rPr lang="en-US" baseline="0" dirty="0" smtClean="0"/>
              <a:t>, we have </a:t>
            </a:r>
            <a:r>
              <a:rPr lang="en-US" baseline="0" dirty="0" smtClean="0"/>
              <a:t>significant disparities in our region.</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6</a:t>
            </a:fld>
            <a:endParaRPr lang="en-US" dirty="0"/>
          </a:p>
        </p:txBody>
      </p:sp>
    </p:spTree>
    <p:extLst>
      <p:ext uri="{BB962C8B-B14F-4D97-AF65-F5344CB8AC3E}">
        <p14:creationId xmlns:p14="http://schemas.microsoft.com/office/powerpoint/2010/main" val="363261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2015, the </a:t>
            </a:r>
            <a:r>
              <a:rPr lang="en-US" sz="1200" kern="1200" dirty="0" smtClean="0">
                <a:solidFill>
                  <a:schemeClr val="tx1"/>
                </a:solidFill>
                <a:effectLst/>
                <a:latin typeface="+mn-lt"/>
                <a:ea typeface="+mn-ea"/>
                <a:cs typeface="+mn-cs"/>
              </a:rPr>
              <a:t>Urban League of Greater Southwestern Ohio</a:t>
            </a:r>
            <a:r>
              <a:rPr lang="en-US" sz="1200" kern="1200" baseline="0" dirty="0" smtClean="0">
                <a:solidFill>
                  <a:schemeClr val="tx1"/>
                </a:solidFill>
                <a:effectLst/>
                <a:latin typeface="+mn-lt"/>
                <a:ea typeface="+mn-ea"/>
                <a:cs typeface="+mn-cs"/>
              </a:rPr>
              <a:t> published an excellent report titled (</a:t>
            </a:r>
            <a:r>
              <a:rPr lang="en-US" sz="1200" kern="1200" dirty="0" smtClean="0">
                <a:solidFill>
                  <a:schemeClr val="tx1"/>
                </a:solidFill>
                <a:effectLst/>
                <a:latin typeface="+mn-lt"/>
                <a:ea typeface="+mn-ea"/>
                <a:cs typeface="+mn-cs"/>
              </a:rPr>
              <a:t>The State of Black Cincinnati 2015:   Two Cities) </a:t>
            </a:r>
            <a:r>
              <a:rPr lang="en-US" sz="1200" kern="1200" baseline="0" dirty="0" smtClean="0">
                <a:solidFill>
                  <a:schemeClr val="tx1"/>
                </a:solidFill>
                <a:effectLst/>
                <a:latin typeface="+mn-lt"/>
                <a:ea typeface="+mn-ea"/>
                <a:cs typeface="+mn-cs"/>
              </a:rPr>
              <a:t>detailing many disparities.  Excellent read and resource and highly recommend if you are interested.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Focusing on economic disparities:  </a:t>
            </a:r>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7</a:t>
            </a:fld>
            <a:endParaRPr lang="en-US" dirty="0"/>
          </a:p>
        </p:txBody>
      </p:sp>
    </p:spTree>
    <p:extLst>
      <p:ext uri="{BB962C8B-B14F-4D97-AF65-F5344CB8AC3E}">
        <p14:creationId xmlns:p14="http://schemas.microsoft.com/office/powerpoint/2010/main" val="97730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 of Cincinnati Health Department</a:t>
            </a:r>
            <a:r>
              <a:rPr lang="en-US" baseline="0" dirty="0" smtClean="0"/>
              <a:t> published the Community Health Assessment in 2017 with this graph.  </a:t>
            </a:r>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8</a:t>
            </a:fld>
            <a:endParaRPr lang="en-US" dirty="0"/>
          </a:p>
        </p:txBody>
      </p:sp>
    </p:spTree>
    <p:extLst>
      <p:ext uri="{BB962C8B-B14F-4D97-AF65-F5344CB8AC3E}">
        <p14:creationId xmlns:p14="http://schemas.microsoft.com/office/powerpoint/2010/main" val="13193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published in Community Health Assessment in 2017 by t</a:t>
            </a:r>
            <a:r>
              <a:rPr lang="en-US" dirty="0" smtClean="0"/>
              <a:t>he City of Cincinnati Health Department.</a:t>
            </a:r>
          </a:p>
          <a:p>
            <a:r>
              <a:rPr lang="en-US" dirty="0" smtClean="0"/>
              <a:t>20 year difference in life expectancy based on neighborhood.</a:t>
            </a:r>
          </a:p>
          <a:p>
            <a:r>
              <a:rPr lang="en-US" dirty="0" smtClean="0"/>
              <a:t>North Avondale – Paddock Hills – can expect to live to about 87 compared to </a:t>
            </a:r>
          </a:p>
          <a:p>
            <a:r>
              <a:rPr lang="en-US" dirty="0" smtClean="0"/>
              <a:t>Avondale with a</a:t>
            </a:r>
            <a:r>
              <a:rPr lang="en-US" baseline="0" dirty="0" smtClean="0"/>
              <a:t> life expectancy of 68 years. </a:t>
            </a:r>
            <a:endParaRPr lang="en-US" dirty="0" smtClean="0"/>
          </a:p>
          <a:p>
            <a:endParaRPr lang="en-US" dirty="0"/>
          </a:p>
        </p:txBody>
      </p:sp>
      <p:sp>
        <p:nvSpPr>
          <p:cNvPr id="4" name="Slide Number Placeholder 3"/>
          <p:cNvSpPr>
            <a:spLocks noGrp="1"/>
          </p:cNvSpPr>
          <p:nvPr>
            <p:ph type="sldNum" sz="quarter" idx="10"/>
          </p:nvPr>
        </p:nvSpPr>
        <p:spPr/>
        <p:txBody>
          <a:bodyPr/>
          <a:lstStyle/>
          <a:p>
            <a:fld id="{96E72BA2-20B6-488C-872F-27E7A35F5426}" type="slidenum">
              <a:rPr lang="en-US" smtClean="0"/>
              <a:t>9</a:t>
            </a:fld>
            <a:endParaRPr lang="en-US" dirty="0"/>
          </a:p>
        </p:txBody>
      </p:sp>
    </p:spTree>
    <p:extLst>
      <p:ext uri="{BB962C8B-B14F-4D97-AF65-F5344CB8AC3E}">
        <p14:creationId xmlns:p14="http://schemas.microsoft.com/office/powerpoint/2010/main" val="289623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419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619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2996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35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034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169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593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737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887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514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8555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743200"/>
            <a:ext cx="8229600" cy="33876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3/27/2019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D19DA-AB77-8A47-A266-19F53D35A70C}" type="datetimeFigureOut">
              <a:rPr lang="en-US" smtClean="0">
                <a:solidFill>
                  <a:prstClr val="black">
                    <a:tint val="75000"/>
                  </a:prstClr>
                </a:solidFill>
              </a:rPr>
              <a:pPr/>
              <a:t>3/27/2019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DCF63-0AF1-5B46-9705-51D98A2820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4077297"/>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pn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gif"/><Relationship Id="rId25" Type="http://schemas.openxmlformats.org/officeDocument/2006/relationships/image" Target="../media/image53.jpg"/><Relationship Id="rId2" Type="http://schemas.openxmlformats.org/officeDocument/2006/relationships/notesSlide" Target="../notesSlides/notesSlide21.xml"/><Relationship Id="rId16" Type="http://schemas.openxmlformats.org/officeDocument/2006/relationships/image" Target="../media/image45.jpeg"/><Relationship Id="rId20"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0.jpeg"/><Relationship Id="rId24" Type="http://schemas.openxmlformats.org/officeDocument/2006/relationships/image" Target="../media/image52.png"/><Relationship Id="rId5" Type="http://schemas.openxmlformats.org/officeDocument/2006/relationships/image" Target="../media/image34.jpeg"/><Relationship Id="rId15" Type="http://schemas.openxmlformats.org/officeDocument/2006/relationships/image" Target="../media/image44.jpeg"/><Relationship Id="rId23" Type="http://schemas.openxmlformats.org/officeDocument/2006/relationships/image" Target="../media/image24.jpg"/><Relationship Id="rId10" Type="http://schemas.openxmlformats.org/officeDocument/2006/relationships/image" Target="../media/image39.jpg"/><Relationship Id="rId19" Type="http://schemas.openxmlformats.org/officeDocument/2006/relationships/image" Target="../media/image48.jpeg"/><Relationship Id="rId4" Type="http://schemas.openxmlformats.org/officeDocument/2006/relationships/image" Target="../media/image33.jpg"/><Relationship Id="rId9" Type="http://schemas.openxmlformats.org/officeDocument/2006/relationships/image" Target="../media/image38.jpeg"/><Relationship Id="rId14" Type="http://schemas.openxmlformats.org/officeDocument/2006/relationships/image" Target="../media/image43.jpeg"/><Relationship Id="rId22"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hyperlink" Target="https://www.cincinnati-oh.gov/health/assets/File/EDIT%20THIS%20CHA_12_21_17%20FINAL.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ulgso.org/news/68/150/State-of-Black-Cincinnati/d,CustomStateofBlackCinciandDaytonNewsDetail" TargetMode="External"/><Relationship Id="rId4" Type="http://schemas.openxmlformats.org/officeDocument/2006/relationships/hyperlink" Target="https://kaiserfamilyfoundation.files.wordpress.com/2013/01/8396.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mailto:Tammy.Mentzel@u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07057"/>
          </a:xfrm>
        </p:spPr>
        <p:txBody>
          <a:bodyPr>
            <a:normAutofit fontScale="90000"/>
          </a:bodyPr>
          <a:lstStyle/>
          <a:p>
            <a:r>
              <a:rPr lang="en-US" dirty="0"/>
              <a:t>Understanding Health Disparities and Perceptions of Discrimination in Greater Cincinnati</a:t>
            </a:r>
          </a:p>
        </p:txBody>
      </p:sp>
      <p:sp>
        <p:nvSpPr>
          <p:cNvPr id="5" name="Subtitle 2"/>
          <p:cNvSpPr txBox="1">
            <a:spLocks/>
          </p:cNvSpPr>
          <p:nvPr/>
        </p:nvSpPr>
        <p:spPr>
          <a:xfrm flipH="1">
            <a:off x="488515" y="4053840"/>
            <a:ext cx="7628350" cy="202841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1" dirty="0" smtClean="0">
                <a:solidFill>
                  <a:schemeClr val="tx1"/>
                </a:solidFill>
              </a:rPr>
              <a:t>Tammy Mentzel, MPH</a:t>
            </a:r>
          </a:p>
          <a:p>
            <a:r>
              <a:rPr lang="en-US" sz="2800" b="1" dirty="0" smtClean="0">
                <a:solidFill>
                  <a:schemeClr val="tx1"/>
                </a:solidFill>
              </a:rPr>
              <a:t>Assistant Director for Programs and Projects</a:t>
            </a:r>
          </a:p>
          <a:p>
            <a:r>
              <a:rPr lang="en-US" sz="2800" b="1" dirty="0" smtClean="0">
                <a:solidFill>
                  <a:schemeClr val="tx1"/>
                </a:solidFill>
              </a:rPr>
              <a:t>Cincinnati Cancer Center</a:t>
            </a:r>
          </a:p>
          <a:p>
            <a:r>
              <a:rPr lang="en-US" sz="2800" b="1" dirty="0" smtClean="0">
                <a:solidFill>
                  <a:schemeClr val="tx1"/>
                </a:solidFill>
              </a:rPr>
              <a:t> College of Medicine</a:t>
            </a:r>
            <a:endParaRPr lang="en-US" sz="2800" b="1" dirty="0">
              <a:solidFill>
                <a:schemeClr val="tx1"/>
              </a:solidFill>
            </a:endParaRPr>
          </a:p>
        </p:txBody>
      </p:sp>
    </p:spTree>
    <p:extLst>
      <p:ext uri="{BB962C8B-B14F-4D97-AF65-F5344CB8AC3E}">
        <p14:creationId xmlns:p14="http://schemas.microsoft.com/office/powerpoint/2010/main" val="163972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and Education</a:t>
            </a:r>
            <a:endParaRPr lang="en-US" dirty="0"/>
          </a:p>
        </p:txBody>
      </p:sp>
      <p:pic>
        <p:nvPicPr>
          <p:cNvPr id="5" name="Picture 4"/>
          <p:cNvPicPr>
            <a:picLocks noChangeAspect="1"/>
          </p:cNvPicPr>
          <p:nvPr/>
        </p:nvPicPr>
        <p:blipFill>
          <a:blip r:embed="rId3"/>
          <a:stretch>
            <a:fillRect/>
          </a:stretch>
        </p:blipFill>
        <p:spPr>
          <a:xfrm>
            <a:off x="742122" y="2543969"/>
            <a:ext cx="8205471" cy="3108960"/>
          </a:xfrm>
          <a:prstGeom prst="rect">
            <a:avLst/>
          </a:prstGeom>
        </p:spPr>
      </p:pic>
      <p:sp>
        <p:nvSpPr>
          <p:cNvPr id="6" name="TextBox 5"/>
          <p:cNvSpPr txBox="1"/>
          <p:nvPr/>
        </p:nvSpPr>
        <p:spPr>
          <a:xfrm>
            <a:off x="457200" y="6293054"/>
            <a:ext cx="7142921" cy="369332"/>
          </a:xfrm>
          <a:prstGeom prst="rect">
            <a:avLst/>
          </a:prstGeom>
          <a:noFill/>
        </p:spPr>
        <p:txBody>
          <a:bodyPr wrap="square" rtlCol="0">
            <a:spAutoFit/>
          </a:bodyPr>
          <a:lstStyle/>
          <a:p>
            <a:r>
              <a:rPr lang="en-US" dirty="0" smtClean="0"/>
              <a:t>Source:  Interact for Health Community Health Status Survey, May 2017</a:t>
            </a:r>
            <a:endParaRPr lang="en-US" dirty="0"/>
          </a:p>
        </p:txBody>
      </p:sp>
    </p:spTree>
    <p:extLst>
      <p:ext uri="{BB962C8B-B14F-4D97-AF65-F5344CB8AC3E}">
        <p14:creationId xmlns:p14="http://schemas.microsoft.com/office/powerpoint/2010/main" val="2051343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and Poverty Status</a:t>
            </a:r>
            <a:endParaRPr lang="en-US" dirty="0"/>
          </a:p>
        </p:txBody>
      </p:sp>
      <p:sp>
        <p:nvSpPr>
          <p:cNvPr id="6" name="TextBox 5"/>
          <p:cNvSpPr txBox="1"/>
          <p:nvPr/>
        </p:nvSpPr>
        <p:spPr>
          <a:xfrm>
            <a:off x="457200" y="6293054"/>
            <a:ext cx="7142921" cy="369332"/>
          </a:xfrm>
          <a:prstGeom prst="rect">
            <a:avLst/>
          </a:prstGeom>
          <a:noFill/>
        </p:spPr>
        <p:txBody>
          <a:bodyPr wrap="square" rtlCol="0">
            <a:spAutoFit/>
          </a:bodyPr>
          <a:lstStyle/>
          <a:p>
            <a:r>
              <a:rPr lang="en-US" dirty="0" smtClean="0"/>
              <a:t>Source:  Interact for Health Community Health Status Survey, May 2017</a:t>
            </a:r>
            <a:endParaRPr lang="en-US" dirty="0"/>
          </a:p>
        </p:txBody>
      </p:sp>
      <p:pic>
        <p:nvPicPr>
          <p:cNvPr id="3" name="Picture 2"/>
          <p:cNvPicPr>
            <a:picLocks noChangeAspect="1"/>
          </p:cNvPicPr>
          <p:nvPr/>
        </p:nvPicPr>
        <p:blipFill>
          <a:blip r:embed="rId3"/>
          <a:stretch>
            <a:fillRect/>
          </a:stretch>
        </p:blipFill>
        <p:spPr>
          <a:xfrm>
            <a:off x="1908316" y="2273176"/>
            <a:ext cx="5029200" cy="3947907"/>
          </a:xfrm>
          <a:prstGeom prst="rect">
            <a:avLst/>
          </a:prstGeom>
        </p:spPr>
      </p:pic>
    </p:spTree>
    <p:extLst>
      <p:ext uri="{BB962C8B-B14F-4D97-AF65-F5344CB8AC3E}">
        <p14:creationId xmlns:p14="http://schemas.microsoft.com/office/powerpoint/2010/main" val="177378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Factors</a:t>
            </a:r>
            <a:endParaRPr lang="en-US" dirty="0"/>
          </a:p>
        </p:txBody>
      </p:sp>
      <p:sp>
        <p:nvSpPr>
          <p:cNvPr id="4" name="Content Placeholder 3"/>
          <p:cNvSpPr>
            <a:spLocks noGrp="1"/>
          </p:cNvSpPr>
          <p:nvPr>
            <p:ph sz="half" idx="2"/>
          </p:nvPr>
        </p:nvSpPr>
        <p:spPr>
          <a:xfrm>
            <a:off x="457200" y="2653664"/>
            <a:ext cx="4040188" cy="3951288"/>
          </a:xfrm>
        </p:spPr>
        <p:txBody>
          <a:bodyPr>
            <a:normAutofit/>
          </a:bodyPr>
          <a:lstStyle/>
          <a:p>
            <a:r>
              <a:rPr lang="en-US" sz="4400" dirty="0" smtClean="0"/>
              <a:t>Individual</a:t>
            </a:r>
          </a:p>
          <a:p>
            <a:r>
              <a:rPr lang="en-US" sz="4400" dirty="0" smtClean="0"/>
              <a:t>Provider</a:t>
            </a:r>
          </a:p>
          <a:p>
            <a:r>
              <a:rPr lang="en-US" sz="4400" dirty="0" smtClean="0"/>
              <a:t>Health System</a:t>
            </a:r>
            <a:endParaRPr lang="en-US" sz="4400" dirty="0"/>
          </a:p>
        </p:txBody>
      </p:sp>
      <p:sp>
        <p:nvSpPr>
          <p:cNvPr id="6" name="Content Placeholder 5"/>
          <p:cNvSpPr>
            <a:spLocks noGrp="1"/>
          </p:cNvSpPr>
          <p:nvPr>
            <p:ph sz="quarter" idx="4"/>
          </p:nvPr>
        </p:nvSpPr>
        <p:spPr>
          <a:xfrm>
            <a:off x="4645025" y="2677795"/>
            <a:ext cx="4041775" cy="3951288"/>
          </a:xfrm>
        </p:spPr>
        <p:txBody>
          <a:bodyPr>
            <a:normAutofit/>
          </a:bodyPr>
          <a:lstStyle/>
          <a:p>
            <a:r>
              <a:rPr lang="en-US" sz="4400" dirty="0" smtClean="0"/>
              <a:t>Societal</a:t>
            </a:r>
          </a:p>
          <a:p>
            <a:r>
              <a:rPr lang="en-US" sz="4400" dirty="0" smtClean="0"/>
              <a:t>Environmental</a:t>
            </a:r>
            <a:endParaRPr lang="en-US" sz="4400" dirty="0"/>
          </a:p>
        </p:txBody>
      </p:sp>
    </p:spTree>
    <p:extLst>
      <p:ext uri="{BB962C8B-B14F-4D97-AF65-F5344CB8AC3E}">
        <p14:creationId xmlns:p14="http://schemas.microsoft.com/office/powerpoint/2010/main" val="2983156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Perceptions of Discrimination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6009447"/>
              </p:ext>
            </p:extLst>
          </p:nvPr>
        </p:nvGraphicFramePr>
        <p:xfrm>
          <a:off x="457200" y="2743200"/>
          <a:ext cx="8229600" cy="338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he Telecare Blog: Tick Box Telecare - its coming to you..."/>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629" y="4975116"/>
            <a:ext cx="1905000" cy="1266825"/>
          </a:xfrm>
          <a:prstGeom prst="rect">
            <a:avLst/>
          </a:prstGeom>
        </p:spPr>
      </p:pic>
      <p:sp>
        <p:nvSpPr>
          <p:cNvPr id="5" name="TextBox 4"/>
          <p:cNvSpPr txBox="1"/>
          <p:nvPr/>
        </p:nvSpPr>
        <p:spPr>
          <a:xfrm>
            <a:off x="5962389" y="3106455"/>
            <a:ext cx="2868982" cy="954107"/>
          </a:xfrm>
          <a:prstGeom prst="rect">
            <a:avLst/>
          </a:prstGeom>
          <a:noFill/>
        </p:spPr>
        <p:txBody>
          <a:bodyPr wrap="square" rtlCol="0">
            <a:spAutoFit/>
          </a:bodyPr>
          <a:lstStyle/>
          <a:p>
            <a:pPr algn="ctr"/>
            <a:r>
              <a:rPr lang="en-US" sz="2800" b="1" dirty="0" smtClean="0"/>
              <a:t>Surveys in Cincinnati</a:t>
            </a:r>
            <a:endParaRPr lang="en-US" sz="2800" b="1" dirty="0"/>
          </a:p>
        </p:txBody>
      </p:sp>
    </p:spTree>
    <p:extLst>
      <p:ext uri="{BB962C8B-B14F-4D97-AF65-F5344CB8AC3E}">
        <p14:creationId xmlns:p14="http://schemas.microsoft.com/office/powerpoint/2010/main" val="2597806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1478"/>
            <a:ext cx="8229600" cy="855538"/>
          </a:xfrm>
        </p:spPr>
        <p:txBody>
          <a:bodyPr>
            <a:normAutofit fontScale="90000"/>
          </a:bodyPr>
          <a:lstStyle/>
          <a:p>
            <a:r>
              <a:rPr lang="en-US" dirty="0" smtClean="0"/>
              <a:t>2012 Aligning Forces for Quality Survey</a:t>
            </a:r>
            <a:endParaRPr lang="en-US" dirty="0"/>
          </a:p>
        </p:txBody>
      </p:sp>
      <p:pic>
        <p:nvPicPr>
          <p:cNvPr id="4" name="Content Placeholder 3"/>
          <p:cNvPicPr>
            <a:picLocks noGrp="1" noChangeAspect="1"/>
          </p:cNvPicPr>
          <p:nvPr>
            <p:ph idx="1"/>
          </p:nvPr>
        </p:nvPicPr>
        <p:blipFill>
          <a:blip r:embed="rId3"/>
          <a:stretch>
            <a:fillRect/>
          </a:stretch>
        </p:blipFill>
        <p:spPr>
          <a:xfrm>
            <a:off x="643796" y="2936240"/>
            <a:ext cx="7714168" cy="3387725"/>
          </a:xfrm>
          <a:prstGeom prst="rect">
            <a:avLst/>
          </a:prstGeom>
        </p:spPr>
      </p:pic>
    </p:spTree>
    <p:extLst>
      <p:ext uri="{BB962C8B-B14F-4D97-AF65-F5344CB8AC3E}">
        <p14:creationId xmlns:p14="http://schemas.microsoft.com/office/powerpoint/2010/main" val="191745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199"/>
            <a:ext cx="8229600" cy="3749040"/>
          </a:xfrm>
        </p:spPr>
        <p:txBody>
          <a:bodyPr>
            <a:normAutofit/>
          </a:bodyPr>
          <a:lstStyle/>
          <a:p>
            <a:pPr marL="0" indent="0">
              <a:buNone/>
            </a:pPr>
            <a:endParaRPr lang="en-US" sz="3400" dirty="0"/>
          </a:p>
          <a:p>
            <a:pPr marL="0" indent="0">
              <a:buNone/>
            </a:pPr>
            <a:endParaRPr lang="en-US" sz="3400" dirty="0" smtClean="0"/>
          </a:p>
          <a:p>
            <a:pPr marL="514350" indent="-514350">
              <a:buFont typeface="+mj-lt"/>
              <a:buAutoNum type="arabicPeriod"/>
            </a:pPr>
            <a:endParaRPr lang="en-US" b="1" dirty="0"/>
          </a:p>
        </p:txBody>
      </p:sp>
      <p:pic>
        <p:nvPicPr>
          <p:cNvPr id="4" name="Picture 3"/>
          <p:cNvPicPr>
            <a:picLocks noChangeAspect="1"/>
          </p:cNvPicPr>
          <p:nvPr/>
        </p:nvPicPr>
        <p:blipFill>
          <a:blip r:embed="rId3"/>
          <a:stretch>
            <a:fillRect/>
          </a:stretch>
        </p:blipFill>
        <p:spPr>
          <a:xfrm>
            <a:off x="84863" y="1417638"/>
            <a:ext cx="5394960" cy="3045068"/>
          </a:xfrm>
          <a:prstGeom prst="rect">
            <a:avLst/>
          </a:prstGeom>
        </p:spPr>
      </p:pic>
      <p:pic>
        <p:nvPicPr>
          <p:cNvPr id="5" name="Picture 4"/>
          <p:cNvPicPr>
            <a:picLocks noChangeAspect="1"/>
          </p:cNvPicPr>
          <p:nvPr/>
        </p:nvPicPr>
        <p:blipFill>
          <a:blip r:embed="rId4"/>
          <a:stretch>
            <a:fillRect/>
          </a:stretch>
        </p:blipFill>
        <p:spPr>
          <a:xfrm>
            <a:off x="4633230" y="3517671"/>
            <a:ext cx="4504502" cy="3200400"/>
          </a:xfrm>
          <a:prstGeom prst="rect">
            <a:avLst/>
          </a:prstGeom>
        </p:spPr>
      </p:pic>
      <p:pic>
        <p:nvPicPr>
          <p:cNvPr id="8" name="Picture 7"/>
          <p:cNvPicPr>
            <a:picLocks noChangeAspect="1"/>
          </p:cNvPicPr>
          <p:nvPr/>
        </p:nvPicPr>
        <p:blipFill>
          <a:blip r:embed="rId5"/>
          <a:stretch>
            <a:fillRect/>
          </a:stretch>
        </p:blipFill>
        <p:spPr>
          <a:xfrm>
            <a:off x="5577840" y="2077139"/>
            <a:ext cx="3108960" cy="1205419"/>
          </a:xfrm>
          <a:prstGeom prst="rect">
            <a:avLst/>
          </a:prstGeom>
        </p:spPr>
      </p:pic>
      <p:sp>
        <p:nvSpPr>
          <p:cNvPr id="6" name="Title 5"/>
          <p:cNvSpPr>
            <a:spLocks noGrp="1"/>
          </p:cNvSpPr>
          <p:nvPr>
            <p:ph type="title"/>
          </p:nvPr>
        </p:nvSpPr>
        <p:spPr/>
        <p:txBody>
          <a:bodyPr/>
          <a:lstStyle/>
          <a:p>
            <a:endParaRPr lang="en-US" dirty="0"/>
          </a:p>
        </p:txBody>
      </p:sp>
      <p:sp>
        <p:nvSpPr>
          <p:cNvPr id="7" name="TextBox 6"/>
          <p:cNvSpPr txBox="1"/>
          <p:nvPr/>
        </p:nvSpPr>
        <p:spPr>
          <a:xfrm>
            <a:off x="360436" y="6322962"/>
            <a:ext cx="4211564" cy="461665"/>
          </a:xfrm>
          <a:prstGeom prst="rect">
            <a:avLst/>
          </a:prstGeom>
          <a:noFill/>
        </p:spPr>
        <p:txBody>
          <a:bodyPr wrap="square" rtlCol="0">
            <a:spAutoFit/>
          </a:bodyPr>
          <a:lstStyle/>
          <a:p>
            <a:r>
              <a:rPr lang="en-US" sz="1200" dirty="0" smtClean="0">
                <a:latin typeface="+mj-lt"/>
              </a:rPr>
              <a:t>Greater Cincinnati Community Health Status Survey, June </a:t>
            </a:r>
            <a:r>
              <a:rPr lang="en-US" sz="1200" dirty="0" smtClean="0">
                <a:latin typeface="+mj-lt"/>
              </a:rPr>
              <a:t>2014</a:t>
            </a:r>
            <a:endParaRPr lang="en-US" sz="1200" dirty="0">
              <a:latin typeface="+mj-lt"/>
            </a:endParaRPr>
          </a:p>
        </p:txBody>
      </p:sp>
    </p:spTree>
    <p:extLst>
      <p:ext uri="{BB962C8B-B14F-4D97-AF65-F5344CB8AC3E}">
        <p14:creationId xmlns:p14="http://schemas.microsoft.com/office/powerpoint/2010/main" val="3403886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199"/>
            <a:ext cx="8229600" cy="3749040"/>
          </a:xfrm>
        </p:spPr>
        <p:txBody>
          <a:bodyPr>
            <a:normAutofit/>
          </a:bodyPr>
          <a:lstStyle/>
          <a:p>
            <a:pPr marL="0" indent="0">
              <a:buNone/>
            </a:pPr>
            <a:endParaRPr lang="en-US" sz="3400" dirty="0"/>
          </a:p>
          <a:p>
            <a:pPr marL="0" indent="0">
              <a:buNone/>
            </a:pPr>
            <a:endParaRPr lang="en-US" sz="3400" dirty="0" smtClean="0"/>
          </a:p>
          <a:p>
            <a:pPr marL="514350" indent="-514350">
              <a:buFont typeface="+mj-lt"/>
              <a:buAutoNum type="arabicPeriod"/>
            </a:pPr>
            <a:endParaRPr lang="en-US" b="1" dirty="0"/>
          </a:p>
        </p:txBody>
      </p:sp>
      <p:pic>
        <p:nvPicPr>
          <p:cNvPr id="8" name="Picture 7"/>
          <p:cNvPicPr>
            <a:picLocks noChangeAspect="1"/>
          </p:cNvPicPr>
          <p:nvPr/>
        </p:nvPicPr>
        <p:blipFill>
          <a:blip r:embed="rId3"/>
          <a:stretch>
            <a:fillRect/>
          </a:stretch>
        </p:blipFill>
        <p:spPr>
          <a:xfrm>
            <a:off x="6949440" y="2241295"/>
            <a:ext cx="1737360" cy="673617"/>
          </a:xfrm>
          <a:prstGeom prst="rect">
            <a:avLst/>
          </a:prstGeom>
        </p:spPr>
      </p:pic>
      <p:sp>
        <p:nvSpPr>
          <p:cNvPr id="6" name="Title 5"/>
          <p:cNvSpPr>
            <a:spLocks noGrp="1"/>
          </p:cNvSpPr>
          <p:nvPr>
            <p:ph type="title"/>
          </p:nvPr>
        </p:nvSpPr>
        <p:spPr/>
        <p:txBody>
          <a:bodyPr>
            <a:noAutofit/>
          </a:bodyPr>
          <a:lstStyle/>
          <a:p>
            <a:r>
              <a:rPr lang="en-US" sz="2800" dirty="0" smtClean="0"/>
              <a:t>Race/ethnicity barrier to finding trusted </a:t>
            </a:r>
            <a:r>
              <a:rPr lang="en-US" sz="2800" dirty="0" smtClean="0"/>
              <a:t>provider?</a:t>
            </a:r>
            <a:endParaRPr lang="en-US" sz="2800" dirty="0"/>
          </a:p>
        </p:txBody>
      </p:sp>
      <p:pic>
        <p:nvPicPr>
          <p:cNvPr id="9" name="Picture 8"/>
          <p:cNvPicPr>
            <a:picLocks noChangeAspect="1"/>
          </p:cNvPicPr>
          <p:nvPr/>
        </p:nvPicPr>
        <p:blipFill>
          <a:blip r:embed="rId4"/>
          <a:stretch>
            <a:fillRect/>
          </a:stretch>
        </p:blipFill>
        <p:spPr>
          <a:xfrm>
            <a:off x="0" y="2416760"/>
            <a:ext cx="5217301" cy="2476534"/>
          </a:xfrm>
          <a:prstGeom prst="rect">
            <a:avLst/>
          </a:prstGeom>
        </p:spPr>
      </p:pic>
      <p:pic>
        <p:nvPicPr>
          <p:cNvPr id="10" name="Picture 9"/>
          <p:cNvPicPr>
            <a:picLocks noChangeAspect="1"/>
          </p:cNvPicPr>
          <p:nvPr/>
        </p:nvPicPr>
        <p:blipFill>
          <a:blip r:embed="rId5"/>
          <a:stretch>
            <a:fillRect/>
          </a:stretch>
        </p:blipFill>
        <p:spPr>
          <a:xfrm>
            <a:off x="4808900" y="3194137"/>
            <a:ext cx="3969340" cy="3398315"/>
          </a:xfrm>
          <a:prstGeom prst="rect">
            <a:avLst/>
          </a:prstGeom>
        </p:spPr>
      </p:pic>
      <p:sp>
        <p:nvSpPr>
          <p:cNvPr id="2" name="TextBox 1"/>
          <p:cNvSpPr txBox="1"/>
          <p:nvPr/>
        </p:nvSpPr>
        <p:spPr>
          <a:xfrm>
            <a:off x="348399" y="5946121"/>
            <a:ext cx="3292997" cy="430887"/>
          </a:xfrm>
          <a:prstGeom prst="rect">
            <a:avLst/>
          </a:prstGeom>
          <a:noFill/>
        </p:spPr>
        <p:txBody>
          <a:bodyPr wrap="square" rtlCol="0">
            <a:spAutoFit/>
          </a:bodyPr>
          <a:lstStyle/>
          <a:p>
            <a:r>
              <a:rPr lang="en-US" sz="1100" dirty="0"/>
              <a:t>Greater Cincinnati Community Health Status Survey, June 2014</a:t>
            </a:r>
          </a:p>
        </p:txBody>
      </p:sp>
    </p:spTree>
    <p:extLst>
      <p:ext uri="{BB962C8B-B14F-4D97-AF65-F5344CB8AC3E}">
        <p14:creationId xmlns:p14="http://schemas.microsoft.com/office/powerpoint/2010/main" val="2096103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Winter 2017 Greater </a:t>
            </a:r>
            <a:r>
              <a:rPr lang="en-US" dirty="0"/>
              <a:t>Cincinnati </a:t>
            </a:r>
            <a:r>
              <a:rPr lang="en-US" dirty="0" smtClean="0"/>
              <a:t> </a:t>
            </a:r>
            <a:r>
              <a:rPr lang="en-US" dirty="0"/>
              <a:t>Survey </a:t>
            </a:r>
          </a:p>
        </p:txBody>
      </p:sp>
      <p:pic>
        <p:nvPicPr>
          <p:cNvPr id="4" name="Picture 3"/>
          <p:cNvPicPr>
            <a:picLocks noChangeAspect="1"/>
          </p:cNvPicPr>
          <p:nvPr/>
        </p:nvPicPr>
        <p:blipFill>
          <a:blip r:embed="rId3"/>
          <a:stretch>
            <a:fillRect/>
          </a:stretch>
        </p:blipFill>
        <p:spPr>
          <a:xfrm>
            <a:off x="355600" y="2663418"/>
            <a:ext cx="8534400" cy="3381435"/>
          </a:xfrm>
          <a:prstGeom prst="rect">
            <a:avLst/>
          </a:prstGeom>
        </p:spPr>
      </p:pic>
    </p:spTree>
    <p:extLst>
      <p:ext uri="{BB962C8B-B14F-4D97-AF65-F5344CB8AC3E}">
        <p14:creationId xmlns:p14="http://schemas.microsoft.com/office/powerpoint/2010/main" val="2509416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Winter 2017 Greater Cincinnati  Survey </a:t>
            </a:r>
            <a:r>
              <a:rPr lang="en-US" dirty="0" smtClean="0"/>
              <a:t>(continued)</a:t>
            </a:r>
            <a:endParaRPr lang="en-US" dirty="0"/>
          </a:p>
        </p:txBody>
      </p:sp>
      <p:pic>
        <p:nvPicPr>
          <p:cNvPr id="4" name="Content Placeholder 3"/>
          <p:cNvPicPr>
            <a:picLocks noGrp="1" noChangeAspect="1"/>
          </p:cNvPicPr>
          <p:nvPr>
            <p:ph idx="1"/>
          </p:nvPr>
        </p:nvPicPr>
        <p:blipFill>
          <a:blip r:embed="rId3"/>
          <a:stretch>
            <a:fillRect/>
          </a:stretch>
        </p:blipFill>
        <p:spPr>
          <a:xfrm>
            <a:off x="457200" y="2832436"/>
            <a:ext cx="8229600" cy="3209252"/>
          </a:xfrm>
          <a:prstGeom prst="rect">
            <a:avLst/>
          </a:prstGeom>
        </p:spPr>
      </p:pic>
    </p:spTree>
    <p:extLst>
      <p:ext uri="{BB962C8B-B14F-4D97-AF65-F5344CB8AC3E}">
        <p14:creationId xmlns:p14="http://schemas.microsoft.com/office/powerpoint/2010/main" val="4188499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991" y="1547495"/>
            <a:ext cx="7772400" cy="1470025"/>
          </a:xfrm>
        </p:spPr>
        <p:txBody>
          <a:bodyPr/>
          <a:lstStyle/>
          <a:p>
            <a:r>
              <a:rPr lang="en-US" dirty="0" smtClean="0"/>
              <a:t>What can we do to improve?</a:t>
            </a:r>
            <a:endParaRPr lang="en-US" dirty="0"/>
          </a:p>
        </p:txBody>
      </p:sp>
      <p:pic>
        <p:nvPicPr>
          <p:cNvPr id="4" name="Picture 3" descr="What Would Help? | Biblical Preac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319" y="3017523"/>
            <a:ext cx="3200400" cy="3377261"/>
          </a:xfrm>
          <a:prstGeom prst="rect">
            <a:avLst/>
          </a:prstGeom>
        </p:spPr>
      </p:pic>
    </p:spTree>
    <p:extLst>
      <p:ext uri="{BB962C8B-B14F-4D97-AF65-F5344CB8AC3E}">
        <p14:creationId xmlns:p14="http://schemas.microsoft.com/office/powerpoint/2010/main" val="553715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Team</a:t>
            </a:r>
            <a:endParaRPr lang="en-US" dirty="0"/>
          </a:p>
        </p:txBody>
      </p:sp>
      <p:sp>
        <p:nvSpPr>
          <p:cNvPr id="4" name="Content Placeholder 3"/>
          <p:cNvSpPr>
            <a:spLocks noGrp="1"/>
          </p:cNvSpPr>
          <p:nvPr>
            <p:ph sz="half" idx="2"/>
          </p:nvPr>
        </p:nvSpPr>
        <p:spPr>
          <a:xfrm>
            <a:off x="191294" y="2621279"/>
            <a:ext cx="4306094" cy="3504884"/>
          </a:xfrm>
        </p:spPr>
        <p:txBody>
          <a:bodyPr/>
          <a:lstStyle/>
          <a:p>
            <a:pPr marL="0" indent="0">
              <a:buNone/>
            </a:pPr>
            <a:r>
              <a:rPr lang="en-US" dirty="0" smtClean="0"/>
              <a:t>Greer Glazer, RN, PhD, CNP, FAAN</a:t>
            </a:r>
          </a:p>
          <a:p>
            <a:pPr marL="0" indent="0">
              <a:buNone/>
            </a:pPr>
            <a:r>
              <a:rPr lang="en-US" dirty="0" smtClean="0"/>
              <a:t>Dean College of Nursing</a:t>
            </a:r>
          </a:p>
          <a:p>
            <a:pPr marL="0" indent="0">
              <a:buNone/>
            </a:pPr>
            <a:r>
              <a:rPr lang="en-US" dirty="0" smtClean="0"/>
              <a:t>Associate VP of Health Affairs</a:t>
            </a:r>
            <a:endParaRPr lang="en-US" dirty="0"/>
          </a:p>
        </p:txBody>
      </p:sp>
      <p:sp>
        <p:nvSpPr>
          <p:cNvPr id="6" name="Content Placeholder 5"/>
          <p:cNvSpPr>
            <a:spLocks noGrp="1"/>
          </p:cNvSpPr>
          <p:nvPr>
            <p:ph sz="quarter" idx="4"/>
          </p:nvPr>
        </p:nvSpPr>
        <p:spPr>
          <a:xfrm>
            <a:off x="4257041" y="2621279"/>
            <a:ext cx="4886960" cy="2255521"/>
          </a:xfrm>
        </p:spPr>
        <p:txBody>
          <a:bodyPr/>
          <a:lstStyle/>
          <a:p>
            <a:pPr marL="0" indent="0">
              <a:buNone/>
            </a:pPr>
            <a:r>
              <a:rPr lang="en-US" dirty="0" smtClean="0"/>
              <a:t>Barbara Tobias, MD</a:t>
            </a:r>
          </a:p>
          <a:p>
            <a:pPr marL="0" indent="0">
              <a:buNone/>
            </a:pPr>
            <a:r>
              <a:rPr lang="en-US" dirty="0" smtClean="0"/>
              <a:t>Chair, Dept. of Family &amp; Community Medicine, College of Medicine</a:t>
            </a:r>
          </a:p>
          <a:p>
            <a:pPr marL="0" indent="0">
              <a:buNone/>
            </a:pPr>
            <a:r>
              <a:rPr lang="en-US" dirty="0" smtClean="0"/>
              <a:t>Medical Director, Health Collaborative</a:t>
            </a:r>
            <a:endParaRPr lang="en-US" dirty="0"/>
          </a:p>
        </p:txBody>
      </p:sp>
      <p:pic>
        <p:nvPicPr>
          <p:cNvPr id="7" name="Picture 6" descr="Europe/SocialEvent - 2013.igem.o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1" y="4445000"/>
            <a:ext cx="4023360" cy="2011680"/>
          </a:xfrm>
          <a:prstGeom prst="rect">
            <a:avLst/>
          </a:prstGeom>
        </p:spPr>
      </p:pic>
    </p:spTree>
    <p:extLst>
      <p:ext uri="{BB962C8B-B14F-4D97-AF65-F5344CB8AC3E}">
        <p14:creationId xmlns:p14="http://schemas.microsoft.com/office/powerpoint/2010/main" val="707828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43791"/>
            <a:ext cx="8069283" cy="4236707"/>
          </a:xfrm>
        </p:spPr>
        <p:txBody>
          <a:bodyPr>
            <a:normAutofit/>
          </a:bodyPr>
          <a:lstStyle/>
          <a:p>
            <a:pPr marL="457200" lvl="1" indent="0">
              <a:buNone/>
            </a:pPr>
            <a:endParaRPr lang="en-US" sz="1600" dirty="0" smtClean="0"/>
          </a:p>
          <a:p>
            <a:pPr marL="457200" lvl="1" indent="0">
              <a:buNone/>
            </a:pPr>
            <a:endParaRPr lang="en-US" sz="1600" dirty="0"/>
          </a:p>
          <a:p>
            <a:pPr marL="457200" lvl="1" indent="0">
              <a:buNone/>
            </a:pPr>
            <a:endParaRPr lang="en-US" sz="1600" dirty="0" smtClean="0"/>
          </a:p>
          <a:p>
            <a:pPr lvl="1"/>
            <a:endParaRPr lang="en-US" sz="1600" dirty="0" smtClean="0"/>
          </a:p>
          <a:p>
            <a:pPr lvl="1"/>
            <a:endParaRPr lang="en-US" sz="1600" dirty="0" smtClean="0"/>
          </a:p>
          <a:p>
            <a:pPr lvl="1"/>
            <a:endParaRPr lang="en-US" sz="1200" dirty="0" smtClean="0"/>
          </a:p>
          <a:p>
            <a:pPr marL="0" indent="0">
              <a:buNone/>
            </a:pPr>
            <a:endParaRPr lang="en-US" sz="2000" dirty="0"/>
          </a:p>
          <a:p>
            <a:endParaRPr lang="en-US" sz="2000" dirty="0" smtClean="0"/>
          </a:p>
          <a:p>
            <a:pPr marL="0" indent="0" algn="ctr">
              <a:buNone/>
            </a:pPr>
            <a:endParaRPr lang="en-US" sz="4400" b="1" dirty="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smtClean="0"/>
          </a:p>
        </p:txBody>
      </p:sp>
      <p:pic>
        <p:nvPicPr>
          <p:cNvPr id="6" name="Picture 5" descr="UC_Curve1_Whit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23091" y="-11545"/>
            <a:ext cx="4345289" cy="877454"/>
          </a:xfrm>
          <a:prstGeom prst="rect">
            <a:avLst/>
          </a:prstGeom>
        </p:spPr>
      </p:pic>
      <p:sp>
        <p:nvSpPr>
          <p:cNvPr id="7" name="Title 1"/>
          <p:cNvSpPr txBox="1">
            <a:spLocks/>
          </p:cNvSpPr>
          <p:nvPr/>
        </p:nvSpPr>
        <p:spPr>
          <a:xfrm>
            <a:off x="2291938" y="427182"/>
            <a:ext cx="6544947" cy="11166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endParaRPr lang="en-US" sz="3200" dirty="0" smtClean="0">
              <a:latin typeface="Myriad Pro"/>
              <a:cs typeface="Myriad Pro"/>
            </a:endParaRPr>
          </a:p>
        </p:txBody>
      </p:sp>
      <p:pic>
        <p:nvPicPr>
          <p:cNvPr id="11" name="Picture 10" descr="UC_logo-[150]w-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637" y="5268207"/>
            <a:ext cx="2286000" cy="1295400"/>
          </a:xfrm>
          <a:prstGeom prst="rect">
            <a:avLst/>
          </a:prstGeom>
        </p:spPr>
      </p:pic>
      <p:sp>
        <p:nvSpPr>
          <p:cNvPr id="8" name="Content Placeholder 2"/>
          <p:cNvSpPr txBox="1">
            <a:spLocks/>
          </p:cNvSpPr>
          <p:nvPr/>
        </p:nvSpPr>
        <p:spPr>
          <a:xfrm>
            <a:off x="4607626" y="1686294"/>
            <a:ext cx="4482934" cy="42466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p>
          <a:p>
            <a:pPr marL="0" indent="0">
              <a:buNone/>
            </a:pPr>
            <a:endParaRPr lang="en-US" sz="3000" dirty="0"/>
          </a:p>
        </p:txBody>
      </p:sp>
      <p:sp>
        <p:nvSpPr>
          <p:cNvPr id="2" name="TextBox 1"/>
          <p:cNvSpPr txBox="1"/>
          <p:nvPr/>
        </p:nvSpPr>
        <p:spPr>
          <a:xfrm>
            <a:off x="130005" y="1228392"/>
            <a:ext cx="8651632" cy="1169551"/>
          </a:xfrm>
          <a:prstGeom prst="rect">
            <a:avLst/>
          </a:prstGeom>
          <a:noFill/>
        </p:spPr>
        <p:txBody>
          <a:bodyPr wrap="square" rtlCol="0">
            <a:spAutoFit/>
          </a:bodyPr>
          <a:lstStyle/>
          <a:p>
            <a:pPr lvl="0" algn="ctr"/>
            <a:r>
              <a:rPr lang="en-US" sz="3500" b="1" dirty="0" smtClean="0">
                <a:solidFill>
                  <a:srgbClr val="E00122"/>
                </a:solidFill>
              </a:rPr>
              <a:t>UU HEALTH</a:t>
            </a:r>
          </a:p>
          <a:p>
            <a:pPr lvl="0" algn="r"/>
            <a:endParaRPr lang="en-US" sz="3500" b="1" dirty="0">
              <a:solidFill>
                <a:srgbClr val="E00122"/>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2000254"/>
            <a:ext cx="5212080" cy="248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3442234"/>
            <a:ext cx="1280160" cy="129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86" y="5383773"/>
            <a:ext cx="2743200" cy="61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85" y="1860548"/>
            <a:ext cx="1463040" cy="135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2417" y="5268208"/>
            <a:ext cx="2468880" cy="105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6174" y="3318182"/>
            <a:ext cx="1645920" cy="126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6947" y="2000384"/>
            <a:ext cx="192024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96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86295"/>
            <a:ext cx="8069283" cy="4453247"/>
          </a:xfrm>
        </p:spPr>
        <p:txBody>
          <a:bodyPr>
            <a:normAutofit/>
          </a:bodyPr>
          <a:lstStyle/>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smtClean="0"/>
          </a:p>
        </p:txBody>
      </p:sp>
      <p:sp>
        <p:nvSpPr>
          <p:cNvPr id="8" name="Content Placeholder 2"/>
          <p:cNvSpPr txBox="1">
            <a:spLocks/>
          </p:cNvSpPr>
          <p:nvPr/>
        </p:nvSpPr>
        <p:spPr>
          <a:xfrm>
            <a:off x="4607626" y="1686294"/>
            <a:ext cx="4482934" cy="42466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3000" dirty="0">
              <a:solidFill>
                <a:prstClr val="black"/>
              </a:solidFill>
            </a:endParaRPr>
          </a:p>
          <a:p>
            <a:pPr marL="0" indent="0">
              <a:buFont typeface="Arial"/>
              <a:buNone/>
            </a:pPr>
            <a:endParaRPr lang="en-US" sz="3000" dirty="0">
              <a:solidFill>
                <a:prstClr val="black"/>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352800" y="534903"/>
            <a:ext cx="1219200" cy="589808"/>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735323" y="1807326"/>
            <a:ext cx="1307399" cy="523506"/>
          </a:xfrm>
          <a:prstGeom prst="rect">
            <a:avLst/>
          </a:prstGeom>
        </p:spPr>
      </p:pic>
      <p:pic>
        <p:nvPicPr>
          <p:cNvPr id="1026" name="Picture 2" descr="C:\Users\koffer\Desktop\downl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6800" y="1342216"/>
            <a:ext cx="1387722" cy="5566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ffer\Desktop\Primary-No-Outline-with-STE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1275464"/>
            <a:ext cx="582897" cy="1137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ffer\Desktop\d77e5e203f5b2130e4bacae5db57d3e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0" y="1405473"/>
            <a:ext cx="1447800" cy="4632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offer\Desktop\HCAN-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4840" y="5857558"/>
            <a:ext cx="1467560" cy="4934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offer\Desktop\37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7000" y="5670678"/>
            <a:ext cx="1387722" cy="7576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10" cstate="print">
            <a:extLst>
              <a:ext uri="{28A0092B-C50C-407E-A947-70E740481C1C}">
                <a14:useLocalDpi xmlns:a14="http://schemas.microsoft.com/office/drawing/2010/main" val="0"/>
              </a:ext>
            </a:extLst>
          </a:blip>
          <a:stretch>
            <a:fillRect/>
          </a:stretch>
        </p:blipFill>
        <p:spPr>
          <a:xfrm>
            <a:off x="5207000" y="2227596"/>
            <a:ext cx="1447800" cy="718872"/>
          </a:xfrm>
          <a:prstGeom prst="rect">
            <a:avLst/>
          </a:prstGeom>
        </p:spPr>
      </p:pic>
      <p:pic>
        <p:nvPicPr>
          <p:cNvPr id="1032" name="Picture 8" descr="C:\Users\koffer\Desktop\HispanicChamberCincinnati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2529" y="2251940"/>
            <a:ext cx="1671808" cy="61262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offer\Desktop\Partners_for_a_Competitive_Workforce_-_Screened_Black___PMS_28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4327" y="3217638"/>
            <a:ext cx="1291537" cy="4222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offer\Desktop\CHG-4Color.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94522" y="306803"/>
            <a:ext cx="1202372" cy="8588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p:nvPr/>
        </p:nvPicPr>
        <p:blipFill>
          <a:blip r:embed="rId14" cstate="print">
            <a:extLst>
              <a:ext uri="{28A0092B-C50C-407E-A947-70E740481C1C}">
                <a14:useLocalDpi xmlns:a14="http://schemas.microsoft.com/office/drawing/2010/main" val="0"/>
              </a:ext>
            </a:extLst>
          </a:blip>
          <a:stretch>
            <a:fillRect/>
          </a:stretch>
        </p:blipFill>
        <p:spPr>
          <a:xfrm>
            <a:off x="6812640" y="355110"/>
            <a:ext cx="1341936" cy="798110"/>
          </a:xfrm>
          <a:prstGeom prst="rect">
            <a:avLst/>
          </a:prstGeom>
        </p:spPr>
      </p:pic>
      <p:pic>
        <p:nvPicPr>
          <p:cNvPr id="1035" name="Picture 11" descr="C:\Users\koffer\Desktop\Urban_League_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44839" y="3088369"/>
            <a:ext cx="792046" cy="78738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offer\Desktop\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3106" y="4335717"/>
            <a:ext cx="1072758" cy="12187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offer\Desktop\logo.gif.pagespeed.ce._w2FCMJNAQ.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85244" y="5169345"/>
            <a:ext cx="1086815" cy="23294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koffer\Desktop\HamCtyHealth.Color.Sm.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67681" y="4963358"/>
            <a:ext cx="1609013" cy="5911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offer\Desktop\cochd_pms_390.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19313" y="5008657"/>
            <a:ext cx="1428246" cy="5683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koffer\Desktop\origlogo.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06480" y="4453993"/>
            <a:ext cx="1141747" cy="9822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koffer\Desktop\1355425379791.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35611" y="1479560"/>
            <a:ext cx="1365644" cy="38921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koffer\Desktop\541130_121206524699621_675176460_a.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8093" y="134407"/>
            <a:ext cx="906340" cy="9063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UC_logo-[150]w-ss.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31768" y="2018124"/>
            <a:ext cx="1462754" cy="828894"/>
          </a:xfrm>
          <a:prstGeom prst="rect">
            <a:avLst/>
          </a:prstGeom>
        </p:spPr>
      </p:pic>
      <p:pic>
        <p:nvPicPr>
          <p:cNvPr id="1044" name="Picture 20" descr="C:\Users\koffer\Desktop\African-American-Chamber-of-Commerce-Cincinnati.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4327" y="6052905"/>
            <a:ext cx="1520106" cy="44926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p:nvPr/>
        </p:nvPicPr>
        <p:blipFill>
          <a:blip r:embed="rId25">
            <a:extLst>
              <a:ext uri="{28A0092B-C50C-407E-A947-70E740481C1C}">
                <a14:useLocalDpi xmlns:a14="http://schemas.microsoft.com/office/drawing/2010/main" val="0"/>
              </a:ext>
            </a:extLst>
          </a:blip>
          <a:stretch>
            <a:fillRect/>
          </a:stretch>
        </p:blipFill>
        <p:spPr>
          <a:xfrm>
            <a:off x="7341450" y="5877185"/>
            <a:ext cx="1406777" cy="715403"/>
          </a:xfrm>
          <a:prstGeom prst="rect">
            <a:avLst/>
          </a:prstGeom>
        </p:spPr>
      </p:pic>
      <p:sp>
        <p:nvSpPr>
          <p:cNvPr id="2" name="TextBox 1"/>
          <p:cNvSpPr txBox="1"/>
          <p:nvPr/>
        </p:nvSpPr>
        <p:spPr>
          <a:xfrm>
            <a:off x="1718441" y="3088369"/>
            <a:ext cx="5767475" cy="1323439"/>
          </a:xfrm>
          <a:prstGeom prst="rect">
            <a:avLst/>
          </a:prstGeom>
          <a:noFill/>
        </p:spPr>
        <p:txBody>
          <a:bodyPr wrap="square" rtlCol="0">
            <a:spAutoFit/>
          </a:bodyPr>
          <a:lstStyle/>
          <a:p>
            <a:pPr algn="ctr"/>
            <a:r>
              <a:rPr lang="en-US" sz="3200" dirty="0" smtClean="0">
                <a:solidFill>
                  <a:prstClr val="black"/>
                </a:solidFill>
              </a:rPr>
              <a:t>Community Advisory Board </a:t>
            </a:r>
          </a:p>
          <a:p>
            <a:pPr algn="ctr"/>
            <a:r>
              <a:rPr lang="en-US" sz="1600" i="1" dirty="0">
                <a:solidFill>
                  <a:prstClr val="black"/>
                </a:solidFill>
              </a:rPr>
              <a:t>Align consensus around health equity, health workforce development and diversity in the community with the institutional health workforce goals  and to support sustainability</a:t>
            </a:r>
            <a:r>
              <a:rPr lang="en-US" sz="1600" i="1" dirty="0" smtClean="0">
                <a:solidFill>
                  <a:prstClr val="black"/>
                </a:solidFill>
              </a:rPr>
              <a:t> </a:t>
            </a:r>
            <a:endParaRPr lang="en-US" sz="1600" i="1" dirty="0">
              <a:solidFill>
                <a:prstClr val="black"/>
              </a:solidFill>
            </a:endParaRPr>
          </a:p>
        </p:txBody>
      </p:sp>
    </p:spTree>
    <p:extLst>
      <p:ext uri="{BB962C8B-B14F-4D97-AF65-F5344CB8AC3E}">
        <p14:creationId xmlns:p14="http://schemas.microsoft.com/office/powerpoint/2010/main" val="2819374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Cultural Competency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7000" y="2607103"/>
            <a:ext cx="3509999" cy="2286000"/>
          </a:xfrm>
        </p:spPr>
      </p:pic>
      <p:sp>
        <p:nvSpPr>
          <p:cNvPr id="5" name="Title 1"/>
          <p:cNvSpPr txBox="1">
            <a:spLocks/>
          </p:cNvSpPr>
          <p:nvPr/>
        </p:nvSpPr>
        <p:spPr>
          <a:xfrm>
            <a:off x="0" y="3055938"/>
            <a:ext cx="2599839" cy="8555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rPr>
              <a:t>Self-Reported Cultural Competency Assessment</a:t>
            </a:r>
            <a:endParaRPr lang="en-US" sz="2800" dirty="0">
              <a:solidFill>
                <a:prstClr val="black"/>
              </a:solidFill>
            </a:endParaRPr>
          </a:p>
        </p:txBody>
      </p:sp>
      <p:sp>
        <p:nvSpPr>
          <p:cNvPr id="6" name="Title 1"/>
          <p:cNvSpPr txBox="1">
            <a:spLocks/>
          </p:cNvSpPr>
          <p:nvPr/>
        </p:nvSpPr>
        <p:spPr>
          <a:xfrm>
            <a:off x="457200" y="5341938"/>
            <a:ext cx="2686050" cy="85553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rPr>
              <a:t>E-curriculum Review</a:t>
            </a:r>
            <a:endParaRPr lang="en-US" sz="2800" dirty="0">
              <a:solidFill>
                <a:prstClr val="black"/>
              </a:solidFill>
            </a:endParaRPr>
          </a:p>
        </p:txBody>
      </p:sp>
      <p:sp>
        <p:nvSpPr>
          <p:cNvPr id="7" name="Title 1"/>
          <p:cNvSpPr txBox="1">
            <a:spLocks/>
          </p:cNvSpPr>
          <p:nvPr/>
        </p:nvSpPr>
        <p:spPr>
          <a:xfrm>
            <a:off x="5929313" y="3055938"/>
            <a:ext cx="2914650" cy="85553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rPr>
              <a:t>Interprofessional Education</a:t>
            </a:r>
            <a:endParaRPr lang="en-US" sz="2800" dirty="0">
              <a:solidFill>
                <a:prstClr val="black"/>
              </a:solidFill>
            </a:endParaRPr>
          </a:p>
        </p:txBody>
      </p:sp>
      <p:sp>
        <p:nvSpPr>
          <p:cNvPr id="8" name="Title 1"/>
          <p:cNvSpPr txBox="1">
            <a:spLocks/>
          </p:cNvSpPr>
          <p:nvPr/>
        </p:nvSpPr>
        <p:spPr>
          <a:xfrm>
            <a:off x="5000625" y="5227030"/>
            <a:ext cx="3500438" cy="8555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rPr>
              <a:t>Service Learning</a:t>
            </a:r>
            <a:endParaRPr lang="en-US" sz="2800" dirty="0">
              <a:solidFill>
                <a:prstClr val="black"/>
              </a:solidFill>
            </a:endParaRPr>
          </a:p>
        </p:txBody>
      </p:sp>
    </p:spTree>
    <p:extLst>
      <p:ext uri="{BB962C8B-B14F-4D97-AF65-F5344CB8AC3E}">
        <p14:creationId xmlns:p14="http://schemas.microsoft.com/office/powerpoint/2010/main" val="2680643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3216" y="1918661"/>
            <a:ext cx="8323470" cy="3383280"/>
          </a:xfrm>
          <a:prstGeom prst="rect">
            <a:avLst/>
          </a:prstGeom>
        </p:spPr>
      </p:pic>
      <p:sp>
        <p:nvSpPr>
          <p:cNvPr id="5" name="TextBox 4"/>
          <p:cNvSpPr txBox="1"/>
          <p:nvPr/>
        </p:nvSpPr>
        <p:spPr>
          <a:xfrm>
            <a:off x="331304" y="6016487"/>
            <a:ext cx="4452731" cy="369332"/>
          </a:xfrm>
          <a:prstGeom prst="rect">
            <a:avLst/>
          </a:prstGeom>
          <a:noFill/>
        </p:spPr>
        <p:txBody>
          <a:bodyPr wrap="square" rtlCol="0">
            <a:spAutoFit/>
          </a:bodyPr>
          <a:lstStyle/>
          <a:p>
            <a:r>
              <a:rPr lang="en-US" dirty="0" smtClean="0"/>
              <a:t>Source:  UC IR Institutional Dashboards</a:t>
            </a:r>
            <a:endParaRPr lang="en-US" dirty="0"/>
          </a:p>
        </p:txBody>
      </p:sp>
    </p:spTree>
    <p:extLst>
      <p:ext uri="{BB962C8B-B14F-4D97-AF65-F5344CB8AC3E}">
        <p14:creationId xmlns:p14="http://schemas.microsoft.com/office/powerpoint/2010/main" val="3834365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Lives Here</a:t>
            </a:r>
            <a:br>
              <a:rPr lang="en-US" dirty="0" smtClean="0"/>
            </a:br>
            <a:r>
              <a:rPr lang="en-US" dirty="0" smtClean="0"/>
              <a:t>Urban Health Goals</a:t>
            </a:r>
            <a:endParaRPr lang="en-US" dirty="0"/>
          </a:p>
        </p:txBody>
      </p:sp>
      <p:pic>
        <p:nvPicPr>
          <p:cNvPr id="4" name="Content Placeholder 3" descr="Desarrollo Personal: ¿Qué es el Coaching Profesiona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504662"/>
            <a:ext cx="2926080" cy="2194560"/>
          </a:xfrm>
        </p:spPr>
      </p:pic>
      <p:sp>
        <p:nvSpPr>
          <p:cNvPr id="5" name="TextBox 4"/>
          <p:cNvSpPr txBox="1"/>
          <p:nvPr/>
        </p:nvSpPr>
        <p:spPr>
          <a:xfrm>
            <a:off x="3816626" y="2716696"/>
            <a:ext cx="4651513" cy="1631216"/>
          </a:xfrm>
          <a:prstGeom prst="rect">
            <a:avLst/>
          </a:prstGeom>
          <a:noFill/>
        </p:spPr>
        <p:txBody>
          <a:bodyPr wrap="square" rtlCol="0">
            <a:spAutoFit/>
          </a:bodyPr>
          <a:lstStyle/>
          <a:p>
            <a:r>
              <a:rPr lang="en-US" sz="2000" b="1" dirty="0" smtClean="0"/>
              <a:t>Goal 1</a:t>
            </a:r>
            <a:r>
              <a:rPr lang="en-US" sz="2000" dirty="0" smtClean="0"/>
              <a:t> - Partner with and build on the resources of the community to co-create solutions to improve equitable health and well-being by using evidence based practice</a:t>
            </a:r>
            <a:endParaRPr lang="en-US" sz="2000" dirty="0"/>
          </a:p>
        </p:txBody>
      </p:sp>
      <p:pic>
        <p:nvPicPr>
          <p:cNvPr id="6" name="Picture 5"/>
          <p:cNvPicPr>
            <a:picLocks noChangeAspect="1"/>
          </p:cNvPicPr>
          <p:nvPr/>
        </p:nvPicPr>
        <p:blipFill>
          <a:blip r:embed="rId4"/>
          <a:stretch>
            <a:fillRect/>
          </a:stretch>
        </p:blipFill>
        <p:spPr>
          <a:xfrm>
            <a:off x="6523943" y="4174994"/>
            <a:ext cx="2377646" cy="2377646"/>
          </a:xfrm>
          <a:prstGeom prst="rect">
            <a:avLst/>
          </a:prstGeom>
        </p:spPr>
      </p:pic>
      <p:pic>
        <p:nvPicPr>
          <p:cNvPr id="7" name="Picture 6"/>
          <p:cNvPicPr>
            <a:picLocks noChangeAspect="1"/>
          </p:cNvPicPr>
          <p:nvPr/>
        </p:nvPicPr>
        <p:blipFill>
          <a:blip r:embed="rId5"/>
          <a:stretch>
            <a:fillRect/>
          </a:stretch>
        </p:blipFill>
        <p:spPr>
          <a:xfrm>
            <a:off x="457200" y="4930708"/>
            <a:ext cx="2706859" cy="1646063"/>
          </a:xfrm>
          <a:prstGeom prst="rect">
            <a:avLst/>
          </a:prstGeom>
        </p:spPr>
      </p:pic>
      <p:sp>
        <p:nvSpPr>
          <p:cNvPr id="8" name="TextBox 7"/>
          <p:cNvSpPr txBox="1"/>
          <p:nvPr/>
        </p:nvSpPr>
        <p:spPr>
          <a:xfrm>
            <a:off x="3383279" y="4572000"/>
            <a:ext cx="3140663" cy="1631216"/>
          </a:xfrm>
          <a:prstGeom prst="rect">
            <a:avLst/>
          </a:prstGeom>
          <a:noFill/>
        </p:spPr>
        <p:txBody>
          <a:bodyPr wrap="square" rtlCol="0">
            <a:spAutoFit/>
          </a:bodyPr>
          <a:lstStyle/>
          <a:p>
            <a:r>
              <a:rPr lang="en-US" sz="2000" b="1" dirty="0" smtClean="0"/>
              <a:t>Goal 2</a:t>
            </a:r>
            <a:r>
              <a:rPr lang="en-US" sz="2000" dirty="0" smtClean="0"/>
              <a:t> – Develop diverse, culturally-competent, interdisciplinary members to create a diverse healthcare workforce</a:t>
            </a:r>
            <a:endParaRPr lang="en-US" sz="2000" dirty="0"/>
          </a:p>
        </p:txBody>
      </p:sp>
    </p:spTree>
    <p:extLst>
      <p:ext uri="{BB962C8B-B14F-4D97-AF65-F5344CB8AC3E}">
        <p14:creationId xmlns:p14="http://schemas.microsoft.com/office/powerpoint/2010/main" val="2518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90" y="1417638"/>
            <a:ext cx="8118910" cy="478539"/>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567890" y="1973179"/>
            <a:ext cx="8118909" cy="4687503"/>
          </a:xfrm>
        </p:spPr>
        <p:txBody>
          <a:bodyPr>
            <a:normAutofit fontScale="40000" lnSpcReduction="20000"/>
          </a:bodyPr>
          <a:lstStyle/>
          <a:p>
            <a:pPr marL="0" indent="-457200">
              <a:buNone/>
            </a:pPr>
            <a:r>
              <a:rPr lang="en-US" sz="3500" dirty="0"/>
              <a:t>City of Cincinnati Health Commissioner’s Accreditation Lead Team. (2017, December). Community Health Assessment. Retrieved from </a:t>
            </a:r>
            <a:r>
              <a:rPr lang="en-US" sz="3500" dirty="0">
                <a:hlinkClick r:id="rId3"/>
              </a:rPr>
              <a:t>https://</a:t>
            </a:r>
            <a:r>
              <a:rPr lang="en-US" sz="3500" dirty="0" smtClean="0">
                <a:hlinkClick r:id="rId3"/>
              </a:rPr>
              <a:t>www.cincinnati-oh.gov/health/assets/File/EDIT%20THIS%20CHA_12_21_17%20FINAL.pdf</a:t>
            </a:r>
            <a:r>
              <a:rPr lang="en-US" sz="3500" dirty="0" smtClean="0"/>
              <a:t>  </a:t>
            </a:r>
          </a:p>
          <a:p>
            <a:pPr marL="0" indent="-457200">
              <a:buNone/>
            </a:pPr>
            <a:r>
              <a:rPr lang="en-US" sz="3500" dirty="0" smtClean="0"/>
              <a:t>  </a:t>
            </a:r>
            <a:endParaRPr lang="en-US" sz="3500" dirty="0"/>
          </a:p>
          <a:p>
            <a:pPr marL="0" indent="-457200">
              <a:buNone/>
            </a:pPr>
            <a:r>
              <a:rPr lang="en-US" sz="3500" dirty="0"/>
              <a:t>Henry J. Kaiser Family Foundation. (2012, December). Focus on Health Care Disparities. Retrieved from </a:t>
            </a:r>
            <a:r>
              <a:rPr lang="en-US" sz="3500" dirty="0">
                <a:hlinkClick r:id="rId4"/>
              </a:rPr>
              <a:t>https://</a:t>
            </a:r>
            <a:r>
              <a:rPr lang="en-US" sz="3500" dirty="0" smtClean="0">
                <a:hlinkClick r:id="rId4"/>
              </a:rPr>
              <a:t>kaiserfamilyfoundation.files.wordpress.com/2013/01/8396.pdf</a:t>
            </a:r>
            <a:endParaRPr lang="en-US" sz="3500" dirty="0" smtClean="0"/>
          </a:p>
          <a:p>
            <a:pPr marL="0" indent="-457200">
              <a:buNone/>
            </a:pPr>
            <a:endParaRPr lang="en-US" sz="3500" dirty="0"/>
          </a:p>
          <a:p>
            <a:pPr marL="0" indent="-457200">
              <a:buNone/>
            </a:pPr>
            <a:r>
              <a:rPr lang="en-US" sz="3500" dirty="0"/>
              <a:t>Interact for Health Greater Cincinnati Community Health Status Survey. (2014, June). Income, race pose barriers to finding trusted providers</a:t>
            </a:r>
            <a:r>
              <a:rPr lang="en-US" sz="3500" dirty="0" smtClean="0"/>
              <a:t>.</a:t>
            </a:r>
          </a:p>
          <a:p>
            <a:pPr marL="0" indent="-457200">
              <a:buNone/>
            </a:pPr>
            <a:endParaRPr lang="en-US" sz="3500" dirty="0"/>
          </a:p>
          <a:p>
            <a:pPr marL="0" indent="-457200">
              <a:buNone/>
            </a:pPr>
            <a:r>
              <a:rPr lang="en-US" sz="3500" dirty="0"/>
              <a:t>Interact for Health Community Health Status Survey. (2017, May). Income, age and education affect health in our region. </a:t>
            </a:r>
            <a:endParaRPr lang="en-US" sz="3500" dirty="0" smtClean="0"/>
          </a:p>
          <a:p>
            <a:pPr marL="0" indent="-457200">
              <a:buNone/>
            </a:pPr>
            <a:endParaRPr lang="en-US" sz="3500" dirty="0"/>
          </a:p>
          <a:p>
            <a:pPr marL="0" indent="-457200">
              <a:buNone/>
            </a:pPr>
            <a:r>
              <a:rPr lang="en-US" sz="3500" dirty="0"/>
              <a:t>Interact for Health. (2017, December). Perceptions of discrimination when accessing health care among adults in Greater Cincinnati and Northern Kentucky. </a:t>
            </a:r>
            <a:endParaRPr lang="en-US" sz="3500" dirty="0" smtClean="0"/>
          </a:p>
          <a:p>
            <a:pPr marL="0" indent="-457200">
              <a:buNone/>
            </a:pPr>
            <a:endParaRPr lang="en-US" sz="3500" dirty="0"/>
          </a:p>
          <a:p>
            <a:pPr marL="0" indent="-457200">
              <a:buNone/>
            </a:pPr>
            <a:r>
              <a:rPr lang="en-US" sz="3500" dirty="0"/>
              <a:t>Robert Wood Johnson Foundation. (2017). Aligning Forces for Quality Survey. </a:t>
            </a:r>
            <a:endParaRPr lang="en-US" sz="3500" dirty="0" smtClean="0"/>
          </a:p>
          <a:p>
            <a:pPr marL="0" indent="-457200">
              <a:buNone/>
            </a:pPr>
            <a:endParaRPr lang="en-US" sz="3500" dirty="0"/>
          </a:p>
          <a:p>
            <a:pPr marL="0" indent="-457200">
              <a:buNone/>
            </a:pPr>
            <a:r>
              <a:rPr lang="en-US" sz="3500" dirty="0"/>
              <a:t>University of Cincinnati Institutional Research Institutional </a:t>
            </a:r>
            <a:r>
              <a:rPr lang="en-US" sz="3500" dirty="0" smtClean="0"/>
              <a:t>Dashboard.</a:t>
            </a:r>
          </a:p>
          <a:p>
            <a:pPr marL="0" indent="-457200">
              <a:buNone/>
            </a:pPr>
            <a:endParaRPr lang="en-US" sz="3500" dirty="0"/>
          </a:p>
          <a:p>
            <a:pPr marL="0" indent="-457200">
              <a:buNone/>
            </a:pPr>
            <a:r>
              <a:rPr lang="en-US" sz="3500" dirty="0"/>
              <a:t>Urban League of Greater Southwestern Ohio. (2015). The State of Black Cincinnati 2015:   Two Cities. Retrieved from </a:t>
            </a:r>
            <a:r>
              <a:rPr lang="en-US" sz="3500" dirty="0">
                <a:hlinkClick r:id="rId5"/>
              </a:rPr>
              <a:t>http://</a:t>
            </a:r>
            <a:r>
              <a:rPr lang="en-US" sz="3500" dirty="0" smtClean="0">
                <a:hlinkClick r:id="rId5"/>
              </a:rPr>
              <a:t>www.ulgso.org/news/68/150/State-of-Black-Cincinnati/d,CustomStateofBlackCinciandDaytonNewsDetail</a:t>
            </a:r>
            <a:r>
              <a:rPr lang="en-US" sz="3500" dirty="0" smtClean="0"/>
              <a:t> </a:t>
            </a:r>
            <a:endParaRPr lang="en-US" sz="3500" dirty="0"/>
          </a:p>
          <a:p>
            <a:pPr marL="0" indent="0">
              <a:buNone/>
            </a:pPr>
            <a:endParaRPr lang="en-US" dirty="0"/>
          </a:p>
        </p:txBody>
      </p:sp>
    </p:spTree>
    <p:extLst>
      <p:ext uri="{BB962C8B-B14F-4D97-AF65-F5344CB8AC3E}">
        <p14:creationId xmlns:p14="http://schemas.microsoft.com/office/powerpoint/2010/main" val="4194086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2286000"/>
            <a:ext cx="4953000" cy="2286000"/>
          </a:xfrm>
          <a:prstGeom prst="rect">
            <a:avLst/>
          </a:prstGeom>
        </p:spPr>
      </p:pic>
    </p:spTree>
    <p:extLst>
      <p:ext uri="{BB962C8B-B14F-4D97-AF65-F5344CB8AC3E}">
        <p14:creationId xmlns:p14="http://schemas.microsoft.com/office/powerpoint/2010/main" val="383482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280" y="2357120"/>
            <a:ext cx="3901440" cy="1249680"/>
          </a:xfrm>
          <a:prstGeom prst="rect">
            <a:avLst/>
          </a:prstGeom>
        </p:spPr>
      </p:pic>
      <p:sp>
        <p:nvSpPr>
          <p:cNvPr id="4" name="Rectangle 3"/>
          <p:cNvSpPr/>
          <p:nvPr/>
        </p:nvSpPr>
        <p:spPr>
          <a:xfrm>
            <a:off x="2702560" y="4206855"/>
            <a:ext cx="4145280" cy="1384995"/>
          </a:xfrm>
          <a:prstGeom prst="rect">
            <a:avLst/>
          </a:prstGeom>
        </p:spPr>
        <p:txBody>
          <a:bodyPr wrap="square">
            <a:spAutoFit/>
          </a:bodyPr>
          <a:lstStyle/>
          <a:p>
            <a:pPr algn="ctr"/>
            <a:r>
              <a:rPr lang="en-US" sz="2800" b="1" dirty="0"/>
              <a:t>Tammy Mentzel, </a:t>
            </a:r>
            <a:r>
              <a:rPr lang="en-US" sz="2800" b="1" dirty="0" smtClean="0"/>
              <a:t>MPH</a:t>
            </a:r>
          </a:p>
          <a:p>
            <a:pPr algn="ctr"/>
            <a:r>
              <a:rPr lang="en-US" sz="2800" b="1" dirty="0" smtClean="0">
                <a:hlinkClick r:id="rId4"/>
              </a:rPr>
              <a:t>Tammy.Mentzel@uc.edu</a:t>
            </a:r>
            <a:endParaRPr lang="en-US" sz="2800" b="1" dirty="0" smtClean="0"/>
          </a:p>
          <a:p>
            <a:pPr algn="ctr"/>
            <a:r>
              <a:rPr lang="en-US" sz="2800" b="1" dirty="0" smtClean="0"/>
              <a:t>513-558-5574</a:t>
            </a:r>
            <a:endParaRPr lang="en-US" sz="2800" b="1" dirty="0"/>
          </a:p>
        </p:txBody>
      </p:sp>
    </p:spTree>
    <p:extLst>
      <p:ext uri="{BB962C8B-B14F-4D97-AF65-F5344CB8AC3E}">
        <p14:creationId xmlns:p14="http://schemas.microsoft.com/office/powerpoint/2010/main" val="2335820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endParaRPr lang="en-US" dirty="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710" y="1341120"/>
            <a:ext cx="2103120" cy="1402080"/>
          </a:xfrm>
          <a:prstGeom prst="rect">
            <a:avLst/>
          </a:prstGeom>
        </p:spPr>
      </p:pic>
      <p:sp>
        <p:nvSpPr>
          <p:cNvPr id="6" name="TextBox 5"/>
          <p:cNvSpPr txBox="1"/>
          <p:nvPr/>
        </p:nvSpPr>
        <p:spPr>
          <a:xfrm>
            <a:off x="528637" y="2957513"/>
            <a:ext cx="8115300" cy="4062651"/>
          </a:xfrm>
          <a:prstGeom prst="rect">
            <a:avLst/>
          </a:prstGeom>
          <a:noFill/>
        </p:spPr>
        <p:txBody>
          <a:bodyPr wrap="square" rtlCol="0">
            <a:spAutoFit/>
          </a:bodyPr>
          <a:lstStyle/>
          <a:p>
            <a:pPr marL="342900" indent="-342900">
              <a:buFont typeface="+mj-lt"/>
              <a:buAutoNum type="arabicPeriod"/>
            </a:pPr>
            <a:r>
              <a:rPr lang="en-US" sz="2400" dirty="0"/>
              <a:t>Understand health disparities including importance and contributing factors and gain a baseline knowledge of existing health </a:t>
            </a:r>
            <a:r>
              <a:rPr lang="en-US" sz="2400" dirty="0" smtClean="0"/>
              <a:t>and economic disparities </a:t>
            </a:r>
            <a:r>
              <a:rPr lang="en-US" sz="2400" dirty="0"/>
              <a:t>in Cincinnati</a:t>
            </a:r>
            <a:r>
              <a:rPr lang="en-US" sz="2400" dirty="0" smtClean="0"/>
              <a:t>.</a:t>
            </a:r>
          </a:p>
          <a:p>
            <a:pPr marL="342900" indent="-342900">
              <a:buFont typeface="+mj-lt"/>
              <a:buAutoNum type="arabicPeriod"/>
            </a:pPr>
            <a:r>
              <a:rPr lang="en-US" sz="2400" dirty="0"/>
              <a:t>Recognize the connections between the perceptions of discrimination in Cincinnati and its’ health disparities</a:t>
            </a:r>
            <a:r>
              <a:rPr lang="en-US" sz="2400" dirty="0" smtClean="0"/>
              <a:t>.</a:t>
            </a:r>
          </a:p>
          <a:p>
            <a:pPr marL="342900" indent="-342900">
              <a:buFont typeface="+mj-lt"/>
              <a:buAutoNum type="arabicPeriod"/>
            </a:pPr>
            <a:r>
              <a:rPr lang="en-US" sz="2400" dirty="0"/>
              <a:t>Appreciate the importance, strengths, and limitations of working in partnership with community stakeholders to improve health equity, produce a culturally competent health care workforce, and increase the diversity of the local health care workforce to reflect the population. </a:t>
            </a: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93981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Disparities</a:t>
            </a:r>
            <a:endParaRPr lang="en-US" dirty="0"/>
          </a:p>
        </p:txBody>
      </p:sp>
      <p:sp>
        <p:nvSpPr>
          <p:cNvPr id="3" name="Content Placeholder 2"/>
          <p:cNvSpPr>
            <a:spLocks noGrp="1"/>
          </p:cNvSpPr>
          <p:nvPr>
            <p:ph idx="1"/>
          </p:nvPr>
        </p:nvSpPr>
        <p:spPr/>
        <p:txBody>
          <a:bodyPr>
            <a:normAutofit/>
          </a:bodyPr>
          <a:lstStyle/>
          <a:p>
            <a:r>
              <a:rPr lang="en-US" dirty="0" smtClean="0"/>
              <a:t>A higher burden of illness, injury, disability, or mortality experienced by one population group relative to another group.</a:t>
            </a:r>
          </a:p>
          <a:p>
            <a:pPr marL="0" indent="0">
              <a:buNone/>
            </a:pPr>
            <a:endParaRPr lang="en-US" dirty="0" smtClean="0"/>
          </a:p>
          <a:p>
            <a:endParaRPr lang="en-US" dirty="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733" y="4437047"/>
            <a:ext cx="2296534" cy="2286000"/>
          </a:xfrm>
          <a:prstGeom prst="rect">
            <a:avLst/>
          </a:prstGeom>
        </p:spPr>
      </p:pic>
    </p:spTree>
    <p:extLst>
      <p:ext uri="{BB962C8B-B14F-4D97-AF65-F5344CB8AC3E}">
        <p14:creationId xmlns:p14="http://schemas.microsoft.com/office/powerpoint/2010/main" val="2019053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normAutofit/>
          </a:bodyPr>
          <a:lstStyle/>
          <a:p>
            <a:r>
              <a:rPr lang="en-US" dirty="0" smtClean="0"/>
              <a:t>Limit improvement in overall quality of care and population health and result in unnecessary costs.</a:t>
            </a:r>
          </a:p>
          <a:p>
            <a:endParaRPr lang="en-US" dirty="0" smtClean="0"/>
          </a:p>
          <a:p>
            <a:pPr marL="0" indent="0">
              <a:buNone/>
            </a:pPr>
            <a:endParaRPr lang="en-US" dirty="0" smtClean="0"/>
          </a:p>
          <a:p>
            <a:endParaRPr lang="en-US" dirty="0"/>
          </a:p>
          <a:p>
            <a:pPr marL="0" indent="0">
              <a:buNone/>
            </a:pPr>
            <a:endParaRPr lang="en-US" dirty="0"/>
          </a:p>
          <a:p>
            <a:pPr marL="0" indent="0">
              <a:buNone/>
            </a:pPr>
            <a:endParaRPr lang="en-US" dirty="0" smtClean="0"/>
          </a:p>
        </p:txBody>
      </p:sp>
      <p:pic>
        <p:nvPicPr>
          <p:cNvPr id="5" name="Picture 4" descr="Como comenzar en internet y dirigirte directo al éxi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946" y="4260656"/>
            <a:ext cx="2468880" cy="2461766"/>
          </a:xfrm>
          <a:prstGeom prst="rect">
            <a:avLst/>
          </a:prstGeom>
        </p:spPr>
      </p:pic>
    </p:spTree>
    <p:extLst>
      <p:ext uri="{BB962C8B-B14F-4D97-AF65-F5344CB8AC3E}">
        <p14:creationId xmlns:p14="http://schemas.microsoft.com/office/powerpoint/2010/main" val="1124829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Cincinnati Disparities</a:t>
            </a:r>
            <a:endParaRPr lang="en-US" dirty="0"/>
          </a:p>
        </p:txBody>
      </p:sp>
      <p:sp>
        <p:nvSpPr>
          <p:cNvPr id="3" name="Content Placeholder 2"/>
          <p:cNvSpPr>
            <a:spLocks noGrp="1"/>
          </p:cNvSpPr>
          <p:nvPr>
            <p:ph idx="1"/>
          </p:nvPr>
        </p:nvSpPr>
        <p:spPr/>
        <p:txBody>
          <a:bodyPr/>
          <a:lstStyle/>
          <a:p>
            <a:r>
              <a:rPr lang="en-US" dirty="0" smtClean="0"/>
              <a:t>Significant social and economic inequities exist associated with health disparities by race, gender, poverty status and neighborhood.</a:t>
            </a:r>
          </a:p>
          <a:p>
            <a:r>
              <a:rPr lang="en-US" dirty="0" smtClean="0"/>
              <a:t>Life expectancy at birth varies by up to 20 year difference for residents in Cincinnati neighborhoods.</a:t>
            </a:r>
            <a:endParaRPr lang="en-US" dirty="0"/>
          </a:p>
        </p:txBody>
      </p:sp>
    </p:spTree>
    <p:extLst>
      <p:ext uri="{BB962C8B-B14F-4D97-AF65-F5344CB8AC3E}">
        <p14:creationId xmlns:p14="http://schemas.microsoft.com/office/powerpoint/2010/main" val="322883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Disparities</a:t>
            </a:r>
            <a:endParaRPr lang="en-US" dirty="0"/>
          </a:p>
        </p:txBody>
      </p:sp>
      <p:pic>
        <p:nvPicPr>
          <p:cNvPr id="4" name="Content Placeholder 3" descr="poverty – Redhawk500's Blo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00684"/>
            <a:ext cx="2743200" cy="1542585"/>
          </a:xfrm>
        </p:spPr>
      </p:pic>
      <p:sp>
        <p:nvSpPr>
          <p:cNvPr id="5" name="TextBox 4"/>
          <p:cNvSpPr txBox="1"/>
          <p:nvPr/>
        </p:nvSpPr>
        <p:spPr>
          <a:xfrm>
            <a:off x="170689" y="4015102"/>
            <a:ext cx="4114800" cy="646331"/>
          </a:xfrm>
          <a:prstGeom prst="rect">
            <a:avLst/>
          </a:prstGeom>
          <a:noFill/>
        </p:spPr>
        <p:txBody>
          <a:bodyPr wrap="square" rtlCol="0">
            <a:spAutoFit/>
          </a:bodyPr>
          <a:lstStyle/>
          <a:p>
            <a:r>
              <a:rPr lang="en-US" dirty="0" smtClean="0"/>
              <a:t>14,000 families living in poverty in City of Cincinnati; 76% </a:t>
            </a:r>
            <a:r>
              <a:rPr lang="en-US" dirty="0"/>
              <a:t>African </a:t>
            </a:r>
            <a:r>
              <a:rPr lang="en-US" dirty="0" smtClean="0"/>
              <a:t>American.</a:t>
            </a:r>
            <a:endParaRPr lang="en-US" dirty="0"/>
          </a:p>
        </p:txBody>
      </p:sp>
      <p:pic>
        <p:nvPicPr>
          <p:cNvPr id="6" name="Picture 5" descr="Τι θα έκανα αν ήμουν φοιτητής! ⋆ Epixeirein | Σύμβουλοι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363" y="2273176"/>
            <a:ext cx="2286000" cy="1714500"/>
          </a:xfrm>
          <a:prstGeom prst="rect">
            <a:avLst/>
          </a:prstGeom>
        </p:spPr>
      </p:pic>
      <p:sp>
        <p:nvSpPr>
          <p:cNvPr id="7" name="TextBox 6"/>
          <p:cNvSpPr txBox="1"/>
          <p:nvPr/>
        </p:nvSpPr>
        <p:spPr>
          <a:xfrm>
            <a:off x="4572000" y="3987677"/>
            <a:ext cx="4164363" cy="646331"/>
          </a:xfrm>
          <a:prstGeom prst="rect">
            <a:avLst/>
          </a:prstGeom>
          <a:noFill/>
        </p:spPr>
        <p:txBody>
          <a:bodyPr wrap="square" rtlCol="0">
            <a:spAutoFit/>
          </a:bodyPr>
          <a:lstStyle/>
          <a:p>
            <a:r>
              <a:rPr lang="en-US" dirty="0" smtClean="0"/>
              <a:t>CPS – 63% are African American and 73% are economically disadvantaged</a:t>
            </a:r>
            <a:endParaRPr lang="en-US" dirty="0"/>
          </a:p>
        </p:txBody>
      </p:sp>
      <p:pic>
        <p:nvPicPr>
          <p:cNvPr id="8" name="Picture 7" descr="Come aprire un'agenzia immobiliare - Bianco Lavoro Magazin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80" y="5207872"/>
            <a:ext cx="2103120" cy="1401001"/>
          </a:xfrm>
          <a:prstGeom prst="rect">
            <a:avLst/>
          </a:prstGeom>
        </p:spPr>
      </p:pic>
      <p:sp>
        <p:nvSpPr>
          <p:cNvPr id="9" name="TextBox 8"/>
          <p:cNvSpPr txBox="1"/>
          <p:nvPr/>
        </p:nvSpPr>
        <p:spPr>
          <a:xfrm>
            <a:off x="4572000" y="5262041"/>
            <a:ext cx="3313043" cy="646331"/>
          </a:xfrm>
          <a:prstGeom prst="rect">
            <a:avLst/>
          </a:prstGeom>
          <a:noFill/>
        </p:spPr>
        <p:txBody>
          <a:bodyPr wrap="square" rtlCol="0">
            <a:spAutoFit/>
          </a:bodyPr>
          <a:lstStyle/>
          <a:p>
            <a:r>
              <a:rPr lang="en-US" dirty="0" smtClean="0"/>
              <a:t>Homeownership – 75% whites vs. 33% African Americans</a:t>
            </a:r>
            <a:endParaRPr lang="en-US" dirty="0"/>
          </a:p>
        </p:txBody>
      </p:sp>
      <p:sp>
        <p:nvSpPr>
          <p:cNvPr id="10" name="TextBox 9"/>
          <p:cNvSpPr txBox="1"/>
          <p:nvPr/>
        </p:nvSpPr>
        <p:spPr>
          <a:xfrm>
            <a:off x="1828800" y="6424207"/>
            <a:ext cx="6964018" cy="369332"/>
          </a:xfrm>
          <a:prstGeom prst="rect">
            <a:avLst/>
          </a:prstGeom>
          <a:noFill/>
        </p:spPr>
        <p:txBody>
          <a:bodyPr wrap="square" rtlCol="0">
            <a:spAutoFit/>
          </a:bodyPr>
          <a:lstStyle/>
          <a:p>
            <a:pPr algn="r"/>
            <a:r>
              <a:rPr lang="en-US" dirty="0" smtClean="0"/>
              <a:t>Source:  The State of Black Cincinnati 2015:  Two Cities </a:t>
            </a:r>
            <a:endParaRPr lang="en-US" dirty="0"/>
          </a:p>
        </p:txBody>
      </p:sp>
    </p:spTree>
    <p:extLst>
      <p:ext uri="{BB962C8B-B14F-4D97-AF65-F5344CB8AC3E}">
        <p14:creationId xmlns:p14="http://schemas.microsoft.com/office/powerpoint/2010/main" val="321254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707198"/>
            <a:ext cx="8229600" cy="855538"/>
          </a:xfrm>
        </p:spPr>
        <p:txBody>
          <a:bodyPr>
            <a:noAutofit/>
          </a:bodyPr>
          <a:lstStyle/>
          <a:p>
            <a:r>
              <a:rPr lang="en-US" sz="3200" dirty="0" smtClean="0"/>
              <a:t>Life Expectancy by Gender and Race in Cincinnati, Ohio and US </a:t>
            </a:r>
            <a:r>
              <a:rPr lang="en-US" sz="2400" dirty="0" smtClean="0"/>
              <a:t>(2001-2009)</a:t>
            </a:r>
            <a:r>
              <a:rPr lang="en-US" sz="3200" dirty="0" smtClean="0"/>
              <a:t/>
            </a:r>
            <a:br>
              <a:rPr lang="en-US" sz="3200" dirty="0" smtClean="0"/>
            </a:br>
            <a:endParaRPr lang="en-US" sz="3200" dirty="0"/>
          </a:p>
        </p:txBody>
      </p:sp>
      <p:pic>
        <p:nvPicPr>
          <p:cNvPr id="4" name="Content Placeholder 3"/>
          <p:cNvPicPr>
            <a:picLocks noGrp="1" noChangeAspect="1"/>
          </p:cNvPicPr>
          <p:nvPr>
            <p:ph idx="1"/>
          </p:nvPr>
        </p:nvPicPr>
        <p:blipFill>
          <a:blip r:embed="rId3"/>
          <a:stretch>
            <a:fillRect/>
          </a:stretch>
        </p:blipFill>
        <p:spPr>
          <a:xfrm>
            <a:off x="1748850" y="2743200"/>
            <a:ext cx="5646299" cy="3387725"/>
          </a:xfrm>
          <a:prstGeom prst="rect">
            <a:avLst/>
          </a:prstGeom>
        </p:spPr>
      </p:pic>
      <p:sp>
        <p:nvSpPr>
          <p:cNvPr id="5" name="TextBox 4"/>
          <p:cNvSpPr txBox="1"/>
          <p:nvPr/>
        </p:nvSpPr>
        <p:spPr>
          <a:xfrm>
            <a:off x="289560" y="6324600"/>
            <a:ext cx="7940040" cy="369332"/>
          </a:xfrm>
          <a:prstGeom prst="rect">
            <a:avLst/>
          </a:prstGeom>
          <a:noFill/>
        </p:spPr>
        <p:txBody>
          <a:bodyPr wrap="square" rtlCol="0">
            <a:spAutoFit/>
          </a:bodyPr>
          <a:lstStyle/>
          <a:p>
            <a:r>
              <a:rPr lang="en-US" dirty="0" smtClean="0"/>
              <a:t>Source:  Community Health Assessment (2017) </a:t>
            </a:r>
            <a:endParaRPr lang="en-US" dirty="0"/>
          </a:p>
        </p:txBody>
      </p:sp>
    </p:spTree>
    <p:extLst>
      <p:ext uri="{BB962C8B-B14F-4D97-AF65-F5344CB8AC3E}">
        <p14:creationId xmlns:p14="http://schemas.microsoft.com/office/powerpoint/2010/main" val="1210604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513567" y="1324663"/>
            <a:ext cx="8428108" cy="5449214"/>
          </a:xfrm>
          <a:prstGeom prst="rect">
            <a:avLst/>
          </a:prstGeom>
        </p:spPr>
      </p:pic>
    </p:spTree>
    <p:extLst>
      <p:ext uri="{BB962C8B-B14F-4D97-AF65-F5344CB8AC3E}">
        <p14:creationId xmlns:p14="http://schemas.microsoft.com/office/powerpoint/2010/main" val="2646742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2869</TotalTime>
  <Words>2623</Words>
  <Application>Microsoft Office PowerPoint</Application>
  <PresentationFormat>On-screen Show (4:3)</PresentationFormat>
  <Paragraphs>212</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Myriad Pro</vt:lpstr>
      <vt:lpstr>Times New Roman</vt:lpstr>
      <vt:lpstr>Office Theme</vt:lpstr>
      <vt:lpstr>1_Office Theme</vt:lpstr>
      <vt:lpstr>Understanding Health Disparities and Perceptions of Discrimination in Greater Cincinnati</vt:lpstr>
      <vt:lpstr>Research Team</vt:lpstr>
      <vt:lpstr>PowerPoint Presentation</vt:lpstr>
      <vt:lpstr>Health Disparities</vt:lpstr>
      <vt:lpstr>Importance</vt:lpstr>
      <vt:lpstr>Cincinnati Disparities</vt:lpstr>
      <vt:lpstr>Economic Disparities</vt:lpstr>
      <vt:lpstr>Life Expectancy by Gender and Race in Cincinnati, Ohio and US (2001-2009) </vt:lpstr>
      <vt:lpstr>PowerPoint Presentation</vt:lpstr>
      <vt:lpstr>Health and Education</vt:lpstr>
      <vt:lpstr>Health and Poverty Status</vt:lpstr>
      <vt:lpstr>Contributing Factors</vt:lpstr>
      <vt:lpstr>Perceptions of Discrimination</vt:lpstr>
      <vt:lpstr>2012 Aligning Forces for Quality Survey</vt:lpstr>
      <vt:lpstr>PowerPoint Presentation</vt:lpstr>
      <vt:lpstr>Race/ethnicity barrier to finding trusted provider?</vt:lpstr>
      <vt:lpstr>Winter 2017 Greater Cincinnati  Survey </vt:lpstr>
      <vt:lpstr>Winter 2017 Greater Cincinnati  Survey (continued)</vt:lpstr>
      <vt:lpstr>What can we do to improve?</vt:lpstr>
      <vt:lpstr>PowerPoint Presentation</vt:lpstr>
      <vt:lpstr>PowerPoint Presentation</vt:lpstr>
      <vt:lpstr>Evaluating Cultural Competency</vt:lpstr>
      <vt:lpstr>PowerPoint Presentation</vt:lpstr>
      <vt:lpstr>Next Lives Here Urban Health Goals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Mentzel, Tammy (mentzetk)</cp:lastModifiedBy>
  <cp:revision>209</cp:revision>
  <cp:lastPrinted>2019-03-27T19:44:46Z</cp:lastPrinted>
  <dcterms:created xsi:type="dcterms:W3CDTF">2010-04-12T23:12:02Z</dcterms:created>
  <dcterms:modified xsi:type="dcterms:W3CDTF">2019-03-27T19:45:11Z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