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0" r:id="rId15"/>
    <p:sldId id="269" r:id="rId16"/>
    <p:sldId id="274" r:id="rId17"/>
    <p:sldId id="275" r:id="rId18"/>
    <p:sldId id="272" r:id="rId19"/>
    <p:sldId id="271" r:id="rId20"/>
    <p:sldId id="273" r:id="rId21"/>
    <p:sldId id="276" r:id="rId2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34615" autoAdjust="0"/>
    <p:restoredTop sz="90893" autoAdjust="0"/>
  </p:normalViewPr>
  <p:slideViewPr>
    <p:cSldViewPr>
      <p:cViewPr varScale="1">
        <p:scale>
          <a:sx n="65" d="100"/>
          <a:sy n="65" d="100"/>
        </p:scale>
        <p:origin x="-26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6894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B176229C-C522-45B6-9BE8-A9E8AF85B666}" type="datetimeFigureOut">
              <a:rPr lang="en-US"/>
              <a:pPr>
                <a:defRPr/>
              </a:pPr>
              <a:t>10/23/2008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963444F3-ACDA-44E3-B64F-D8AB462A809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48450" y="609600"/>
            <a:ext cx="1809750" cy="4953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19200" y="609600"/>
            <a:ext cx="5276850" cy="4953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19200" y="1981200"/>
            <a:ext cx="3543300" cy="3581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14900" y="1981200"/>
            <a:ext cx="3543300" cy="3581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8" descr="\\Admstudent2\Co-op\PowerPoint Templates (9.29.03)\1.jpg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3175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828800" y="609600"/>
            <a:ext cx="6629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1981200"/>
            <a:ext cx="723900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imes New Roman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imes New Roman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imes New Roman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imes New Roman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urveymonkey.com/s.aspx?sm=NnVhWMMPvLElgw0kLnsTJw_3d_3d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acebook.com/home.php#/developers/?ref=sb" TargetMode="External"/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8.xml"/><Relationship Id="rId4" Type="http://schemas.openxmlformats.org/officeDocument/2006/relationships/hyperlink" Target="http://developer.myspace.com/Community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ulsandbox.org/futech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Relationship Id="rId4" Type="http://schemas.openxmlformats.org/officeDocument/2006/relationships/hyperlink" Target="http://uclibs-widgets.pbwiki.com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ulsandbox.org/futech/widgetsgadgets.html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/ig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1" descr="red.t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Title 2"/>
          <p:cNvSpPr>
            <a:spLocks noGrp="1"/>
          </p:cNvSpPr>
          <p:nvPr>
            <p:ph type="ctrTitle"/>
          </p:nvPr>
        </p:nvSpPr>
        <p:spPr>
          <a:xfrm>
            <a:off x="838200" y="1981200"/>
            <a:ext cx="7772400" cy="1470025"/>
          </a:xfrm>
        </p:spPr>
        <p:txBody>
          <a:bodyPr/>
          <a:lstStyle/>
          <a:p>
            <a:r>
              <a:rPr lang="en-US" b="1" dirty="0" smtClean="0"/>
              <a:t>Linking Users to the Library: Applications for Facebook, MySpace, etc.</a:t>
            </a:r>
            <a:endParaRPr lang="en-US" dirty="0" smtClean="0"/>
          </a:p>
        </p:txBody>
      </p:sp>
      <p:sp>
        <p:nvSpPr>
          <p:cNvPr id="13316" name="Subtitle 3"/>
          <p:cNvSpPr>
            <a:spLocks noGrp="1"/>
          </p:cNvSpPr>
          <p:nvPr>
            <p:ph type="subTitle" idx="1"/>
          </p:nvPr>
        </p:nvSpPr>
        <p:spPr>
          <a:xfrm>
            <a:off x="1905000" y="3886200"/>
            <a:ext cx="6400800" cy="1752600"/>
          </a:xfrm>
        </p:spPr>
        <p:txBody>
          <a:bodyPr/>
          <a:lstStyle/>
          <a:p>
            <a:pPr algn="just"/>
            <a:r>
              <a:rPr lang="en-US" sz="1500" smtClean="0"/>
              <a:t>The ‘web 2.0’ frontier is to deliver applications to users’ preferred space -- whether their browser, their personal social networking page, or their desktop. The University of Cincinnati Libraries created a library widget for Facebook, MySpace and iGoogle, and a toolbar for IE and Firefox. The four members of the Library Toolbars &amp; Widgets Task Force will describe our coding process, our update and maintenance strategy, our beta testing strategy, user feedback, and future plans.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371600" y="0"/>
            <a:ext cx="7543800" cy="369332"/>
          </a:xfrm>
          <a:prstGeom prst="rect">
            <a:avLst/>
          </a:prstGeom>
          <a:noFill/>
          <a:ln cmpd="thinThick">
            <a:noFill/>
          </a:ln>
          <a:effectLst/>
          <a:scene3d>
            <a:camera prst="orthographicFront"/>
            <a:lightRig rig="threePt" dir="t"/>
          </a:scene3d>
          <a:sp3d>
            <a:bevelT w="6350"/>
            <a:bevelB w="101600" prst="riblet"/>
          </a:sp3d>
        </p:spPr>
        <p:txBody>
          <a:bodyPr wrap="square" rtlCol="0">
            <a:spAutoFit/>
          </a:bodyPr>
          <a:lstStyle/>
          <a:p>
            <a:r>
              <a:rPr lang="en-US" sz="1800" dirty="0" smtClean="0"/>
              <a:t>ALAO                              Linking Users to the Library	                 10/24/08</a:t>
            </a:r>
            <a:endParaRPr lang="en-US" sz="1800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1371600" y="379412"/>
            <a:ext cx="7391400" cy="1588"/>
          </a:xfrm>
          <a:prstGeom prst="line">
            <a:avLst/>
          </a:prstGeom>
          <a:ln w="53975" cmpd="thinThick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1" descr="red.t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1" name="Title 6"/>
          <p:cNvSpPr>
            <a:spLocks noGrp="1"/>
          </p:cNvSpPr>
          <p:nvPr>
            <p:ph type="title"/>
          </p:nvPr>
        </p:nvSpPr>
        <p:spPr>
          <a:xfrm>
            <a:off x="1981200" y="457200"/>
            <a:ext cx="4495800" cy="1162050"/>
          </a:xfrm>
        </p:spPr>
        <p:txBody>
          <a:bodyPr/>
          <a:lstStyle/>
          <a:p>
            <a:r>
              <a:rPr lang="en-US" smtClean="0"/>
              <a:t>Choosing the Tools:</a:t>
            </a:r>
          </a:p>
        </p:txBody>
      </p:sp>
      <p:sp>
        <p:nvSpPr>
          <p:cNvPr id="22532" name="Text Placeholder 12"/>
          <p:cNvSpPr>
            <a:spLocks noGrp="1"/>
          </p:cNvSpPr>
          <p:nvPr>
            <p:ph type="body" sz="half" idx="2"/>
          </p:nvPr>
        </p:nvSpPr>
        <p:spPr>
          <a:xfrm>
            <a:off x="1600200" y="2133600"/>
            <a:ext cx="7086600" cy="2362200"/>
          </a:xfrm>
        </p:spPr>
        <p:txBody>
          <a:bodyPr/>
          <a:lstStyle/>
          <a:p>
            <a:pPr>
              <a:buFontTx/>
              <a:buChar char="•"/>
            </a:pPr>
            <a:r>
              <a:rPr lang="en-US" sz="1800" smtClean="0"/>
              <a:t>Popular Tools &amp; Web Spaces</a:t>
            </a:r>
          </a:p>
          <a:p>
            <a:pPr>
              <a:buFontTx/>
              <a:buChar char="•"/>
            </a:pPr>
            <a:endParaRPr lang="en-US" sz="1800" smtClean="0"/>
          </a:p>
          <a:p>
            <a:pPr>
              <a:buFontTx/>
              <a:buChar char="•"/>
            </a:pPr>
            <a:r>
              <a:rPr lang="en-US" sz="1800" smtClean="0"/>
              <a:t>Tools created and promoted by other Universities</a:t>
            </a:r>
            <a:endParaRPr lang="en-US" smtClean="0"/>
          </a:p>
        </p:txBody>
      </p:sp>
      <p:sp>
        <p:nvSpPr>
          <p:cNvPr id="5" name="TextBox 4"/>
          <p:cNvSpPr txBox="1"/>
          <p:nvPr/>
        </p:nvSpPr>
        <p:spPr>
          <a:xfrm>
            <a:off x="1371600" y="0"/>
            <a:ext cx="7543800" cy="369332"/>
          </a:xfrm>
          <a:prstGeom prst="rect">
            <a:avLst/>
          </a:prstGeom>
          <a:noFill/>
          <a:ln cmpd="thinThick">
            <a:noFill/>
          </a:ln>
          <a:effectLst/>
          <a:scene3d>
            <a:camera prst="orthographicFront"/>
            <a:lightRig rig="threePt" dir="t"/>
          </a:scene3d>
          <a:sp3d>
            <a:bevelT w="6350"/>
            <a:bevelB w="101600" prst="riblet"/>
          </a:sp3d>
        </p:spPr>
        <p:txBody>
          <a:bodyPr wrap="square" rtlCol="0">
            <a:spAutoFit/>
          </a:bodyPr>
          <a:lstStyle/>
          <a:p>
            <a:r>
              <a:rPr lang="en-US" sz="1800" dirty="0" smtClean="0"/>
              <a:t>ALAO                              Linking Users to the Library	                 10/24/08</a:t>
            </a:r>
            <a:endParaRPr lang="en-US" sz="1800" dirty="0"/>
          </a:p>
        </p:txBody>
      </p:sp>
      <p:cxnSp>
        <p:nvCxnSpPr>
          <p:cNvPr id="6" name="Straight Connector 5"/>
          <p:cNvCxnSpPr/>
          <p:nvPr/>
        </p:nvCxnSpPr>
        <p:spPr>
          <a:xfrm>
            <a:off x="1371600" y="379412"/>
            <a:ext cx="7391400" cy="1588"/>
          </a:xfrm>
          <a:prstGeom prst="line">
            <a:avLst/>
          </a:prstGeom>
          <a:ln w="53975" cmpd="thinThick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1" descr="red.t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5" name="Title 6"/>
          <p:cNvSpPr>
            <a:spLocks noGrp="1"/>
          </p:cNvSpPr>
          <p:nvPr>
            <p:ph type="title"/>
          </p:nvPr>
        </p:nvSpPr>
        <p:spPr>
          <a:xfrm>
            <a:off x="1981200" y="457200"/>
            <a:ext cx="4495800" cy="1162050"/>
          </a:xfrm>
        </p:spPr>
        <p:txBody>
          <a:bodyPr/>
          <a:lstStyle/>
          <a:p>
            <a:r>
              <a:rPr lang="en-US" smtClean="0"/>
              <a:t>Presenting and Promoting the Tools:</a:t>
            </a:r>
          </a:p>
        </p:txBody>
      </p:sp>
      <p:sp>
        <p:nvSpPr>
          <p:cNvPr id="23556" name="Text Placeholder 12"/>
          <p:cNvSpPr>
            <a:spLocks noGrp="1"/>
          </p:cNvSpPr>
          <p:nvPr>
            <p:ph type="body" sz="half" idx="2"/>
          </p:nvPr>
        </p:nvSpPr>
        <p:spPr>
          <a:xfrm>
            <a:off x="1600200" y="2133600"/>
            <a:ext cx="7086600" cy="2362200"/>
          </a:xfrm>
        </p:spPr>
        <p:txBody>
          <a:bodyPr/>
          <a:lstStyle/>
          <a:p>
            <a:pPr>
              <a:buFontTx/>
              <a:buChar char="•"/>
            </a:pPr>
            <a:r>
              <a:rPr lang="en-US" sz="1800" smtClean="0"/>
              <a:t>Test Web Site for Tools &amp; Widgets</a:t>
            </a:r>
          </a:p>
          <a:p>
            <a:pPr>
              <a:buFontTx/>
              <a:buChar char="•"/>
            </a:pPr>
            <a:endParaRPr lang="en-US" sz="1800" smtClean="0"/>
          </a:p>
          <a:p>
            <a:pPr>
              <a:buFontTx/>
              <a:buChar char="•"/>
            </a:pPr>
            <a:r>
              <a:rPr lang="en-US" sz="1800" smtClean="0"/>
              <a:t>Move to ‘Live’ site</a:t>
            </a:r>
            <a:endParaRPr lang="en-US" smtClean="0"/>
          </a:p>
        </p:txBody>
      </p:sp>
      <p:sp>
        <p:nvSpPr>
          <p:cNvPr id="5" name="TextBox 4"/>
          <p:cNvSpPr txBox="1"/>
          <p:nvPr/>
        </p:nvSpPr>
        <p:spPr>
          <a:xfrm>
            <a:off x="1371600" y="0"/>
            <a:ext cx="7543800" cy="369332"/>
          </a:xfrm>
          <a:prstGeom prst="rect">
            <a:avLst/>
          </a:prstGeom>
          <a:noFill/>
          <a:ln cmpd="thinThick">
            <a:noFill/>
          </a:ln>
          <a:effectLst/>
          <a:scene3d>
            <a:camera prst="orthographicFront"/>
            <a:lightRig rig="threePt" dir="t"/>
          </a:scene3d>
          <a:sp3d>
            <a:bevelT w="6350"/>
            <a:bevelB w="101600" prst="riblet"/>
          </a:sp3d>
        </p:spPr>
        <p:txBody>
          <a:bodyPr wrap="square" rtlCol="0">
            <a:spAutoFit/>
          </a:bodyPr>
          <a:lstStyle/>
          <a:p>
            <a:r>
              <a:rPr lang="en-US" sz="1800" dirty="0" smtClean="0"/>
              <a:t>ALAO                              Linking Users to the Library	                 10/24/08</a:t>
            </a:r>
            <a:endParaRPr lang="en-US" sz="1800" dirty="0"/>
          </a:p>
        </p:txBody>
      </p:sp>
      <p:cxnSp>
        <p:nvCxnSpPr>
          <p:cNvPr id="6" name="Straight Connector 5"/>
          <p:cNvCxnSpPr/>
          <p:nvPr/>
        </p:nvCxnSpPr>
        <p:spPr>
          <a:xfrm>
            <a:off x="1371600" y="379412"/>
            <a:ext cx="7391400" cy="1588"/>
          </a:xfrm>
          <a:prstGeom prst="line">
            <a:avLst/>
          </a:prstGeom>
          <a:ln w="53975" cmpd="thinThick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1" descr="red.t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9" name="Title 6"/>
          <p:cNvSpPr>
            <a:spLocks noGrp="1"/>
          </p:cNvSpPr>
          <p:nvPr>
            <p:ph type="title"/>
          </p:nvPr>
        </p:nvSpPr>
        <p:spPr>
          <a:xfrm>
            <a:off x="1981200" y="457200"/>
            <a:ext cx="4495800" cy="1162050"/>
          </a:xfrm>
        </p:spPr>
        <p:txBody>
          <a:bodyPr/>
          <a:lstStyle/>
          <a:p>
            <a:r>
              <a:rPr lang="en-US" smtClean="0"/>
              <a:t>Beta Testing and Feedback:</a:t>
            </a:r>
          </a:p>
        </p:txBody>
      </p:sp>
      <p:sp>
        <p:nvSpPr>
          <p:cNvPr id="24580" name="Text Placeholder 4"/>
          <p:cNvSpPr>
            <a:spLocks noGrp="1"/>
          </p:cNvSpPr>
          <p:nvPr>
            <p:ph type="body" sz="half" idx="2"/>
          </p:nvPr>
        </p:nvSpPr>
        <p:spPr>
          <a:xfrm>
            <a:off x="1295400" y="2286000"/>
            <a:ext cx="2514600" cy="3213100"/>
          </a:xfrm>
        </p:spPr>
        <p:txBody>
          <a:bodyPr/>
          <a:lstStyle/>
          <a:p>
            <a:r>
              <a:rPr lang="en-US" sz="1600" smtClean="0"/>
              <a:t>A user survey exists on Survey Monkey – We will leave that in place and continue to gather feedback.</a:t>
            </a:r>
          </a:p>
          <a:p>
            <a:endParaRPr lang="en-US" sz="1600" smtClean="0"/>
          </a:p>
          <a:p>
            <a:r>
              <a:rPr lang="en-US" sz="1600" smtClean="0"/>
              <a:t>See:</a:t>
            </a:r>
          </a:p>
          <a:p>
            <a:r>
              <a:rPr lang="en-US" sz="1600" smtClean="0">
                <a:hlinkClick r:id="rId3"/>
              </a:rPr>
              <a:t>http://www.surveymonkey.com/s.aspx?sm=NnVhWMMPvLElgw0kLnsTJw_3d_3d</a:t>
            </a:r>
            <a:endParaRPr lang="en-US" sz="1600" smtClean="0"/>
          </a:p>
        </p:txBody>
      </p:sp>
      <p:pic>
        <p:nvPicPr>
          <p:cNvPr id="24581" name="Picture 7" descr="surveymonkey.jpg">
            <a:hlinkClick r:id="rId3"/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91000" y="2286000"/>
            <a:ext cx="4762500" cy="305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371600" y="0"/>
            <a:ext cx="7543800" cy="369332"/>
          </a:xfrm>
          <a:prstGeom prst="rect">
            <a:avLst/>
          </a:prstGeom>
          <a:noFill/>
          <a:ln cmpd="thinThick">
            <a:noFill/>
          </a:ln>
          <a:effectLst/>
          <a:scene3d>
            <a:camera prst="orthographicFront"/>
            <a:lightRig rig="threePt" dir="t"/>
          </a:scene3d>
          <a:sp3d>
            <a:bevelT w="6350"/>
            <a:bevelB w="101600" prst="riblet"/>
          </a:sp3d>
        </p:spPr>
        <p:txBody>
          <a:bodyPr wrap="square" rtlCol="0">
            <a:spAutoFit/>
          </a:bodyPr>
          <a:lstStyle/>
          <a:p>
            <a:r>
              <a:rPr lang="en-US" sz="1800" dirty="0" smtClean="0"/>
              <a:t>ALAO                              Linking Users to the Library	                 10/24/08</a:t>
            </a:r>
            <a:endParaRPr lang="en-US" sz="1800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1371600" y="379412"/>
            <a:ext cx="7391400" cy="1588"/>
          </a:xfrm>
          <a:prstGeom prst="line">
            <a:avLst/>
          </a:prstGeom>
          <a:ln w="53975" cmpd="thinThick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red_noline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4580" name="Text Placeholder 4"/>
          <p:cNvSpPr>
            <a:spLocks noGrp="1"/>
          </p:cNvSpPr>
          <p:nvPr>
            <p:ph type="body" sz="half" idx="2"/>
          </p:nvPr>
        </p:nvSpPr>
        <p:spPr>
          <a:xfrm>
            <a:off x="1295400" y="457200"/>
            <a:ext cx="7620000" cy="6019800"/>
          </a:xfrm>
        </p:spPr>
        <p:txBody>
          <a:bodyPr/>
          <a:lstStyle/>
          <a:p>
            <a:r>
              <a:rPr lang="en-US" sz="2000" dirty="0" smtClean="0"/>
              <a:t>University Libraries Firefox Toolbar (ver. </a:t>
            </a:r>
            <a:r>
              <a:rPr lang="en-US" sz="2000" dirty="0" smtClean="0"/>
              <a:t>1.16):</a:t>
            </a:r>
            <a:endParaRPr lang="en-US" sz="2000" dirty="0" smtClean="0"/>
          </a:p>
          <a:p>
            <a:r>
              <a:rPr lang="en-US" sz="1600" u="sng" dirty="0" smtClean="0"/>
              <a:t>Technology:</a:t>
            </a:r>
            <a:r>
              <a:rPr lang="en-US" sz="1600" dirty="0" smtClean="0"/>
              <a:t>  (XML and JAVA) The </a:t>
            </a:r>
            <a:r>
              <a:rPr lang="en-US" sz="1600" dirty="0" err="1" smtClean="0"/>
              <a:t>FireFox</a:t>
            </a:r>
            <a:r>
              <a:rPr lang="en-US" sz="1600" dirty="0" smtClean="0"/>
              <a:t> toolbar is composed of an </a:t>
            </a:r>
            <a:r>
              <a:rPr lang="en-US" sz="1600" dirty="0" err="1" smtClean="0"/>
              <a:t>xpi</a:t>
            </a:r>
            <a:r>
              <a:rPr lang="en-US" sz="1600" dirty="0" smtClean="0"/>
              <a:t> file and a compressed jar file.  Inside of the jar file is a directory structure and xml files that copied into the users Mozilla profile.</a:t>
            </a:r>
          </a:p>
          <a:p>
            <a:endParaRPr lang="en-US" sz="1600" u="sng" dirty="0" smtClean="0"/>
          </a:p>
          <a:p>
            <a:r>
              <a:rPr lang="en-US" sz="1600" u="sng" dirty="0" smtClean="0"/>
              <a:t>Application </a:t>
            </a:r>
            <a:r>
              <a:rPr lang="en-US" sz="1600" u="sng" dirty="0" smtClean="0"/>
              <a:t>Structure:</a:t>
            </a:r>
            <a:endParaRPr lang="en-US" sz="1600" dirty="0" smtClean="0"/>
          </a:p>
          <a:p>
            <a:r>
              <a:rPr lang="en-US" sz="1600" dirty="0" smtClean="0"/>
              <a:t>+- </a:t>
            </a:r>
            <a:r>
              <a:rPr lang="en-US" sz="1600" dirty="0" err="1" smtClean="0"/>
              <a:t>ucltoolbar</a:t>
            </a:r>
            <a:r>
              <a:rPr lang="en-US" sz="1600" dirty="0" smtClean="0"/>
              <a:t>/</a:t>
            </a:r>
          </a:p>
          <a:p>
            <a:r>
              <a:rPr lang="en-US" sz="1600" dirty="0" smtClean="0"/>
              <a:t>	+- install.rdf	(Namespace, Version, ID)</a:t>
            </a:r>
          </a:p>
          <a:p>
            <a:r>
              <a:rPr lang="en-US" sz="1600" dirty="0" smtClean="0"/>
              <a:t>	+- </a:t>
            </a:r>
            <a:r>
              <a:rPr lang="en-US" sz="1600" dirty="0" err="1" smtClean="0"/>
              <a:t>chrome.manifest</a:t>
            </a:r>
            <a:r>
              <a:rPr lang="en-US" sz="1600" dirty="0" smtClean="0"/>
              <a:t> (Path to </a:t>
            </a:r>
            <a:r>
              <a:rPr lang="en-US" sz="1600" dirty="0" err="1" smtClean="0"/>
              <a:t>conent</a:t>
            </a:r>
            <a:r>
              <a:rPr lang="en-US" sz="1600" dirty="0" smtClean="0"/>
              <a:t>)</a:t>
            </a:r>
          </a:p>
          <a:p>
            <a:r>
              <a:rPr lang="en-US" sz="1600" dirty="0" smtClean="0"/>
              <a:t>	+- chrome/</a:t>
            </a:r>
          </a:p>
          <a:p>
            <a:r>
              <a:rPr lang="en-US" sz="1600" dirty="0" smtClean="0"/>
              <a:t>		+- content/</a:t>
            </a:r>
          </a:p>
          <a:p>
            <a:r>
              <a:rPr lang="en-US" sz="1600" dirty="0" smtClean="0"/>
              <a:t>			+- ucltoolbar.xul (Icons, Menus, </a:t>
            </a:r>
            <a:r>
              <a:rPr lang="en-US" sz="1600" dirty="0" err="1" smtClean="0"/>
              <a:t>SearchBox</a:t>
            </a:r>
            <a:r>
              <a:rPr lang="en-US" sz="1600" dirty="0" smtClean="0"/>
              <a:t>)</a:t>
            </a:r>
          </a:p>
          <a:p>
            <a:r>
              <a:rPr lang="en-US" sz="1600" dirty="0" smtClean="0"/>
              <a:t>			+-ucltoolbar.js (Action for items on toolbar)</a:t>
            </a:r>
          </a:p>
          <a:p>
            <a:r>
              <a:rPr lang="en-US" sz="1600" dirty="0" smtClean="0"/>
              <a:t>		+- skin/</a:t>
            </a:r>
          </a:p>
          <a:p>
            <a:r>
              <a:rPr lang="en-US" sz="1600" dirty="0" smtClean="0"/>
              <a:t>			+- images.png</a:t>
            </a:r>
          </a:p>
          <a:p>
            <a:r>
              <a:rPr lang="en-US" sz="1600" dirty="0" smtClean="0"/>
              <a:t>			+- images.gif</a:t>
            </a:r>
          </a:p>
          <a:p>
            <a:r>
              <a:rPr lang="en-US" sz="1600" dirty="0" smtClean="0"/>
              <a:t>			+- uctoolbar.css (Style Sheet for toolbar)</a:t>
            </a:r>
          </a:p>
          <a:p>
            <a:r>
              <a:rPr lang="en-US" sz="1600" u="sng" dirty="0" smtClean="0"/>
              <a:t>Application Notes:</a:t>
            </a:r>
            <a:endParaRPr lang="en-US" sz="1600" dirty="0" smtClean="0"/>
          </a:p>
          <a:p>
            <a:r>
              <a:rPr lang="en-US" sz="1600" dirty="0" smtClean="0"/>
              <a:t> </a:t>
            </a:r>
            <a:r>
              <a:rPr lang="en-US" sz="1600" dirty="0" smtClean="0"/>
              <a:t>chrome </a:t>
            </a:r>
            <a:r>
              <a:rPr lang="en-US" sz="1600" dirty="0" smtClean="0"/>
              <a:t>folder is compressed into .jar file</a:t>
            </a:r>
          </a:p>
          <a:p>
            <a:r>
              <a:rPr lang="en-US" sz="1600" dirty="0" smtClean="0"/>
              <a:t>.jar file, install.rdf, and </a:t>
            </a:r>
            <a:r>
              <a:rPr lang="en-US" sz="1600" dirty="0" err="1" smtClean="0"/>
              <a:t>chrome.manifest</a:t>
            </a:r>
            <a:r>
              <a:rPr lang="en-US" sz="1600" dirty="0" smtClean="0"/>
              <a:t> compressed into .</a:t>
            </a:r>
            <a:r>
              <a:rPr lang="en-US" sz="1600" dirty="0" err="1" smtClean="0"/>
              <a:t>xpi</a:t>
            </a:r>
            <a:r>
              <a:rPr lang="en-US" sz="1600" dirty="0" smtClean="0"/>
              <a:t> file</a:t>
            </a:r>
          </a:p>
          <a:p>
            <a:r>
              <a:rPr lang="en-US" sz="1600" dirty="0" smtClean="0"/>
              <a:t> </a:t>
            </a:r>
          </a:p>
          <a:p>
            <a:endParaRPr lang="en-US" sz="1600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1371600" y="0"/>
            <a:ext cx="7543800" cy="369332"/>
          </a:xfrm>
          <a:prstGeom prst="rect">
            <a:avLst/>
          </a:prstGeom>
          <a:noFill/>
          <a:ln cmpd="thinThick">
            <a:noFill/>
          </a:ln>
          <a:effectLst/>
          <a:scene3d>
            <a:camera prst="orthographicFront"/>
            <a:lightRig rig="threePt" dir="t"/>
          </a:scene3d>
          <a:sp3d>
            <a:bevelT w="6350"/>
            <a:bevelB w="101600" prst="riblet"/>
          </a:sp3d>
        </p:spPr>
        <p:txBody>
          <a:bodyPr wrap="square" rtlCol="0">
            <a:spAutoFit/>
          </a:bodyPr>
          <a:lstStyle/>
          <a:p>
            <a:r>
              <a:rPr lang="en-US" sz="1800" dirty="0" smtClean="0"/>
              <a:t>ALAO                              Linking Users to the Library	                 10/24/08</a:t>
            </a:r>
            <a:endParaRPr lang="en-US" sz="1800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1371600" y="379412"/>
            <a:ext cx="7391400" cy="1588"/>
          </a:xfrm>
          <a:prstGeom prst="line">
            <a:avLst/>
          </a:prstGeom>
          <a:ln w="53975" cmpd="thinThick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red_noline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4580" name="Text Placeholder 4"/>
          <p:cNvSpPr>
            <a:spLocks noGrp="1"/>
          </p:cNvSpPr>
          <p:nvPr>
            <p:ph type="body" sz="half" idx="2"/>
          </p:nvPr>
        </p:nvSpPr>
        <p:spPr>
          <a:xfrm>
            <a:off x="1219200" y="457200"/>
            <a:ext cx="7696200" cy="6172200"/>
          </a:xfrm>
        </p:spPr>
        <p:txBody>
          <a:bodyPr/>
          <a:lstStyle/>
          <a:p>
            <a:r>
              <a:rPr lang="en-US" sz="2400" dirty="0" smtClean="0"/>
              <a:t>Firefox toolbar </a:t>
            </a:r>
            <a:endParaRPr lang="en-US" sz="2400" dirty="0" smtClean="0"/>
          </a:p>
          <a:p>
            <a:r>
              <a:rPr lang="en-US" sz="1600" dirty="0" smtClean="0"/>
              <a:t>A few sample lines of code:</a:t>
            </a:r>
          </a:p>
          <a:p>
            <a:r>
              <a:rPr lang="en-US" sz="1600" dirty="0" smtClean="0"/>
              <a:t>&lt;?</a:t>
            </a:r>
            <a:r>
              <a:rPr lang="en-US" sz="1600" dirty="0" smtClean="0"/>
              <a:t>xml version="1.0"?&gt;</a:t>
            </a:r>
          </a:p>
          <a:p>
            <a:r>
              <a:rPr lang="en-US" sz="1600" dirty="0" smtClean="0"/>
              <a:t>&lt;?xml-</a:t>
            </a:r>
            <a:r>
              <a:rPr lang="en-US" sz="1600" dirty="0" err="1" smtClean="0"/>
              <a:t>stylesheet</a:t>
            </a:r>
            <a:r>
              <a:rPr lang="en-US" sz="1600" dirty="0" smtClean="0"/>
              <a:t> </a:t>
            </a:r>
            <a:r>
              <a:rPr lang="en-US" sz="1600" dirty="0" err="1" smtClean="0"/>
              <a:t>href</a:t>
            </a:r>
            <a:r>
              <a:rPr lang="en-US" sz="1600" dirty="0" smtClean="0"/>
              <a:t>="chrome://uctoolbar/skin/uctoolbar.css"</a:t>
            </a:r>
          </a:p>
          <a:p>
            <a:r>
              <a:rPr lang="en-US" sz="1600" dirty="0" smtClean="0"/>
              <a:t>                 type="text/</a:t>
            </a:r>
            <a:r>
              <a:rPr lang="en-US" sz="1600" dirty="0" err="1" smtClean="0"/>
              <a:t>css</a:t>
            </a:r>
            <a:r>
              <a:rPr lang="en-US" sz="1600" dirty="0" smtClean="0"/>
              <a:t>"?&gt;</a:t>
            </a:r>
          </a:p>
          <a:p>
            <a:r>
              <a:rPr lang="en-US" sz="1600" dirty="0" smtClean="0"/>
              <a:t>&lt;</a:t>
            </a:r>
            <a:r>
              <a:rPr lang="en-US" sz="1600" dirty="0" smtClean="0"/>
              <a:t>overlay id="UCL-Overlay"</a:t>
            </a:r>
          </a:p>
          <a:p>
            <a:r>
              <a:rPr lang="en-US" sz="1600" dirty="0" smtClean="0"/>
              <a:t>         </a:t>
            </a:r>
            <a:r>
              <a:rPr lang="en-US" sz="1600" dirty="0" err="1" smtClean="0"/>
              <a:t>xmlns</a:t>
            </a:r>
            <a:r>
              <a:rPr lang="en-US" sz="1600" dirty="0" smtClean="0"/>
              <a:t>="http://www.mozilla.org/keymaster/gatekeeper/there.is.only.xul"&gt;</a:t>
            </a:r>
          </a:p>
          <a:p>
            <a:r>
              <a:rPr lang="en-US" sz="1600" dirty="0" smtClean="0"/>
              <a:t>	&lt;script type="application/x-</a:t>
            </a:r>
            <a:r>
              <a:rPr lang="en-US" sz="1600" dirty="0" err="1" smtClean="0"/>
              <a:t>javascript</a:t>
            </a:r>
            <a:r>
              <a:rPr lang="en-US" sz="1600" dirty="0" smtClean="0"/>
              <a:t>"</a:t>
            </a:r>
          </a:p>
          <a:p>
            <a:r>
              <a:rPr lang="en-US" sz="1600" dirty="0" smtClean="0"/>
              <a:t>        	</a:t>
            </a:r>
            <a:r>
              <a:rPr lang="en-US" sz="1600" dirty="0" err="1" smtClean="0"/>
              <a:t>src</a:t>
            </a:r>
            <a:r>
              <a:rPr lang="en-US" sz="1600" dirty="0" smtClean="0"/>
              <a:t>="chrome://uctoolbar/content/uctoolbar.js" /&gt;</a:t>
            </a:r>
          </a:p>
          <a:p>
            <a:r>
              <a:rPr lang="en-US" sz="1600" dirty="0" smtClean="0"/>
              <a:t>&lt;</a:t>
            </a:r>
            <a:r>
              <a:rPr lang="en-US" sz="1600" dirty="0" smtClean="0"/>
              <a:t>toolbox id="navigator-toolbox"&gt;</a:t>
            </a:r>
          </a:p>
          <a:p>
            <a:r>
              <a:rPr lang="en-US" sz="1600" dirty="0" smtClean="0"/>
              <a:t>        </a:t>
            </a:r>
            <a:r>
              <a:rPr lang="en-US" sz="1600" dirty="0" smtClean="0"/>
              <a:t>&lt;toolbar id="UCL-Toolbar" </a:t>
            </a:r>
            <a:r>
              <a:rPr lang="en-US" sz="1600" dirty="0" err="1" smtClean="0"/>
              <a:t>toolbarname</a:t>
            </a:r>
            <a:r>
              <a:rPr lang="en-US" sz="1600" dirty="0" smtClean="0"/>
              <a:t>="UC Libraries Research Toolbar"</a:t>
            </a:r>
          </a:p>
          <a:p>
            <a:r>
              <a:rPr lang="en-US" sz="1600" dirty="0" smtClean="0"/>
              <a:t>                 class="</a:t>
            </a:r>
            <a:r>
              <a:rPr lang="en-US" sz="1600" dirty="0" err="1" smtClean="0"/>
              <a:t>chromeclass</a:t>
            </a:r>
            <a:r>
              <a:rPr lang="en-US" sz="1600" dirty="0" smtClean="0"/>
              <a:t>-toolbar" context="toolbar-context-menu" </a:t>
            </a:r>
          </a:p>
          <a:p>
            <a:r>
              <a:rPr lang="en-US" sz="1600" dirty="0" smtClean="0"/>
              <a:t>                 hidden="false" persist="hidden"&gt;</a:t>
            </a:r>
          </a:p>
          <a:p>
            <a:endParaRPr lang="en-US" sz="1600" dirty="0" smtClean="0"/>
          </a:p>
          <a:p>
            <a:r>
              <a:rPr lang="en-US" sz="1600" dirty="0" smtClean="0"/>
              <a:t>&lt;!-- </a:t>
            </a:r>
            <a:r>
              <a:rPr lang="en-US" sz="1600" dirty="0" smtClean="0"/>
              <a:t>when assigning </a:t>
            </a:r>
            <a:r>
              <a:rPr lang="en-US" sz="1600" dirty="0" err="1" smtClean="0"/>
              <a:t>accesskeys</a:t>
            </a:r>
            <a:r>
              <a:rPr lang="en-US" sz="1600" dirty="0" smtClean="0"/>
              <a:t> to toolbar buttons with popup menus, do not assign </a:t>
            </a:r>
            <a:r>
              <a:rPr lang="en-US" sz="1600" dirty="0" err="1" smtClean="0"/>
              <a:t>accesskey</a:t>
            </a:r>
            <a:r>
              <a:rPr lang="en-US" sz="1600" dirty="0" smtClean="0"/>
              <a:t> to </a:t>
            </a:r>
            <a:r>
              <a:rPr lang="en-US" sz="1600" dirty="0" err="1" smtClean="0"/>
              <a:t>toolbarbutton</a:t>
            </a:r>
            <a:r>
              <a:rPr lang="en-US" sz="1600" dirty="0" smtClean="0"/>
              <a:t> that is repeated within popup menu.--&gt;     </a:t>
            </a:r>
          </a:p>
          <a:p>
            <a:r>
              <a:rPr lang="en-US" sz="1600" dirty="0" smtClean="0"/>
              <a:t>&lt;</a:t>
            </a:r>
            <a:r>
              <a:rPr lang="en-US" sz="1600" dirty="0" err="1" smtClean="0"/>
              <a:t>toolbarbutton</a:t>
            </a:r>
            <a:r>
              <a:rPr lang="en-US" sz="1600" dirty="0" smtClean="0"/>
              <a:t> id="UCL-</a:t>
            </a:r>
            <a:r>
              <a:rPr lang="en-US" sz="1600" dirty="0" err="1" smtClean="0"/>
              <a:t>MainMenu</a:t>
            </a:r>
            <a:r>
              <a:rPr lang="en-US" sz="1600" dirty="0" smtClean="0"/>
              <a:t>" type="menu" </a:t>
            </a:r>
            <a:r>
              <a:rPr lang="en-US" sz="1600" dirty="0" err="1" smtClean="0"/>
              <a:t>tabindex</a:t>
            </a:r>
            <a:r>
              <a:rPr lang="en-US" sz="1600" dirty="0" smtClean="0"/>
              <a:t>="1" </a:t>
            </a:r>
            <a:r>
              <a:rPr lang="en-US" sz="1600" dirty="0" err="1" smtClean="0"/>
              <a:t>accesskey</a:t>
            </a:r>
            <a:r>
              <a:rPr lang="en-US" sz="1600" dirty="0" smtClean="0"/>
              <a:t>="I" </a:t>
            </a:r>
          </a:p>
          <a:p>
            <a:r>
              <a:rPr lang="en-US" sz="1600" dirty="0" smtClean="0"/>
              <a:t>                           </a:t>
            </a:r>
            <a:r>
              <a:rPr lang="en-US" sz="1600" dirty="0" err="1" smtClean="0"/>
              <a:t>tooltiptext</a:t>
            </a:r>
            <a:r>
              <a:rPr lang="en-US" sz="1600" dirty="0" smtClean="0"/>
              <a:t>="Library Toolbar Main Menu" </a:t>
            </a:r>
            <a:r>
              <a:rPr lang="en-US" sz="1600" dirty="0" err="1" smtClean="0"/>
              <a:t>onfocus</a:t>
            </a:r>
            <a:r>
              <a:rPr lang="en-US" sz="1600" dirty="0" smtClean="0"/>
              <a:t>="</a:t>
            </a:r>
            <a:r>
              <a:rPr lang="en-US" sz="1600" dirty="0" err="1" smtClean="0"/>
              <a:t>UCL_ShowPopUp</a:t>
            </a:r>
            <a:r>
              <a:rPr lang="en-US" sz="1600" dirty="0" smtClean="0"/>
              <a:t>('UCL-</a:t>
            </a:r>
            <a:r>
              <a:rPr lang="en-US" sz="1600" dirty="0" err="1" smtClean="0"/>
              <a:t>MainMenu</a:t>
            </a:r>
            <a:r>
              <a:rPr lang="en-US" sz="1600" dirty="0" smtClean="0"/>
              <a:t>');" </a:t>
            </a:r>
            <a:r>
              <a:rPr lang="en-US" sz="1600" dirty="0" err="1" smtClean="0"/>
              <a:t>oncommand</a:t>
            </a:r>
            <a:r>
              <a:rPr lang="en-US" sz="1600" dirty="0" smtClean="0"/>
              <a:t>="</a:t>
            </a:r>
            <a:r>
              <a:rPr lang="en-US" sz="1600" dirty="0" err="1" smtClean="0"/>
              <a:t>UCL_ShowPopUp</a:t>
            </a:r>
            <a:r>
              <a:rPr lang="en-US" sz="1600" dirty="0" smtClean="0"/>
              <a:t>('UCL-</a:t>
            </a:r>
            <a:r>
              <a:rPr lang="en-US" sz="1600" dirty="0" err="1" smtClean="0"/>
              <a:t>MainMenu</a:t>
            </a:r>
            <a:r>
              <a:rPr lang="en-US" sz="1600" dirty="0" smtClean="0"/>
              <a:t>'); </a:t>
            </a:r>
            <a:r>
              <a:rPr lang="en-US" sz="1600" dirty="0" err="1" smtClean="0"/>
              <a:t>event.stopPropagation</a:t>
            </a:r>
            <a:r>
              <a:rPr lang="en-US" sz="1600" dirty="0" smtClean="0"/>
              <a:t>();“&gt;</a:t>
            </a:r>
            <a:endParaRPr lang="en-US" sz="1600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1371600" y="0"/>
            <a:ext cx="7543800" cy="369332"/>
          </a:xfrm>
          <a:prstGeom prst="rect">
            <a:avLst/>
          </a:prstGeom>
          <a:noFill/>
          <a:ln cmpd="thinThick">
            <a:noFill/>
          </a:ln>
          <a:effectLst/>
          <a:scene3d>
            <a:camera prst="orthographicFront"/>
            <a:lightRig rig="threePt" dir="t"/>
          </a:scene3d>
          <a:sp3d>
            <a:bevelT w="6350"/>
            <a:bevelB w="101600" prst="riblet"/>
          </a:sp3d>
        </p:spPr>
        <p:txBody>
          <a:bodyPr wrap="square" rtlCol="0">
            <a:spAutoFit/>
          </a:bodyPr>
          <a:lstStyle/>
          <a:p>
            <a:r>
              <a:rPr lang="en-US" sz="1800" dirty="0" smtClean="0"/>
              <a:t>ALAO                              Linking Users to the Library	                 10/24/08</a:t>
            </a:r>
            <a:endParaRPr lang="en-US" sz="1800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1371600" y="379412"/>
            <a:ext cx="7391400" cy="1588"/>
          </a:xfrm>
          <a:prstGeom prst="line">
            <a:avLst/>
          </a:prstGeom>
          <a:ln w="53975" cmpd="thinThick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red_noline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4580" name="Text Placeholder 4"/>
          <p:cNvSpPr>
            <a:spLocks noGrp="1"/>
          </p:cNvSpPr>
          <p:nvPr>
            <p:ph type="body" sz="half" idx="2"/>
          </p:nvPr>
        </p:nvSpPr>
        <p:spPr>
          <a:xfrm>
            <a:off x="1219200" y="457200"/>
            <a:ext cx="7696200" cy="6172200"/>
          </a:xfrm>
        </p:spPr>
        <p:txBody>
          <a:bodyPr/>
          <a:lstStyle/>
          <a:p>
            <a:r>
              <a:rPr lang="en-US" sz="1600" dirty="0" smtClean="0"/>
              <a:t> </a:t>
            </a:r>
            <a:r>
              <a:rPr lang="en-US" sz="2000" dirty="0" smtClean="0"/>
              <a:t>University </a:t>
            </a:r>
            <a:r>
              <a:rPr lang="en-US" sz="2000" dirty="0" smtClean="0"/>
              <a:t>Libraries IE 7  </a:t>
            </a:r>
            <a:r>
              <a:rPr lang="en-US" sz="2000" dirty="0" smtClean="0"/>
              <a:t>Toolbar:</a:t>
            </a:r>
            <a:endParaRPr lang="en-US" sz="2000" dirty="0" smtClean="0"/>
          </a:p>
          <a:p>
            <a:r>
              <a:rPr lang="en-US" sz="1600" u="sng" dirty="0" smtClean="0"/>
              <a:t>Technology:</a:t>
            </a:r>
            <a:r>
              <a:rPr lang="en-US" sz="1600" dirty="0" smtClean="0"/>
              <a:t>  (C#) </a:t>
            </a:r>
            <a:r>
              <a:rPr lang="en-US" sz="1600" dirty="0" smtClean="0"/>
              <a:t>Visual </a:t>
            </a:r>
            <a:r>
              <a:rPr lang="en-US" sz="1600" dirty="0" smtClean="0"/>
              <a:t>Studio 2008.  It </a:t>
            </a:r>
            <a:r>
              <a:rPr lang="en-US" sz="1600" dirty="0" smtClean="0"/>
              <a:t>calls </a:t>
            </a:r>
            <a:r>
              <a:rPr lang="en-US" sz="1600" dirty="0" smtClean="0"/>
              <a:t>the </a:t>
            </a:r>
            <a:r>
              <a:rPr lang="en-US" sz="1600" dirty="0" err="1" smtClean="0"/>
              <a:t>BandObjectLib</a:t>
            </a:r>
            <a:r>
              <a:rPr lang="en-US" sz="1600" dirty="0" smtClean="0"/>
              <a:t> C# project, </a:t>
            </a:r>
            <a:r>
              <a:rPr lang="en-US" sz="1600" dirty="0" err="1" smtClean="0"/>
              <a:t>UCToolbar</a:t>
            </a:r>
            <a:r>
              <a:rPr lang="en-US" sz="1600" dirty="0" smtClean="0"/>
              <a:t> C# project,  </a:t>
            </a:r>
            <a:r>
              <a:rPr lang="en-US" sz="1600" dirty="0" err="1" smtClean="0"/>
              <a:t>RegisterLib</a:t>
            </a:r>
            <a:r>
              <a:rPr lang="en-US" sz="1600" dirty="0" smtClean="0"/>
              <a:t> Libraries, and the </a:t>
            </a:r>
            <a:r>
              <a:rPr lang="en-US" sz="1600" dirty="0" err="1" smtClean="0"/>
              <a:t>UCLibrary_Toolbar_Setup</a:t>
            </a:r>
            <a:r>
              <a:rPr lang="en-US" sz="1600" dirty="0" smtClean="0"/>
              <a:t> MSI </a:t>
            </a:r>
            <a:r>
              <a:rPr lang="en-US" sz="1600" dirty="0" smtClean="0"/>
              <a:t>project </a:t>
            </a:r>
            <a:endParaRPr lang="en-US" sz="1600" dirty="0" smtClean="0"/>
          </a:p>
          <a:p>
            <a:r>
              <a:rPr lang="en-US" sz="1600" u="sng" dirty="0" smtClean="0"/>
              <a:t>Application </a:t>
            </a:r>
            <a:r>
              <a:rPr lang="en-US" sz="1600" u="sng" dirty="0" smtClean="0"/>
              <a:t>Structure:</a:t>
            </a:r>
            <a:endParaRPr lang="en-US" sz="1600" dirty="0" smtClean="0"/>
          </a:p>
          <a:p>
            <a:r>
              <a:rPr lang="en-US" sz="1600" dirty="0" smtClean="0"/>
              <a:t>+- </a:t>
            </a:r>
            <a:r>
              <a:rPr lang="en-US" sz="1600" dirty="0" err="1" smtClean="0"/>
              <a:t>UCToolbar</a:t>
            </a:r>
            <a:r>
              <a:rPr lang="en-US" sz="1600" dirty="0" smtClean="0"/>
              <a:t> Solution</a:t>
            </a:r>
          </a:p>
          <a:p>
            <a:r>
              <a:rPr lang="en-US" sz="1600" dirty="0" smtClean="0"/>
              <a:t>       +- </a:t>
            </a:r>
            <a:r>
              <a:rPr lang="en-US" sz="1600" dirty="0" err="1" smtClean="0"/>
              <a:t>BandObjectLib</a:t>
            </a:r>
            <a:r>
              <a:rPr lang="en-US" sz="1600" dirty="0" smtClean="0"/>
              <a:t> C# </a:t>
            </a:r>
            <a:r>
              <a:rPr lang="en-US" sz="1600" dirty="0" smtClean="0"/>
              <a:t>Project  (Standard </a:t>
            </a:r>
            <a:r>
              <a:rPr lang="en-US" sz="1600" dirty="0" smtClean="0"/>
              <a:t>Band Object Class created by </a:t>
            </a:r>
            <a:r>
              <a:rPr lang="en-US" sz="1600" dirty="0" err="1" smtClean="0"/>
              <a:t>Pavel</a:t>
            </a:r>
            <a:r>
              <a:rPr lang="en-US" sz="1600" dirty="0" smtClean="0"/>
              <a:t> </a:t>
            </a:r>
            <a:r>
              <a:rPr lang="en-US" sz="1600" dirty="0" err="1" smtClean="0"/>
              <a:t>Zolnikov</a:t>
            </a:r>
            <a:r>
              <a:rPr lang="en-US" sz="1600" dirty="0" smtClean="0"/>
              <a:t>)</a:t>
            </a:r>
          </a:p>
          <a:p>
            <a:r>
              <a:rPr lang="en-US" sz="1600" dirty="0" smtClean="0"/>
              <a:t>	+- References</a:t>
            </a:r>
          </a:p>
          <a:p>
            <a:r>
              <a:rPr lang="en-US" sz="1600" dirty="0" smtClean="0"/>
              <a:t>	+- </a:t>
            </a:r>
            <a:r>
              <a:rPr lang="en-US" sz="1600" dirty="0" err="1" smtClean="0"/>
              <a:t>BandObject.cs</a:t>
            </a:r>
            <a:r>
              <a:rPr lang="en-US" sz="1600" dirty="0" smtClean="0"/>
              <a:t>	(Browser Bands, Toolbar Bands, Communication Bands)</a:t>
            </a:r>
          </a:p>
          <a:p>
            <a:r>
              <a:rPr lang="en-US" sz="1600" dirty="0" smtClean="0"/>
              <a:t>        +- </a:t>
            </a:r>
            <a:r>
              <a:rPr lang="en-US" sz="1600" dirty="0" err="1" smtClean="0"/>
              <a:t>UCToolbar</a:t>
            </a:r>
            <a:r>
              <a:rPr lang="en-US" sz="1600" dirty="0" smtClean="0"/>
              <a:t> C# Project </a:t>
            </a:r>
          </a:p>
          <a:p>
            <a:r>
              <a:rPr lang="en-US" sz="1600" dirty="0" smtClean="0"/>
              <a:t>	+- References 	</a:t>
            </a:r>
          </a:p>
          <a:p>
            <a:r>
              <a:rPr lang="en-US" sz="1600" dirty="0" smtClean="0"/>
              <a:t>                  +- </a:t>
            </a:r>
            <a:r>
              <a:rPr lang="en-US" sz="1600" dirty="0" smtClean="0"/>
              <a:t>Resources	</a:t>
            </a:r>
            <a:r>
              <a:rPr lang="en-US" sz="1600" dirty="0" smtClean="0"/>
              <a:t>(</a:t>
            </a:r>
            <a:r>
              <a:rPr lang="en-US" sz="1600" dirty="0" smtClean="0"/>
              <a:t>Image files)</a:t>
            </a:r>
          </a:p>
          <a:p>
            <a:r>
              <a:rPr lang="en-US" sz="1600" dirty="0" smtClean="0"/>
              <a:t>	+-</a:t>
            </a:r>
            <a:r>
              <a:rPr lang="en-US" sz="1600" dirty="0" err="1" smtClean="0"/>
              <a:t>AssemblyInfo.cs</a:t>
            </a:r>
            <a:endParaRPr lang="en-US" sz="1600" dirty="0" smtClean="0"/>
          </a:p>
          <a:p>
            <a:r>
              <a:rPr lang="en-US" sz="1600" dirty="0" smtClean="0"/>
              <a:t>	+- BandObjects.snk	(Digital Signature)</a:t>
            </a:r>
          </a:p>
          <a:p>
            <a:r>
              <a:rPr lang="en-US" sz="1600" dirty="0" smtClean="0"/>
              <a:t>	+- </a:t>
            </a:r>
            <a:r>
              <a:rPr lang="en-US" sz="1600" dirty="0" err="1" smtClean="0"/>
              <a:t>UCToolbar.cs</a:t>
            </a:r>
            <a:r>
              <a:rPr lang="en-US" sz="1600" dirty="0" smtClean="0"/>
              <a:t>	</a:t>
            </a:r>
            <a:r>
              <a:rPr lang="en-US" sz="1600" dirty="0" smtClean="0"/>
              <a:t>(</a:t>
            </a:r>
            <a:r>
              <a:rPr lang="en-US" sz="1600" dirty="0" smtClean="0"/>
              <a:t>Toolbar design  in Visual Studio.  Icons, Menus, Action)</a:t>
            </a:r>
          </a:p>
          <a:p>
            <a:r>
              <a:rPr lang="en-US" sz="1600" dirty="0" smtClean="0"/>
              <a:t>	+- </a:t>
            </a:r>
            <a:r>
              <a:rPr lang="en-US" sz="1600" dirty="0" err="1" smtClean="0"/>
              <a:t>RegisterLib</a:t>
            </a:r>
            <a:r>
              <a:rPr lang="en-US" sz="1600" dirty="0" smtClean="0"/>
              <a:t> 	</a:t>
            </a:r>
            <a:r>
              <a:rPr lang="en-US" sz="1600" dirty="0" smtClean="0"/>
              <a:t>(</a:t>
            </a:r>
            <a:r>
              <a:rPr lang="en-US" sz="1600" dirty="0" smtClean="0"/>
              <a:t>Registers </a:t>
            </a:r>
            <a:r>
              <a:rPr lang="en-US" sz="1600" dirty="0" err="1" smtClean="0"/>
              <a:t>dlls</a:t>
            </a:r>
            <a:r>
              <a:rPr lang="en-US" sz="1600" dirty="0" smtClean="0"/>
              <a:t> in Windows Operating System)</a:t>
            </a:r>
          </a:p>
          <a:p>
            <a:r>
              <a:rPr lang="en-US" sz="1600" dirty="0" smtClean="0"/>
              <a:t>        +- </a:t>
            </a:r>
            <a:r>
              <a:rPr lang="en-US" sz="1600" dirty="0" err="1" smtClean="0"/>
              <a:t>UCLibrary_Toolbar_Setup</a:t>
            </a:r>
            <a:r>
              <a:rPr lang="en-US" sz="1600" dirty="0" smtClean="0"/>
              <a:t> MSI Project</a:t>
            </a:r>
          </a:p>
          <a:p>
            <a:r>
              <a:rPr lang="en-US" sz="1600" dirty="0" smtClean="0"/>
              <a:t>	</a:t>
            </a:r>
            <a:r>
              <a:rPr lang="en-US" sz="1600" dirty="0" smtClean="0"/>
              <a:t>+- Regasm.exe</a:t>
            </a:r>
            <a:r>
              <a:rPr lang="en-US" sz="1600" dirty="0" smtClean="0"/>
              <a:t>	(Registers </a:t>
            </a:r>
            <a:r>
              <a:rPr lang="en-US" sz="1600" dirty="0" err="1" smtClean="0"/>
              <a:t>dll’s</a:t>
            </a:r>
            <a:r>
              <a:rPr lang="en-US" sz="1600" dirty="0" smtClean="0"/>
              <a:t> with .NET Framework)</a:t>
            </a:r>
          </a:p>
          <a:p>
            <a:r>
              <a:rPr lang="en-US" sz="1600" dirty="0" smtClean="0"/>
              <a:t>                  +- </a:t>
            </a:r>
            <a:r>
              <a:rPr lang="en-US" sz="1600" dirty="0" smtClean="0"/>
              <a:t>BandObject.dll	(Calls available Bands in OS)</a:t>
            </a:r>
          </a:p>
          <a:p>
            <a:r>
              <a:rPr lang="en-US" sz="1600" dirty="0" smtClean="0"/>
              <a:t>                  +-</a:t>
            </a:r>
            <a:r>
              <a:rPr lang="en-US" sz="1600" dirty="0" smtClean="0"/>
              <a:t>SampleBars.dll	(Creates custom Bands)</a:t>
            </a:r>
          </a:p>
          <a:p>
            <a:r>
              <a:rPr lang="en-US" sz="1600" dirty="0" smtClean="0"/>
              <a:t>                  +- </a:t>
            </a:r>
            <a:r>
              <a:rPr lang="en-US" sz="1600" dirty="0" smtClean="0"/>
              <a:t>UC.ico		(Icon file for Installation</a:t>
            </a:r>
            <a:r>
              <a:rPr lang="en-US" sz="1600" dirty="0" smtClean="0"/>
              <a:t>)</a:t>
            </a:r>
            <a:endParaRPr lang="en-US" sz="1600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1371600" y="0"/>
            <a:ext cx="7543800" cy="369332"/>
          </a:xfrm>
          <a:prstGeom prst="rect">
            <a:avLst/>
          </a:prstGeom>
          <a:noFill/>
          <a:ln cmpd="thinThick">
            <a:noFill/>
          </a:ln>
          <a:effectLst/>
          <a:scene3d>
            <a:camera prst="orthographicFront"/>
            <a:lightRig rig="threePt" dir="t"/>
          </a:scene3d>
          <a:sp3d>
            <a:bevelT w="6350"/>
            <a:bevelB w="101600" prst="riblet"/>
          </a:sp3d>
        </p:spPr>
        <p:txBody>
          <a:bodyPr wrap="square" rtlCol="0">
            <a:spAutoFit/>
          </a:bodyPr>
          <a:lstStyle/>
          <a:p>
            <a:r>
              <a:rPr lang="en-US" sz="1800" dirty="0" smtClean="0"/>
              <a:t>ALAO                              Linking Users to the Library	                 10/24/08</a:t>
            </a:r>
            <a:endParaRPr lang="en-US" sz="1800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1371600" y="379412"/>
            <a:ext cx="7391400" cy="1588"/>
          </a:xfrm>
          <a:prstGeom prst="line">
            <a:avLst/>
          </a:prstGeom>
          <a:ln w="53975" cmpd="thinThick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red_noline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4580" name="Text Placeholder 4"/>
          <p:cNvSpPr>
            <a:spLocks noGrp="1"/>
          </p:cNvSpPr>
          <p:nvPr>
            <p:ph type="body" sz="half" idx="2"/>
          </p:nvPr>
        </p:nvSpPr>
        <p:spPr>
          <a:xfrm>
            <a:off x="1219200" y="457200"/>
            <a:ext cx="7924800" cy="6172200"/>
          </a:xfrm>
        </p:spPr>
        <p:txBody>
          <a:bodyPr/>
          <a:lstStyle/>
          <a:p>
            <a:r>
              <a:rPr lang="en-US" sz="2400" dirty="0" smtClean="0"/>
              <a:t> IE 7 Toolbar:</a:t>
            </a:r>
            <a:endParaRPr lang="en-US" sz="2400" dirty="0" smtClean="0"/>
          </a:p>
          <a:p>
            <a:r>
              <a:rPr lang="en-US" sz="1600" dirty="0" smtClean="0"/>
              <a:t>Some sample lines of code:</a:t>
            </a:r>
          </a:p>
          <a:p>
            <a:endParaRPr lang="en-US" sz="1600" u="sng" dirty="0" smtClean="0"/>
          </a:p>
          <a:p>
            <a:endParaRPr lang="en-US" sz="1600" u="sng" dirty="0" smtClean="0"/>
          </a:p>
          <a:p>
            <a:r>
              <a:rPr lang="en-US" sz="1600" dirty="0" smtClean="0"/>
              <a:t>private void </a:t>
            </a:r>
            <a:r>
              <a:rPr lang="en-US" sz="1600" dirty="0" err="1" smtClean="0"/>
              <a:t>academicSearchCompleteToolStripMenuItem_Click</a:t>
            </a:r>
            <a:r>
              <a:rPr lang="en-US" sz="1600" dirty="0" smtClean="0"/>
              <a:t>(object sender, </a:t>
            </a:r>
            <a:r>
              <a:rPr lang="en-US" sz="1600" dirty="0" err="1" smtClean="0"/>
              <a:t>EventArgs</a:t>
            </a:r>
            <a:r>
              <a:rPr lang="en-US" sz="1600" dirty="0" smtClean="0"/>
              <a:t> e)</a:t>
            </a:r>
          </a:p>
          <a:p>
            <a:r>
              <a:rPr lang="en-US" sz="1600" dirty="0" smtClean="0"/>
              <a:t>        </a:t>
            </a:r>
            <a:r>
              <a:rPr lang="en-US" sz="1600" dirty="0" smtClean="0"/>
              <a:t>{          </a:t>
            </a:r>
            <a:r>
              <a:rPr lang="en-US" sz="1600" dirty="0" smtClean="0"/>
              <a:t>string </a:t>
            </a:r>
            <a:r>
              <a:rPr lang="en-US" sz="1600" dirty="0" err="1" smtClean="0"/>
              <a:t>theTerm</a:t>
            </a:r>
            <a:r>
              <a:rPr lang="en-US" sz="1600" dirty="0" smtClean="0"/>
              <a:t> = this.toolStripTextBox1.Text;</a:t>
            </a:r>
          </a:p>
          <a:p>
            <a:r>
              <a:rPr lang="en-US" sz="1600" dirty="0" smtClean="0"/>
              <a:t>                    string </a:t>
            </a:r>
            <a:r>
              <a:rPr lang="en-US" sz="1600" dirty="0" err="1" smtClean="0"/>
              <a:t>targetURL</a:t>
            </a:r>
            <a:r>
              <a:rPr lang="en-US" sz="1600" dirty="0" smtClean="0"/>
              <a:t> = "http://proxy.libraries.uc.edu/login?url=http://search.ebscohost.com/login.aspx?direct=true&amp;authtype=ip,uid&amp;bQuery=(("+theTerm+"))&amp;db=a9h";</a:t>
            </a:r>
          </a:p>
          <a:p>
            <a:r>
              <a:rPr lang="en-US" sz="1600" dirty="0" smtClean="0"/>
              <a:t>                    </a:t>
            </a:r>
            <a:r>
              <a:rPr lang="en-US" sz="1600" dirty="0" err="1" smtClean="0"/>
              <a:t>System.Diagnostics.Process.Start</a:t>
            </a:r>
            <a:r>
              <a:rPr lang="en-US" sz="1600" dirty="0" smtClean="0"/>
              <a:t>(</a:t>
            </a:r>
            <a:r>
              <a:rPr lang="en-US" sz="1600" dirty="0" err="1" smtClean="0"/>
              <a:t>targetURL</a:t>
            </a:r>
            <a:r>
              <a:rPr lang="en-US" sz="1600" dirty="0" smtClean="0"/>
              <a:t>);</a:t>
            </a:r>
          </a:p>
          <a:p>
            <a:r>
              <a:rPr lang="en-US" sz="1600" dirty="0" smtClean="0"/>
              <a:t>        }</a:t>
            </a:r>
          </a:p>
          <a:p>
            <a:endParaRPr lang="en-US" sz="1600" dirty="0" smtClean="0"/>
          </a:p>
          <a:p>
            <a:r>
              <a:rPr lang="en-US" sz="1600" dirty="0" smtClean="0"/>
              <a:t>        private void </a:t>
            </a:r>
            <a:r>
              <a:rPr lang="en-US" sz="1600" dirty="0" err="1" smtClean="0"/>
              <a:t>upgradeToolStripMenuItem_Click</a:t>
            </a:r>
            <a:r>
              <a:rPr lang="en-US" sz="1600" dirty="0" smtClean="0"/>
              <a:t>(object sender, </a:t>
            </a:r>
            <a:r>
              <a:rPr lang="en-US" sz="1600" dirty="0" err="1" smtClean="0"/>
              <a:t>EventArgs</a:t>
            </a:r>
            <a:r>
              <a:rPr lang="en-US" sz="1600" dirty="0" smtClean="0"/>
              <a:t> e)</a:t>
            </a:r>
          </a:p>
          <a:p>
            <a:r>
              <a:rPr lang="en-US" sz="1600" dirty="0" smtClean="0"/>
              <a:t>        </a:t>
            </a:r>
            <a:r>
              <a:rPr lang="en-US" sz="1600" dirty="0" smtClean="0"/>
              <a:t>{ </a:t>
            </a:r>
            <a:r>
              <a:rPr lang="en-US" sz="1600" dirty="0" smtClean="0"/>
              <a:t>string </a:t>
            </a:r>
            <a:r>
              <a:rPr lang="en-US" sz="1600" dirty="0" err="1" smtClean="0"/>
              <a:t>upgradeURL</a:t>
            </a:r>
            <a:r>
              <a:rPr lang="en-US" sz="1600" dirty="0" smtClean="0"/>
              <a:t> = "http://ulsandbox.org/futech/update.html";</a:t>
            </a:r>
          </a:p>
          <a:p>
            <a:r>
              <a:rPr lang="en-US" sz="1600" dirty="0" smtClean="0"/>
              <a:t>            </a:t>
            </a:r>
            <a:r>
              <a:rPr lang="en-US" sz="1600" dirty="0" err="1" smtClean="0"/>
              <a:t>System.Diagnostics.Process.Start</a:t>
            </a:r>
            <a:r>
              <a:rPr lang="en-US" sz="1600" dirty="0" smtClean="0"/>
              <a:t>(</a:t>
            </a:r>
            <a:r>
              <a:rPr lang="en-US" sz="1600" dirty="0" err="1" smtClean="0"/>
              <a:t>upgradeURL</a:t>
            </a:r>
            <a:r>
              <a:rPr lang="en-US" sz="1600" dirty="0" smtClean="0"/>
              <a:t>); </a:t>
            </a:r>
          </a:p>
          <a:p>
            <a:r>
              <a:rPr lang="en-US" sz="1600" dirty="0" smtClean="0"/>
              <a:t>        }</a:t>
            </a:r>
            <a:endParaRPr lang="en-US" sz="1600" u="sng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1371600" y="0"/>
            <a:ext cx="7543800" cy="369332"/>
          </a:xfrm>
          <a:prstGeom prst="rect">
            <a:avLst/>
          </a:prstGeom>
          <a:noFill/>
          <a:ln cmpd="thinThick">
            <a:noFill/>
          </a:ln>
          <a:effectLst/>
          <a:scene3d>
            <a:camera prst="orthographicFront"/>
            <a:lightRig rig="threePt" dir="t"/>
          </a:scene3d>
          <a:sp3d>
            <a:bevelT w="6350"/>
            <a:bevelB w="101600" prst="riblet"/>
          </a:sp3d>
        </p:spPr>
        <p:txBody>
          <a:bodyPr wrap="square" rtlCol="0">
            <a:spAutoFit/>
          </a:bodyPr>
          <a:lstStyle/>
          <a:p>
            <a:r>
              <a:rPr lang="en-US" sz="1800" dirty="0" smtClean="0"/>
              <a:t>ALAO                              Linking Users to the Library	                 10/24/08</a:t>
            </a:r>
            <a:endParaRPr lang="en-US" sz="1800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1371600" y="379412"/>
            <a:ext cx="7391400" cy="1588"/>
          </a:xfrm>
          <a:prstGeom prst="line">
            <a:avLst/>
          </a:prstGeom>
          <a:ln w="53975" cmpd="thinThick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red_noline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4580" name="Text Placeholder 4"/>
          <p:cNvSpPr>
            <a:spLocks noGrp="1"/>
          </p:cNvSpPr>
          <p:nvPr>
            <p:ph type="body" sz="half" idx="2"/>
          </p:nvPr>
        </p:nvSpPr>
        <p:spPr>
          <a:xfrm>
            <a:off x="1219200" y="457200"/>
            <a:ext cx="7696200" cy="6172200"/>
          </a:xfrm>
        </p:spPr>
        <p:txBody>
          <a:bodyPr/>
          <a:lstStyle/>
          <a:p>
            <a:r>
              <a:rPr lang="en-US" sz="2400" dirty="0" smtClean="0"/>
              <a:t> </a:t>
            </a:r>
            <a:r>
              <a:rPr lang="en-US" sz="2400" dirty="0" smtClean="0"/>
              <a:t>Google Gadget</a:t>
            </a:r>
          </a:p>
          <a:p>
            <a:endParaRPr lang="en-US" sz="1600" u="sng" dirty="0" smtClean="0"/>
          </a:p>
          <a:p>
            <a:endParaRPr lang="en-US" sz="1600" u="sng" dirty="0" smtClean="0"/>
          </a:p>
          <a:p>
            <a:endParaRPr lang="en-US" sz="1600" u="sng" dirty="0" smtClean="0"/>
          </a:p>
          <a:p>
            <a:endParaRPr lang="en-US" sz="1600" u="sng" dirty="0" smtClean="0"/>
          </a:p>
          <a:p>
            <a:r>
              <a:rPr lang="en-US" sz="1600" u="sng" dirty="0" smtClean="0"/>
              <a:t>Purpose</a:t>
            </a:r>
            <a:r>
              <a:rPr lang="en-US" sz="1600" u="sng" dirty="0" smtClean="0"/>
              <a:t>:</a:t>
            </a:r>
            <a:r>
              <a:rPr lang="en-US" sz="1600" dirty="0" smtClean="0"/>
              <a:t>  The purpose of the University Libraries AJAX Web 2.0 application is to embed the  University Libraries collection, Library Help, </a:t>
            </a:r>
            <a:r>
              <a:rPr lang="en-US" sz="1600" dirty="0" err="1" smtClean="0"/>
              <a:t>QuickLinks</a:t>
            </a:r>
            <a:r>
              <a:rPr lang="en-US" sz="1600" dirty="0" smtClean="0"/>
              <a:t>, and Off Campus into the users established </a:t>
            </a:r>
            <a:r>
              <a:rPr lang="en-US" sz="1600" dirty="0" err="1" smtClean="0"/>
              <a:t>iGoogle</a:t>
            </a:r>
            <a:r>
              <a:rPr lang="en-US" sz="1600" dirty="0" smtClean="0"/>
              <a:t>, </a:t>
            </a:r>
            <a:r>
              <a:rPr lang="en-US" sz="1600" dirty="0" err="1" smtClean="0"/>
              <a:t>myYahoo</a:t>
            </a:r>
            <a:r>
              <a:rPr lang="en-US" sz="1600" dirty="0" smtClean="0"/>
              <a:t>, or Microsoft Live Space portals.</a:t>
            </a:r>
          </a:p>
          <a:p>
            <a:endParaRPr lang="en-US" sz="1600" u="sng" dirty="0" smtClean="0"/>
          </a:p>
          <a:p>
            <a:r>
              <a:rPr lang="en-US" sz="1600" u="sng" dirty="0" smtClean="0"/>
              <a:t>Technology</a:t>
            </a:r>
            <a:r>
              <a:rPr lang="en-US" sz="1600" u="sng" dirty="0" smtClean="0"/>
              <a:t>:</a:t>
            </a:r>
            <a:r>
              <a:rPr lang="en-US" sz="1600" dirty="0" smtClean="0"/>
              <a:t>  PHP with </a:t>
            </a:r>
            <a:r>
              <a:rPr lang="en-US" sz="1600" dirty="0" err="1" smtClean="0"/>
              <a:t>javascript</a:t>
            </a:r>
            <a:endParaRPr lang="en-US" sz="1600" dirty="0" smtClean="0"/>
          </a:p>
          <a:p>
            <a:endParaRPr lang="en-US" sz="1600" u="sng" dirty="0" smtClean="0"/>
          </a:p>
          <a:p>
            <a:r>
              <a:rPr lang="en-US" sz="1600" u="sng" dirty="0" smtClean="0"/>
              <a:t>Application </a:t>
            </a:r>
            <a:r>
              <a:rPr lang="en-US" sz="1600" u="sng" dirty="0" smtClean="0"/>
              <a:t>Structure:</a:t>
            </a:r>
            <a:endParaRPr lang="en-US" sz="1600" dirty="0" smtClean="0"/>
          </a:p>
          <a:p>
            <a:r>
              <a:rPr lang="en-US" sz="1600" dirty="0" smtClean="0"/>
              <a:t>	widget.php 	</a:t>
            </a:r>
            <a:r>
              <a:rPr lang="en-US" sz="1600" dirty="0" smtClean="0"/>
              <a:t>(</a:t>
            </a:r>
            <a:r>
              <a:rPr lang="en-US" sz="1600" dirty="0" smtClean="0"/>
              <a:t>Widget Display)</a:t>
            </a:r>
          </a:p>
          <a:p>
            <a:r>
              <a:rPr lang="en-US" sz="1600" dirty="0" smtClean="0"/>
              <a:t>	search.js		(Widget Action for Search </a:t>
            </a:r>
            <a:r>
              <a:rPr lang="en-US" sz="1600" dirty="0" smtClean="0"/>
              <a:t>box)</a:t>
            </a:r>
            <a:endParaRPr lang="en-US" sz="1600" dirty="0" smtClean="0"/>
          </a:p>
          <a:p>
            <a:endParaRPr lang="en-US" sz="1600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1371600" y="0"/>
            <a:ext cx="7543800" cy="369332"/>
          </a:xfrm>
          <a:prstGeom prst="rect">
            <a:avLst/>
          </a:prstGeom>
          <a:noFill/>
          <a:ln cmpd="thinThick">
            <a:noFill/>
          </a:ln>
          <a:effectLst/>
          <a:scene3d>
            <a:camera prst="orthographicFront"/>
            <a:lightRig rig="threePt" dir="t"/>
          </a:scene3d>
          <a:sp3d>
            <a:bevelT w="6350"/>
            <a:bevelB w="101600" prst="riblet"/>
          </a:sp3d>
        </p:spPr>
        <p:txBody>
          <a:bodyPr wrap="square" rtlCol="0">
            <a:spAutoFit/>
          </a:bodyPr>
          <a:lstStyle/>
          <a:p>
            <a:r>
              <a:rPr lang="en-US" sz="1800" dirty="0" smtClean="0"/>
              <a:t>ALAO                              Linking Users to the Library	                 10/24/08</a:t>
            </a:r>
            <a:endParaRPr lang="en-US" sz="1800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1371600" y="379412"/>
            <a:ext cx="7391400" cy="1588"/>
          </a:xfrm>
          <a:prstGeom prst="line">
            <a:avLst/>
          </a:prstGeom>
          <a:ln w="53975" cmpd="thinThick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red_noline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4580" name="Text Placeholder 4"/>
          <p:cNvSpPr>
            <a:spLocks noGrp="1"/>
          </p:cNvSpPr>
          <p:nvPr>
            <p:ph type="body" sz="half" idx="2"/>
          </p:nvPr>
        </p:nvSpPr>
        <p:spPr>
          <a:xfrm>
            <a:off x="1676400" y="457200"/>
            <a:ext cx="5943600" cy="6172200"/>
          </a:xfrm>
        </p:spPr>
        <p:txBody>
          <a:bodyPr/>
          <a:lstStyle/>
          <a:p>
            <a:r>
              <a:rPr lang="en-US" sz="2400" dirty="0" smtClean="0"/>
              <a:t>Widget.php</a:t>
            </a:r>
            <a:endParaRPr lang="en-US" sz="2400" dirty="0" smtClean="0"/>
          </a:p>
          <a:p>
            <a:r>
              <a:rPr lang="en-US" sz="1600" dirty="0" smtClean="0"/>
              <a:t>A few sample lines of code:</a:t>
            </a:r>
          </a:p>
          <a:p>
            <a:r>
              <a:rPr lang="en-US" sz="1600" dirty="0" smtClean="0"/>
              <a:t>&lt;?</a:t>
            </a:r>
            <a:r>
              <a:rPr lang="en-US" sz="1600" dirty="0" err="1" smtClean="0"/>
              <a:t>php</a:t>
            </a:r>
            <a:endParaRPr lang="en-US" sz="1600" dirty="0" smtClean="0"/>
          </a:p>
          <a:p>
            <a:r>
              <a:rPr lang="en-US" sz="1600" dirty="0" err="1" smtClean="0"/>
              <a:t>ob_start</a:t>
            </a:r>
            <a:r>
              <a:rPr lang="en-US" sz="1600" dirty="0" smtClean="0"/>
              <a:t>();</a:t>
            </a:r>
          </a:p>
          <a:p>
            <a:r>
              <a:rPr lang="en-US" sz="1600" dirty="0" smtClean="0"/>
              <a:t> </a:t>
            </a:r>
            <a:r>
              <a:rPr lang="en-US" sz="1600" dirty="0" smtClean="0"/>
              <a:t>$</a:t>
            </a:r>
            <a:r>
              <a:rPr lang="en-US" sz="1600" dirty="0" err="1" smtClean="0"/>
              <a:t>varstyle</a:t>
            </a:r>
            <a:r>
              <a:rPr lang="en-US" sz="1600" dirty="0" smtClean="0"/>
              <a:t> = $_GET['style'];</a:t>
            </a:r>
          </a:p>
          <a:p>
            <a:r>
              <a:rPr lang="en-US" sz="1600" dirty="0" smtClean="0"/>
              <a:t>	switch ($</a:t>
            </a:r>
            <a:r>
              <a:rPr lang="en-US" sz="1600" dirty="0" err="1" smtClean="0"/>
              <a:t>varstyle</a:t>
            </a:r>
            <a:r>
              <a:rPr lang="en-US" sz="1600" dirty="0" smtClean="0"/>
              <a:t>)</a:t>
            </a:r>
          </a:p>
          <a:p>
            <a:r>
              <a:rPr lang="en-US" sz="1600" dirty="0" smtClean="0"/>
              <a:t>		{</a:t>
            </a:r>
          </a:p>
          <a:p>
            <a:r>
              <a:rPr lang="en-US" sz="1600" dirty="0" smtClean="0"/>
              <a:t>		case "</a:t>
            </a:r>
            <a:r>
              <a:rPr lang="en-US" sz="1600" dirty="0" err="1" smtClean="0"/>
              <a:t>google</a:t>
            </a:r>
            <a:r>
              <a:rPr lang="en-US" sz="1600" dirty="0" smtClean="0"/>
              <a:t>":</a:t>
            </a:r>
          </a:p>
          <a:p>
            <a:r>
              <a:rPr lang="en-US" sz="1600" dirty="0" smtClean="0"/>
              <a:t>			$</a:t>
            </a:r>
            <a:r>
              <a:rPr lang="en-US" sz="1600" dirty="0" err="1" smtClean="0"/>
              <a:t>varstyle</a:t>
            </a:r>
            <a:r>
              <a:rPr lang="en-US" sz="1600" dirty="0" smtClean="0"/>
              <a:t>="</a:t>
            </a:r>
            <a:r>
              <a:rPr lang="en-US" sz="1600" dirty="0" err="1" smtClean="0"/>
              <a:t>google</a:t>
            </a:r>
            <a:r>
              <a:rPr lang="en-US" sz="1600" dirty="0" smtClean="0"/>
              <a:t>";</a:t>
            </a:r>
          </a:p>
          <a:p>
            <a:r>
              <a:rPr lang="en-US" sz="1600" dirty="0" smtClean="0"/>
              <a:t>		    break;</a:t>
            </a:r>
          </a:p>
          <a:p>
            <a:r>
              <a:rPr lang="en-US" sz="1600" dirty="0" smtClean="0"/>
              <a:t>		case "</a:t>
            </a:r>
            <a:r>
              <a:rPr lang="en-US" sz="1600" dirty="0" err="1" smtClean="0"/>
              <a:t>facebook</a:t>
            </a:r>
            <a:r>
              <a:rPr lang="en-US" sz="1600" dirty="0" smtClean="0"/>
              <a:t>":</a:t>
            </a:r>
          </a:p>
          <a:p>
            <a:r>
              <a:rPr lang="en-US" sz="1600" dirty="0" smtClean="0"/>
              <a:t>			$</a:t>
            </a:r>
            <a:r>
              <a:rPr lang="en-US" sz="1600" dirty="0" err="1" smtClean="0"/>
              <a:t>varstyle</a:t>
            </a:r>
            <a:r>
              <a:rPr lang="en-US" sz="1600" dirty="0" smtClean="0"/>
              <a:t>="</a:t>
            </a:r>
            <a:r>
              <a:rPr lang="en-US" sz="1600" dirty="0" err="1" smtClean="0"/>
              <a:t>facebook</a:t>
            </a:r>
            <a:r>
              <a:rPr lang="en-US" sz="1600" dirty="0" smtClean="0"/>
              <a:t>";</a:t>
            </a:r>
          </a:p>
          <a:p>
            <a:r>
              <a:rPr lang="en-US" sz="1600" dirty="0" smtClean="0"/>
              <a:t>		    break;</a:t>
            </a:r>
          </a:p>
          <a:p>
            <a:r>
              <a:rPr lang="en-US" sz="1600" dirty="0" smtClean="0"/>
              <a:t>		case "</a:t>
            </a:r>
            <a:r>
              <a:rPr lang="en-US" sz="1600" dirty="0" err="1" smtClean="0"/>
              <a:t>myspace</a:t>
            </a:r>
            <a:r>
              <a:rPr lang="en-US" sz="1600" dirty="0" smtClean="0"/>
              <a:t>":</a:t>
            </a:r>
          </a:p>
          <a:p>
            <a:r>
              <a:rPr lang="en-US" sz="1600" dirty="0" smtClean="0"/>
              <a:t>			$</a:t>
            </a:r>
            <a:r>
              <a:rPr lang="en-US" sz="1600" dirty="0" err="1" smtClean="0"/>
              <a:t>varstyle</a:t>
            </a:r>
            <a:r>
              <a:rPr lang="en-US" sz="1600" dirty="0" smtClean="0"/>
              <a:t>="</a:t>
            </a:r>
            <a:r>
              <a:rPr lang="en-US" sz="1600" dirty="0" err="1" smtClean="0"/>
              <a:t>myspace</a:t>
            </a:r>
            <a:r>
              <a:rPr lang="en-US" sz="1600" dirty="0" smtClean="0"/>
              <a:t>";</a:t>
            </a:r>
          </a:p>
          <a:p>
            <a:r>
              <a:rPr lang="en-US" sz="1600" dirty="0" smtClean="0"/>
              <a:t>		    break;</a:t>
            </a:r>
          </a:p>
          <a:p>
            <a:r>
              <a:rPr lang="en-US" sz="1600" dirty="0" smtClean="0"/>
              <a:t>       	</a:t>
            </a:r>
            <a:r>
              <a:rPr lang="en-US" sz="1600" dirty="0" smtClean="0"/>
              <a:t>                 default</a:t>
            </a:r>
            <a:r>
              <a:rPr lang="en-US" sz="1600" dirty="0" smtClean="0"/>
              <a:t>:</a:t>
            </a:r>
          </a:p>
          <a:p>
            <a:r>
              <a:rPr lang="en-US" sz="1600" dirty="0" smtClean="0"/>
              <a:t>            </a:t>
            </a:r>
            <a:r>
              <a:rPr lang="en-US" sz="1600" dirty="0" smtClean="0"/>
              <a:t>                   $</a:t>
            </a:r>
            <a:r>
              <a:rPr lang="en-US" sz="1600" dirty="0" err="1" smtClean="0"/>
              <a:t>varstyle</a:t>
            </a:r>
            <a:r>
              <a:rPr lang="en-US" sz="1600" dirty="0" smtClean="0"/>
              <a:t>="</a:t>
            </a:r>
            <a:r>
              <a:rPr lang="en-US" sz="1600" dirty="0" err="1" smtClean="0"/>
              <a:t>google</a:t>
            </a:r>
            <a:r>
              <a:rPr lang="en-US" sz="1600" dirty="0" smtClean="0"/>
              <a:t>";</a:t>
            </a:r>
          </a:p>
          <a:p>
            <a:r>
              <a:rPr lang="en-US" sz="1600" dirty="0" smtClean="0"/>
              <a:t>		    break;</a:t>
            </a:r>
          </a:p>
          <a:p>
            <a:r>
              <a:rPr lang="en-US" sz="1600" dirty="0" smtClean="0"/>
              <a:t>		}</a:t>
            </a:r>
          </a:p>
          <a:p>
            <a:endParaRPr lang="en-US" sz="1600" dirty="0" smtClean="0"/>
          </a:p>
          <a:p>
            <a:endParaRPr lang="en-US" sz="1600" dirty="0" smtClean="0"/>
          </a:p>
          <a:p>
            <a:endParaRPr lang="en-US" sz="1600" u="sng" dirty="0" smtClean="0"/>
          </a:p>
          <a:p>
            <a:endParaRPr lang="en-US" sz="1600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1371600" y="0"/>
            <a:ext cx="7543800" cy="369332"/>
          </a:xfrm>
          <a:prstGeom prst="rect">
            <a:avLst/>
          </a:prstGeom>
          <a:noFill/>
          <a:ln cmpd="thinThick">
            <a:noFill/>
          </a:ln>
          <a:effectLst/>
          <a:scene3d>
            <a:camera prst="orthographicFront"/>
            <a:lightRig rig="threePt" dir="t"/>
          </a:scene3d>
          <a:sp3d>
            <a:bevelT w="6350"/>
            <a:bevelB w="101600" prst="riblet"/>
          </a:sp3d>
        </p:spPr>
        <p:txBody>
          <a:bodyPr wrap="square" rtlCol="0">
            <a:spAutoFit/>
          </a:bodyPr>
          <a:lstStyle/>
          <a:p>
            <a:r>
              <a:rPr lang="en-US" sz="1800" dirty="0" smtClean="0"/>
              <a:t>ALAO                              Linking Users to the Library	                 10/24/08</a:t>
            </a:r>
            <a:endParaRPr lang="en-US" sz="1800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1371600" y="379412"/>
            <a:ext cx="7391400" cy="1588"/>
          </a:xfrm>
          <a:prstGeom prst="line">
            <a:avLst/>
          </a:prstGeom>
          <a:ln w="53975" cmpd="thinThick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red_noline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4580" name="Text Placeholder 4"/>
          <p:cNvSpPr>
            <a:spLocks noGrp="1"/>
          </p:cNvSpPr>
          <p:nvPr>
            <p:ph type="body" sz="half" idx="2"/>
          </p:nvPr>
        </p:nvSpPr>
        <p:spPr>
          <a:xfrm>
            <a:off x="1219200" y="457200"/>
            <a:ext cx="7696200" cy="6172200"/>
          </a:xfrm>
        </p:spPr>
        <p:txBody>
          <a:bodyPr/>
          <a:lstStyle/>
          <a:p>
            <a:r>
              <a:rPr lang="en-US" sz="2400" dirty="0" smtClean="0"/>
              <a:t> MySpace &amp; Facebook Widgets:</a:t>
            </a:r>
            <a:endParaRPr lang="en-US" sz="2400" dirty="0" smtClean="0"/>
          </a:p>
          <a:p>
            <a:endParaRPr lang="en-US" sz="1600" u="sng" dirty="0" smtClean="0"/>
          </a:p>
          <a:p>
            <a:r>
              <a:rPr lang="en-US" sz="1600" u="sng" dirty="0" smtClean="0"/>
              <a:t>Technology:</a:t>
            </a:r>
            <a:r>
              <a:rPr lang="en-US" sz="1600" dirty="0" smtClean="0"/>
              <a:t>  The FLASH Web 2.0 application is a self contained .</a:t>
            </a:r>
            <a:r>
              <a:rPr lang="en-US" sz="1600" dirty="0" err="1" smtClean="0"/>
              <a:t>swf</a:t>
            </a:r>
            <a:r>
              <a:rPr lang="en-US" sz="1600" dirty="0" smtClean="0"/>
              <a:t> file stored on the University Libraries server.  The FLASH Web 2.0 application is integrated into through the Facebook Developer (</a:t>
            </a:r>
            <a:r>
              <a:rPr lang="en-US" sz="1600" u="sng" dirty="0" smtClean="0">
                <a:hlinkClick r:id="rId3"/>
              </a:rPr>
              <a:t>http://www.facebook.com/home.php#/developers/?ref=sb</a:t>
            </a:r>
            <a:r>
              <a:rPr lang="en-US" sz="1600" dirty="0" smtClean="0"/>
              <a:t>)  and MySpace Developer  (</a:t>
            </a:r>
            <a:r>
              <a:rPr lang="en-US" sz="1600" u="sng" dirty="0" smtClean="0">
                <a:hlinkClick r:id="rId4"/>
              </a:rPr>
              <a:t>http://developer.myspace.com/Community/</a:t>
            </a:r>
            <a:r>
              <a:rPr lang="en-US" sz="1600" dirty="0" smtClean="0"/>
              <a:t>) environments.  The Facebook application also required the use of FBML to integrate the Flash and PHP widgets into the users profile.</a:t>
            </a:r>
          </a:p>
          <a:p>
            <a:endParaRPr lang="en-US" sz="1600" u="sng" dirty="0" smtClean="0"/>
          </a:p>
          <a:p>
            <a:r>
              <a:rPr lang="en-US" sz="1600" u="sng" dirty="0" smtClean="0"/>
              <a:t>Application </a:t>
            </a:r>
            <a:r>
              <a:rPr lang="en-US" sz="1600" u="sng" dirty="0" smtClean="0"/>
              <a:t>Structure:</a:t>
            </a:r>
            <a:endParaRPr lang="en-US" sz="1600" dirty="0" smtClean="0"/>
          </a:p>
          <a:p>
            <a:r>
              <a:rPr lang="en-US" sz="1600" dirty="0" smtClean="0"/>
              <a:t>	ucresearchbar.fla		(Flash file used for design layout and action)</a:t>
            </a:r>
          </a:p>
          <a:p>
            <a:r>
              <a:rPr lang="en-US" sz="1600" dirty="0" smtClean="0"/>
              <a:t>	ucresearchbar.swf		(Shockwave Flash Object)</a:t>
            </a:r>
          </a:p>
          <a:p>
            <a:r>
              <a:rPr lang="en-US" sz="1600" dirty="0" smtClean="0"/>
              <a:t>	</a:t>
            </a:r>
            <a:r>
              <a:rPr lang="en-US" sz="1600" dirty="0" smtClean="0"/>
              <a:t>facebook.php</a:t>
            </a:r>
            <a:r>
              <a:rPr lang="en-US" sz="1600" dirty="0" smtClean="0"/>
              <a:t>		(Required file </a:t>
            </a:r>
            <a:r>
              <a:rPr lang="en-US" sz="1600" dirty="0" smtClean="0"/>
              <a:t>for </a:t>
            </a:r>
            <a:r>
              <a:rPr lang="en-US" sz="1600" dirty="0" err="1" smtClean="0"/>
              <a:t>facebook</a:t>
            </a:r>
            <a:r>
              <a:rPr lang="en-US" sz="1600" dirty="0" smtClean="0"/>
              <a:t> </a:t>
            </a:r>
            <a:r>
              <a:rPr lang="en-US" sz="1600" dirty="0" smtClean="0"/>
              <a:t>profile)</a:t>
            </a:r>
          </a:p>
          <a:p>
            <a:r>
              <a:rPr lang="en-US" sz="1600" dirty="0" smtClean="0"/>
              <a:t>	</a:t>
            </a:r>
            <a:r>
              <a:rPr lang="en-US" sz="1600" dirty="0" smtClean="0"/>
              <a:t>facebookapi_php5_restlib.php     (</a:t>
            </a:r>
            <a:r>
              <a:rPr lang="en-US" sz="1600" dirty="0" smtClean="0"/>
              <a:t>Required libraries for Facebook)</a:t>
            </a:r>
          </a:p>
          <a:p>
            <a:r>
              <a:rPr lang="en-US" sz="1600" dirty="0" smtClean="0"/>
              <a:t>                  index.php 		                  (contains Facebook </a:t>
            </a:r>
            <a:r>
              <a:rPr lang="en-US" sz="1600" dirty="0" err="1" smtClean="0"/>
              <a:t>api</a:t>
            </a:r>
            <a:r>
              <a:rPr lang="en-US" sz="1600" dirty="0" smtClean="0"/>
              <a:t>, Facebook Markup Language  for profile, calls </a:t>
            </a:r>
            <a:r>
              <a:rPr lang="en-US" sz="1600" dirty="0" err="1" smtClean="0"/>
              <a:t>php</a:t>
            </a:r>
            <a:r>
              <a:rPr lang="en-US" sz="1600" dirty="0" smtClean="0"/>
              <a:t> file for canvas)</a:t>
            </a:r>
            <a:endParaRPr lang="en-US" sz="1600" dirty="0" smtClean="0"/>
          </a:p>
          <a:p>
            <a:endParaRPr lang="en-US" sz="1600" u="sng" dirty="0" smtClean="0"/>
          </a:p>
          <a:p>
            <a:r>
              <a:rPr lang="en-US" sz="1600" u="sng" dirty="0" smtClean="0"/>
              <a:t>Application </a:t>
            </a:r>
            <a:r>
              <a:rPr lang="en-US" sz="1600" u="sng" dirty="0" smtClean="0"/>
              <a:t>Notes:</a:t>
            </a:r>
            <a:r>
              <a:rPr lang="en-US" sz="1600" dirty="0" smtClean="0"/>
              <a:t>  The </a:t>
            </a:r>
            <a:r>
              <a:rPr lang="en-US" sz="1600" dirty="0" smtClean="0"/>
              <a:t>same </a:t>
            </a:r>
            <a:r>
              <a:rPr lang="en-US" sz="1600" dirty="0" err="1" smtClean="0"/>
              <a:t>php</a:t>
            </a:r>
            <a:r>
              <a:rPr lang="en-US" sz="1600" dirty="0" smtClean="0"/>
              <a:t> file – also on our server -- as the Google Gadget(with some style parameters) is used for the Canvas page.</a:t>
            </a:r>
          </a:p>
          <a:p>
            <a:endParaRPr lang="en-US" sz="1600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1371600" y="0"/>
            <a:ext cx="7543800" cy="369332"/>
          </a:xfrm>
          <a:prstGeom prst="rect">
            <a:avLst/>
          </a:prstGeom>
          <a:noFill/>
          <a:ln cmpd="thinThick">
            <a:noFill/>
          </a:ln>
          <a:effectLst/>
          <a:scene3d>
            <a:camera prst="orthographicFront"/>
            <a:lightRig rig="threePt" dir="t"/>
          </a:scene3d>
          <a:sp3d>
            <a:bevelT w="6350"/>
            <a:bevelB w="101600" prst="riblet"/>
          </a:sp3d>
        </p:spPr>
        <p:txBody>
          <a:bodyPr wrap="square" rtlCol="0">
            <a:spAutoFit/>
          </a:bodyPr>
          <a:lstStyle/>
          <a:p>
            <a:r>
              <a:rPr lang="en-US" sz="1800" dirty="0" smtClean="0"/>
              <a:t>ALAO                              Linking Users to the Library	                 10/24/08</a:t>
            </a:r>
            <a:endParaRPr lang="en-US" sz="1800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1371600" y="379412"/>
            <a:ext cx="7391400" cy="1588"/>
          </a:xfrm>
          <a:prstGeom prst="line">
            <a:avLst/>
          </a:prstGeom>
          <a:ln w="53975" cmpd="thinThick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1" descr="red.t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Straight Connector 5"/>
          <p:cNvCxnSpPr/>
          <p:nvPr/>
        </p:nvCxnSpPr>
        <p:spPr>
          <a:xfrm>
            <a:off x="1371600" y="379412"/>
            <a:ext cx="7391400" cy="1588"/>
          </a:xfrm>
          <a:prstGeom prst="line">
            <a:avLst/>
          </a:prstGeom>
          <a:ln w="53975" cmpd="thinThick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371600" y="0"/>
            <a:ext cx="7543800" cy="369332"/>
          </a:xfrm>
          <a:prstGeom prst="rect">
            <a:avLst/>
          </a:prstGeom>
          <a:noFill/>
          <a:ln cmpd="thinThick">
            <a:noFill/>
          </a:ln>
          <a:effectLst/>
          <a:scene3d>
            <a:camera prst="orthographicFront"/>
            <a:lightRig rig="threePt" dir="t"/>
          </a:scene3d>
          <a:sp3d>
            <a:bevelT w="6350"/>
            <a:bevelB w="101600" prst="riblet"/>
          </a:sp3d>
        </p:spPr>
        <p:txBody>
          <a:bodyPr wrap="square" rtlCol="0">
            <a:spAutoFit/>
          </a:bodyPr>
          <a:lstStyle/>
          <a:p>
            <a:r>
              <a:rPr lang="en-US" sz="1800" dirty="0" smtClean="0"/>
              <a:t>ALAO                              Linking Users to the Library	                 10/24/08</a:t>
            </a:r>
            <a:endParaRPr lang="en-US" sz="18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219200" y="1905000"/>
            <a:ext cx="7162800" cy="1362075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PRESENTERS:</a:t>
            </a:r>
            <a:endParaRPr lang="en-US" dirty="0"/>
          </a:p>
        </p:txBody>
      </p:sp>
      <p:sp>
        <p:nvSpPr>
          <p:cNvPr id="14340" name="Text Placeholder 3"/>
          <p:cNvSpPr>
            <a:spLocks noGrp="1"/>
          </p:cNvSpPr>
          <p:nvPr>
            <p:ph type="body" idx="1"/>
          </p:nvPr>
        </p:nvSpPr>
        <p:spPr>
          <a:xfrm>
            <a:off x="1371600" y="2819400"/>
            <a:ext cx="8229600" cy="3048000"/>
          </a:xfrm>
        </p:spPr>
        <p:txBody>
          <a:bodyPr/>
          <a:lstStyle/>
          <a:p>
            <a:r>
              <a:rPr lang="en-US" smtClean="0"/>
              <a:t>Linda Newman, Digital Projects Coordinator</a:t>
            </a:r>
          </a:p>
          <a:p>
            <a:r>
              <a:rPr lang="en-US" smtClean="0"/>
              <a:t>	Linda.Newman@uc.edu</a:t>
            </a:r>
          </a:p>
          <a:p>
            <a:r>
              <a:rPr lang="en-US" smtClean="0"/>
              <a:t>Michelle McKinney, Reference &amp; Instruction Service Librarian</a:t>
            </a:r>
          </a:p>
          <a:p>
            <a:r>
              <a:rPr lang="en-US" smtClean="0"/>
              <a:t>	Michelle.McKinney@uc.edu</a:t>
            </a:r>
          </a:p>
          <a:p>
            <a:r>
              <a:rPr lang="en-US" smtClean="0"/>
              <a:t>Charles Kishman, Information Services Librarian</a:t>
            </a:r>
          </a:p>
          <a:p>
            <a:r>
              <a:rPr lang="en-US" smtClean="0"/>
              <a:t>	Charles.Kishman@uc.edu</a:t>
            </a:r>
          </a:p>
          <a:p>
            <a:r>
              <a:rPr lang="en-US" smtClean="0"/>
              <a:t>Thomas Scherz, , Information Tech Analyst</a:t>
            </a:r>
          </a:p>
          <a:p>
            <a:r>
              <a:rPr lang="en-US" smtClean="0"/>
              <a:t>	Thomas.Scherz@uc.edu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red_noline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4580" name="Text Placeholder 4"/>
          <p:cNvSpPr>
            <a:spLocks noGrp="1"/>
          </p:cNvSpPr>
          <p:nvPr>
            <p:ph type="body" sz="half" idx="2"/>
          </p:nvPr>
        </p:nvSpPr>
        <p:spPr>
          <a:xfrm>
            <a:off x="1371600" y="457200"/>
            <a:ext cx="7772400" cy="6172200"/>
          </a:xfrm>
        </p:spPr>
        <p:txBody>
          <a:bodyPr/>
          <a:lstStyle/>
          <a:p>
            <a:r>
              <a:rPr lang="en-US" sz="2400" dirty="0" smtClean="0"/>
              <a:t>index.php (behind Canvas page on Facebook):</a:t>
            </a:r>
            <a:endParaRPr lang="en-US" sz="2400" dirty="0" smtClean="0"/>
          </a:p>
          <a:p>
            <a:r>
              <a:rPr lang="en-US" sz="1600" dirty="0" smtClean="0"/>
              <a:t>A few sample lines of code:</a:t>
            </a:r>
          </a:p>
          <a:p>
            <a:r>
              <a:rPr lang="en-US" sz="1600" dirty="0" smtClean="0"/>
              <a:t>&lt;?</a:t>
            </a:r>
            <a:r>
              <a:rPr lang="en-US" sz="1600" dirty="0" err="1" smtClean="0"/>
              <a:t>php</a:t>
            </a:r>
            <a:endParaRPr lang="en-US" sz="1600" dirty="0" smtClean="0"/>
          </a:p>
          <a:p>
            <a:r>
              <a:rPr lang="en-US" sz="1600" dirty="0" err="1" smtClean="0"/>
              <a:t>require_once</a:t>
            </a:r>
            <a:r>
              <a:rPr lang="en-US" sz="1600" dirty="0" smtClean="0"/>
              <a:t> </a:t>
            </a:r>
            <a:r>
              <a:rPr lang="en-US" sz="1600" dirty="0" smtClean="0"/>
              <a:t>'facebook.php';</a:t>
            </a:r>
          </a:p>
          <a:p>
            <a:r>
              <a:rPr lang="en-US" sz="1600" dirty="0" smtClean="0"/>
              <a:t>$</a:t>
            </a:r>
            <a:r>
              <a:rPr lang="en-US" sz="1600" dirty="0" err="1" smtClean="0"/>
              <a:t>appapikey</a:t>
            </a:r>
            <a:r>
              <a:rPr lang="en-US" sz="1600" dirty="0" smtClean="0"/>
              <a:t> = </a:t>
            </a:r>
            <a:r>
              <a:rPr lang="en-US" sz="1600" dirty="0" smtClean="0"/>
              <a:t>'751a59b68e27eaa3f14f6ec4283dfexc';</a:t>
            </a:r>
            <a:endParaRPr lang="en-US" sz="1600" dirty="0" smtClean="0"/>
          </a:p>
          <a:p>
            <a:r>
              <a:rPr lang="en-US" sz="1600" dirty="0" smtClean="0"/>
              <a:t>$</a:t>
            </a:r>
            <a:r>
              <a:rPr lang="en-US" sz="1600" dirty="0" err="1" smtClean="0"/>
              <a:t>appsecret</a:t>
            </a:r>
            <a:r>
              <a:rPr lang="en-US" sz="1600" dirty="0" smtClean="0"/>
              <a:t> = </a:t>
            </a:r>
            <a:r>
              <a:rPr lang="en-US" sz="1600" dirty="0" smtClean="0"/>
              <a:t>'0ef6434de4f6ffea2aa5d396xchiohiodi;</a:t>
            </a:r>
            <a:endParaRPr lang="en-US" sz="1600" dirty="0" smtClean="0"/>
          </a:p>
          <a:p>
            <a:r>
              <a:rPr lang="en-US" sz="1600" dirty="0" smtClean="0"/>
              <a:t>$</a:t>
            </a:r>
            <a:r>
              <a:rPr lang="en-US" sz="1600" dirty="0" err="1" smtClean="0"/>
              <a:t>facebook</a:t>
            </a:r>
            <a:r>
              <a:rPr lang="en-US" sz="1600" dirty="0" smtClean="0"/>
              <a:t> = new Facebook($</a:t>
            </a:r>
            <a:r>
              <a:rPr lang="en-US" sz="1600" dirty="0" err="1" smtClean="0"/>
              <a:t>appapikey</a:t>
            </a:r>
            <a:r>
              <a:rPr lang="en-US" sz="1600" dirty="0" smtClean="0"/>
              <a:t>, $</a:t>
            </a:r>
            <a:r>
              <a:rPr lang="en-US" sz="1600" dirty="0" err="1" smtClean="0"/>
              <a:t>appsecret</a:t>
            </a:r>
            <a:r>
              <a:rPr lang="en-US" sz="1600" dirty="0" smtClean="0"/>
              <a:t>);</a:t>
            </a:r>
          </a:p>
          <a:p>
            <a:r>
              <a:rPr lang="en-US" sz="1600" dirty="0" smtClean="0"/>
              <a:t>$</a:t>
            </a:r>
            <a:r>
              <a:rPr lang="en-US" sz="1600" dirty="0" err="1" smtClean="0"/>
              <a:t>user_id</a:t>
            </a:r>
            <a:r>
              <a:rPr lang="en-US" sz="1600" dirty="0" smtClean="0"/>
              <a:t> = $</a:t>
            </a:r>
            <a:r>
              <a:rPr lang="en-US" sz="1600" dirty="0" err="1" smtClean="0"/>
              <a:t>facebook</a:t>
            </a:r>
            <a:r>
              <a:rPr lang="en-US" sz="1600" dirty="0" smtClean="0"/>
              <a:t>-&gt;</a:t>
            </a:r>
            <a:r>
              <a:rPr lang="en-US" sz="1600" dirty="0" err="1" smtClean="0"/>
              <a:t>require_login</a:t>
            </a:r>
            <a:r>
              <a:rPr lang="en-US" sz="1600" dirty="0" smtClean="0"/>
              <a:t>();</a:t>
            </a:r>
          </a:p>
          <a:p>
            <a:r>
              <a:rPr lang="en-US" sz="1600" dirty="0" smtClean="0"/>
              <a:t>$</a:t>
            </a:r>
            <a:r>
              <a:rPr lang="en-US" sz="1600" dirty="0" err="1" smtClean="0"/>
              <a:t>ProfileContent</a:t>
            </a:r>
            <a:r>
              <a:rPr lang="en-US" sz="1600" dirty="0" smtClean="0"/>
              <a:t>= '&lt;</a:t>
            </a:r>
            <a:r>
              <a:rPr lang="en-US" sz="1600" dirty="0" err="1" smtClean="0"/>
              <a:t>fb:swf</a:t>
            </a:r>
            <a:r>
              <a:rPr lang="en-US" sz="1600" dirty="0" smtClean="0"/>
              <a:t> </a:t>
            </a:r>
            <a:r>
              <a:rPr lang="en-US" sz="1600" dirty="0" err="1" smtClean="0"/>
              <a:t>imgsrc</a:t>
            </a:r>
            <a:r>
              <a:rPr lang="en-US" sz="1600" dirty="0" smtClean="0"/>
              <a:t>="http://ulsandbox.org/futech/facebook/ucfacebook52908d.jpg" </a:t>
            </a:r>
            <a:r>
              <a:rPr lang="en-US" sz="1600" dirty="0" err="1" smtClean="0"/>
              <a:t>swfsrc</a:t>
            </a:r>
            <a:r>
              <a:rPr lang="en-US" sz="1600" dirty="0" smtClean="0"/>
              <a:t>="http://ulsandbox.org/futech/flash/ucresearchbar.swf" width="</a:t>
            </a:r>
            <a:r>
              <a:rPr lang="en-US" sz="1600" dirty="0" smtClean="0"/>
              <a:t>300” height</a:t>
            </a:r>
            <a:r>
              <a:rPr lang="en-US" sz="1600" dirty="0" smtClean="0"/>
              <a:t>="200" </a:t>
            </a:r>
            <a:r>
              <a:rPr lang="en-US" sz="1600" dirty="0" smtClean="0"/>
              <a:t>/&gt;';</a:t>
            </a:r>
            <a:endParaRPr lang="en-US" sz="1600" dirty="0" smtClean="0"/>
          </a:p>
          <a:p>
            <a:r>
              <a:rPr lang="en-US" sz="1600" dirty="0" smtClean="0"/>
              <a:t>$</a:t>
            </a:r>
            <a:r>
              <a:rPr lang="en-US" sz="1600" dirty="0" err="1" smtClean="0"/>
              <a:t>ProfileContentB</a:t>
            </a:r>
            <a:r>
              <a:rPr lang="en-US" sz="1600" dirty="0" smtClean="0"/>
              <a:t>='Please click on the pencil and move this application to the Boxes.';</a:t>
            </a:r>
          </a:p>
          <a:p>
            <a:r>
              <a:rPr lang="en-US" sz="1600" dirty="0" smtClean="0"/>
              <a:t>$</a:t>
            </a:r>
            <a:r>
              <a:rPr lang="en-US" sz="1600" dirty="0" err="1" smtClean="0"/>
              <a:t>facebook</a:t>
            </a:r>
            <a:r>
              <a:rPr lang="en-US" sz="1600" dirty="0" smtClean="0"/>
              <a:t>-&gt;</a:t>
            </a:r>
            <a:r>
              <a:rPr lang="en-US" sz="1600" dirty="0" err="1" smtClean="0"/>
              <a:t>api_client</a:t>
            </a:r>
            <a:r>
              <a:rPr lang="en-US" sz="1600" dirty="0" smtClean="0"/>
              <a:t>-&gt;</a:t>
            </a:r>
            <a:r>
              <a:rPr lang="en-US" sz="1600" dirty="0" err="1" smtClean="0"/>
              <a:t>call_method</a:t>
            </a:r>
            <a:r>
              <a:rPr lang="en-US" sz="1600" dirty="0" smtClean="0"/>
              <a:t>('</a:t>
            </a:r>
            <a:r>
              <a:rPr lang="en-US" sz="1600" dirty="0" err="1" smtClean="0"/>
              <a:t>facebook.Fbml.setRefHandle</a:t>
            </a:r>
            <a:r>
              <a:rPr lang="en-US" sz="1600" dirty="0" smtClean="0"/>
              <a:t>', </a:t>
            </a:r>
            <a:endParaRPr lang="en-US" sz="1600" dirty="0" smtClean="0"/>
          </a:p>
          <a:p>
            <a:r>
              <a:rPr lang="en-US" sz="1600" dirty="0" smtClean="0"/>
              <a:t> </a:t>
            </a:r>
            <a:r>
              <a:rPr lang="en-US" sz="1600" dirty="0" smtClean="0"/>
              <a:t>           array('handle</a:t>
            </a:r>
            <a:r>
              <a:rPr lang="en-US" sz="1600" dirty="0" smtClean="0"/>
              <a:t>' =&gt; </a:t>
            </a:r>
            <a:r>
              <a:rPr lang="en-US" sz="1600" dirty="0" smtClean="0"/>
              <a:t>'</a:t>
            </a:r>
            <a:r>
              <a:rPr lang="en-US" sz="1600" dirty="0" err="1" smtClean="0"/>
              <a:t>bla_w</a:t>
            </a:r>
            <a:r>
              <a:rPr lang="en-US" sz="1600" dirty="0" smtClean="0"/>
              <a:t>‘, </a:t>
            </a:r>
            <a:r>
              <a:rPr lang="en-US" sz="1600" dirty="0" smtClean="0"/>
              <a:t>'</a:t>
            </a:r>
            <a:r>
              <a:rPr lang="en-US" sz="1600" dirty="0" err="1" smtClean="0"/>
              <a:t>fbml</a:t>
            </a:r>
            <a:r>
              <a:rPr lang="en-US" sz="1600" dirty="0" smtClean="0"/>
              <a:t>' =&gt; $</a:t>
            </a:r>
            <a:r>
              <a:rPr lang="en-US" sz="1600" dirty="0" err="1" smtClean="0"/>
              <a:t>ProfileContent</a:t>
            </a:r>
            <a:r>
              <a:rPr lang="en-US" sz="1600" dirty="0" smtClean="0"/>
              <a:t>, // wide </a:t>
            </a:r>
            <a:r>
              <a:rPr lang="en-US" sz="1600" dirty="0" smtClean="0"/>
              <a:t>box </a:t>
            </a:r>
            <a:r>
              <a:rPr lang="en-US" sz="1600" dirty="0" smtClean="0"/>
              <a:t>) );</a:t>
            </a:r>
          </a:p>
          <a:p>
            <a:r>
              <a:rPr lang="en-US" sz="1600" dirty="0" smtClean="0"/>
              <a:t>$</a:t>
            </a:r>
            <a:r>
              <a:rPr lang="en-US" sz="1600" dirty="0" err="1" smtClean="0"/>
              <a:t>facebook</a:t>
            </a:r>
            <a:r>
              <a:rPr lang="en-US" sz="1600" dirty="0" smtClean="0"/>
              <a:t>-&gt;</a:t>
            </a:r>
            <a:r>
              <a:rPr lang="en-US" sz="1600" dirty="0" err="1" smtClean="0"/>
              <a:t>api_client</a:t>
            </a:r>
            <a:r>
              <a:rPr lang="en-US" sz="1600" dirty="0" smtClean="0"/>
              <a:t>-&gt;</a:t>
            </a:r>
            <a:r>
              <a:rPr lang="en-US" sz="1600" dirty="0" err="1" smtClean="0"/>
              <a:t>call_method</a:t>
            </a:r>
            <a:r>
              <a:rPr lang="en-US" sz="1600" dirty="0" smtClean="0"/>
              <a:t>('</a:t>
            </a:r>
            <a:r>
              <a:rPr lang="en-US" sz="1600" dirty="0" err="1" smtClean="0"/>
              <a:t>facebook.profile.setFBML</a:t>
            </a:r>
            <a:r>
              <a:rPr lang="en-US" sz="1600" dirty="0" smtClean="0"/>
              <a:t>', </a:t>
            </a:r>
          </a:p>
          <a:p>
            <a:r>
              <a:rPr lang="en-US" sz="1600" dirty="0" smtClean="0"/>
              <a:t>    </a:t>
            </a:r>
            <a:r>
              <a:rPr lang="en-US" sz="1600" dirty="0" smtClean="0"/>
              <a:t>array('</a:t>
            </a:r>
            <a:r>
              <a:rPr lang="en-US" sz="1600" dirty="0" err="1" smtClean="0"/>
              <a:t>uid</a:t>
            </a:r>
            <a:r>
              <a:rPr lang="en-US" sz="1600" dirty="0" smtClean="0"/>
              <a:t>' =&gt; $</a:t>
            </a:r>
            <a:r>
              <a:rPr lang="en-US" sz="1600" dirty="0" err="1" smtClean="0"/>
              <a:t>user</a:t>
            </a:r>
            <a:r>
              <a:rPr lang="en-US" sz="1600" dirty="0" err="1" smtClean="0"/>
              <a:t>,'profile</a:t>
            </a:r>
            <a:r>
              <a:rPr lang="en-US" sz="1600" dirty="0" smtClean="0"/>
              <a:t>' =&gt; '&lt;</a:t>
            </a:r>
            <a:r>
              <a:rPr lang="en-US" sz="1600" dirty="0" err="1" smtClean="0"/>
              <a:t>fb:wide</a:t>
            </a:r>
            <a:r>
              <a:rPr lang="en-US" sz="1600" dirty="0" smtClean="0"/>
              <a:t>&gt;&lt;</a:t>
            </a:r>
            <a:r>
              <a:rPr lang="en-US" sz="1600" dirty="0" err="1" smtClean="0"/>
              <a:t>fb:ref</a:t>
            </a:r>
            <a:r>
              <a:rPr lang="en-US" sz="1600" dirty="0" smtClean="0"/>
              <a:t> handle="</a:t>
            </a:r>
            <a:r>
              <a:rPr lang="en-US" sz="1600" dirty="0" err="1" smtClean="0"/>
              <a:t>bla_w</a:t>
            </a:r>
            <a:r>
              <a:rPr lang="en-US" sz="1600" dirty="0" smtClean="0"/>
              <a:t>”/&gt;</a:t>
            </a:r>
          </a:p>
          <a:p>
            <a:r>
              <a:rPr lang="en-US" sz="1600" dirty="0" smtClean="0"/>
              <a:t> </a:t>
            </a:r>
            <a:r>
              <a:rPr lang="en-US" sz="1600" dirty="0" smtClean="0"/>
              <a:t>   &lt;/</a:t>
            </a:r>
            <a:r>
              <a:rPr lang="en-US" sz="1600" dirty="0" err="1" smtClean="0"/>
              <a:t>fb:wide</a:t>
            </a:r>
            <a:r>
              <a:rPr lang="en-US" sz="1600" dirty="0" smtClean="0"/>
              <a:t>&gt;‘,'</a:t>
            </a:r>
            <a:r>
              <a:rPr lang="en-US" sz="1600" dirty="0" err="1" smtClean="0"/>
              <a:t>profile_main</a:t>
            </a:r>
            <a:r>
              <a:rPr lang="en-US" sz="1600" dirty="0" smtClean="0"/>
              <a:t>' =&gt; '&lt;</a:t>
            </a:r>
            <a:r>
              <a:rPr lang="en-US" sz="1600" dirty="0" err="1" smtClean="0"/>
              <a:t>fb:ref</a:t>
            </a:r>
            <a:r>
              <a:rPr lang="en-US" sz="1600" dirty="0" smtClean="0"/>
              <a:t> handle="</a:t>
            </a:r>
            <a:r>
              <a:rPr lang="en-US" sz="1600" dirty="0" err="1" smtClean="0"/>
              <a:t>bla_n</a:t>
            </a:r>
            <a:r>
              <a:rPr lang="en-US" sz="1600" dirty="0" smtClean="0"/>
              <a:t>" </a:t>
            </a:r>
            <a:r>
              <a:rPr lang="en-US" sz="1600" dirty="0" smtClean="0"/>
              <a:t>/&gt;‘  )      </a:t>
            </a:r>
            <a:r>
              <a:rPr lang="en-US" sz="1600" dirty="0" smtClean="0"/>
              <a:t>);  </a:t>
            </a:r>
          </a:p>
          <a:p>
            <a:r>
              <a:rPr lang="en-US" sz="1600" dirty="0" smtClean="0"/>
              <a:t>echo </a:t>
            </a:r>
            <a:r>
              <a:rPr lang="en-US" sz="1600" dirty="0" smtClean="0"/>
              <a:t>"&lt;</a:t>
            </a:r>
            <a:r>
              <a:rPr lang="en-US" sz="1600" dirty="0" err="1" smtClean="0"/>
              <a:t>fb:iframe</a:t>
            </a:r>
            <a:r>
              <a:rPr lang="en-US" sz="1600" dirty="0" smtClean="0"/>
              <a:t> </a:t>
            </a:r>
            <a:r>
              <a:rPr lang="en-US" sz="1600" dirty="0" err="1" smtClean="0"/>
              <a:t>src</a:t>
            </a:r>
            <a:r>
              <a:rPr lang="en-US" sz="1600" dirty="0" smtClean="0"/>
              <a:t>=\"http://ulsandbox.org/futech/widget/widget.php?style=facebook\" </a:t>
            </a:r>
            <a:r>
              <a:rPr lang="en-US" sz="1600" dirty="0" err="1" smtClean="0"/>
              <a:t>smartsize</a:t>
            </a:r>
            <a:r>
              <a:rPr lang="en-US" sz="1600" dirty="0" smtClean="0"/>
              <a:t>=\"true\" </a:t>
            </a:r>
            <a:r>
              <a:rPr lang="en-US" sz="1600" dirty="0" err="1" smtClean="0"/>
              <a:t>frameborder</a:t>
            </a:r>
            <a:r>
              <a:rPr lang="en-US" sz="1600" dirty="0" smtClean="0"/>
              <a:t>=\"0\" /&gt;";</a:t>
            </a:r>
          </a:p>
          <a:p>
            <a:r>
              <a:rPr lang="en-US" sz="1600" dirty="0" smtClean="0"/>
              <a:t>?&gt;</a:t>
            </a:r>
            <a:endParaRPr lang="en-US" sz="1600" dirty="0" smtClean="0"/>
          </a:p>
          <a:p>
            <a:endParaRPr lang="en-US" sz="1600" u="sng" dirty="0" smtClean="0"/>
          </a:p>
          <a:p>
            <a:endParaRPr lang="en-US" sz="1600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1371600" y="0"/>
            <a:ext cx="7543800" cy="369332"/>
          </a:xfrm>
          <a:prstGeom prst="rect">
            <a:avLst/>
          </a:prstGeom>
          <a:noFill/>
          <a:ln cmpd="thinThick">
            <a:noFill/>
          </a:ln>
          <a:effectLst/>
          <a:scene3d>
            <a:camera prst="orthographicFront"/>
            <a:lightRig rig="threePt" dir="t"/>
          </a:scene3d>
          <a:sp3d>
            <a:bevelT w="6350"/>
            <a:bevelB w="101600" prst="riblet"/>
          </a:sp3d>
        </p:spPr>
        <p:txBody>
          <a:bodyPr wrap="square" rtlCol="0">
            <a:spAutoFit/>
          </a:bodyPr>
          <a:lstStyle/>
          <a:p>
            <a:r>
              <a:rPr lang="en-US" sz="1800" dirty="0" smtClean="0"/>
              <a:t>ALAO                              Linking Users to the Library	                 10/24/08</a:t>
            </a:r>
            <a:endParaRPr lang="en-US" sz="1800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1371600" y="379412"/>
            <a:ext cx="7391400" cy="1588"/>
          </a:xfrm>
          <a:prstGeom prst="line">
            <a:avLst/>
          </a:prstGeom>
          <a:ln w="53975" cmpd="thinThick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1" descr="red.t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5" name="Title 6"/>
          <p:cNvSpPr>
            <a:spLocks noGrp="1"/>
          </p:cNvSpPr>
          <p:nvPr>
            <p:ph type="title"/>
          </p:nvPr>
        </p:nvSpPr>
        <p:spPr>
          <a:xfrm>
            <a:off x="1981200" y="457200"/>
            <a:ext cx="4495800" cy="1162050"/>
          </a:xfrm>
        </p:spPr>
        <p:txBody>
          <a:bodyPr/>
          <a:lstStyle/>
          <a:p>
            <a:r>
              <a:rPr lang="en-US" dirty="0" smtClean="0"/>
              <a:t>What’s Next?</a:t>
            </a:r>
            <a:endParaRPr lang="en-US" dirty="0" smtClean="0"/>
          </a:p>
        </p:txBody>
      </p:sp>
      <p:sp>
        <p:nvSpPr>
          <p:cNvPr id="23556" name="Text Placeholder 12"/>
          <p:cNvSpPr>
            <a:spLocks noGrp="1"/>
          </p:cNvSpPr>
          <p:nvPr>
            <p:ph type="body" sz="half" idx="2"/>
          </p:nvPr>
        </p:nvSpPr>
        <p:spPr>
          <a:xfrm>
            <a:off x="1600200" y="2133600"/>
            <a:ext cx="7086600" cy="2362200"/>
          </a:xfrm>
        </p:spPr>
        <p:txBody>
          <a:bodyPr/>
          <a:lstStyle/>
          <a:p>
            <a:pPr>
              <a:buFontTx/>
              <a:buChar char="•"/>
            </a:pPr>
            <a:endParaRPr lang="en-US" sz="1800" dirty="0" smtClean="0"/>
          </a:p>
          <a:p>
            <a:r>
              <a:rPr lang="en-US" sz="1800" dirty="0" smtClean="0"/>
              <a:t>Possibilities:</a:t>
            </a:r>
            <a:endParaRPr lang="en-US" sz="1800" dirty="0" smtClean="0"/>
          </a:p>
          <a:p>
            <a:pPr>
              <a:buFontTx/>
              <a:buChar char="•"/>
            </a:pPr>
            <a:r>
              <a:rPr lang="en-US" sz="1800" dirty="0" smtClean="0"/>
              <a:t>Toolbar for Mac Environment (Safari?, Firefox?)</a:t>
            </a:r>
            <a:endParaRPr lang="en-US" sz="1800" dirty="0" smtClean="0"/>
          </a:p>
          <a:p>
            <a:pPr>
              <a:buFontTx/>
              <a:buChar char="•"/>
            </a:pPr>
            <a:r>
              <a:rPr lang="en-US" sz="1800" dirty="0" smtClean="0"/>
              <a:t>Toolbar for Google Chrome</a:t>
            </a:r>
            <a:endParaRPr lang="en-US" sz="1800" dirty="0" smtClean="0"/>
          </a:p>
          <a:p>
            <a:pPr>
              <a:buFontTx/>
              <a:buChar char="•"/>
            </a:pPr>
            <a:r>
              <a:rPr lang="en-US" sz="1800" dirty="0" smtClean="0"/>
              <a:t>Other social networking sites  (</a:t>
            </a:r>
            <a:r>
              <a:rPr lang="en-US" sz="1800" dirty="0" err="1" smtClean="0"/>
              <a:t>Ning</a:t>
            </a:r>
            <a:r>
              <a:rPr lang="en-US" sz="1800" dirty="0" smtClean="0"/>
              <a:t>?)</a:t>
            </a:r>
          </a:p>
          <a:p>
            <a:pPr>
              <a:buFontTx/>
              <a:buChar char="•"/>
            </a:pPr>
            <a:r>
              <a:rPr lang="en-US" sz="1800" dirty="0" smtClean="0"/>
              <a:t>Desktop Sidebars</a:t>
            </a:r>
            <a:endParaRPr lang="en-US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1371600" y="0"/>
            <a:ext cx="7543800" cy="369332"/>
          </a:xfrm>
          <a:prstGeom prst="rect">
            <a:avLst/>
          </a:prstGeom>
          <a:noFill/>
          <a:ln cmpd="thinThick">
            <a:noFill/>
          </a:ln>
          <a:effectLst/>
          <a:scene3d>
            <a:camera prst="orthographicFront"/>
            <a:lightRig rig="threePt" dir="t"/>
          </a:scene3d>
          <a:sp3d>
            <a:bevelT w="6350"/>
            <a:bevelB w="101600" prst="riblet"/>
          </a:sp3d>
        </p:spPr>
        <p:txBody>
          <a:bodyPr wrap="square" rtlCol="0">
            <a:spAutoFit/>
          </a:bodyPr>
          <a:lstStyle/>
          <a:p>
            <a:r>
              <a:rPr lang="en-US" sz="1800" dirty="0" smtClean="0"/>
              <a:t>ALAO                              Linking Users to the Library	                 10/24/08</a:t>
            </a:r>
            <a:endParaRPr lang="en-US" sz="1800" dirty="0"/>
          </a:p>
        </p:txBody>
      </p:sp>
      <p:cxnSp>
        <p:nvCxnSpPr>
          <p:cNvPr id="6" name="Straight Connector 5"/>
          <p:cNvCxnSpPr/>
          <p:nvPr/>
        </p:nvCxnSpPr>
        <p:spPr>
          <a:xfrm>
            <a:off x="1371600" y="379412"/>
            <a:ext cx="7391400" cy="1588"/>
          </a:xfrm>
          <a:prstGeom prst="line">
            <a:avLst/>
          </a:prstGeom>
          <a:ln w="53975" cmpd="thinThick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1" descr="red.t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Title 6"/>
          <p:cNvSpPr>
            <a:spLocks noGrp="1"/>
          </p:cNvSpPr>
          <p:nvPr>
            <p:ph type="title"/>
          </p:nvPr>
        </p:nvSpPr>
        <p:spPr>
          <a:xfrm>
            <a:off x="3505200" y="381000"/>
            <a:ext cx="3657600" cy="1162050"/>
          </a:xfrm>
        </p:spPr>
        <p:txBody>
          <a:bodyPr/>
          <a:lstStyle/>
          <a:p>
            <a:pPr algn="ctr"/>
            <a:r>
              <a:rPr lang="en-US" sz="2400" smtClean="0"/>
              <a:t>WEB REFERENCES: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1828800" y="2057400"/>
            <a:ext cx="7162800" cy="2089150"/>
          </a:xfrm>
        </p:spPr>
        <p:txBody>
          <a:bodyPr/>
          <a:lstStyle/>
          <a:p>
            <a:pPr>
              <a:defRPr/>
            </a:pP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hlinkClick r:id="rId3"/>
              </a:rPr>
              <a:t>http://ulsandbox.org/futech</a:t>
            </a:r>
            <a:endParaRPr lang="en-US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defRPr/>
            </a:pPr>
            <a:r>
              <a:rPr lang="en-US" b="1" dirty="0" smtClean="0">
                <a:hlinkClick r:id="rId4"/>
              </a:rPr>
              <a:t>http://uclibs-widgets.pbwiki.com</a:t>
            </a:r>
            <a:r>
              <a:rPr lang="en-US" dirty="0" smtClean="0"/>
              <a:t>/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half" idx="2"/>
          </p:nvPr>
        </p:nvSpPr>
        <p:spPr>
          <a:xfrm>
            <a:off x="5105400" y="3429000"/>
            <a:ext cx="3008313" cy="1828800"/>
          </a:xfrm>
          <a:ln>
            <a:solidFill>
              <a:schemeClr val="bg2">
                <a:lumMod val="50000"/>
              </a:schemeClr>
            </a:solidFill>
          </a:ln>
        </p:spPr>
        <p:txBody>
          <a:bodyPr/>
          <a:lstStyle/>
          <a:p>
            <a:pPr>
              <a:defRPr/>
            </a:pPr>
            <a:r>
              <a:rPr lang="en-US" dirty="0" smtClean="0"/>
              <a:t>Current  Widgets &amp; Toolbars in Development can be found at http://ulsandbox.org/futech</a:t>
            </a:r>
          </a:p>
          <a:p>
            <a:pPr>
              <a:defRPr/>
            </a:pPr>
            <a:endParaRPr lang="en-US" dirty="0" smtClean="0"/>
          </a:p>
          <a:p>
            <a:pPr>
              <a:defRPr/>
            </a:pPr>
            <a:r>
              <a:rPr lang="en-US" dirty="0" smtClean="0"/>
              <a:t>Documentation &amp; notes can be found at http://uclibs-widgets.pbwiki.com</a:t>
            </a:r>
          </a:p>
          <a:p>
            <a:pPr>
              <a:defRPr/>
            </a:pPr>
            <a:endParaRPr lang="en-US" dirty="0" smtClean="0"/>
          </a:p>
          <a:p>
            <a:pPr>
              <a:defRPr/>
            </a:pPr>
            <a:endParaRPr lang="en-US" dirty="0" smtClean="0"/>
          </a:p>
          <a:p>
            <a:pPr>
              <a:defRPr/>
            </a:pPr>
            <a:endParaRPr lang="en-US" dirty="0" smtClean="0"/>
          </a:p>
          <a:p>
            <a:pPr>
              <a:defRPr/>
            </a:pP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371600" y="0"/>
            <a:ext cx="7543800" cy="369332"/>
          </a:xfrm>
          <a:prstGeom prst="rect">
            <a:avLst/>
          </a:prstGeom>
          <a:noFill/>
          <a:ln cmpd="thinThick">
            <a:noFill/>
          </a:ln>
          <a:effectLst/>
          <a:scene3d>
            <a:camera prst="orthographicFront"/>
            <a:lightRig rig="threePt" dir="t"/>
          </a:scene3d>
          <a:sp3d>
            <a:bevelT w="6350"/>
            <a:bevelB w="101600" prst="riblet"/>
          </a:sp3d>
        </p:spPr>
        <p:txBody>
          <a:bodyPr wrap="square" rtlCol="0">
            <a:spAutoFit/>
          </a:bodyPr>
          <a:lstStyle/>
          <a:p>
            <a:r>
              <a:rPr lang="en-US" sz="1800" dirty="0" smtClean="0"/>
              <a:t>ALAO                              Linking Users to the Library	                 10/24/08</a:t>
            </a:r>
            <a:endParaRPr lang="en-US" sz="1800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371600" y="379412"/>
            <a:ext cx="7391400" cy="1588"/>
          </a:xfrm>
          <a:prstGeom prst="line">
            <a:avLst/>
          </a:prstGeom>
          <a:ln w="53975" cmpd="thinThick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1" descr="red.t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1371600" y="0"/>
            <a:ext cx="7543800" cy="369332"/>
          </a:xfrm>
          <a:prstGeom prst="rect">
            <a:avLst/>
          </a:prstGeom>
          <a:noFill/>
          <a:ln cmpd="thinThick">
            <a:noFill/>
          </a:ln>
          <a:effectLst/>
          <a:scene3d>
            <a:camera prst="orthographicFront"/>
            <a:lightRig rig="threePt" dir="t"/>
          </a:scene3d>
          <a:sp3d>
            <a:bevelT w="6350"/>
            <a:bevelB w="101600" prst="riblet"/>
          </a:sp3d>
        </p:spPr>
        <p:txBody>
          <a:bodyPr wrap="square" rtlCol="0">
            <a:spAutoFit/>
          </a:bodyPr>
          <a:lstStyle/>
          <a:p>
            <a:r>
              <a:rPr lang="en-US" sz="1800" dirty="0" smtClean="0"/>
              <a:t>ALAO                              Linking Users to the Library	                 10/24/08</a:t>
            </a:r>
            <a:endParaRPr lang="en-US" sz="1800" dirty="0"/>
          </a:p>
        </p:txBody>
      </p:sp>
      <p:sp>
        <p:nvSpPr>
          <p:cNvPr id="16387" name="Title 6"/>
          <p:cNvSpPr>
            <a:spLocks noGrp="1"/>
          </p:cNvSpPr>
          <p:nvPr>
            <p:ph type="title"/>
          </p:nvPr>
        </p:nvSpPr>
        <p:spPr>
          <a:xfrm>
            <a:off x="1600200" y="381000"/>
            <a:ext cx="3008313" cy="1162050"/>
          </a:xfrm>
        </p:spPr>
        <p:txBody>
          <a:bodyPr/>
          <a:lstStyle/>
          <a:p>
            <a:r>
              <a:rPr lang="en-US" dirty="0" err="1" smtClean="0"/>
              <a:t>FireFox</a:t>
            </a:r>
            <a:r>
              <a:rPr lang="en-US" dirty="0" smtClean="0"/>
              <a:t> Toolbar:</a:t>
            </a:r>
          </a:p>
        </p:txBody>
      </p:sp>
      <p:sp>
        <p:nvSpPr>
          <p:cNvPr id="16388" name="Text Placeholder 8"/>
          <p:cNvSpPr>
            <a:spLocks noGrp="1"/>
          </p:cNvSpPr>
          <p:nvPr>
            <p:ph type="body" sz="half" idx="2"/>
          </p:nvPr>
        </p:nvSpPr>
        <p:spPr>
          <a:xfrm>
            <a:off x="1219200" y="1905000"/>
            <a:ext cx="2438400" cy="4267200"/>
          </a:xfrm>
        </p:spPr>
        <p:txBody>
          <a:bodyPr/>
          <a:lstStyle/>
          <a:p>
            <a:r>
              <a:rPr lang="en-US" smtClean="0"/>
              <a:t>Supports  Windows &amp; Firefox 3.0</a:t>
            </a:r>
          </a:p>
          <a:p>
            <a:endParaRPr lang="en-US" smtClean="0"/>
          </a:p>
          <a:p>
            <a:r>
              <a:rPr lang="en-US" smtClean="0"/>
              <a:t>Drop Down search menu with changeable icon indicating last chosen search engine.</a:t>
            </a:r>
          </a:p>
          <a:p>
            <a:endParaRPr lang="en-US" smtClean="0"/>
          </a:p>
          <a:p>
            <a:r>
              <a:rPr lang="en-US" smtClean="0"/>
              <a:t>Stretchable search box</a:t>
            </a:r>
          </a:p>
          <a:p>
            <a:endParaRPr lang="en-US" smtClean="0"/>
          </a:p>
          <a:p>
            <a:r>
              <a:rPr lang="en-US" smtClean="0"/>
              <a:t>Searches execute in same window</a:t>
            </a:r>
          </a:p>
          <a:p>
            <a:endParaRPr lang="en-US" smtClean="0"/>
          </a:p>
          <a:p>
            <a:r>
              <a:rPr lang="en-US" smtClean="0"/>
              <a:t>Will automatically update</a:t>
            </a:r>
          </a:p>
          <a:p>
            <a:endParaRPr lang="en-US" smtClean="0"/>
          </a:p>
          <a:p>
            <a:r>
              <a:rPr lang="en-US" smtClean="0"/>
              <a:t>XML/JAVA  development environment</a:t>
            </a:r>
          </a:p>
        </p:txBody>
      </p:sp>
      <p:pic>
        <p:nvPicPr>
          <p:cNvPr id="1638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3657600" y="2133600"/>
            <a:ext cx="5111750" cy="241300"/>
          </a:xfrm>
          <a:noFill/>
        </p:spPr>
      </p:pic>
      <p:pic>
        <p:nvPicPr>
          <p:cNvPr id="16390" name="Picture 9" descr="preview_image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33800" y="3048000"/>
            <a:ext cx="4933950" cy="241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Straight Connector 6"/>
          <p:cNvCxnSpPr/>
          <p:nvPr/>
        </p:nvCxnSpPr>
        <p:spPr>
          <a:xfrm>
            <a:off x="1371600" y="379412"/>
            <a:ext cx="7391400" cy="1588"/>
          </a:xfrm>
          <a:prstGeom prst="line">
            <a:avLst/>
          </a:prstGeom>
          <a:ln w="53975" cmpd="thinThick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1" descr="red.t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Title 6"/>
          <p:cNvSpPr>
            <a:spLocks noGrp="1"/>
          </p:cNvSpPr>
          <p:nvPr>
            <p:ph type="title"/>
          </p:nvPr>
        </p:nvSpPr>
        <p:spPr>
          <a:xfrm>
            <a:off x="1600200" y="381000"/>
            <a:ext cx="3008313" cy="1162050"/>
          </a:xfrm>
        </p:spPr>
        <p:txBody>
          <a:bodyPr/>
          <a:lstStyle/>
          <a:p>
            <a:r>
              <a:rPr lang="en-US" smtClean="0"/>
              <a:t>IE Toolbar:</a:t>
            </a:r>
          </a:p>
        </p:txBody>
      </p:sp>
      <p:sp>
        <p:nvSpPr>
          <p:cNvPr id="17412" name="Text Placeholder 8"/>
          <p:cNvSpPr>
            <a:spLocks noGrp="1"/>
          </p:cNvSpPr>
          <p:nvPr>
            <p:ph type="body" sz="half" idx="2"/>
          </p:nvPr>
        </p:nvSpPr>
        <p:spPr>
          <a:xfrm>
            <a:off x="1219200" y="1905000"/>
            <a:ext cx="2438400" cy="4267200"/>
          </a:xfrm>
        </p:spPr>
        <p:txBody>
          <a:bodyPr/>
          <a:lstStyle/>
          <a:p>
            <a:r>
              <a:rPr lang="en-US" smtClean="0"/>
              <a:t>Supports  Windows and Internet Explorer  6 or 7</a:t>
            </a:r>
          </a:p>
          <a:p>
            <a:endParaRPr lang="en-US" smtClean="0"/>
          </a:p>
          <a:p>
            <a:r>
              <a:rPr lang="en-US" smtClean="0"/>
              <a:t>Drop Down search menu</a:t>
            </a:r>
          </a:p>
          <a:p>
            <a:endParaRPr lang="en-US" smtClean="0"/>
          </a:p>
          <a:p>
            <a:r>
              <a:rPr lang="en-US" smtClean="0"/>
              <a:t>Searches open in new tabs or new windows depending on user ‘s configuration of IE</a:t>
            </a:r>
          </a:p>
          <a:p>
            <a:endParaRPr lang="en-US" smtClean="0"/>
          </a:p>
          <a:p>
            <a:r>
              <a:rPr lang="en-US" smtClean="0"/>
              <a:t>Manual link to our update page</a:t>
            </a:r>
          </a:p>
          <a:p>
            <a:endParaRPr lang="en-US" smtClean="0"/>
          </a:p>
          <a:p>
            <a:r>
              <a:rPr lang="en-US" smtClean="0"/>
              <a:t>Microsoft Visual Studio  development environment</a:t>
            </a:r>
          </a:p>
        </p:txBody>
      </p:sp>
      <p:pic>
        <p:nvPicPr>
          <p:cNvPr id="1741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3657600" y="2165350"/>
            <a:ext cx="5111750" cy="176213"/>
          </a:xfrm>
          <a:noFill/>
        </p:spPr>
      </p:pic>
      <p:pic>
        <p:nvPicPr>
          <p:cNvPr id="17414" name="Picture 9" descr="preview_image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33800" y="3386138"/>
            <a:ext cx="4933950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371600" y="0"/>
            <a:ext cx="7543800" cy="369332"/>
          </a:xfrm>
          <a:prstGeom prst="rect">
            <a:avLst/>
          </a:prstGeom>
          <a:noFill/>
          <a:ln cmpd="thinThick">
            <a:noFill/>
          </a:ln>
          <a:effectLst/>
          <a:scene3d>
            <a:camera prst="orthographicFront"/>
            <a:lightRig rig="threePt" dir="t"/>
          </a:scene3d>
          <a:sp3d>
            <a:bevelT w="6350"/>
            <a:bevelB w="101600" prst="riblet"/>
          </a:sp3d>
        </p:spPr>
        <p:txBody>
          <a:bodyPr wrap="square" rtlCol="0">
            <a:spAutoFit/>
          </a:bodyPr>
          <a:lstStyle/>
          <a:p>
            <a:r>
              <a:rPr lang="en-US" sz="1800" dirty="0" smtClean="0"/>
              <a:t>ALAO                              Linking Users to the Library	                 10/24/08</a:t>
            </a:r>
            <a:endParaRPr lang="en-US" sz="1800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1371600" y="379412"/>
            <a:ext cx="7391400" cy="1588"/>
          </a:xfrm>
          <a:prstGeom prst="line">
            <a:avLst/>
          </a:prstGeom>
          <a:ln w="53975" cmpd="thinThick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1" descr="red.t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Title 6"/>
          <p:cNvSpPr>
            <a:spLocks noGrp="1"/>
          </p:cNvSpPr>
          <p:nvPr>
            <p:ph type="title"/>
          </p:nvPr>
        </p:nvSpPr>
        <p:spPr>
          <a:xfrm>
            <a:off x="1981200" y="457200"/>
            <a:ext cx="3008313" cy="1162050"/>
          </a:xfrm>
        </p:spPr>
        <p:txBody>
          <a:bodyPr/>
          <a:lstStyle/>
          <a:p>
            <a:r>
              <a:rPr lang="en-US" smtClean="0"/>
              <a:t>Facebook/MySpace Widget:</a:t>
            </a:r>
          </a:p>
        </p:txBody>
      </p:sp>
      <p:sp>
        <p:nvSpPr>
          <p:cNvPr id="18436" name="Text Placeholder 12"/>
          <p:cNvSpPr>
            <a:spLocks noGrp="1"/>
          </p:cNvSpPr>
          <p:nvPr>
            <p:ph type="body" sz="half" idx="2"/>
          </p:nvPr>
        </p:nvSpPr>
        <p:spPr>
          <a:xfrm>
            <a:off x="1219200" y="2133600"/>
            <a:ext cx="3008313" cy="3365500"/>
          </a:xfrm>
        </p:spPr>
        <p:txBody>
          <a:bodyPr/>
          <a:lstStyle/>
          <a:p>
            <a:r>
              <a:rPr lang="en-US" smtClean="0"/>
              <a:t>Supports Flash view on Profile Page</a:t>
            </a:r>
          </a:p>
          <a:p>
            <a:endParaRPr lang="en-US" smtClean="0"/>
          </a:p>
          <a:p>
            <a:r>
              <a:rPr lang="en-US" smtClean="0"/>
              <a:t>Supports expanded view on ‘Canvas’ Page</a:t>
            </a:r>
          </a:p>
          <a:p>
            <a:endParaRPr lang="en-US" smtClean="0"/>
          </a:p>
          <a:p>
            <a:r>
              <a:rPr lang="en-US" smtClean="0"/>
              <a:t>Users will need a tutorial to add the widget in the ‘New Facebook’ environment.</a:t>
            </a:r>
          </a:p>
          <a:p>
            <a:endParaRPr lang="en-US" smtClean="0"/>
          </a:p>
          <a:p>
            <a:r>
              <a:rPr lang="en-US" smtClean="0"/>
              <a:t>MySpace required that we remove Google Scholar from the drop down search menu.</a:t>
            </a:r>
          </a:p>
          <a:p>
            <a:endParaRPr lang="en-US" smtClean="0"/>
          </a:p>
          <a:p>
            <a:endParaRPr lang="en-US" smtClean="0"/>
          </a:p>
        </p:txBody>
      </p:sp>
      <p:pic>
        <p:nvPicPr>
          <p:cNvPr id="18437" name="Content Placeholder 18" descr="FlashWidget.jpg">
            <a:hlinkClick r:id="rId3"/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4654550" y="2151063"/>
            <a:ext cx="2952750" cy="2095500"/>
          </a:xfrm>
        </p:spPr>
      </p:pic>
      <p:sp>
        <p:nvSpPr>
          <p:cNvPr id="6" name="TextBox 5"/>
          <p:cNvSpPr txBox="1"/>
          <p:nvPr/>
        </p:nvSpPr>
        <p:spPr>
          <a:xfrm>
            <a:off x="1371600" y="0"/>
            <a:ext cx="7543800" cy="369332"/>
          </a:xfrm>
          <a:prstGeom prst="rect">
            <a:avLst/>
          </a:prstGeom>
          <a:noFill/>
          <a:ln cmpd="thinThick">
            <a:noFill/>
          </a:ln>
          <a:effectLst/>
          <a:scene3d>
            <a:camera prst="orthographicFront"/>
            <a:lightRig rig="threePt" dir="t"/>
          </a:scene3d>
          <a:sp3d>
            <a:bevelT w="6350"/>
            <a:bevelB w="101600" prst="riblet"/>
          </a:sp3d>
        </p:spPr>
        <p:txBody>
          <a:bodyPr wrap="square" rtlCol="0">
            <a:spAutoFit/>
          </a:bodyPr>
          <a:lstStyle/>
          <a:p>
            <a:r>
              <a:rPr lang="en-US" sz="1800" dirty="0" smtClean="0"/>
              <a:t>ALAO                              Linking Users to the Library	                 10/24/08</a:t>
            </a:r>
            <a:endParaRPr lang="en-US" sz="1800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1371600" y="379412"/>
            <a:ext cx="7391400" cy="1588"/>
          </a:xfrm>
          <a:prstGeom prst="line">
            <a:avLst/>
          </a:prstGeom>
          <a:ln w="53975" cmpd="thinThick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1" descr="red.t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Title 6"/>
          <p:cNvSpPr>
            <a:spLocks noGrp="1"/>
          </p:cNvSpPr>
          <p:nvPr>
            <p:ph type="title"/>
          </p:nvPr>
        </p:nvSpPr>
        <p:spPr>
          <a:xfrm>
            <a:off x="1981200" y="457200"/>
            <a:ext cx="3008313" cy="1162050"/>
          </a:xfrm>
        </p:spPr>
        <p:txBody>
          <a:bodyPr/>
          <a:lstStyle/>
          <a:p>
            <a:r>
              <a:rPr lang="en-US" smtClean="0"/>
              <a:t>Google Gadget:</a:t>
            </a:r>
          </a:p>
        </p:txBody>
      </p:sp>
      <p:sp>
        <p:nvSpPr>
          <p:cNvPr id="19460" name="Text Placeholder 12"/>
          <p:cNvSpPr>
            <a:spLocks noGrp="1"/>
          </p:cNvSpPr>
          <p:nvPr>
            <p:ph type="body" sz="half" idx="2"/>
          </p:nvPr>
        </p:nvSpPr>
        <p:spPr>
          <a:xfrm>
            <a:off x="1219200" y="2133600"/>
            <a:ext cx="3008313" cy="3365500"/>
          </a:xfrm>
        </p:spPr>
        <p:txBody>
          <a:bodyPr/>
          <a:lstStyle/>
          <a:p>
            <a:r>
              <a:rPr lang="en-US" smtClean="0"/>
              <a:t>Our first widget!</a:t>
            </a:r>
          </a:p>
          <a:p>
            <a:endParaRPr lang="en-US" smtClean="0"/>
          </a:p>
          <a:p>
            <a:r>
              <a:rPr lang="en-US" smtClean="0"/>
              <a:t>Written in PSP.</a:t>
            </a:r>
          </a:p>
          <a:p>
            <a:endParaRPr lang="en-US" smtClean="0"/>
          </a:p>
          <a:p>
            <a:r>
              <a:rPr lang="en-US" smtClean="0"/>
              <a:t>Same PSP page is called by the Canvas view in both MySpace &amp; Facebook, with alternate style parameters.</a:t>
            </a:r>
          </a:p>
          <a:p>
            <a:endParaRPr lang="en-US" smtClean="0"/>
          </a:p>
          <a:p>
            <a:r>
              <a:rPr lang="en-US" smtClean="0"/>
              <a:t>The same Google Gadget that works in iGoogle can also be embedded in other web spaces,  as we have done on our own Wiki and source web pages.</a:t>
            </a:r>
          </a:p>
          <a:p>
            <a:endParaRPr lang="en-US" smtClean="0"/>
          </a:p>
          <a:p>
            <a:endParaRPr lang="en-US" smtClean="0"/>
          </a:p>
        </p:txBody>
      </p:sp>
      <p:pic>
        <p:nvPicPr>
          <p:cNvPr id="19461" name="Content Placeholder 7" descr="GoogleGadget.jpg">
            <a:hlinkClick r:id="rId3"/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4724400" y="2438400"/>
            <a:ext cx="3238500" cy="2952750"/>
          </a:xfrm>
        </p:spPr>
      </p:pic>
      <p:sp>
        <p:nvSpPr>
          <p:cNvPr id="6" name="TextBox 5"/>
          <p:cNvSpPr txBox="1"/>
          <p:nvPr/>
        </p:nvSpPr>
        <p:spPr>
          <a:xfrm>
            <a:off x="1371600" y="0"/>
            <a:ext cx="7543800" cy="369332"/>
          </a:xfrm>
          <a:prstGeom prst="rect">
            <a:avLst/>
          </a:prstGeom>
          <a:noFill/>
          <a:ln cmpd="thinThick">
            <a:noFill/>
          </a:ln>
          <a:effectLst/>
          <a:scene3d>
            <a:camera prst="orthographicFront"/>
            <a:lightRig rig="threePt" dir="t"/>
          </a:scene3d>
          <a:sp3d>
            <a:bevelT w="6350"/>
            <a:bevelB w="101600" prst="riblet"/>
          </a:sp3d>
        </p:spPr>
        <p:txBody>
          <a:bodyPr wrap="square" rtlCol="0">
            <a:spAutoFit/>
          </a:bodyPr>
          <a:lstStyle/>
          <a:p>
            <a:r>
              <a:rPr lang="en-US" sz="1800" dirty="0" smtClean="0"/>
              <a:t>ALAO                              Linking Users to the Library	                 10/24/08</a:t>
            </a:r>
            <a:endParaRPr lang="en-US" sz="1800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1371600" y="379412"/>
            <a:ext cx="7391400" cy="1588"/>
          </a:xfrm>
          <a:prstGeom prst="line">
            <a:avLst/>
          </a:prstGeom>
          <a:ln w="53975" cmpd="thinThick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1" descr="red.t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371600" y="0"/>
            <a:ext cx="7543800" cy="369332"/>
          </a:xfrm>
          <a:prstGeom prst="rect">
            <a:avLst/>
          </a:prstGeom>
          <a:noFill/>
          <a:ln cmpd="thinThick">
            <a:noFill/>
          </a:ln>
          <a:effectLst/>
          <a:scene3d>
            <a:camera prst="orthographicFront"/>
            <a:lightRig rig="threePt" dir="t"/>
          </a:scene3d>
          <a:sp3d>
            <a:bevelT w="6350"/>
            <a:bevelB w="101600" prst="riblet"/>
          </a:sp3d>
        </p:spPr>
        <p:txBody>
          <a:bodyPr wrap="square" rtlCol="0">
            <a:spAutoFit/>
          </a:bodyPr>
          <a:lstStyle/>
          <a:p>
            <a:r>
              <a:rPr lang="en-US" sz="1800" dirty="0" smtClean="0"/>
              <a:t>ALAO                              Linking Users to the Library	                 10/24/08</a:t>
            </a:r>
            <a:endParaRPr lang="en-US" sz="1800" dirty="0"/>
          </a:p>
        </p:txBody>
      </p:sp>
      <p:sp>
        <p:nvSpPr>
          <p:cNvPr id="20483" name="Title 6"/>
          <p:cNvSpPr>
            <a:spLocks noGrp="1"/>
          </p:cNvSpPr>
          <p:nvPr>
            <p:ph type="title"/>
          </p:nvPr>
        </p:nvSpPr>
        <p:spPr>
          <a:xfrm>
            <a:off x="1981200" y="457200"/>
            <a:ext cx="4495800" cy="1162050"/>
          </a:xfrm>
        </p:spPr>
        <p:txBody>
          <a:bodyPr/>
          <a:lstStyle/>
          <a:p>
            <a:r>
              <a:rPr lang="en-US" dirty="0" smtClean="0"/>
              <a:t>Why Library Toolbars &amp; Widgets?</a:t>
            </a:r>
          </a:p>
        </p:txBody>
      </p:sp>
      <p:sp>
        <p:nvSpPr>
          <p:cNvPr id="20484" name="Text Placeholder 12"/>
          <p:cNvSpPr>
            <a:spLocks noGrp="1"/>
          </p:cNvSpPr>
          <p:nvPr>
            <p:ph type="body" sz="half" idx="2"/>
          </p:nvPr>
        </p:nvSpPr>
        <p:spPr>
          <a:xfrm>
            <a:off x="1600200" y="2133600"/>
            <a:ext cx="7086600" cy="2362200"/>
          </a:xfrm>
        </p:spPr>
        <p:txBody>
          <a:bodyPr/>
          <a:lstStyle/>
          <a:p>
            <a:r>
              <a:rPr lang="en-US" sz="1800" smtClean="0"/>
              <a:t> </a:t>
            </a:r>
          </a:p>
          <a:p>
            <a:pPr>
              <a:buFontTx/>
              <a:buChar char="•"/>
            </a:pPr>
            <a:r>
              <a:rPr lang="en-US" sz="1800" smtClean="0"/>
              <a:t>Web 2.0 Referral from Web Team to Current &amp; Future Technologies</a:t>
            </a:r>
          </a:p>
          <a:p>
            <a:pPr>
              <a:buFontTx/>
              <a:buChar char="•"/>
            </a:pPr>
            <a:endParaRPr lang="en-US" sz="1800" smtClean="0"/>
          </a:p>
          <a:p>
            <a:pPr>
              <a:buFontTx/>
              <a:buChar char="•"/>
            </a:pPr>
            <a:r>
              <a:rPr lang="en-US" sz="1800" smtClean="0"/>
              <a:t>Library Toolbar &amp; Widget Task Force appointed</a:t>
            </a:r>
            <a:endParaRPr lang="en-US" smtClean="0"/>
          </a:p>
        </p:txBody>
      </p:sp>
      <p:cxnSp>
        <p:nvCxnSpPr>
          <p:cNvPr id="5" name="Straight Connector 4"/>
          <p:cNvCxnSpPr/>
          <p:nvPr/>
        </p:nvCxnSpPr>
        <p:spPr>
          <a:xfrm>
            <a:off x="1371600" y="379412"/>
            <a:ext cx="7391400" cy="1588"/>
          </a:xfrm>
          <a:prstGeom prst="line">
            <a:avLst/>
          </a:prstGeom>
          <a:ln w="53975" cmpd="thinThick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1" descr="red.t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1371600" y="1600200"/>
            <a:ext cx="1828800" cy="29718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800" dirty="0"/>
              <a:t>University of Cincinnati  Libraries</a:t>
            </a:r>
          </a:p>
          <a:p>
            <a:pPr lvl="1">
              <a:defRPr/>
            </a:pPr>
            <a:r>
              <a:rPr lang="en-US" sz="1000" dirty="0"/>
              <a:t>Langsam</a:t>
            </a:r>
          </a:p>
          <a:p>
            <a:pPr lvl="1">
              <a:defRPr/>
            </a:pPr>
            <a:r>
              <a:rPr lang="en-US" sz="1000" dirty="0"/>
              <a:t>Archives &amp; Rare Books</a:t>
            </a:r>
          </a:p>
          <a:p>
            <a:pPr lvl="1">
              <a:defRPr/>
            </a:pPr>
            <a:r>
              <a:rPr lang="en-US" sz="1000" dirty="0"/>
              <a:t>CAS</a:t>
            </a:r>
          </a:p>
          <a:p>
            <a:pPr lvl="1">
              <a:defRPr/>
            </a:pPr>
            <a:r>
              <a:rPr lang="en-US" sz="1000" dirty="0"/>
              <a:t>CCM</a:t>
            </a:r>
          </a:p>
          <a:p>
            <a:pPr lvl="1">
              <a:defRPr/>
            </a:pPr>
            <a:r>
              <a:rPr lang="en-US" sz="1000" dirty="0"/>
              <a:t>CECH </a:t>
            </a:r>
          </a:p>
          <a:p>
            <a:pPr lvl="1">
              <a:defRPr/>
            </a:pPr>
            <a:r>
              <a:rPr lang="en-US" sz="1000" dirty="0"/>
              <a:t>Chemistry/Biology</a:t>
            </a:r>
          </a:p>
          <a:p>
            <a:pPr lvl="1">
              <a:defRPr/>
            </a:pPr>
            <a:r>
              <a:rPr lang="en-US" sz="1000" dirty="0"/>
              <a:t>Classics</a:t>
            </a:r>
          </a:p>
          <a:p>
            <a:pPr lvl="1">
              <a:defRPr/>
            </a:pPr>
            <a:r>
              <a:rPr lang="en-US" sz="1000" dirty="0"/>
              <a:t>DAAP</a:t>
            </a:r>
          </a:p>
          <a:p>
            <a:pPr lvl="1">
              <a:defRPr/>
            </a:pPr>
            <a:r>
              <a:rPr lang="en-US" sz="1000" dirty="0"/>
              <a:t>Engineering</a:t>
            </a:r>
          </a:p>
          <a:p>
            <a:pPr lvl="1">
              <a:defRPr/>
            </a:pPr>
            <a:r>
              <a:rPr lang="en-US" sz="1000" dirty="0"/>
              <a:t>Health Sciences</a:t>
            </a:r>
          </a:p>
          <a:p>
            <a:pPr lvl="1">
              <a:defRPr/>
            </a:pPr>
            <a:r>
              <a:rPr lang="en-US" sz="1000" dirty="0"/>
              <a:t>Math/Geology/Physics</a:t>
            </a:r>
          </a:p>
          <a:p>
            <a:pPr algn="ctr">
              <a:defRPr/>
            </a:pPr>
            <a:endParaRPr lang="en-US" sz="1800" dirty="0"/>
          </a:p>
        </p:txBody>
      </p:sp>
      <p:sp>
        <p:nvSpPr>
          <p:cNvPr id="21508" name="Title 6"/>
          <p:cNvSpPr>
            <a:spLocks noGrp="1"/>
          </p:cNvSpPr>
          <p:nvPr>
            <p:ph type="title"/>
          </p:nvPr>
        </p:nvSpPr>
        <p:spPr>
          <a:xfrm>
            <a:off x="1981200" y="457200"/>
            <a:ext cx="4495800" cy="533400"/>
          </a:xfrm>
        </p:spPr>
        <p:txBody>
          <a:bodyPr/>
          <a:lstStyle/>
          <a:p>
            <a:r>
              <a:rPr lang="en-US" smtClean="0"/>
              <a:t>Considerations:</a:t>
            </a:r>
          </a:p>
        </p:txBody>
      </p:sp>
      <p:sp>
        <p:nvSpPr>
          <p:cNvPr id="21509" name="Text Placeholder 12"/>
          <p:cNvSpPr>
            <a:spLocks noGrp="1"/>
          </p:cNvSpPr>
          <p:nvPr>
            <p:ph type="body" sz="half" idx="2"/>
          </p:nvPr>
        </p:nvSpPr>
        <p:spPr>
          <a:xfrm>
            <a:off x="1295400" y="4495800"/>
            <a:ext cx="7543800" cy="1143000"/>
          </a:xfrm>
        </p:spPr>
        <p:txBody>
          <a:bodyPr/>
          <a:lstStyle/>
          <a:p>
            <a:endParaRPr lang="en-US" sz="600" smtClean="0"/>
          </a:p>
          <a:p>
            <a:pPr>
              <a:buFontTx/>
              <a:buChar char="•"/>
            </a:pPr>
            <a:r>
              <a:rPr lang="en-US" sz="1800" smtClean="0"/>
              <a:t>Shared Resources</a:t>
            </a:r>
          </a:p>
          <a:p>
            <a:pPr>
              <a:buFontTx/>
              <a:buChar char="•"/>
            </a:pPr>
            <a:endParaRPr lang="en-US" sz="600" smtClean="0"/>
          </a:p>
          <a:p>
            <a:pPr>
              <a:buFontTx/>
              <a:buChar char="•"/>
            </a:pPr>
            <a:r>
              <a:rPr lang="en-US" sz="1800" smtClean="0"/>
              <a:t>Branding</a:t>
            </a:r>
            <a:endParaRPr lang="en-US" smtClean="0"/>
          </a:p>
        </p:txBody>
      </p:sp>
      <p:sp>
        <p:nvSpPr>
          <p:cNvPr id="9" name="Rectangle 8"/>
          <p:cNvSpPr/>
          <p:nvPr/>
        </p:nvSpPr>
        <p:spPr>
          <a:xfrm>
            <a:off x="3276600" y="1600200"/>
            <a:ext cx="1828800" cy="6858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800" dirty="0"/>
              <a:t>Raymond Walters College Library</a:t>
            </a:r>
          </a:p>
        </p:txBody>
      </p:sp>
      <p:sp>
        <p:nvSpPr>
          <p:cNvPr id="10" name="Rectangle 9"/>
          <p:cNvSpPr/>
          <p:nvPr/>
        </p:nvSpPr>
        <p:spPr>
          <a:xfrm>
            <a:off x="5257800" y="1600200"/>
            <a:ext cx="1828800" cy="6858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800" dirty="0"/>
              <a:t>Clermont College Library</a:t>
            </a:r>
          </a:p>
        </p:txBody>
      </p:sp>
      <p:sp>
        <p:nvSpPr>
          <p:cNvPr id="11" name="Rectangle 10"/>
          <p:cNvSpPr/>
          <p:nvPr/>
        </p:nvSpPr>
        <p:spPr>
          <a:xfrm>
            <a:off x="7239000" y="1600200"/>
            <a:ext cx="1752600" cy="6858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800" dirty="0"/>
              <a:t>Law Library</a:t>
            </a:r>
          </a:p>
        </p:txBody>
      </p:sp>
      <p:sp>
        <p:nvSpPr>
          <p:cNvPr id="21513" name="TextBox 11"/>
          <p:cNvSpPr txBox="1">
            <a:spLocks noChangeArrowheads="1"/>
          </p:cNvSpPr>
          <p:nvPr/>
        </p:nvSpPr>
        <p:spPr bwMode="auto">
          <a:xfrm>
            <a:off x="1219200" y="1143000"/>
            <a:ext cx="16192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en-US" sz="1800"/>
              <a:t>Organization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371600" y="0"/>
            <a:ext cx="7543800" cy="369332"/>
          </a:xfrm>
          <a:prstGeom prst="rect">
            <a:avLst/>
          </a:prstGeom>
          <a:noFill/>
          <a:ln cmpd="thinThick">
            <a:noFill/>
          </a:ln>
          <a:effectLst/>
          <a:scene3d>
            <a:camera prst="orthographicFront"/>
            <a:lightRig rig="threePt" dir="t"/>
          </a:scene3d>
          <a:sp3d>
            <a:bevelT w="6350"/>
            <a:bevelB w="101600" prst="riblet"/>
          </a:sp3d>
        </p:spPr>
        <p:txBody>
          <a:bodyPr wrap="square" rtlCol="0">
            <a:spAutoFit/>
          </a:bodyPr>
          <a:lstStyle/>
          <a:p>
            <a:r>
              <a:rPr lang="en-US" sz="1800" dirty="0" smtClean="0"/>
              <a:t>ALAO                              Linking Users to the Library	                 10/24/08</a:t>
            </a:r>
            <a:endParaRPr lang="en-US" sz="1800" dirty="0"/>
          </a:p>
        </p:txBody>
      </p:sp>
      <p:cxnSp>
        <p:nvCxnSpPr>
          <p:cNvPr id="13" name="Straight Connector 12"/>
          <p:cNvCxnSpPr/>
          <p:nvPr/>
        </p:nvCxnSpPr>
        <p:spPr>
          <a:xfrm>
            <a:off x="1371600" y="379412"/>
            <a:ext cx="7391400" cy="1588"/>
          </a:xfrm>
          <a:prstGeom prst="line">
            <a:avLst/>
          </a:prstGeom>
          <a:ln w="53975" cmpd="thinThick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Custom 1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000000"/>
      </a:hlink>
      <a:folHlink>
        <a:srgbClr val="000000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217</TotalTime>
  <Words>1114</Words>
  <Application>Microsoft PowerPoint</Application>
  <PresentationFormat>On-screen Show (4:3)</PresentationFormat>
  <Paragraphs>256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5" baseType="lpstr">
      <vt:lpstr>Times New Roman</vt:lpstr>
      <vt:lpstr>Arial</vt:lpstr>
      <vt:lpstr>Calibri</vt:lpstr>
      <vt:lpstr>Default Design</vt:lpstr>
      <vt:lpstr>Linking Users to the Library: Applications for Facebook, MySpace, etc.</vt:lpstr>
      <vt:lpstr>PRESENTERS:</vt:lpstr>
      <vt:lpstr>WEB REFERENCES:</vt:lpstr>
      <vt:lpstr>FireFox Toolbar:</vt:lpstr>
      <vt:lpstr>IE Toolbar:</vt:lpstr>
      <vt:lpstr>Facebook/MySpace Widget:</vt:lpstr>
      <vt:lpstr>Google Gadget:</vt:lpstr>
      <vt:lpstr>Why Library Toolbars &amp; Widgets?</vt:lpstr>
      <vt:lpstr>Considerations:</vt:lpstr>
      <vt:lpstr>Choosing the Tools:</vt:lpstr>
      <vt:lpstr>Presenting and Promoting the Tools:</vt:lpstr>
      <vt:lpstr>Beta Testing and Feedback: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What’s Next?</vt:lpstr>
    </vt:vector>
  </TitlesOfParts>
  <Company>University of Cincinnati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Melissa Cox Norris</dc:creator>
  <cp:lastModifiedBy>Linda D. Newman</cp:lastModifiedBy>
  <cp:revision>28</cp:revision>
  <dcterms:created xsi:type="dcterms:W3CDTF">2004-08-12T15:20:01Z</dcterms:created>
  <dcterms:modified xsi:type="dcterms:W3CDTF">2008-10-24T00:05:25Z</dcterms:modified>
</cp:coreProperties>
</file>