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72" r:id="rId1"/>
  </p:sldMasterIdLst>
  <p:notesMasterIdLst>
    <p:notesMasterId r:id="rId57"/>
  </p:notesMasterIdLst>
  <p:handoutMasterIdLst>
    <p:handoutMasterId r:id="rId58"/>
  </p:handoutMasterIdLst>
  <p:sldIdLst>
    <p:sldId id="256" r:id="rId2"/>
    <p:sldId id="285" r:id="rId3"/>
    <p:sldId id="344" r:id="rId4"/>
    <p:sldId id="406" r:id="rId5"/>
    <p:sldId id="391" r:id="rId6"/>
    <p:sldId id="408" r:id="rId7"/>
    <p:sldId id="390" r:id="rId8"/>
    <p:sldId id="407" r:id="rId9"/>
    <p:sldId id="332" r:id="rId10"/>
    <p:sldId id="403" r:id="rId11"/>
    <p:sldId id="410" r:id="rId12"/>
    <p:sldId id="411" r:id="rId13"/>
    <p:sldId id="413" r:id="rId14"/>
    <p:sldId id="416" r:id="rId15"/>
    <p:sldId id="414" r:id="rId16"/>
    <p:sldId id="412" r:id="rId17"/>
    <p:sldId id="418" r:id="rId18"/>
    <p:sldId id="415" r:id="rId19"/>
    <p:sldId id="424" r:id="rId20"/>
    <p:sldId id="384" r:id="rId21"/>
    <p:sldId id="490" r:id="rId22"/>
    <p:sldId id="483" r:id="rId23"/>
    <p:sldId id="484" r:id="rId24"/>
    <p:sldId id="507" r:id="rId25"/>
    <p:sldId id="485" r:id="rId26"/>
    <p:sldId id="503" r:id="rId27"/>
    <p:sldId id="504" r:id="rId28"/>
    <p:sldId id="508" r:id="rId29"/>
    <p:sldId id="487" r:id="rId30"/>
    <p:sldId id="509" r:id="rId31"/>
    <p:sldId id="499" r:id="rId32"/>
    <p:sldId id="510" r:id="rId33"/>
    <p:sldId id="501" r:id="rId34"/>
    <p:sldId id="497" r:id="rId35"/>
    <p:sldId id="488" r:id="rId36"/>
    <p:sldId id="502" r:id="rId37"/>
    <p:sldId id="505" r:id="rId38"/>
    <p:sldId id="506" r:id="rId39"/>
    <p:sldId id="389" r:id="rId40"/>
    <p:sldId id="491" r:id="rId41"/>
    <p:sldId id="486" r:id="rId42"/>
    <p:sldId id="368" r:id="rId43"/>
    <p:sldId id="370" r:id="rId44"/>
    <p:sldId id="400" r:id="rId45"/>
    <p:sldId id="421" r:id="rId46"/>
    <p:sldId id="362" r:id="rId47"/>
    <p:sldId id="514" r:id="rId48"/>
    <p:sldId id="388" r:id="rId49"/>
    <p:sldId id="369" r:id="rId50"/>
    <p:sldId id="392" r:id="rId51"/>
    <p:sldId id="395" r:id="rId52"/>
    <p:sldId id="511" r:id="rId53"/>
    <p:sldId id="512" r:id="rId54"/>
    <p:sldId id="513" r:id="rId55"/>
    <p:sldId id="359" r:id="rId56"/>
  </p:sldIdLst>
  <p:sldSz cx="9144000" cy="6858000" type="screen4x3"/>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Arial" charset="0"/>
        <a:ea typeface="+mn-ea"/>
        <a:cs typeface="+mn-cs"/>
      </a:defRPr>
    </a:lvl1pPr>
    <a:lvl2pPr marL="457200" algn="l" defTabSz="457200" rtl="0" eaLnBrk="0" fontAlgn="base" hangingPunct="0">
      <a:spcBef>
        <a:spcPct val="0"/>
      </a:spcBef>
      <a:spcAft>
        <a:spcPct val="0"/>
      </a:spcAft>
      <a:defRPr kern="1200">
        <a:solidFill>
          <a:schemeClr val="tx1"/>
        </a:solidFill>
        <a:latin typeface="Arial" charset="0"/>
        <a:ea typeface="+mn-ea"/>
        <a:cs typeface="+mn-cs"/>
      </a:defRPr>
    </a:lvl2pPr>
    <a:lvl3pPr marL="914400" algn="l" defTabSz="457200" rtl="0" eaLnBrk="0" fontAlgn="base" hangingPunct="0">
      <a:spcBef>
        <a:spcPct val="0"/>
      </a:spcBef>
      <a:spcAft>
        <a:spcPct val="0"/>
      </a:spcAft>
      <a:defRPr kern="1200">
        <a:solidFill>
          <a:schemeClr val="tx1"/>
        </a:solidFill>
        <a:latin typeface="Arial"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3951">
          <p15:clr>
            <a:srgbClr val="A4A3A4"/>
          </p15:clr>
        </p15:guide>
        <p15:guide id="4" pos="150">
          <p15:clr>
            <a:srgbClr val="A4A3A4"/>
          </p15:clr>
        </p15:guide>
        <p15:guide id="5" orient="horz" pos="191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1B57"/>
    <a:srgbClr val="6C3A77"/>
    <a:srgbClr val="008000"/>
    <a:srgbClr val="F7CE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8" autoAdjust="0"/>
    <p:restoredTop sz="95730" autoAdjust="0"/>
  </p:normalViewPr>
  <p:slideViewPr>
    <p:cSldViewPr snapToGrid="0" snapToObjects="1" showGuides="1">
      <p:cViewPr varScale="1">
        <p:scale>
          <a:sx n="83" d="100"/>
          <a:sy n="83" d="100"/>
        </p:scale>
        <p:origin x="144" y="67"/>
      </p:cViewPr>
      <p:guideLst>
        <p:guide orient="horz" pos="2160"/>
        <p:guide pos="2880"/>
        <p:guide orient="horz" pos="3951"/>
        <p:guide pos="150"/>
        <p:guide orient="horz" pos="1912"/>
      </p:guideLst>
    </p:cSldViewPr>
  </p:slideViewPr>
  <p:outlineViewPr>
    <p:cViewPr>
      <p:scale>
        <a:sx n="33" d="100"/>
        <a:sy n="33" d="100"/>
      </p:scale>
      <p:origin x="0" y="-14328"/>
    </p:cViewPr>
  </p:outlineViewPr>
  <p:notesTextViewPr>
    <p:cViewPr>
      <p:scale>
        <a:sx n="3" d="2"/>
        <a:sy n="3" d="2"/>
      </p:scale>
      <p:origin x="0" y="0"/>
    </p:cViewPr>
  </p:notesTextViewPr>
  <p:sorterViewPr>
    <p:cViewPr varScale="1">
      <p:scale>
        <a:sx n="1" d="1"/>
        <a:sy n="1" d="1"/>
      </p:scale>
      <p:origin x="0" y="-19354"/>
    </p:cViewPr>
  </p:sorterViewPr>
  <p:notesViewPr>
    <p:cSldViewPr snapToGrid="0" snapToObjects="1">
      <p:cViewPr varScale="1">
        <p:scale>
          <a:sx n="76" d="100"/>
          <a:sy n="76" d="100"/>
        </p:scale>
        <p:origin x="2808"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2" tIns="46581" rIns="93162" bIns="46581"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62" tIns="46581" rIns="93162" bIns="46581" rtlCol="0"/>
          <a:lstStyle>
            <a:lvl1pPr algn="r" eaLnBrk="1" fontAlgn="auto" hangingPunct="1">
              <a:spcBef>
                <a:spcPts val="0"/>
              </a:spcBef>
              <a:spcAft>
                <a:spcPts val="0"/>
              </a:spcAft>
              <a:defRPr sz="1200">
                <a:latin typeface="+mn-lt"/>
              </a:defRPr>
            </a:lvl1pPr>
          </a:lstStyle>
          <a:p>
            <a:pPr>
              <a:defRPr/>
            </a:pPr>
            <a:fld id="{5B0D5DC3-51F3-8541-B7C9-F27DEDF3E186}" type="datetimeFigureOut">
              <a:rPr lang="en-US"/>
              <a:pPr>
                <a:defRPr/>
              </a:pPr>
              <a:t>3/28/2019</a:t>
            </a:fld>
            <a:endParaRPr lang="en-US" dirty="0"/>
          </a:p>
        </p:txBody>
      </p:sp>
      <p:sp>
        <p:nvSpPr>
          <p:cNvPr id="4" name="Footer Placeholder 3"/>
          <p:cNvSpPr>
            <a:spLocks noGrp="1"/>
          </p:cNvSpPr>
          <p:nvPr>
            <p:ph type="ftr" sz="quarter" idx="2"/>
          </p:nvPr>
        </p:nvSpPr>
        <p:spPr>
          <a:xfrm>
            <a:off x="1" y="8829967"/>
            <a:ext cx="3037840" cy="464820"/>
          </a:xfrm>
          <a:prstGeom prst="rect">
            <a:avLst/>
          </a:prstGeom>
        </p:spPr>
        <p:txBody>
          <a:bodyPr vert="horz" lIns="93162" tIns="46581" rIns="93162" bIns="46581"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62" tIns="46581" rIns="93162" bIns="46581" rtlCol="0" anchor="b"/>
          <a:lstStyle>
            <a:lvl1pPr algn="r" eaLnBrk="1" fontAlgn="auto" hangingPunct="1">
              <a:spcBef>
                <a:spcPts val="0"/>
              </a:spcBef>
              <a:spcAft>
                <a:spcPts val="0"/>
              </a:spcAft>
              <a:defRPr sz="1200">
                <a:latin typeface="+mn-lt"/>
              </a:defRPr>
            </a:lvl1pPr>
          </a:lstStyle>
          <a:p>
            <a:pPr>
              <a:defRPr/>
            </a:pPr>
            <a:fld id="{89985819-A8BE-B84C-928B-D4D1FC53EFE6}" type="slidenum">
              <a:rPr lang="en-US"/>
              <a:pPr>
                <a:defRPr/>
              </a:pPr>
              <a:t>‹#›</a:t>
            </a:fld>
            <a:endParaRPr lang="en-US" dirty="0"/>
          </a:p>
        </p:txBody>
      </p:sp>
    </p:spTree>
    <p:extLst>
      <p:ext uri="{BB962C8B-B14F-4D97-AF65-F5344CB8AC3E}">
        <p14:creationId xmlns:p14="http://schemas.microsoft.com/office/powerpoint/2010/main" val="717266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2" tIns="46581" rIns="93162" bIns="46581"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62" tIns="46581" rIns="93162" bIns="46581" rtlCol="0"/>
          <a:lstStyle>
            <a:lvl1pPr algn="r" eaLnBrk="1" fontAlgn="auto" hangingPunct="1">
              <a:spcBef>
                <a:spcPts val="0"/>
              </a:spcBef>
              <a:spcAft>
                <a:spcPts val="0"/>
              </a:spcAft>
              <a:defRPr sz="1200">
                <a:latin typeface="+mn-lt"/>
              </a:defRPr>
            </a:lvl1pPr>
          </a:lstStyle>
          <a:p>
            <a:pPr>
              <a:defRPr/>
            </a:pPr>
            <a:fld id="{9E4E5932-69D6-4249-8F29-93B6626F75CB}" type="datetimeFigureOut">
              <a:rPr lang="en-US"/>
              <a:pPr>
                <a:defRPr/>
              </a:pPr>
              <a:t>3/28/2019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2" tIns="46581" rIns="93162" bIns="46581"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2" tIns="46581" rIns="93162" bIns="4658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162" tIns="46581" rIns="93162" bIns="46581"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62" tIns="46581" rIns="93162" bIns="46581" rtlCol="0" anchor="b"/>
          <a:lstStyle>
            <a:lvl1pPr algn="r" eaLnBrk="1" fontAlgn="auto" hangingPunct="1">
              <a:spcBef>
                <a:spcPts val="0"/>
              </a:spcBef>
              <a:spcAft>
                <a:spcPts val="0"/>
              </a:spcAft>
              <a:defRPr sz="1200">
                <a:latin typeface="+mn-lt"/>
              </a:defRPr>
            </a:lvl1pPr>
          </a:lstStyle>
          <a:p>
            <a:pPr>
              <a:defRPr/>
            </a:pPr>
            <a:fld id="{D77974AF-E120-6349-AB75-6CE4929B3E0D}" type="slidenum">
              <a:rPr lang="en-US"/>
              <a:pPr>
                <a:defRPr/>
              </a:pPr>
              <a:t>‹#›</a:t>
            </a:fld>
            <a:endParaRPr lang="en-US" dirty="0"/>
          </a:p>
        </p:txBody>
      </p:sp>
    </p:spTree>
    <p:extLst>
      <p:ext uri="{BB962C8B-B14F-4D97-AF65-F5344CB8AC3E}">
        <p14:creationId xmlns:p14="http://schemas.microsoft.com/office/powerpoint/2010/main" val="4118563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ncbi.nlm.nih.gov/pubmed/29101831" TargetMode="External"/><Relationship Id="rId2" Type="http://schemas.openxmlformats.org/officeDocument/2006/relationships/slide" Target="../slides/slide42.xml"/><Relationship Id="rId1" Type="http://schemas.openxmlformats.org/officeDocument/2006/relationships/notesMaster" Target="../notesMasters/notesMaster1.xml"/><Relationship Id="rId4" Type="http://schemas.openxmlformats.org/officeDocument/2006/relationships/hyperlink" Target="https://sites.sph.harvard.edu/cressh/"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77974AF-E120-6349-AB75-6CE4929B3E0D}" type="slidenum">
              <a:rPr lang="en-US" smtClean="0"/>
              <a:pPr>
                <a:defRPr/>
              </a:pPr>
              <a:t>1</a:t>
            </a:fld>
            <a:endParaRPr lang="en-US" dirty="0"/>
          </a:p>
        </p:txBody>
      </p:sp>
    </p:spTree>
    <p:extLst>
      <p:ext uri="{BB962C8B-B14F-4D97-AF65-F5344CB8AC3E}">
        <p14:creationId xmlns:p14="http://schemas.microsoft.com/office/powerpoint/2010/main" val="97306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7974AF-E120-6349-AB75-6CE4929B3E0D}" type="slidenum">
              <a:rPr lang="en-US" smtClean="0"/>
              <a:pPr>
                <a:defRPr/>
              </a:pPr>
              <a:t>15</a:t>
            </a:fld>
            <a:endParaRPr lang="en-US" dirty="0"/>
          </a:p>
        </p:txBody>
      </p:sp>
    </p:spTree>
    <p:extLst>
      <p:ext uri="{BB962C8B-B14F-4D97-AF65-F5344CB8AC3E}">
        <p14:creationId xmlns:p14="http://schemas.microsoft.com/office/powerpoint/2010/main" val="2230103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7974AF-E120-6349-AB75-6CE4929B3E0D}" type="slidenum">
              <a:rPr lang="en-US" smtClean="0"/>
              <a:pPr>
                <a:defRPr/>
              </a:pPr>
              <a:t>16</a:t>
            </a:fld>
            <a:endParaRPr lang="en-US" dirty="0"/>
          </a:p>
        </p:txBody>
      </p:sp>
    </p:spTree>
    <p:extLst>
      <p:ext uri="{BB962C8B-B14F-4D97-AF65-F5344CB8AC3E}">
        <p14:creationId xmlns:p14="http://schemas.microsoft.com/office/powerpoint/2010/main" val="2293983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7974AF-E120-6349-AB75-6CE4929B3E0D}" type="slidenum">
              <a:rPr lang="en-US" smtClean="0"/>
              <a:pPr>
                <a:defRPr/>
              </a:pPr>
              <a:t>17</a:t>
            </a:fld>
            <a:endParaRPr lang="en-US" dirty="0"/>
          </a:p>
        </p:txBody>
      </p:sp>
    </p:spTree>
    <p:extLst>
      <p:ext uri="{BB962C8B-B14F-4D97-AF65-F5344CB8AC3E}">
        <p14:creationId xmlns:p14="http://schemas.microsoft.com/office/powerpoint/2010/main" val="1218915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77974AF-E120-6349-AB75-6CE4929B3E0D}" type="slidenum">
              <a:rPr lang="en-US" smtClean="0"/>
              <a:pPr>
                <a:defRPr/>
              </a:pPr>
              <a:t>19</a:t>
            </a:fld>
            <a:endParaRPr lang="en-US" dirty="0"/>
          </a:p>
        </p:txBody>
      </p:sp>
    </p:spTree>
    <p:extLst>
      <p:ext uri="{BB962C8B-B14F-4D97-AF65-F5344CB8AC3E}">
        <p14:creationId xmlns:p14="http://schemas.microsoft.com/office/powerpoint/2010/main" val="2497643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7974AF-E120-6349-AB75-6CE4929B3E0D}" type="slidenum">
              <a:rPr lang="en-US" smtClean="0"/>
              <a:pPr>
                <a:defRPr/>
              </a:pPr>
              <a:t>20</a:t>
            </a:fld>
            <a:endParaRPr lang="en-US" dirty="0"/>
          </a:p>
        </p:txBody>
      </p:sp>
    </p:spTree>
    <p:extLst>
      <p:ext uri="{BB962C8B-B14F-4D97-AF65-F5344CB8AC3E}">
        <p14:creationId xmlns:p14="http://schemas.microsoft.com/office/powerpoint/2010/main" val="1881604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Yellow boxes are unstructured data</a:t>
            </a:r>
          </a:p>
          <a:p>
            <a:r>
              <a:rPr lang="en-US" dirty="0"/>
              <a:t>Blue boxes are structured data</a:t>
            </a:r>
          </a:p>
        </p:txBody>
      </p:sp>
      <p:sp>
        <p:nvSpPr>
          <p:cNvPr id="4" name="Slide Number Placeholder 3"/>
          <p:cNvSpPr>
            <a:spLocks noGrp="1"/>
          </p:cNvSpPr>
          <p:nvPr>
            <p:ph type="sldNum" sz="quarter" idx="5"/>
          </p:nvPr>
        </p:nvSpPr>
        <p:spPr/>
        <p:txBody>
          <a:bodyPr/>
          <a:lstStyle/>
          <a:p>
            <a:pPr>
              <a:defRPr/>
            </a:pPr>
            <a:fld id="{D77974AF-E120-6349-AB75-6CE4929B3E0D}" type="slidenum">
              <a:rPr lang="en-US" smtClean="0"/>
              <a:pPr>
                <a:defRPr/>
              </a:pPr>
              <a:t>21</a:t>
            </a:fld>
            <a:endParaRPr lang="en-US" dirty="0"/>
          </a:p>
        </p:txBody>
      </p:sp>
    </p:spTree>
    <p:extLst>
      <p:ext uri="{BB962C8B-B14F-4D97-AF65-F5344CB8AC3E}">
        <p14:creationId xmlns:p14="http://schemas.microsoft.com/office/powerpoint/2010/main" val="2404548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http://cebp.aacrjournals.org/content/early/2019/02/20/1055-9965.EPI-18-1132 </a:t>
            </a:r>
          </a:p>
          <a:p>
            <a:r>
              <a:rPr lang="en-US" dirty="0"/>
              <a:t>https://cen.acs.org/biological-chemistry/cancer/Genetic-tests-reveal-cancer-cell/97/i10</a:t>
            </a:r>
          </a:p>
        </p:txBody>
      </p:sp>
      <p:sp>
        <p:nvSpPr>
          <p:cNvPr id="4" name="Slide Number Placeholder 3"/>
          <p:cNvSpPr>
            <a:spLocks noGrp="1"/>
          </p:cNvSpPr>
          <p:nvPr>
            <p:ph type="sldNum" sz="quarter" idx="5"/>
          </p:nvPr>
        </p:nvSpPr>
        <p:spPr/>
        <p:txBody>
          <a:bodyPr/>
          <a:lstStyle/>
          <a:p>
            <a:pPr>
              <a:defRPr/>
            </a:pPr>
            <a:fld id="{D77974AF-E120-6349-AB75-6CE4929B3E0D}" type="slidenum">
              <a:rPr lang="en-US" smtClean="0"/>
              <a:pPr>
                <a:defRPr/>
              </a:pPr>
              <a:t>25</a:t>
            </a:fld>
            <a:endParaRPr lang="en-US" dirty="0"/>
          </a:p>
        </p:txBody>
      </p:sp>
    </p:spTree>
    <p:extLst>
      <p:ext uri="{BB962C8B-B14F-4D97-AF65-F5344CB8AC3E}">
        <p14:creationId xmlns:p14="http://schemas.microsoft.com/office/powerpoint/2010/main" val="3032820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https://emerj.com/ai-sector-overviews/machine-learning-medical-diagnostics-4-current-applications/ </a:t>
            </a:r>
          </a:p>
          <a:p>
            <a:endParaRPr lang="en-US" dirty="0"/>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p>
          <a:p>
            <a:r>
              <a:rPr lang="en-US" sz="1200" b="1" i="0" u="none" strike="noStrike" kern="1200" baseline="0" dirty="0">
                <a:solidFill>
                  <a:schemeClr val="tx1"/>
                </a:solidFill>
                <a:latin typeface="+mn-lt"/>
                <a:ea typeface="+mn-ea"/>
                <a:cs typeface="+mn-cs"/>
              </a:rPr>
              <a:t>“…more recent efforts to use artificial intelligence in medicine have focused on programs organized around models of disease. Efforts to develop such programs have led to substantial progress in our understanding of clinical expertise, in the translation of such expertise into cognitive models, and in the conversion of various models into promising experimental programs. Of equal importance, these programs have been steadily improved through the correction of flaws shown by confronting them with various clinical problems.”   </a:t>
            </a:r>
            <a:r>
              <a:rPr lang="en-US" sz="1200" b="1" i="0" u="none" strike="noStrike" kern="1200" baseline="0" dirty="0" err="1">
                <a:solidFill>
                  <a:schemeClr val="tx1"/>
                </a:solidFill>
                <a:latin typeface="+mn-lt"/>
                <a:ea typeface="+mn-ea"/>
                <a:cs typeface="+mn-cs"/>
              </a:rPr>
              <a:t>Szolovits</a:t>
            </a:r>
            <a:r>
              <a:rPr lang="en-US" sz="1200" b="1" i="0" u="none" strike="noStrike" kern="1200" baseline="0" dirty="0">
                <a:solidFill>
                  <a:schemeClr val="tx1"/>
                </a:solidFill>
                <a:latin typeface="+mn-lt"/>
                <a:ea typeface="+mn-ea"/>
                <a:cs typeface="+mn-cs"/>
              </a:rPr>
              <a:t> P, Patil RS, Schwartz WB Annals of Internal Medicine 1988 </a:t>
            </a:r>
            <a:endParaRPr lang="en-US" dirty="0"/>
          </a:p>
        </p:txBody>
      </p:sp>
      <p:sp>
        <p:nvSpPr>
          <p:cNvPr id="4" name="Slide Number Placeholder 3"/>
          <p:cNvSpPr>
            <a:spLocks noGrp="1"/>
          </p:cNvSpPr>
          <p:nvPr>
            <p:ph type="sldNum" sz="quarter" idx="5"/>
          </p:nvPr>
        </p:nvSpPr>
        <p:spPr/>
        <p:txBody>
          <a:bodyPr/>
          <a:lstStyle/>
          <a:p>
            <a:pPr>
              <a:defRPr/>
            </a:pPr>
            <a:fld id="{D77974AF-E120-6349-AB75-6CE4929B3E0D}" type="slidenum">
              <a:rPr lang="en-US" smtClean="0"/>
              <a:pPr>
                <a:defRPr/>
              </a:pPr>
              <a:t>29</a:t>
            </a:fld>
            <a:endParaRPr lang="en-US" dirty="0"/>
          </a:p>
        </p:txBody>
      </p:sp>
    </p:spTree>
    <p:extLst>
      <p:ext uri="{BB962C8B-B14F-4D97-AF65-F5344CB8AC3E}">
        <p14:creationId xmlns:p14="http://schemas.microsoft.com/office/powerpoint/2010/main" val="22624736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https://www.theatlantic.com/health/archive/2018/08/machine-learning-dermatology-skin-color/567619/</a:t>
            </a:r>
          </a:p>
        </p:txBody>
      </p:sp>
      <p:sp>
        <p:nvSpPr>
          <p:cNvPr id="4" name="Slide Number Placeholder 3"/>
          <p:cNvSpPr>
            <a:spLocks noGrp="1"/>
          </p:cNvSpPr>
          <p:nvPr>
            <p:ph type="sldNum" sz="quarter" idx="5"/>
          </p:nvPr>
        </p:nvSpPr>
        <p:spPr/>
        <p:txBody>
          <a:bodyPr/>
          <a:lstStyle/>
          <a:p>
            <a:pPr>
              <a:defRPr/>
            </a:pPr>
            <a:fld id="{D77974AF-E120-6349-AB75-6CE4929B3E0D}" type="slidenum">
              <a:rPr lang="en-US" smtClean="0"/>
              <a:pPr>
                <a:defRPr/>
              </a:pPr>
              <a:t>31</a:t>
            </a:fld>
            <a:endParaRPr lang="en-US" dirty="0"/>
          </a:p>
        </p:txBody>
      </p:sp>
    </p:spTree>
    <p:extLst>
      <p:ext uri="{BB962C8B-B14F-4D97-AF65-F5344CB8AC3E}">
        <p14:creationId xmlns:p14="http://schemas.microsoft.com/office/powerpoint/2010/main" val="1247804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https://qz.com/1367177/if-ai-is-going-to-be-the-worlds-doctor-it-needs-better-textbooks/ </a:t>
            </a:r>
          </a:p>
        </p:txBody>
      </p:sp>
      <p:sp>
        <p:nvSpPr>
          <p:cNvPr id="4" name="Slide Number Placeholder 3"/>
          <p:cNvSpPr>
            <a:spLocks noGrp="1"/>
          </p:cNvSpPr>
          <p:nvPr>
            <p:ph type="sldNum" sz="quarter" idx="5"/>
          </p:nvPr>
        </p:nvSpPr>
        <p:spPr/>
        <p:txBody>
          <a:bodyPr/>
          <a:lstStyle/>
          <a:p>
            <a:pPr>
              <a:defRPr/>
            </a:pPr>
            <a:fld id="{D77974AF-E120-6349-AB75-6CE4929B3E0D}" type="slidenum">
              <a:rPr lang="en-US" smtClean="0"/>
              <a:pPr>
                <a:defRPr/>
              </a:pPr>
              <a:t>34</a:t>
            </a:fld>
            <a:endParaRPr lang="en-US" dirty="0"/>
          </a:p>
        </p:txBody>
      </p:sp>
    </p:spTree>
    <p:extLst>
      <p:ext uri="{BB962C8B-B14F-4D97-AF65-F5344CB8AC3E}">
        <p14:creationId xmlns:p14="http://schemas.microsoft.com/office/powerpoint/2010/main" val="1348223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77974AF-E120-6349-AB75-6CE4929B3E0D}" type="slidenum">
              <a:rPr lang="en-US" smtClean="0"/>
              <a:pPr>
                <a:defRPr/>
              </a:pPr>
              <a:t>2</a:t>
            </a:fld>
            <a:endParaRPr lang="en-US" dirty="0"/>
          </a:p>
        </p:txBody>
      </p:sp>
    </p:spTree>
    <p:extLst>
      <p:ext uri="{BB962C8B-B14F-4D97-AF65-F5344CB8AC3E}">
        <p14:creationId xmlns:p14="http://schemas.microsoft.com/office/powerpoint/2010/main" val="36470562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77974AF-E120-6349-AB75-6CE4929B3E0D}" type="slidenum">
              <a:rPr lang="en-US" smtClean="0"/>
              <a:pPr>
                <a:defRPr/>
              </a:pPr>
              <a:t>39</a:t>
            </a:fld>
            <a:endParaRPr lang="en-US" dirty="0"/>
          </a:p>
        </p:txBody>
      </p:sp>
    </p:spTree>
    <p:extLst>
      <p:ext uri="{BB962C8B-B14F-4D97-AF65-F5344CB8AC3E}">
        <p14:creationId xmlns:p14="http://schemas.microsoft.com/office/powerpoint/2010/main" val="34334652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77974AF-E120-6349-AB75-6CE4929B3E0D}" type="slidenum">
              <a:rPr lang="en-US" smtClean="0"/>
              <a:pPr>
                <a:defRPr/>
              </a:pPr>
              <a:t>40</a:t>
            </a:fld>
            <a:endParaRPr lang="en-US" dirty="0"/>
          </a:p>
        </p:txBody>
      </p:sp>
    </p:spTree>
    <p:extLst>
      <p:ext uri="{BB962C8B-B14F-4D97-AF65-F5344CB8AC3E}">
        <p14:creationId xmlns:p14="http://schemas.microsoft.com/office/powerpoint/2010/main" val="29226800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77974AF-E120-6349-AB75-6CE4929B3E0D}" type="slidenum">
              <a:rPr lang="en-US" smtClean="0"/>
              <a:pPr>
                <a:defRPr/>
              </a:pPr>
              <a:t>41</a:t>
            </a:fld>
            <a:endParaRPr lang="en-US" dirty="0"/>
          </a:p>
        </p:txBody>
      </p:sp>
    </p:spTree>
    <p:extLst>
      <p:ext uri="{BB962C8B-B14F-4D97-AF65-F5344CB8AC3E}">
        <p14:creationId xmlns:p14="http://schemas.microsoft.com/office/powerpoint/2010/main" val="10620350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CDE are important for health disparities research. Health disparities are local.  Action to reduce health disparities largely takes place at the local level. Using CDE makes it possible to compare important findings in one location with findings from other locations to generalize how health determinants affect population health disparities.  </a:t>
            </a:r>
          </a:p>
          <a:p>
            <a:endParaRPr lang="en-US" dirty="0"/>
          </a:p>
          <a:p>
            <a:r>
              <a:rPr lang="en-US" dirty="0"/>
              <a:t>Mass Study by Jonathan I. Levy, Sc.D., and Francine Laden, Sc.D. The study, “</a:t>
            </a:r>
            <a:r>
              <a:rPr lang="en-US" dirty="0">
                <a:hlinkClick r:id="rId3"/>
              </a:rPr>
              <a:t>Temporal trends in air pollution exposure inequality in Massachusetts</a:t>
            </a:r>
            <a:r>
              <a:rPr lang="en-US" dirty="0"/>
              <a:t>,” was funded by the National Institute on Minority Health and Health Disparities (</a:t>
            </a:r>
            <a:r>
              <a:rPr lang="en-US" b="1" dirty="0"/>
              <a:t>NIMHD</a:t>
            </a:r>
            <a:r>
              <a:rPr lang="en-US" dirty="0"/>
              <a:t>), the National Institute of Environmental Health Sciences (NIEHS), and the Environmental Protection Agency (EPA). The data for fine particulates was from 2003–2010. The nitrogen dioxide data was from 2005–2010.</a:t>
            </a:r>
          </a:p>
          <a:p>
            <a:r>
              <a:rPr lang="en-US" dirty="0"/>
              <a:t>The study is part of a larger effort of the </a:t>
            </a:r>
            <a:r>
              <a:rPr lang="en-US" dirty="0">
                <a:hlinkClick r:id="rId4"/>
              </a:rPr>
              <a:t>Center for Research on Environmental and Social Stressors in Housing Across the Life Course (CRESSH)</a:t>
            </a:r>
            <a:r>
              <a:rPr lang="en-US" dirty="0"/>
              <a:t> , a partnership between the Boston University School of Public Health and the Harvard T.H. Chan School of Public Health. CRESSH studies differences in pollution and health outcomes in communities in Massachusetts and the drivers of these differences. The studies involve a range of scientific disciplines and involve a strong community engagement component. Levy and Francine Laden, Sc.D., of the Harvard T.H. Chan School of Public Health, lead CRESSH.</a:t>
            </a:r>
          </a:p>
        </p:txBody>
      </p:sp>
      <p:sp>
        <p:nvSpPr>
          <p:cNvPr id="4" name="Slide Number Placeholder 3"/>
          <p:cNvSpPr>
            <a:spLocks noGrp="1"/>
          </p:cNvSpPr>
          <p:nvPr>
            <p:ph type="sldNum" sz="quarter" idx="10"/>
          </p:nvPr>
        </p:nvSpPr>
        <p:spPr/>
        <p:txBody>
          <a:bodyPr/>
          <a:lstStyle/>
          <a:p>
            <a:pPr>
              <a:defRPr/>
            </a:pPr>
            <a:fld id="{D77974AF-E120-6349-AB75-6CE4929B3E0D}" type="slidenum">
              <a:rPr lang="en-US" smtClean="0"/>
              <a:pPr>
                <a:defRPr/>
              </a:pPr>
              <a:t>42</a:t>
            </a:fld>
            <a:endParaRPr lang="en-US" dirty="0"/>
          </a:p>
        </p:txBody>
      </p:sp>
    </p:spTree>
    <p:extLst>
      <p:ext uri="{BB962C8B-B14F-4D97-AF65-F5344CB8AC3E}">
        <p14:creationId xmlns:p14="http://schemas.microsoft.com/office/powerpoint/2010/main" val="24325200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Clinical care is important and the focus of most biomedical research.  However, as this pie chart shows, clinical care accounts for a relatively small share of the determinants of health.  Clinical care and health behaviors are proximal determinants that together account for about half the share.  Both clinical care and health behaviors are shaped by social and economic factors and by the physical environment.  This makes it important to study not only what’s happening in the clinic, but also for clinicians to know what happened before the patient entered the clinic, and whether there are unmet needs preventing patients from getting treatment and care, adhering to medication, healthy or special diets, etc.  </a:t>
            </a:r>
          </a:p>
        </p:txBody>
      </p:sp>
      <p:sp>
        <p:nvSpPr>
          <p:cNvPr id="4" name="Slide Number Placeholder 3"/>
          <p:cNvSpPr>
            <a:spLocks noGrp="1"/>
          </p:cNvSpPr>
          <p:nvPr>
            <p:ph type="sldNum" sz="quarter" idx="10"/>
          </p:nvPr>
        </p:nvSpPr>
        <p:spPr/>
        <p:txBody>
          <a:bodyPr/>
          <a:lstStyle/>
          <a:p>
            <a:pPr>
              <a:defRPr/>
            </a:pPr>
            <a:fld id="{D77974AF-E120-6349-AB75-6CE4929B3E0D}" type="slidenum">
              <a:rPr lang="en-US" smtClean="0"/>
              <a:pPr>
                <a:defRPr/>
              </a:pPr>
              <a:t>43</a:t>
            </a:fld>
            <a:endParaRPr lang="en-US" dirty="0"/>
          </a:p>
        </p:txBody>
      </p:sp>
    </p:spTree>
    <p:extLst>
      <p:ext uri="{BB962C8B-B14F-4D97-AF65-F5344CB8AC3E}">
        <p14:creationId xmlns:p14="http://schemas.microsoft.com/office/powerpoint/2010/main" val="39558941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77974AF-E120-6349-AB75-6CE4929B3E0D}" type="slidenum">
              <a:rPr lang="en-US" smtClean="0"/>
              <a:pPr>
                <a:defRPr/>
              </a:pPr>
              <a:t>44</a:t>
            </a:fld>
            <a:endParaRPr lang="en-US" dirty="0"/>
          </a:p>
        </p:txBody>
      </p:sp>
    </p:spTree>
    <p:extLst>
      <p:ext uri="{BB962C8B-B14F-4D97-AF65-F5344CB8AC3E}">
        <p14:creationId xmlns:p14="http://schemas.microsoft.com/office/powerpoint/2010/main" val="21454124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77974AF-E120-6349-AB75-6CE4929B3E0D}" type="slidenum">
              <a:rPr lang="en-US" smtClean="0"/>
              <a:pPr>
                <a:defRPr/>
              </a:pPr>
              <a:t>46</a:t>
            </a:fld>
            <a:endParaRPr lang="en-US" dirty="0"/>
          </a:p>
        </p:txBody>
      </p:sp>
    </p:spTree>
    <p:extLst>
      <p:ext uri="{BB962C8B-B14F-4D97-AF65-F5344CB8AC3E}">
        <p14:creationId xmlns:p14="http://schemas.microsoft.com/office/powerpoint/2010/main" val="14307549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77974AF-E120-6349-AB75-6CE4929B3E0D}" type="slidenum">
              <a:rPr lang="en-US" smtClean="0"/>
              <a:pPr>
                <a:defRPr/>
              </a:pPr>
              <a:t>48</a:t>
            </a:fld>
            <a:endParaRPr lang="en-US" dirty="0"/>
          </a:p>
        </p:txBody>
      </p:sp>
    </p:spTree>
    <p:extLst>
      <p:ext uri="{BB962C8B-B14F-4D97-AF65-F5344CB8AC3E}">
        <p14:creationId xmlns:p14="http://schemas.microsoft.com/office/powerpoint/2010/main" val="16432967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77974AF-E120-6349-AB75-6CE4929B3E0D}" type="slidenum">
              <a:rPr lang="en-US" smtClean="0"/>
              <a:pPr>
                <a:defRPr/>
              </a:pPr>
              <a:t>49</a:t>
            </a:fld>
            <a:endParaRPr lang="en-US" dirty="0"/>
          </a:p>
        </p:txBody>
      </p:sp>
    </p:spTree>
    <p:extLst>
      <p:ext uri="{BB962C8B-B14F-4D97-AF65-F5344CB8AC3E}">
        <p14:creationId xmlns:p14="http://schemas.microsoft.com/office/powerpoint/2010/main" val="6154893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77974AF-E120-6349-AB75-6CE4929B3E0D}" type="slidenum">
              <a:rPr lang="en-US" smtClean="0"/>
              <a:pPr>
                <a:defRPr/>
              </a:pPr>
              <a:t>50</a:t>
            </a:fld>
            <a:endParaRPr lang="en-US" dirty="0"/>
          </a:p>
        </p:txBody>
      </p:sp>
    </p:spTree>
    <p:extLst>
      <p:ext uri="{BB962C8B-B14F-4D97-AF65-F5344CB8AC3E}">
        <p14:creationId xmlns:p14="http://schemas.microsoft.com/office/powerpoint/2010/main" val="2904772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77974AF-E120-6349-AB75-6CE4929B3E0D}" type="slidenum">
              <a:rPr lang="en-US" smtClean="0"/>
              <a:pPr>
                <a:defRPr/>
              </a:pPr>
              <a:t>3</a:t>
            </a:fld>
            <a:endParaRPr lang="en-US" dirty="0"/>
          </a:p>
        </p:txBody>
      </p:sp>
    </p:spTree>
    <p:extLst>
      <p:ext uri="{BB962C8B-B14F-4D97-AF65-F5344CB8AC3E}">
        <p14:creationId xmlns:p14="http://schemas.microsoft.com/office/powerpoint/2010/main" val="27388162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77974AF-E120-6349-AB75-6CE4929B3E0D}" type="slidenum">
              <a:rPr lang="en-US" smtClean="0"/>
              <a:pPr>
                <a:defRPr/>
              </a:pPr>
              <a:t>51</a:t>
            </a:fld>
            <a:endParaRPr lang="en-US" dirty="0"/>
          </a:p>
        </p:txBody>
      </p:sp>
    </p:spTree>
    <p:extLst>
      <p:ext uri="{BB962C8B-B14F-4D97-AF65-F5344CB8AC3E}">
        <p14:creationId xmlns:p14="http://schemas.microsoft.com/office/powerpoint/2010/main" val="42399416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connect with</a:t>
            </a:r>
            <a:r>
              <a:rPr lang="en-US" baseline="0" dirty="0"/>
              <a:t> us via social media. Certainly email me, if we can be of assistance to you.</a:t>
            </a:r>
            <a:endParaRPr lang="en-US" dirty="0"/>
          </a:p>
        </p:txBody>
      </p:sp>
      <p:sp>
        <p:nvSpPr>
          <p:cNvPr id="4" name="Slide Number Placeholder 3"/>
          <p:cNvSpPr>
            <a:spLocks noGrp="1"/>
          </p:cNvSpPr>
          <p:nvPr>
            <p:ph type="sldNum" sz="quarter" idx="10"/>
          </p:nvPr>
        </p:nvSpPr>
        <p:spPr/>
        <p:txBody>
          <a:bodyPr/>
          <a:lstStyle/>
          <a:p>
            <a:pPr>
              <a:defRPr/>
            </a:pPr>
            <a:fld id="{D77974AF-E120-6349-AB75-6CE4929B3E0D}" type="slidenum">
              <a:rPr lang="en-US" smtClean="0"/>
              <a:pPr>
                <a:defRPr/>
              </a:pPr>
              <a:t>55</a:t>
            </a:fld>
            <a:endParaRPr lang="en-US"/>
          </a:p>
        </p:txBody>
      </p:sp>
    </p:spTree>
    <p:extLst>
      <p:ext uri="{BB962C8B-B14F-4D97-AF65-F5344CB8AC3E}">
        <p14:creationId xmlns:p14="http://schemas.microsoft.com/office/powerpoint/2010/main" val="3940478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7974AF-E120-6349-AB75-6CE4929B3E0D}" type="slidenum">
              <a:rPr lang="en-US" smtClean="0"/>
              <a:pPr>
                <a:defRPr/>
              </a:pPr>
              <a:t>5</a:t>
            </a:fld>
            <a:endParaRPr lang="en-US" dirty="0"/>
          </a:p>
        </p:txBody>
      </p:sp>
    </p:spTree>
    <p:extLst>
      <p:ext uri="{BB962C8B-B14F-4D97-AF65-F5344CB8AC3E}">
        <p14:creationId xmlns:p14="http://schemas.microsoft.com/office/powerpoint/2010/main" val="2477513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7974AF-E120-6349-AB75-6CE4929B3E0D}" type="slidenum">
              <a:rPr lang="en-US" smtClean="0"/>
              <a:pPr>
                <a:defRPr/>
              </a:pPr>
              <a:t>7</a:t>
            </a:fld>
            <a:endParaRPr lang="en-US" dirty="0"/>
          </a:p>
        </p:txBody>
      </p:sp>
    </p:spTree>
    <p:extLst>
      <p:ext uri="{BB962C8B-B14F-4D97-AF65-F5344CB8AC3E}">
        <p14:creationId xmlns:p14="http://schemas.microsoft.com/office/powerpoint/2010/main" val="1189232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7974AF-E120-6349-AB75-6CE4929B3E0D}" type="slidenum">
              <a:rPr lang="en-US" smtClean="0"/>
              <a:pPr>
                <a:defRPr/>
              </a:pPr>
              <a:t>8</a:t>
            </a:fld>
            <a:endParaRPr lang="en-US" dirty="0"/>
          </a:p>
        </p:txBody>
      </p:sp>
    </p:spTree>
    <p:extLst>
      <p:ext uri="{BB962C8B-B14F-4D97-AF65-F5344CB8AC3E}">
        <p14:creationId xmlns:p14="http://schemas.microsoft.com/office/powerpoint/2010/main" val="2524382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graphic illustrates some root causes of health and disease.</a:t>
            </a:r>
          </a:p>
          <a:p>
            <a:r>
              <a:rPr lang="en-US" dirty="0"/>
              <a:t>Broadly, when community assets are low and inequities are high, health outcomes are poor</a:t>
            </a:r>
          </a:p>
          <a:p>
            <a:r>
              <a:rPr lang="en-US" dirty="0"/>
              <a:t>When community assets are high and inequities are low, health outcomes are much better.</a:t>
            </a:r>
          </a:p>
        </p:txBody>
      </p:sp>
      <p:sp>
        <p:nvSpPr>
          <p:cNvPr id="4" name="Slide Number Placeholder 3"/>
          <p:cNvSpPr>
            <a:spLocks noGrp="1"/>
          </p:cNvSpPr>
          <p:nvPr>
            <p:ph type="sldNum" sz="quarter" idx="10"/>
          </p:nvPr>
        </p:nvSpPr>
        <p:spPr/>
        <p:txBody>
          <a:bodyPr/>
          <a:lstStyle/>
          <a:p>
            <a:pPr>
              <a:defRPr/>
            </a:pPr>
            <a:fld id="{D77974AF-E120-6349-AB75-6CE4929B3E0D}" type="slidenum">
              <a:rPr lang="en-US" smtClean="0"/>
              <a:pPr>
                <a:defRPr/>
              </a:pPr>
              <a:t>9</a:t>
            </a:fld>
            <a:endParaRPr lang="en-US" dirty="0"/>
          </a:p>
        </p:txBody>
      </p:sp>
    </p:spTree>
    <p:extLst>
      <p:ext uri="{BB962C8B-B14F-4D97-AF65-F5344CB8AC3E}">
        <p14:creationId xmlns:p14="http://schemas.microsoft.com/office/powerpoint/2010/main" val="4112834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77974AF-E120-6349-AB75-6CE4929B3E0D}" type="slidenum">
              <a:rPr lang="en-US" smtClean="0"/>
              <a:pPr>
                <a:defRPr/>
              </a:pPr>
              <a:t>11</a:t>
            </a:fld>
            <a:endParaRPr lang="en-US" dirty="0"/>
          </a:p>
        </p:txBody>
      </p:sp>
    </p:spTree>
    <p:extLst>
      <p:ext uri="{BB962C8B-B14F-4D97-AF65-F5344CB8AC3E}">
        <p14:creationId xmlns:p14="http://schemas.microsoft.com/office/powerpoint/2010/main" val="1598105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7974AF-E120-6349-AB75-6CE4929B3E0D}" type="slidenum">
              <a:rPr lang="en-US" smtClean="0"/>
              <a:pPr>
                <a:defRPr/>
              </a:pPr>
              <a:t>14</a:t>
            </a:fld>
            <a:endParaRPr lang="en-US" dirty="0"/>
          </a:p>
        </p:txBody>
      </p:sp>
    </p:spTree>
    <p:extLst>
      <p:ext uri="{BB962C8B-B14F-4D97-AF65-F5344CB8AC3E}">
        <p14:creationId xmlns:p14="http://schemas.microsoft.com/office/powerpoint/2010/main" val="5962220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Green Title">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solidFill>
            <a:schemeClr val="accent1"/>
          </a:solidFill>
        </p:spPr>
      </p:pic>
      <p:sp>
        <p:nvSpPr>
          <p:cNvPr id="6" name="Text Placeholder 2"/>
          <p:cNvSpPr>
            <a:spLocks noGrp="1"/>
          </p:cNvSpPr>
          <p:nvPr>
            <p:ph idx="10"/>
          </p:nvPr>
        </p:nvSpPr>
        <p:spPr>
          <a:xfrm>
            <a:off x="1038708" y="2148158"/>
            <a:ext cx="7964182" cy="377872"/>
          </a:xfrm>
          <a:prstGeom prst="rect">
            <a:avLst/>
          </a:prstGeom>
        </p:spPr>
        <p:txBody>
          <a:bodyPr rtlCol="0">
            <a:normAutofit/>
          </a:bodyPr>
          <a:lstStyle>
            <a:lvl1pPr>
              <a:defRPr sz="2000">
                <a:latin typeface="Arial" charset="0"/>
                <a:ea typeface="Arial" charset="0"/>
                <a:cs typeface="Arial" charset="0"/>
              </a:defRPr>
            </a:lvl1pPr>
          </a:lstStyle>
          <a:p>
            <a:pPr lvl="0"/>
            <a:r>
              <a:rPr lang="en-US"/>
              <a:t>Click to edit Master text styles</a:t>
            </a:r>
          </a:p>
        </p:txBody>
      </p:sp>
      <p:sp>
        <p:nvSpPr>
          <p:cNvPr id="8" name="Text Placeholder 3"/>
          <p:cNvSpPr>
            <a:spLocks noGrp="1"/>
          </p:cNvSpPr>
          <p:nvPr>
            <p:ph type="body" sz="quarter" idx="11"/>
          </p:nvPr>
        </p:nvSpPr>
        <p:spPr>
          <a:xfrm>
            <a:off x="1040925" y="2606358"/>
            <a:ext cx="7977028" cy="508001"/>
          </a:xfrm>
        </p:spPr>
        <p:txBody>
          <a:bodyPr>
            <a:normAutofit/>
          </a:bodyPr>
          <a:lstStyle>
            <a:lvl1pPr>
              <a:defRPr sz="1600"/>
            </a:lvl1pPr>
          </a:lstStyle>
          <a:p>
            <a:pPr lvl="0"/>
            <a:r>
              <a:rPr lang="en-US"/>
              <a:t>Click to edit Master text styles</a:t>
            </a:r>
          </a:p>
        </p:txBody>
      </p:sp>
      <p:sp>
        <p:nvSpPr>
          <p:cNvPr id="9" name="Title 1"/>
          <p:cNvSpPr>
            <a:spLocks noGrp="1"/>
          </p:cNvSpPr>
          <p:nvPr>
            <p:ph type="title"/>
          </p:nvPr>
        </p:nvSpPr>
        <p:spPr>
          <a:xfrm>
            <a:off x="1037726" y="260350"/>
            <a:ext cx="7964987" cy="161925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902476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Picture/Caption">
    <p:spTree>
      <p:nvGrpSpPr>
        <p:cNvPr id="1" name=""/>
        <p:cNvGrpSpPr/>
        <p:nvPr/>
      </p:nvGrpSpPr>
      <p:grpSpPr>
        <a:xfrm>
          <a:off x="0" y="0"/>
          <a:ext cx="0" cy="0"/>
          <a:chOff x="0" y="0"/>
          <a:chExt cx="0" cy="0"/>
        </a:xfrm>
      </p:grpSpPr>
      <p:grpSp>
        <p:nvGrpSpPr>
          <p:cNvPr id="7" name="Group 6"/>
          <p:cNvGrpSpPr/>
          <p:nvPr userDrawn="1"/>
        </p:nvGrpSpPr>
        <p:grpSpPr>
          <a:xfrm>
            <a:off x="-1" y="5503030"/>
            <a:ext cx="9144001" cy="1354970"/>
            <a:chOff x="-1" y="5503030"/>
            <a:chExt cx="9144001" cy="1354970"/>
          </a:xfrm>
        </p:grpSpPr>
        <p:sp>
          <p:nvSpPr>
            <p:cNvPr id="8" name="Rectangle 7"/>
            <p:cNvSpPr/>
            <p:nvPr userDrawn="1"/>
          </p:nvSpPr>
          <p:spPr>
            <a:xfrm>
              <a:off x="5926544" y="5503030"/>
              <a:ext cx="3217456" cy="135497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Staff Bottom Banner_e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054328"/>
              <a:ext cx="9144001" cy="803672"/>
            </a:xfrm>
            <a:prstGeom prst="rect">
              <a:avLst/>
            </a:prstGeom>
          </p:spPr>
        </p:pic>
      </p:grpSp>
      <p:sp>
        <p:nvSpPr>
          <p:cNvPr id="13" name="Title 1"/>
          <p:cNvSpPr>
            <a:spLocks noGrp="1"/>
          </p:cNvSpPr>
          <p:nvPr>
            <p:ph type="title"/>
          </p:nvPr>
        </p:nvSpPr>
        <p:spPr>
          <a:xfrm>
            <a:off x="457200" y="271463"/>
            <a:ext cx="8229600" cy="1419225"/>
          </a:xfrm>
          <a:prstGeom prst="rect">
            <a:avLst/>
          </a:prstGeom>
        </p:spPr>
        <p:txBody>
          <a:bodyPr/>
          <a:lstStyle/>
          <a:p>
            <a:r>
              <a:rPr lang="en-US"/>
              <a:t>Click to edit Master title style</a:t>
            </a:r>
          </a:p>
        </p:txBody>
      </p:sp>
      <p:sp>
        <p:nvSpPr>
          <p:cNvPr id="9" name="Picture Placeholder 2"/>
          <p:cNvSpPr>
            <a:spLocks noGrp="1"/>
          </p:cNvSpPr>
          <p:nvPr>
            <p:ph type="pic" idx="1"/>
          </p:nvPr>
        </p:nvSpPr>
        <p:spPr>
          <a:xfrm>
            <a:off x="463755" y="2074856"/>
            <a:ext cx="7655525" cy="3317525"/>
          </a:xfrm>
          <a:prstGeom prst="rect">
            <a:avLst/>
          </a:prstGeom>
        </p:spPr>
        <p:txBody>
          <a:bodyPr lIns="0" tIns="0"/>
          <a:lstStyle>
            <a:lvl1pPr marL="0" indent="0">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11" name="Text Placeholder 3"/>
          <p:cNvSpPr>
            <a:spLocks noGrp="1"/>
          </p:cNvSpPr>
          <p:nvPr>
            <p:ph type="body" sz="half" idx="11"/>
          </p:nvPr>
        </p:nvSpPr>
        <p:spPr>
          <a:xfrm>
            <a:off x="475185" y="5514471"/>
            <a:ext cx="5486400" cy="514854"/>
          </a:xfrm>
          <a:prstGeom prst="rect">
            <a:avLst/>
          </a:prstGeom>
        </p:spPr>
        <p:txBody>
          <a:bodyPr lIns="0" tIns="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76001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000" b="0" i="0">
                <a:solidFill>
                  <a:srgbClr val="662E6B"/>
                </a:solidFill>
                <a:latin typeface="Helvetica Neue Medium"/>
                <a:cs typeface="Helvetica Neue Medium"/>
              </a:defRPr>
            </a:lvl1pPr>
          </a:lstStyle>
          <a:p>
            <a:r>
              <a:rPr lang="en-US" dirty="0"/>
              <a:t>Click to edit Master title style</a:t>
            </a:r>
          </a:p>
        </p:txBody>
      </p:sp>
      <p:sp>
        <p:nvSpPr>
          <p:cNvPr id="3" name="Content Placeholder 2"/>
          <p:cNvSpPr>
            <a:spLocks noGrp="1"/>
          </p:cNvSpPr>
          <p:nvPr>
            <p:ph idx="1"/>
          </p:nvPr>
        </p:nvSpPr>
        <p:spPr>
          <a:xfrm>
            <a:off x="457200" y="1443038"/>
            <a:ext cx="8229600" cy="4525963"/>
          </a:xfrm>
        </p:spPr>
        <p:txBody>
          <a:bodyPr>
            <a:normAutofit/>
          </a:bodyPr>
          <a:lstStyle>
            <a:lvl1pPr>
              <a:defRPr sz="1800" b="0" i="0">
                <a:latin typeface="Helvetica Neue"/>
                <a:cs typeface="Helvetica Neue"/>
              </a:defRPr>
            </a:lvl1pPr>
            <a:lvl2pPr>
              <a:defRPr sz="1800" b="0" i="0">
                <a:latin typeface="Helvetica Neue"/>
                <a:cs typeface="Helvetica Neue"/>
              </a:defRPr>
            </a:lvl2pPr>
            <a:lvl3pPr>
              <a:defRPr sz="1800" b="0" i="0">
                <a:latin typeface="Helvetica Neue"/>
                <a:cs typeface="Helvetica Neue"/>
              </a:defRPr>
            </a:lvl3pPr>
            <a:lvl4pPr>
              <a:defRPr sz="1800" b="0" i="0">
                <a:latin typeface="Helvetica Neue"/>
                <a:cs typeface="Helvetica Neue"/>
              </a:defRPr>
            </a:lvl4pPr>
            <a:lvl5pPr>
              <a:defRPr sz="1800" b="0" i="0">
                <a:latin typeface="Helvetica Neue"/>
                <a:cs typeface="Helvetica Neu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4663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Gold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solidFill>
            <a:schemeClr val="bg2"/>
          </a:solidFill>
        </p:spPr>
      </p:pic>
      <p:sp>
        <p:nvSpPr>
          <p:cNvPr id="6" name="Text Placeholder 2"/>
          <p:cNvSpPr>
            <a:spLocks noGrp="1"/>
          </p:cNvSpPr>
          <p:nvPr>
            <p:ph idx="10"/>
          </p:nvPr>
        </p:nvSpPr>
        <p:spPr>
          <a:xfrm>
            <a:off x="1038708" y="2148158"/>
            <a:ext cx="7964182" cy="377872"/>
          </a:xfrm>
          <a:prstGeom prst="rect">
            <a:avLst/>
          </a:prstGeom>
        </p:spPr>
        <p:txBody>
          <a:bodyPr rtlCol="0">
            <a:normAutofit/>
          </a:bodyPr>
          <a:lstStyle>
            <a:lvl1pPr>
              <a:defRPr sz="2000">
                <a:latin typeface="Arial" charset="0"/>
                <a:ea typeface="Arial" charset="0"/>
                <a:cs typeface="Arial" charset="0"/>
              </a:defRPr>
            </a:lvl1pPr>
          </a:lstStyle>
          <a:p>
            <a:pPr lvl="0"/>
            <a:r>
              <a:rPr lang="en-US"/>
              <a:t>Click to edit Master text styles</a:t>
            </a:r>
          </a:p>
        </p:txBody>
      </p:sp>
      <p:sp>
        <p:nvSpPr>
          <p:cNvPr id="8" name="Text Placeholder 3"/>
          <p:cNvSpPr>
            <a:spLocks noGrp="1"/>
          </p:cNvSpPr>
          <p:nvPr>
            <p:ph type="body" sz="quarter" idx="11"/>
          </p:nvPr>
        </p:nvSpPr>
        <p:spPr>
          <a:xfrm>
            <a:off x="1040926" y="2606358"/>
            <a:ext cx="7977028" cy="508001"/>
          </a:xfrm>
        </p:spPr>
        <p:txBody>
          <a:bodyPr>
            <a:normAutofit/>
          </a:bodyPr>
          <a:lstStyle>
            <a:lvl1pPr>
              <a:defRPr sz="1600"/>
            </a:lvl1pPr>
          </a:lstStyle>
          <a:p>
            <a:pPr lvl="0"/>
            <a:r>
              <a:rPr lang="en-US"/>
              <a:t>Click to edit Master text styles</a:t>
            </a:r>
          </a:p>
        </p:txBody>
      </p:sp>
      <p:sp>
        <p:nvSpPr>
          <p:cNvPr id="9" name="Title 1"/>
          <p:cNvSpPr>
            <a:spLocks noGrp="1"/>
          </p:cNvSpPr>
          <p:nvPr>
            <p:ph type="title"/>
          </p:nvPr>
        </p:nvSpPr>
        <p:spPr>
          <a:xfrm>
            <a:off x="1037727" y="260350"/>
            <a:ext cx="7964987" cy="161925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985198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Screen Shot 2016-05-24 at 9.33.55 A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678" y="0"/>
            <a:ext cx="9160677" cy="6858000"/>
          </a:xfrm>
          <a:prstGeom prst="rect">
            <a:avLst/>
          </a:prstGeom>
        </p:spPr>
      </p:pic>
    </p:spTree>
    <p:extLst>
      <p:ext uri="{BB962C8B-B14F-4D97-AF65-F5344CB8AC3E}">
        <p14:creationId xmlns:p14="http://schemas.microsoft.com/office/powerpoint/2010/main" val="3217746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ext/Bullets/Charts/Pictures">
    <p:bg>
      <p:bgPr>
        <a:solidFill>
          <a:schemeClr val="bg1"/>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1" y="5503030"/>
            <a:ext cx="9144001" cy="1354970"/>
            <a:chOff x="-1" y="5503030"/>
            <a:chExt cx="9144001" cy="1354970"/>
          </a:xfrm>
        </p:grpSpPr>
        <p:sp>
          <p:nvSpPr>
            <p:cNvPr id="3" name="Rectangle 2"/>
            <p:cNvSpPr/>
            <p:nvPr userDrawn="1"/>
          </p:nvSpPr>
          <p:spPr>
            <a:xfrm>
              <a:off x="5926544" y="5503030"/>
              <a:ext cx="3217456" cy="135497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1" descr="Staff Bottom Banner_e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054328"/>
              <a:ext cx="9144001" cy="803672"/>
            </a:xfrm>
            <a:prstGeom prst="rect">
              <a:avLst/>
            </a:prstGeom>
          </p:spPr>
        </p:pic>
      </p:grpSp>
      <p:sp>
        <p:nvSpPr>
          <p:cNvPr id="5" name="Title 1"/>
          <p:cNvSpPr>
            <a:spLocks noGrp="1"/>
          </p:cNvSpPr>
          <p:nvPr>
            <p:ph type="title"/>
          </p:nvPr>
        </p:nvSpPr>
        <p:spPr>
          <a:xfrm>
            <a:off x="457200" y="271463"/>
            <a:ext cx="8229600" cy="1419225"/>
          </a:xfrm>
          <a:prstGeom prst="rect">
            <a:avLst/>
          </a:prstGeom>
        </p:spPr>
        <p:txBody>
          <a:bodyPr/>
          <a:lstStyle/>
          <a:p>
            <a:r>
              <a:rPr lang="en-US"/>
              <a:t>Click to edit Master title style</a:t>
            </a:r>
          </a:p>
        </p:txBody>
      </p:sp>
      <p:sp>
        <p:nvSpPr>
          <p:cNvPr id="10" name="Content Placeholder 2"/>
          <p:cNvSpPr>
            <a:spLocks noGrp="1"/>
          </p:cNvSpPr>
          <p:nvPr>
            <p:ph sz="half" idx="1"/>
          </p:nvPr>
        </p:nvSpPr>
        <p:spPr>
          <a:xfrm>
            <a:off x="457199" y="2061063"/>
            <a:ext cx="8235315" cy="3978949"/>
          </a:xfrm>
          <a:prstGeom prst="rect">
            <a:avLst/>
          </a:prstGeom>
        </p:spPr>
        <p:txBody>
          <a:bodyPr lIns="0" tIns="0">
            <a:normAutofit/>
          </a:bodyPr>
          <a:lstStyle>
            <a:lvl1pPr>
              <a:lnSpc>
                <a:spcPct val="90000"/>
              </a:lnSpc>
              <a:defRPr sz="2200"/>
            </a:lvl1pPr>
            <a:lvl2pPr>
              <a:lnSpc>
                <a:spcPct val="90000"/>
              </a:lnSpc>
              <a:defRPr sz="2000"/>
            </a:lvl2pPr>
            <a:lvl3pPr>
              <a:lnSpc>
                <a:spcPct val="90000"/>
              </a:lnSpc>
              <a:defRPr sz="1800"/>
            </a:lvl3pPr>
            <a:lvl4pPr marL="1600200" indent="-228600">
              <a:lnSpc>
                <a:spcPct val="90000"/>
              </a:lnSpc>
              <a:buFont typeface="LucidaGrande" charset="0"/>
              <a:buChar char="–"/>
              <a:defRPr sz="1600"/>
            </a:lvl4pPr>
            <a:lvl5pPr marL="2057400" indent="-228600">
              <a:lnSpc>
                <a:spcPct val="90000"/>
              </a:lnSpc>
              <a:buFont typeface="LucidaGrande" charset="0"/>
              <a:buChar cha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37846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title &amp; Text">
    <p:spTree>
      <p:nvGrpSpPr>
        <p:cNvPr id="1" name=""/>
        <p:cNvGrpSpPr/>
        <p:nvPr/>
      </p:nvGrpSpPr>
      <p:grpSpPr>
        <a:xfrm>
          <a:off x="0" y="0"/>
          <a:ext cx="0" cy="0"/>
          <a:chOff x="0" y="0"/>
          <a:chExt cx="0" cy="0"/>
        </a:xfrm>
      </p:grpSpPr>
      <p:grpSp>
        <p:nvGrpSpPr>
          <p:cNvPr id="7" name="Group 6"/>
          <p:cNvGrpSpPr/>
          <p:nvPr userDrawn="1"/>
        </p:nvGrpSpPr>
        <p:grpSpPr>
          <a:xfrm>
            <a:off x="-1" y="5503030"/>
            <a:ext cx="9144001" cy="1354970"/>
            <a:chOff x="-1" y="5503030"/>
            <a:chExt cx="9144001" cy="1354970"/>
          </a:xfrm>
        </p:grpSpPr>
        <p:sp>
          <p:nvSpPr>
            <p:cNvPr id="9" name="Rectangle 8"/>
            <p:cNvSpPr/>
            <p:nvPr userDrawn="1"/>
          </p:nvSpPr>
          <p:spPr>
            <a:xfrm>
              <a:off x="5926544" y="5503030"/>
              <a:ext cx="3217456" cy="135497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Staff Bottom Banner_e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054328"/>
              <a:ext cx="9144001" cy="803672"/>
            </a:xfrm>
            <a:prstGeom prst="rect">
              <a:avLst/>
            </a:prstGeom>
          </p:spPr>
        </p:pic>
      </p:grpSp>
      <p:sp>
        <p:nvSpPr>
          <p:cNvPr id="6" name="Title 1"/>
          <p:cNvSpPr>
            <a:spLocks noGrp="1"/>
          </p:cNvSpPr>
          <p:nvPr>
            <p:ph type="title"/>
          </p:nvPr>
        </p:nvSpPr>
        <p:spPr>
          <a:xfrm>
            <a:off x="457200" y="271463"/>
            <a:ext cx="8229600" cy="1419225"/>
          </a:xfrm>
          <a:prstGeom prst="rect">
            <a:avLst/>
          </a:prstGeom>
        </p:spPr>
        <p:txBody>
          <a:bodyPr/>
          <a:lstStyle/>
          <a:p>
            <a:r>
              <a:rPr lang="en-US"/>
              <a:t>Click to edit Master title style</a:t>
            </a:r>
          </a:p>
        </p:txBody>
      </p:sp>
      <p:sp>
        <p:nvSpPr>
          <p:cNvPr id="8" name="Subtitle 2"/>
          <p:cNvSpPr>
            <a:spLocks noGrp="1"/>
          </p:cNvSpPr>
          <p:nvPr>
            <p:ph type="subTitle" idx="1"/>
          </p:nvPr>
        </p:nvSpPr>
        <p:spPr>
          <a:xfrm>
            <a:off x="457200" y="2058878"/>
            <a:ext cx="7772400" cy="3857843"/>
          </a:xfrm>
          <a:prstGeom prst="rect">
            <a:avLst/>
          </a:prstGeom>
        </p:spPr>
        <p:txBody>
          <a:bodyPr lIns="0" tIns="0"/>
          <a:lstStyle>
            <a:lvl1pPr marL="0" indent="0" algn="l">
              <a:buNone/>
              <a:defRPr sz="2200">
                <a:solidFill>
                  <a:schemeClr val="tx1"/>
                </a:solidFill>
              </a:defRPr>
            </a:lvl1pPr>
            <a:lvl2pPr marL="800100" indent="-342900" algn="l">
              <a:buFont typeface="Arial"/>
              <a:buChar char="•"/>
              <a:defRPr>
                <a:solidFill>
                  <a:schemeClr val="tx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418289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de by Side Info Opt 1">
    <p:spTree>
      <p:nvGrpSpPr>
        <p:cNvPr id="1" name=""/>
        <p:cNvGrpSpPr/>
        <p:nvPr/>
      </p:nvGrpSpPr>
      <p:grpSpPr>
        <a:xfrm>
          <a:off x="0" y="0"/>
          <a:ext cx="0" cy="0"/>
          <a:chOff x="0" y="0"/>
          <a:chExt cx="0" cy="0"/>
        </a:xfrm>
      </p:grpSpPr>
      <p:grpSp>
        <p:nvGrpSpPr>
          <p:cNvPr id="7" name="Group 6"/>
          <p:cNvGrpSpPr/>
          <p:nvPr userDrawn="1"/>
        </p:nvGrpSpPr>
        <p:grpSpPr>
          <a:xfrm>
            <a:off x="-1" y="5503030"/>
            <a:ext cx="9144001" cy="1354970"/>
            <a:chOff x="-1" y="5503030"/>
            <a:chExt cx="9144001" cy="1354970"/>
          </a:xfrm>
        </p:grpSpPr>
        <p:sp>
          <p:nvSpPr>
            <p:cNvPr id="8" name="Rectangle 7"/>
            <p:cNvSpPr/>
            <p:nvPr userDrawn="1"/>
          </p:nvSpPr>
          <p:spPr>
            <a:xfrm>
              <a:off x="5926544" y="5503030"/>
              <a:ext cx="3217456" cy="135497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Staff Bottom Banner_e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054328"/>
              <a:ext cx="9144001" cy="803672"/>
            </a:xfrm>
            <a:prstGeom prst="rect">
              <a:avLst/>
            </a:prstGeom>
          </p:spPr>
        </p:pic>
      </p:grpSp>
      <p:sp>
        <p:nvSpPr>
          <p:cNvPr id="13" name="Title 1"/>
          <p:cNvSpPr>
            <a:spLocks noGrp="1"/>
          </p:cNvSpPr>
          <p:nvPr>
            <p:ph type="title"/>
          </p:nvPr>
        </p:nvSpPr>
        <p:spPr>
          <a:xfrm>
            <a:off x="457200" y="271463"/>
            <a:ext cx="8229600" cy="1419225"/>
          </a:xfrm>
          <a:prstGeom prst="rect">
            <a:avLst/>
          </a:prstGeom>
        </p:spPr>
        <p:txBody>
          <a:bodyPr/>
          <a:lstStyle/>
          <a:p>
            <a:r>
              <a:rPr lang="en-US"/>
              <a:t>Click to edit Master title style</a:t>
            </a:r>
          </a:p>
        </p:txBody>
      </p:sp>
      <p:sp>
        <p:nvSpPr>
          <p:cNvPr id="15" name="Content Placeholder 2"/>
          <p:cNvSpPr>
            <a:spLocks noGrp="1"/>
          </p:cNvSpPr>
          <p:nvPr>
            <p:ph sz="half" idx="1"/>
          </p:nvPr>
        </p:nvSpPr>
        <p:spPr>
          <a:xfrm>
            <a:off x="457200" y="2061063"/>
            <a:ext cx="4038600" cy="3978949"/>
          </a:xfrm>
          <a:prstGeom prst="rect">
            <a:avLst/>
          </a:prstGeom>
        </p:spPr>
        <p:txBody>
          <a:bodyPr lIns="0" tIns="0">
            <a:normAutofit/>
          </a:bodyPr>
          <a:lstStyle>
            <a:lvl1pPr>
              <a:lnSpc>
                <a:spcPct val="90000"/>
              </a:lnSpc>
              <a:defRPr sz="2200"/>
            </a:lvl1pPr>
            <a:lvl2pPr>
              <a:lnSpc>
                <a:spcPct val="90000"/>
              </a:lnSpc>
              <a:defRPr sz="2000"/>
            </a:lvl2pPr>
            <a:lvl3pPr>
              <a:lnSpc>
                <a:spcPct val="90000"/>
              </a:lnSpc>
              <a:defRPr sz="1800"/>
            </a:lvl3pPr>
            <a:lvl4pPr marL="1600200" indent="-228600">
              <a:lnSpc>
                <a:spcPct val="90000"/>
              </a:lnSpc>
              <a:buFont typeface="LucidaGrande" charset="0"/>
              <a:buChar char="–"/>
              <a:defRPr sz="1600"/>
            </a:lvl4pPr>
            <a:lvl5pPr marL="2057400" indent="-228600">
              <a:lnSpc>
                <a:spcPct val="90000"/>
              </a:lnSpc>
              <a:buFont typeface="LucidaGrande" charset="0"/>
              <a:buChar cha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0"/>
          </p:nvPr>
        </p:nvSpPr>
        <p:spPr>
          <a:xfrm>
            <a:off x="4657344" y="2061063"/>
            <a:ext cx="4038600" cy="3978949"/>
          </a:xfrm>
          <a:prstGeom prst="rect">
            <a:avLst/>
          </a:prstGeom>
        </p:spPr>
        <p:txBody>
          <a:bodyPr lIns="0" tIns="0">
            <a:normAutofit/>
          </a:bodyPr>
          <a:lstStyle>
            <a:lvl1pPr>
              <a:lnSpc>
                <a:spcPct val="90000"/>
              </a:lnSpc>
              <a:defRPr sz="2200"/>
            </a:lvl1pPr>
            <a:lvl2pPr>
              <a:lnSpc>
                <a:spcPct val="90000"/>
              </a:lnSpc>
              <a:defRPr sz="2000"/>
            </a:lvl2pPr>
            <a:lvl3pPr>
              <a:lnSpc>
                <a:spcPct val="90000"/>
              </a:lnSpc>
              <a:defRPr sz="1800"/>
            </a:lvl3pPr>
            <a:lvl4pPr marL="1600200" indent="-228600">
              <a:lnSpc>
                <a:spcPct val="90000"/>
              </a:lnSpc>
              <a:buFont typeface=".HelveticaNeueDeskInterface-Regular" charset="-120"/>
              <a:buChar char="–"/>
              <a:defRPr sz="1600"/>
            </a:lvl4pPr>
            <a:lvl5pPr marL="2057400" indent="-228600">
              <a:lnSpc>
                <a:spcPct val="90000"/>
              </a:lnSpc>
              <a:buFont typeface="LucidaGrande" charset="0"/>
              <a:buChar cha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04565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de by Side Info Opt 2">
    <p:spTree>
      <p:nvGrpSpPr>
        <p:cNvPr id="1" name=""/>
        <p:cNvGrpSpPr/>
        <p:nvPr/>
      </p:nvGrpSpPr>
      <p:grpSpPr>
        <a:xfrm>
          <a:off x="0" y="0"/>
          <a:ext cx="0" cy="0"/>
          <a:chOff x="0" y="0"/>
          <a:chExt cx="0" cy="0"/>
        </a:xfrm>
      </p:grpSpPr>
      <p:grpSp>
        <p:nvGrpSpPr>
          <p:cNvPr id="11" name="Group 10"/>
          <p:cNvGrpSpPr/>
          <p:nvPr userDrawn="1"/>
        </p:nvGrpSpPr>
        <p:grpSpPr>
          <a:xfrm>
            <a:off x="-1" y="5503030"/>
            <a:ext cx="9144001" cy="1354970"/>
            <a:chOff x="-1" y="5503030"/>
            <a:chExt cx="9144001" cy="1354970"/>
          </a:xfrm>
        </p:grpSpPr>
        <p:sp>
          <p:nvSpPr>
            <p:cNvPr id="14" name="Rectangle 13"/>
            <p:cNvSpPr/>
            <p:nvPr userDrawn="1"/>
          </p:nvSpPr>
          <p:spPr>
            <a:xfrm>
              <a:off x="5926544" y="5503030"/>
              <a:ext cx="3217456" cy="135497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descr="Staff Bottom Banner_e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054328"/>
              <a:ext cx="9144001" cy="803672"/>
            </a:xfrm>
            <a:prstGeom prst="rect">
              <a:avLst/>
            </a:prstGeom>
          </p:spPr>
        </p:pic>
      </p:grpSp>
      <p:sp>
        <p:nvSpPr>
          <p:cNvPr id="13" name="Title 1"/>
          <p:cNvSpPr>
            <a:spLocks noGrp="1"/>
          </p:cNvSpPr>
          <p:nvPr>
            <p:ph type="title"/>
          </p:nvPr>
        </p:nvSpPr>
        <p:spPr>
          <a:xfrm>
            <a:off x="457200" y="271463"/>
            <a:ext cx="8229600" cy="1419225"/>
          </a:xfrm>
          <a:prstGeom prst="rect">
            <a:avLst/>
          </a:prstGeom>
        </p:spPr>
        <p:txBody>
          <a:bodyPr/>
          <a:lstStyle/>
          <a:p>
            <a:r>
              <a:rPr lang="en-US"/>
              <a:t>Click to edit Master title style</a:t>
            </a:r>
          </a:p>
        </p:txBody>
      </p:sp>
      <p:sp>
        <p:nvSpPr>
          <p:cNvPr id="8" name="Text Placeholder 3"/>
          <p:cNvSpPr>
            <a:spLocks noGrp="1"/>
          </p:cNvSpPr>
          <p:nvPr>
            <p:ph type="body" sz="half" idx="2"/>
          </p:nvPr>
        </p:nvSpPr>
        <p:spPr>
          <a:xfrm>
            <a:off x="457200" y="2066043"/>
            <a:ext cx="4046220" cy="3985825"/>
          </a:xfrm>
          <a:prstGeom prst="rect">
            <a:avLst/>
          </a:prstGeom>
        </p:spPr>
        <p:txBody>
          <a:bodyPr lIns="0" tIns="0" rIns="91440">
            <a:normAutofit/>
          </a:bodyPr>
          <a:lstStyle>
            <a:lvl1pPr marL="0" indent="0">
              <a:buNone/>
              <a:defRPr sz="2200" b="0" i="0">
                <a:latin typeface="Helvetica Neue Medium"/>
                <a:cs typeface="Helvetica Neue Medium"/>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Content Placeholder 2"/>
          <p:cNvSpPr>
            <a:spLocks noGrp="1"/>
          </p:cNvSpPr>
          <p:nvPr>
            <p:ph sz="half" idx="10"/>
          </p:nvPr>
        </p:nvSpPr>
        <p:spPr>
          <a:xfrm>
            <a:off x="4657344" y="2072493"/>
            <a:ext cx="4038600" cy="3978949"/>
          </a:xfrm>
          <a:prstGeom prst="rect">
            <a:avLst/>
          </a:prstGeom>
        </p:spPr>
        <p:txBody>
          <a:bodyPr lIns="0" tIns="0">
            <a:normAutofit/>
          </a:bodyPr>
          <a:lstStyle>
            <a:lvl1pPr>
              <a:lnSpc>
                <a:spcPct val="90000"/>
              </a:lnSpc>
              <a:defRPr sz="2200"/>
            </a:lvl1pPr>
            <a:lvl2pPr>
              <a:lnSpc>
                <a:spcPct val="90000"/>
              </a:lnSpc>
              <a:defRPr sz="2000"/>
            </a:lvl2pPr>
            <a:lvl3pPr>
              <a:lnSpc>
                <a:spcPct val="90000"/>
              </a:lnSpc>
              <a:defRPr sz="1800"/>
            </a:lvl3pPr>
            <a:lvl4pPr marL="1600200" indent="-228600">
              <a:lnSpc>
                <a:spcPct val="90000"/>
              </a:lnSpc>
              <a:buFont typeface=".HelveticaNeueDeskInterface-Regular" charset="-120"/>
              <a:buChar char="–"/>
              <a:defRPr sz="1600"/>
            </a:lvl4pPr>
            <a:lvl5pPr marL="2057400" indent="-228600">
              <a:lnSpc>
                <a:spcPct val="90000"/>
              </a:lnSpc>
              <a:buFont typeface="LucidaGrande" charset="0"/>
              <a:buChar cha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9686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Blank Info">
    <p:spTree>
      <p:nvGrpSpPr>
        <p:cNvPr id="1" name=""/>
        <p:cNvGrpSpPr/>
        <p:nvPr/>
      </p:nvGrpSpPr>
      <p:grpSpPr>
        <a:xfrm>
          <a:off x="0" y="0"/>
          <a:ext cx="0" cy="0"/>
          <a:chOff x="0" y="0"/>
          <a:chExt cx="0" cy="0"/>
        </a:xfrm>
      </p:grpSpPr>
      <p:grpSp>
        <p:nvGrpSpPr>
          <p:cNvPr id="5" name="Group 4"/>
          <p:cNvGrpSpPr/>
          <p:nvPr userDrawn="1"/>
        </p:nvGrpSpPr>
        <p:grpSpPr>
          <a:xfrm>
            <a:off x="-1" y="5503030"/>
            <a:ext cx="9144001" cy="1354970"/>
            <a:chOff x="-1" y="5503030"/>
            <a:chExt cx="9144001" cy="1354970"/>
          </a:xfrm>
        </p:grpSpPr>
        <p:sp>
          <p:nvSpPr>
            <p:cNvPr id="6" name="Rectangle 5"/>
            <p:cNvSpPr/>
            <p:nvPr userDrawn="1"/>
          </p:nvSpPr>
          <p:spPr>
            <a:xfrm>
              <a:off x="5926544" y="5503030"/>
              <a:ext cx="3217456" cy="135497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Staff Bottom Banner_e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054328"/>
              <a:ext cx="9144001" cy="803672"/>
            </a:xfrm>
            <a:prstGeom prst="rect">
              <a:avLst/>
            </a:prstGeom>
          </p:spPr>
        </p:pic>
      </p:grpSp>
      <p:sp>
        <p:nvSpPr>
          <p:cNvPr id="13" name="Title 1"/>
          <p:cNvSpPr>
            <a:spLocks noGrp="1"/>
          </p:cNvSpPr>
          <p:nvPr>
            <p:ph type="title"/>
          </p:nvPr>
        </p:nvSpPr>
        <p:spPr>
          <a:xfrm>
            <a:off x="457200" y="271463"/>
            <a:ext cx="8229600" cy="141922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134753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4" name="Group 3"/>
          <p:cNvGrpSpPr/>
          <p:nvPr userDrawn="1"/>
        </p:nvGrpSpPr>
        <p:grpSpPr>
          <a:xfrm>
            <a:off x="-1" y="5503030"/>
            <a:ext cx="9144001" cy="1354970"/>
            <a:chOff x="-1" y="5503030"/>
            <a:chExt cx="9144001" cy="1354970"/>
          </a:xfrm>
        </p:grpSpPr>
        <p:sp>
          <p:nvSpPr>
            <p:cNvPr id="5" name="Rectangle 4"/>
            <p:cNvSpPr/>
            <p:nvPr userDrawn="1"/>
          </p:nvSpPr>
          <p:spPr>
            <a:xfrm>
              <a:off x="5926544" y="5503030"/>
              <a:ext cx="3217456" cy="135497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descr="Staff Bottom Banner_e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054328"/>
              <a:ext cx="9144001" cy="803672"/>
            </a:xfrm>
            <a:prstGeom prst="rect">
              <a:avLst/>
            </a:prstGeom>
          </p:spPr>
        </p:pic>
      </p:grpSp>
    </p:spTree>
    <p:extLst>
      <p:ext uri="{BB962C8B-B14F-4D97-AF65-F5344CB8AC3E}">
        <p14:creationId xmlns:p14="http://schemas.microsoft.com/office/powerpoint/2010/main" val="995926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Text Placeholder 2"/>
          <p:cNvSpPr>
            <a:spLocks noGrp="1"/>
          </p:cNvSpPr>
          <p:nvPr>
            <p:ph type="body" idx="1"/>
          </p:nvPr>
        </p:nvSpPr>
        <p:spPr bwMode="auto">
          <a:xfrm>
            <a:off x="1037727" y="2147888"/>
            <a:ext cx="7964987" cy="377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dirty="0"/>
              <a:t>Click to edit Master text style</a:t>
            </a:r>
          </a:p>
        </p:txBody>
      </p:sp>
      <p:sp>
        <p:nvSpPr>
          <p:cNvPr id="13" name="Title Placeholder 1"/>
          <p:cNvSpPr>
            <a:spLocks noGrp="1"/>
          </p:cNvSpPr>
          <p:nvPr>
            <p:ph type="title"/>
          </p:nvPr>
        </p:nvSpPr>
        <p:spPr bwMode="auto">
          <a:xfrm>
            <a:off x="1037727" y="260350"/>
            <a:ext cx="7964987" cy="1619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p>
            <a:pPr lvl="0"/>
            <a:r>
              <a:rPr lang="en-US" altLang="en-US"/>
              <a:t>Click to edit Master title style</a:t>
            </a:r>
            <a:endParaRPr lang="en-US" altLang="en-US" dirty="0"/>
          </a:p>
        </p:txBody>
      </p:sp>
      <p:sp>
        <p:nvSpPr>
          <p:cNvPr id="2" name="TextBox 1"/>
          <p:cNvSpPr txBox="1"/>
          <p:nvPr userDrawn="1"/>
        </p:nvSpPr>
        <p:spPr>
          <a:xfrm>
            <a:off x="7514011" y="6107759"/>
            <a:ext cx="184666" cy="369332"/>
          </a:xfrm>
          <a:prstGeom prst="rect">
            <a:avLst/>
          </a:prstGeom>
          <a:noFill/>
        </p:spPr>
        <p:txBody>
          <a:bodyPr wrap="none" rtlCol="0">
            <a:spAutoFit/>
          </a:bodyPr>
          <a:lstStyle/>
          <a:p>
            <a:endParaRPr lang="en-US" dirty="0"/>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7" r:id="rId3"/>
    <p:sldLayoutId id="2147483706" r:id="rId4"/>
    <p:sldLayoutId id="2147483699" r:id="rId5"/>
    <p:sldLayoutId id="2147483698" r:id="rId6"/>
    <p:sldLayoutId id="2147483702" r:id="rId7"/>
    <p:sldLayoutId id="2147483700" r:id="rId8"/>
    <p:sldLayoutId id="2147483701" r:id="rId9"/>
    <p:sldLayoutId id="2147483703" r:id="rId10"/>
    <p:sldLayoutId id="2147483724" r:id="rId11"/>
  </p:sldLayoutIdLst>
  <p:txStyles>
    <p:titleStyle>
      <a:lvl1pPr algn="l" rtl="0" eaLnBrk="1" fontAlgn="base" hangingPunct="1">
        <a:lnSpc>
          <a:spcPct val="90000"/>
        </a:lnSpc>
        <a:spcBef>
          <a:spcPct val="0"/>
        </a:spcBef>
        <a:spcAft>
          <a:spcPct val="0"/>
        </a:spcAft>
        <a:defRPr sz="3000" kern="1200">
          <a:solidFill>
            <a:srgbClr val="6C3A77"/>
          </a:solidFill>
          <a:latin typeface="+mj-lt"/>
          <a:ea typeface="+mj-ea"/>
          <a:cs typeface="+mj-cs"/>
        </a:defRPr>
      </a:lvl1pPr>
      <a:lvl2pPr algn="l" rtl="0" eaLnBrk="1" fontAlgn="base" hangingPunct="1">
        <a:lnSpc>
          <a:spcPct val="90000"/>
        </a:lnSpc>
        <a:spcBef>
          <a:spcPct val="0"/>
        </a:spcBef>
        <a:spcAft>
          <a:spcPct val="0"/>
        </a:spcAft>
        <a:defRPr sz="3000">
          <a:solidFill>
            <a:srgbClr val="6C3A77"/>
          </a:solidFill>
          <a:latin typeface="Arial" charset="0"/>
        </a:defRPr>
      </a:lvl2pPr>
      <a:lvl3pPr algn="l" rtl="0" eaLnBrk="1" fontAlgn="base" hangingPunct="1">
        <a:lnSpc>
          <a:spcPct val="90000"/>
        </a:lnSpc>
        <a:spcBef>
          <a:spcPct val="0"/>
        </a:spcBef>
        <a:spcAft>
          <a:spcPct val="0"/>
        </a:spcAft>
        <a:defRPr sz="3000">
          <a:solidFill>
            <a:srgbClr val="6C3A77"/>
          </a:solidFill>
          <a:latin typeface="Arial" charset="0"/>
        </a:defRPr>
      </a:lvl3pPr>
      <a:lvl4pPr algn="l" rtl="0" eaLnBrk="1" fontAlgn="base" hangingPunct="1">
        <a:lnSpc>
          <a:spcPct val="90000"/>
        </a:lnSpc>
        <a:spcBef>
          <a:spcPct val="0"/>
        </a:spcBef>
        <a:spcAft>
          <a:spcPct val="0"/>
        </a:spcAft>
        <a:defRPr sz="3000">
          <a:solidFill>
            <a:srgbClr val="6C3A77"/>
          </a:solidFill>
          <a:latin typeface="Arial" charset="0"/>
        </a:defRPr>
      </a:lvl4pPr>
      <a:lvl5pPr algn="l" rtl="0" eaLnBrk="1" fontAlgn="base" hangingPunct="1">
        <a:lnSpc>
          <a:spcPct val="90000"/>
        </a:lnSpc>
        <a:spcBef>
          <a:spcPct val="0"/>
        </a:spcBef>
        <a:spcAft>
          <a:spcPct val="0"/>
        </a:spcAft>
        <a:defRPr sz="3000">
          <a:solidFill>
            <a:srgbClr val="6C3A77"/>
          </a:solidFill>
          <a:latin typeface="Arial" charset="0"/>
        </a:defRPr>
      </a:lvl5pPr>
      <a:lvl6pPr marL="457200" algn="l" rtl="0" eaLnBrk="1" fontAlgn="base" hangingPunct="1">
        <a:lnSpc>
          <a:spcPct val="90000"/>
        </a:lnSpc>
        <a:spcBef>
          <a:spcPct val="0"/>
        </a:spcBef>
        <a:spcAft>
          <a:spcPct val="0"/>
        </a:spcAft>
        <a:defRPr sz="3000">
          <a:solidFill>
            <a:srgbClr val="6C3A77"/>
          </a:solidFill>
          <a:latin typeface="Arial" charset="0"/>
        </a:defRPr>
      </a:lvl6pPr>
      <a:lvl7pPr marL="914400" algn="l" rtl="0" eaLnBrk="1" fontAlgn="base" hangingPunct="1">
        <a:lnSpc>
          <a:spcPct val="90000"/>
        </a:lnSpc>
        <a:spcBef>
          <a:spcPct val="0"/>
        </a:spcBef>
        <a:spcAft>
          <a:spcPct val="0"/>
        </a:spcAft>
        <a:defRPr sz="3000">
          <a:solidFill>
            <a:srgbClr val="6C3A77"/>
          </a:solidFill>
          <a:latin typeface="Arial" charset="0"/>
        </a:defRPr>
      </a:lvl7pPr>
      <a:lvl8pPr marL="1371600" algn="l" rtl="0" eaLnBrk="1" fontAlgn="base" hangingPunct="1">
        <a:lnSpc>
          <a:spcPct val="90000"/>
        </a:lnSpc>
        <a:spcBef>
          <a:spcPct val="0"/>
        </a:spcBef>
        <a:spcAft>
          <a:spcPct val="0"/>
        </a:spcAft>
        <a:defRPr sz="3000">
          <a:solidFill>
            <a:srgbClr val="6C3A77"/>
          </a:solidFill>
          <a:latin typeface="Arial" charset="0"/>
        </a:defRPr>
      </a:lvl8pPr>
      <a:lvl9pPr marL="1828800" algn="l" rtl="0" eaLnBrk="1" fontAlgn="base" hangingPunct="1">
        <a:lnSpc>
          <a:spcPct val="90000"/>
        </a:lnSpc>
        <a:spcBef>
          <a:spcPct val="0"/>
        </a:spcBef>
        <a:spcAft>
          <a:spcPct val="0"/>
        </a:spcAft>
        <a:defRPr sz="3000">
          <a:solidFill>
            <a:srgbClr val="6C3A77"/>
          </a:solidFill>
          <a:latin typeface="Arial" charset="0"/>
        </a:defRPr>
      </a:lvl9pPr>
    </p:titleStyle>
    <p:bodyStyle>
      <a:lvl1pPr algn="l" rtl="0" eaLnBrk="1" fontAlgn="base" hangingPunct="1">
        <a:lnSpc>
          <a:spcPct val="90000"/>
        </a:lnSpc>
        <a:spcBef>
          <a:spcPts val="1000"/>
        </a:spcBef>
        <a:spcAft>
          <a:spcPct val="0"/>
        </a:spcAft>
        <a:buFont typeface="Arial" charset="0"/>
        <a:defRPr sz="20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poverty.ucdavis.edu/faq/what-current-poverty-rate-united-states" TargetMode="External"/><Relationship Id="rId2" Type="http://schemas.openxmlformats.org/officeDocument/2006/relationships/hyperlink" Target="https://williamsinstitute.law.ucla.edu/research/census-lgbt-demographics-studies/how-many-people-are-lesbian-gay-bisexual-and-transgender/" TargetMode="External"/><Relationship Id="rId1" Type="http://schemas.openxmlformats.org/officeDocument/2006/relationships/slideLayout" Target="../slideLayouts/slideLayout5.xml"/><Relationship Id="rId4" Type="http://schemas.openxmlformats.org/officeDocument/2006/relationships/hyperlink" Target="https://www.census.gov/library/stories/2017/08/rural-america.html"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www.pewhispanic.org/2015/09/28/modern-immigration-wave-brings-59-million-to-u-s-driving-population-growth-and-change-through-2065/"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hyperlink" Target="http://oppimateriaalit.jamk.fi/edusociety/"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hbdchick.wordpress.com/tag/race-its-not-just-a-social-construct-anymore/" TargetMode="External"/><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hyperlink" Target="http://dx.doi.org/10.1158/1055-9965.EPI-18-1132"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nature.com/news/genomics-is-failing-on-diversity-1.20759" TargetMode="Externa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s://qz.com/author/dgershgornqz" TargetMode="External"/><Relationship Id="rId2" Type="http://schemas.openxmlformats.org/officeDocument/2006/relationships/hyperlink" Target="https://datasociety.net/" TargetMode="Externa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hyperlink" Target="https://www.cdc.gov/nchs/data/hus/2016/015.pdf" TargetMode="External"/><Relationship Id="rId2" Type="http://schemas.openxmlformats.org/officeDocument/2006/relationships/hyperlink" Target="https://www.kff.org/other/state-indicator/life-expectancy-by-re/?currentTimeframe=0&amp;sortModel=%7b%22colId%22:%22Location%22,%22sort%22:%22asc%22%7d" TargetMode="Externa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slideLayout" Target="../slideLayouts/slideLayout9.xml"/><Relationship Id="rId1" Type="http://schemas.openxmlformats.org/officeDocument/2006/relationships/vmlDrawing" Target="../drawings/vmlDrawing1.vml"/><Relationship Id="rId6" Type="http://schemas.openxmlformats.org/officeDocument/2006/relationships/image" Target="../media/image30.emf"/><Relationship Id="rId5" Type="http://schemas.openxmlformats.org/officeDocument/2006/relationships/package" Target="../embeddings/Microsoft_Word_Document.docx"/><Relationship Id="rId4" Type="http://schemas.openxmlformats.org/officeDocument/2006/relationships/image" Target="../media/image32.emf"/></Relationships>
</file>

<file path=ppt/slides/_rels/slide5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11.xml"/><Relationship Id="rId5" Type="http://schemas.openxmlformats.org/officeDocument/2006/relationships/image" Target="../media/image35.png"/><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p:txBody>
          <a:bodyPr>
            <a:normAutofit/>
          </a:bodyPr>
          <a:lstStyle/>
          <a:p>
            <a:endParaRPr lang="en-US" dirty="0"/>
          </a:p>
          <a:p>
            <a:endParaRPr lang="en-US" dirty="0"/>
          </a:p>
        </p:txBody>
      </p:sp>
      <p:sp>
        <p:nvSpPr>
          <p:cNvPr id="4" name="Title 3"/>
          <p:cNvSpPr>
            <a:spLocks noGrp="1"/>
          </p:cNvSpPr>
          <p:nvPr>
            <p:ph type="title"/>
          </p:nvPr>
        </p:nvSpPr>
        <p:spPr>
          <a:xfrm>
            <a:off x="849522" y="939010"/>
            <a:ext cx="7964987" cy="1519161"/>
          </a:xfrm>
        </p:spPr>
        <p:txBody>
          <a:bodyPr/>
          <a:lstStyle/>
          <a:p>
            <a:pPr algn="ctr"/>
            <a:r>
              <a:rPr lang="en-US" sz="6000" b="1" dirty="0">
                <a:solidFill>
                  <a:schemeClr val="accent1">
                    <a:lumMod val="50000"/>
                  </a:schemeClr>
                </a:solidFill>
              </a:rPr>
              <a:t>Big Data </a:t>
            </a:r>
            <a:br>
              <a:rPr lang="en-US" sz="5400" b="1" dirty="0"/>
            </a:br>
            <a:r>
              <a:rPr lang="en-US" sz="4000" b="1" i="1" dirty="0">
                <a:solidFill>
                  <a:schemeClr val="bg2">
                    <a:lumMod val="75000"/>
                  </a:schemeClr>
                </a:solidFill>
              </a:rPr>
              <a:t>For or Against </a:t>
            </a:r>
            <a:br>
              <a:rPr lang="en-US" sz="5400" b="1" dirty="0"/>
            </a:br>
            <a:r>
              <a:rPr lang="en-US" sz="6000" b="1" dirty="0">
                <a:solidFill>
                  <a:schemeClr val="accent1">
                    <a:lumMod val="50000"/>
                  </a:schemeClr>
                </a:solidFill>
              </a:rPr>
              <a:t>Health Disparities</a:t>
            </a:r>
          </a:p>
        </p:txBody>
      </p:sp>
      <p:sp>
        <p:nvSpPr>
          <p:cNvPr id="3" name="TextBox 2">
            <a:extLst>
              <a:ext uri="{FF2B5EF4-FFF2-40B4-BE49-F238E27FC236}">
                <a16:creationId xmlns:a16="http://schemas.microsoft.com/office/drawing/2014/main" id="{C746908A-F95E-4035-8F88-BF823A2261C5}"/>
              </a:ext>
            </a:extLst>
          </p:cNvPr>
          <p:cNvSpPr txBox="1"/>
          <p:nvPr/>
        </p:nvSpPr>
        <p:spPr>
          <a:xfrm>
            <a:off x="2572598" y="3335129"/>
            <a:ext cx="6571402" cy="1015663"/>
          </a:xfrm>
          <a:prstGeom prst="rect">
            <a:avLst/>
          </a:prstGeom>
          <a:noFill/>
        </p:spPr>
        <p:txBody>
          <a:bodyPr wrap="square" rtlCol="0">
            <a:spAutoFit/>
          </a:bodyPr>
          <a:lstStyle/>
          <a:p>
            <a:r>
              <a:rPr lang="en-US" sz="2400" b="1" dirty="0"/>
              <a:t>Deborah Guadalupe Duran, PhD</a:t>
            </a:r>
          </a:p>
          <a:p>
            <a:r>
              <a:rPr lang="en-US" dirty="0"/>
              <a:t>Director, Office of Science Policy, Planning Reporting and Data</a:t>
            </a:r>
          </a:p>
          <a:p>
            <a:r>
              <a:rPr lang="en-US" dirty="0"/>
              <a:t>National Institute of Minority Health and Health Disparities</a:t>
            </a:r>
          </a:p>
        </p:txBody>
      </p:sp>
    </p:spTree>
    <p:extLst>
      <p:ext uri="{BB962C8B-B14F-4D97-AF65-F5344CB8AC3E}">
        <p14:creationId xmlns:p14="http://schemas.microsoft.com/office/powerpoint/2010/main" val="609341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7B3AF-C127-4F5E-AC09-7AEECD309BE5}"/>
              </a:ext>
            </a:extLst>
          </p:cNvPr>
          <p:cNvSpPr>
            <a:spLocks noGrp="1"/>
          </p:cNvSpPr>
          <p:nvPr>
            <p:ph type="title"/>
          </p:nvPr>
        </p:nvSpPr>
        <p:spPr>
          <a:xfrm>
            <a:off x="457200" y="113523"/>
            <a:ext cx="8229600" cy="667000"/>
          </a:xfrm>
        </p:spPr>
        <p:txBody>
          <a:bodyPr/>
          <a:lstStyle/>
          <a:p>
            <a:r>
              <a:rPr lang="en-US" sz="4000" b="1" dirty="0">
                <a:solidFill>
                  <a:schemeClr val="accent1">
                    <a:lumMod val="50000"/>
                  </a:schemeClr>
                </a:solidFill>
              </a:rPr>
              <a:t>   NIMHD INVESTED IN BIG DATA</a:t>
            </a:r>
          </a:p>
        </p:txBody>
      </p:sp>
      <p:sp>
        <p:nvSpPr>
          <p:cNvPr id="3" name="Content Placeholder 2">
            <a:extLst>
              <a:ext uri="{FF2B5EF4-FFF2-40B4-BE49-F238E27FC236}">
                <a16:creationId xmlns:a16="http://schemas.microsoft.com/office/drawing/2014/main" id="{5DD2BB21-754E-4F88-8FC3-3681C4DC9C04}"/>
              </a:ext>
            </a:extLst>
          </p:cNvPr>
          <p:cNvSpPr>
            <a:spLocks noGrp="1"/>
          </p:cNvSpPr>
          <p:nvPr>
            <p:ph sz="half" idx="1"/>
          </p:nvPr>
        </p:nvSpPr>
        <p:spPr>
          <a:xfrm>
            <a:off x="387581" y="1254947"/>
            <a:ext cx="8235315" cy="4721904"/>
          </a:xfrm>
        </p:spPr>
        <p:txBody>
          <a:bodyPr>
            <a:normAutofit fontScale="92500" lnSpcReduction="10000"/>
          </a:bodyPr>
          <a:lstStyle/>
          <a:p>
            <a:pPr marL="342900" indent="-342900">
              <a:buFont typeface="Arial" panose="020B0604020202020204" pitchFamily="34" charset="0"/>
              <a:buChar char="•"/>
            </a:pPr>
            <a:r>
              <a:rPr lang="en-US" sz="3000" dirty="0"/>
              <a:t>Need Data</a:t>
            </a:r>
          </a:p>
          <a:p>
            <a:pPr marL="1028700" lvl="1" indent="-342900">
              <a:buFont typeface="Courier New" panose="02070309020205020404" pitchFamily="49" charset="0"/>
              <a:buChar char="o"/>
            </a:pPr>
            <a:r>
              <a:rPr lang="en-US" sz="2800" dirty="0"/>
              <a:t>Population representation that is adequate and accurate</a:t>
            </a:r>
          </a:p>
          <a:p>
            <a:pPr marL="1028700" lvl="1" indent="-342900">
              <a:buFont typeface="Courier New" panose="02070309020205020404" pitchFamily="49" charset="0"/>
              <a:buChar char="o"/>
            </a:pPr>
            <a:r>
              <a:rPr lang="en-US" sz="2800" dirty="0"/>
              <a:t>Social determinants of health, the causes of health disparities</a:t>
            </a:r>
          </a:p>
          <a:p>
            <a:pPr lvl="1" indent="0">
              <a:buNone/>
            </a:pPr>
            <a:endParaRPr lang="en-US" sz="2800" dirty="0"/>
          </a:p>
          <a:p>
            <a:pPr marL="342900" indent="-342900">
              <a:buFont typeface="Arial" panose="020B0604020202020204" pitchFamily="34" charset="0"/>
              <a:buChar char="•"/>
            </a:pPr>
            <a:r>
              <a:rPr lang="en-US" sz="3000" dirty="0"/>
              <a:t>Improve</a:t>
            </a:r>
            <a:r>
              <a:rPr lang="en-US" sz="2800" dirty="0"/>
              <a:t> </a:t>
            </a:r>
          </a:p>
          <a:p>
            <a:pPr marL="1028700" lvl="1" indent="-342900">
              <a:buFont typeface="Courier New" panose="02070309020205020404" pitchFamily="49" charset="0"/>
              <a:buChar char="o"/>
            </a:pPr>
            <a:r>
              <a:rPr lang="en-US" sz="2800" dirty="0"/>
              <a:t>Clinical care</a:t>
            </a:r>
          </a:p>
          <a:p>
            <a:pPr marL="1028700" lvl="1" indent="-342900">
              <a:buFont typeface="Courier New" panose="02070309020205020404" pitchFamily="49" charset="0"/>
              <a:buChar char="o"/>
            </a:pPr>
            <a:r>
              <a:rPr lang="en-US" sz="2800" dirty="0"/>
              <a:t>Population health/Reduce health disparities</a:t>
            </a:r>
          </a:p>
          <a:p>
            <a:pPr lvl="1" indent="0">
              <a:buNone/>
            </a:pPr>
            <a:endParaRPr lang="en-US" sz="2800" dirty="0"/>
          </a:p>
          <a:p>
            <a:pPr marL="457200" indent="-457200">
              <a:buFont typeface="Arial" panose="020B0604020202020204" pitchFamily="34" charset="0"/>
              <a:buChar char="•"/>
            </a:pPr>
            <a:r>
              <a:rPr lang="en-US" sz="3000" dirty="0"/>
              <a:t>Prevent additional health disparities generated by technological advances</a:t>
            </a:r>
          </a:p>
        </p:txBody>
      </p:sp>
    </p:spTree>
    <p:extLst>
      <p:ext uri="{BB962C8B-B14F-4D97-AF65-F5344CB8AC3E}">
        <p14:creationId xmlns:p14="http://schemas.microsoft.com/office/powerpoint/2010/main" val="1025320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p:txBody>
          <a:bodyPr>
            <a:normAutofit/>
          </a:bodyPr>
          <a:lstStyle/>
          <a:p>
            <a:endParaRPr lang="en-US" dirty="0"/>
          </a:p>
          <a:p>
            <a:endParaRPr lang="en-US" dirty="0"/>
          </a:p>
        </p:txBody>
      </p:sp>
      <p:sp>
        <p:nvSpPr>
          <p:cNvPr id="3" name="Text Placeholder 2"/>
          <p:cNvSpPr>
            <a:spLocks noGrp="1"/>
          </p:cNvSpPr>
          <p:nvPr>
            <p:ph type="body" sz="quarter" idx="11"/>
          </p:nvPr>
        </p:nvSpPr>
        <p:spPr>
          <a:xfrm>
            <a:off x="1403131" y="1317396"/>
            <a:ext cx="7740869" cy="2111604"/>
          </a:xfrm>
        </p:spPr>
        <p:txBody>
          <a:bodyPr>
            <a:normAutofit/>
          </a:bodyPr>
          <a:lstStyle/>
          <a:p>
            <a:endParaRPr lang="en-US" dirty="0"/>
          </a:p>
          <a:p>
            <a:r>
              <a:rPr lang="en-US" sz="3600" b="1" dirty="0">
                <a:solidFill>
                  <a:schemeClr val="accent1">
                    <a:lumMod val="50000"/>
                  </a:schemeClr>
                </a:solidFill>
              </a:rPr>
              <a:t>TO IMPROVE MINORITY HEALTH</a:t>
            </a:r>
          </a:p>
          <a:p>
            <a:r>
              <a:rPr lang="en-US" sz="3600" b="1" dirty="0">
                <a:solidFill>
                  <a:schemeClr val="accent1">
                    <a:lumMod val="50000"/>
                  </a:schemeClr>
                </a:solidFill>
              </a:rPr>
              <a:t>TO REDUCE HEALTH DISPARITIES</a:t>
            </a:r>
          </a:p>
        </p:txBody>
      </p:sp>
      <p:sp>
        <p:nvSpPr>
          <p:cNvPr id="4" name="Title 3"/>
          <p:cNvSpPr>
            <a:spLocks noGrp="1"/>
          </p:cNvSpPr>
          <p:nvPr>
            <p:ph type="title"/>
          </p:nvPr>
        </p:nvSpPr>
        <p:spPr>
          <a:xfrm>
            <a:off x="944733" y="192266"/>
            <a:ext cx="7860308" cy="1020141"/>
          </a:xfrm>
        </p:spPr>
        <p:txBody>
          <a:bodyPr anchor="t"/>
          <a:lstStyle/>
          <a:p>
            <a:pPr>
              <a:lnSpc>
                <a:spcPct val="100000"/>
              </a:lnSpc>
            </a:pPr>
            <a:r>
              <a:rPr lang="en-US" sz="5400" b="1" dirty="0">
                <a:solidFill>
                  <a:schemeClr val="accent1">
                    <a:lumMod val="50000"/>
                  </a:schemeClr>
                </a:solidFill>
              </a:rPr>
              <a:t>Need for BIG DATA</a:t>
            </a:r>
            <a:br>
              <a:rPr lang="en-US" sz="5400" b="1" dirty="0">
                <a:solidFill>
                  <a:schemeClr val="accent1">
                    <a:lumMod val="50000"/>
                  </a:schemeClr>
                </a:solidFill>
              </a:rPr>
            </a:br>
            <a:endParaRPr lang="en-US" sz="5400" b="1" dirty="0">
              <a:solidFill>
                <a:schemeClr val="accent1">
                  <a:lumMod val="50000"/>
                </a:schemeClr>
              </a:solidFill>
            </a:endParaRPr>
          </a:p>
        </p:txBody>
      </p:sp>
    </p:spTree>
    <p:extLst>
      <p:ext uri="{BB962C8B-B14F-4D97-AF65-F5344CB8AC3E}">
        <p14:creationId xmlns:p14="http://schemas.microsoft.com/office/powerpoint/2010/main" val="968173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41508-6DF1-4228-85DB-080AD7D6460B}"/>
              </a:ext>
            </a:extLst>
          </p:cNvPr>
          <p:cNvSpPr>
            <a:spLocks noGrp="1"/>
          </p:cNvSpPr>
          <p:nvPr>
            <p:ph type="title"/>
          </p:nvPr>
        </p:nvSpPr>
        <p:spPr>
          <a:xfrm>
            <a:off x="457200" y="9997"/>
            <a:ext cx="8229600" cy="534653"/>
          </a:xfrm>
        </p:spPr>
        <p:txBody>
          <a:bodyPr/>
          <a:lstStyle/>
          <a:p>
            <a:r>
              <a:rPr lang="en-US" b="1" dirty="0">
                <a:solidFill>
                  <a:schemeClr val="accent1">
                    <a:lumMod val="50000"/>
                  </a:schemeClr>
                </a:solidFill>
              </a:rPr>
              <a:t>DEMOGRAPHICS – USA 2017 to 2019 Data</a:t>
            </a:r>
          </a:p>
        </p:txBody>
      </p:sp>
      <p:sp>
        <p:nvSpPr>
          <p:cNvPr id="3" name="Subtitle 2">
            <a:extLst>
              <a:ext uri="{FF2B5EF4-FFF2-40B4-BE49-F238E27FC236}">
                <a16:creationId xmlns:a16="http://schemas.microsoft.com/office/drawing/2014/main" id="{62A28E5B-2BC0-4DF9-98D5-053C4B06F7D8}"/>
              </a:ext>
            </a:extLst>
          </p:cNvPr>
          <p:cNvSpPr>
            <a:spLocks noGrp="1"/>
          </p:cNvSpPr>
          <p:nvPr>
            <p:ph type="subTitle" idx="1"/>
          </p:nvPr>
        </p:nvSpPr>
        <p:spPr>
          <a:xfrm>
            <a:off x="332507" y="861695"/>
            <a:ext cx="8636925" cy="5017785"/>
          </a:xfrm>
        </p:spPr>
        <p:txBody>
          <a:bodyPr/>
          <a:lstStyle/>
          <a:p>
            <a:pPr marL="342900" indent="-342900">
              <a:buFont typeface="Arial" panose="020B0604020202020204" pitchFamily="34" charset="0"/>
              <a:buChar char="•"/>
            </a:pPr>
            <a:r>
              <a:rPr lang="en-US" dirty="0"/>
              <a:t>Estimated population of 328,285,992 </a:t>
            </a:r>
            <a:r>
              <a:rPr lang="en-US" sz="1600" dirty="0"/>
              <a:t>(~40% minorities/~50% HD populations)</a:t>
            </a:r>
          </a:p>
          <a:p>
            <a:pPr marL="342900" indent="-342900">
              <a:buFont typeface="Arial" panose="020B0604020202020204" pitchFamily="34" charset="0"/>
              <a:buChar char="•"/>
            </a:pPr>
            <a:r>
              <a:rPr lang="en-US" dirty="0"/>
              <a:t>82.3% of the population resides in cities and suburbs</a:t>
            </a:r>
          </a:p>
          <a:p>
            <a:pPr marL="342900" indent="-342900">
              <a:buFont typeface="Arial" panose="020B0604020202020204" pitchFamily="34" charset="0"/>
              <a:buChar char="•"/>
            </a:pPr>
            <a:r>
              <a:rPr lang="en-US" dirty="0"/>
              <a:t>Hispanic and Latino Americans 18.1%</a:t>
            </a:r>
          </a:p>
          <a:p>
            <a:pPr marL="342900" indent="-342900">
              <a:buFont typeface="Arial" panose="020B0604020202020204" pitchFamily="34" charset="0"/>
              <a:buChar char="•"/>
            </a:pPr>
            <a:r>
              <a:rPr lang="en-US" dirty="0"/>
              <a:t>African Americans 13.4%</a:t>
            </a:r>
          </a:p>
          <a:p>
            <a:pPr marL="342900" indent="-342900">
              <a:buFont typeface="Arial" panose="020B0604020202020204" pitchFamily="34" charset="0"/>
              <a:buChar char="•"/>
            </a:pPr>
            <a:r>
              <a:rPr lang="en-US" dirty="0"/>
              <a:t>Asian Americans 5.8% / fast growing: 3% growth rate</a:t>
            </a:r>
          </a:p>
          <a:p>
            <a:pPr marL="342900" indent="-342900">
              <a:buFont typeface="Arial" panose="020B0604020202020204" pitchFamily="34" charset="0"/>
              <a:buChar char="•"/>
            </a:pPr>
            <a:r>
              <a:rPr lang="en-US" dirty="0"/>
              <a:t>American Indian/Alaska Native 1.3%</a:t>
            </a:r>
          </a:p>
          <a:p>
            <a:pPr marL="342900" indent="-342900">
              <a:buFont typeface="Arial" panose="020B0604020202020204" pitchFamily="34" charset="0"/>
              <a:buChar char="•"/>
            </a:pPr>
            <a:r>
              <a:rPr lang="en-US" dirty="0"/>
              <a:t>SGM/LGBT:  3-5% or  9 million Americans (adult population)</a:t>
            </a:r>
          </a:p>
          <a:p>
            <a:pPr marL="1143000" lvl="1">
              <a:buFont typeface="Courier New" panose="02070309020205020404" pitchFamily="49" charset="0"/>
              <a:buChar char="o"/>
            </a:pPr>
            <a:r>
              <a:rPr lang="en-US" sz="2000" dirty="0"/>
              <a:t>Estimated 19 million Americans (8.2%) report that they have engaged in same-sex sexual behavior </a:t>
            </a:r>
          </a:p>
          <a:p>
            <a:pPr marL="1143000" lvl="1">
              <a:buFont typeface="Courier New" panose="02070309020205020404" pitchFamily="49" charset="0"/>
              <a:buChar char="o"/>
            </a:pPr>
            <a:r>
              <a:rPr lang="en-US" sz="2000" dirty="0"/>
              <a:t>25.6 million Americans (11%) acknowledge at least some same-sex sexual attraction.</a:t>
            </a:r>
          </a:p>
          <a:p>
            <a:pPr marL="342900" indent="-342900">
              <a:buFont typeface="Arial" panose="020B0604020202020204" pitchFamily="34" charset="0"/>
              <a:buChar char="•"/>
            </a:pPr>
            <a:r>
              <a:rPr lang="en-US" dirty="0"/>
              <a:t>Poverty:  13.5% or 39.7 million Americans (2017 data)</a:t>
            </a:r>
          </a:p>
          <a:p>
            <a:pPr marL="342900" indent="-342900">
              <a:buFont typeface="Arial" panose="020B0604020202020204" pitchFamily="34" charset="0"/>
              <a:buChar char="•"/>
            </a:pPr>
            <a:r>
              <a:rPr lang="en-US" dirty="0"/>
              <a:t>Rural: 19.3% or 60 million Americans (2017)</a:t>
            </a:r>
          </a:p>
        </p:txBody>
      </p:sp>
      <p:sp>
        <p:nvSpPr>
          <p:cNvPr id="4" name="TextBox 3">
            <a:extLst>
              <a:ext uri="{FF2B5EF4-FFF2-40B4-BE49-F238E27FC236}">
                <a16:creationId xmlns:a16="http://schemas.microsoft.com/office/drawing/2014/main" id="{D750AA03-C2E7-4A3B-ABD9-3DA6F53AAEF5}"/>
              </a:ext>
            </a:extLst>
          </p:cNvPr>
          <p:cNvSpPr txBox="1"/>
          <p:nvPr/>
        </p:nvSpPr>
        <p:spPr>
          <a:xfrm>
            <a:off x="2144685" y="5832340"/>
            <a:ext cx="6633556" cy="1015663"/>
          </a:xfrm>
          <a:prstGeom prst="rect">
            <a:avLst/>
          </a:prstGeom>
          <a:noFill/>
        </p:spPr>
        <p:txBody>
          <a:bodyPr wrap="square" rtlCol="0">
            <a:spAutoFit/>
          </a:bodyPr>
          <a:lstStyle/>
          <a:p>
            <a:r>
              <a:rPr lang="en-US" sz="1200" dirty="0">
                <a:hlinkClick r:id="rId2"/>
              </a:rPr>
              <a:t>https://www.census.gov/quickfacts/fact/table/US/PST045218</a:t>
            </a:r>
          </a:p>
          <a:p>
            <a:r>
              <a:rPr lang="en-US" sz="1200" dirty="0">
                <a:hlinkClick r:id="rId2"/>
              </a:rPr>
              <a:t>https://williamsinstitute.law.ucla.edu/research/census-lgbt-demographics-studies/how-many-people-are-lesbian-gay-bisexual-and-transgender/</a:t>
            </a:r>
            <a:endParaRPr lang="en-US" sz="1200" dirty="0"/>
          </a:p>
          <a:p>
            <a:r>
              <a:rPr lang="en-US" sz="1200" dirty="0">
                <a:hlinkClick r:id="rId3"/>
              </a:rPr>
              <a:t>https://poverty.ucdavis.edu/faq/what-current-poverty-rate-united-states</a:t>
            </a:r>
            <a:endParaRPr lang="en-US" sz="1200" dirty="0"/>
          </a:p>
          <a:p>
            <a:r>
              <a:rPr lang="en-US" sz="1200" dirty="0">
                <a:hlinkClick r:id="rId4"/>
              </a:rPr>
              <a:t>https://www.census.gov/library/stories/2017/08/rural-america.html</a:t>
            </a:r>
            <a:endParaRPr lang="en-US" sz="1200" dirty="0"/>
          </a:p>
        </p:txBody>
      </p:sp>
    </p:spTree>
    <p:extLst>
      <p:ext uri="{BB962C8B-B14F-4D97-AF65-F5344CB8AC3E}">
        <p14:creationId xmlns:p14="http://schemas.microsoft.com/office/powerpoint/2010/main" val="2078295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39EC7-05DC-4F9F-8FEF-EC4C61DB300F}"/>
              </a:ext>
            </a:extLst>
          </p:cNvPr>
          <p:cNvSpPr>
            <a:spLocks noGrp="1"/>
          </p:cNvSpPr>
          <p:nvPr>
            <p:ph type="title"/>
          </p:nvPr>
        </p:nvSpPr>
        <p:spPr>
          <a:xfrm>
            <a:off x="457200" y="271464"/>
            <a:ext cx="8229600" cy="1083512"/>
          </a:xfrm>
        </p:spPr>
        <p:txBody>
          <a:bodyPr/>
          <a:lstStyle/>
          <a:p>
            <a:r>
              <a:rPr lang="en-US" b="1" dirty="0">
                <a:solidFill>
                  <a:schemeClr val="accent1">
                    <a:lumMod val="50000"/>
                  </a:schemeClr>
                </a:solidFill>
                <a:latin typeface="franklin-gothic-urw"/>
              </a:rPr>
              <a:t>Asians Projected to Become the Largest Immigrant Group, Surpassing Hispanics</a:t>
            </a:r>
            <a:br>
              <a:rPr lang="en-US" b="1" dirty="0">
                <a:solidFill>
                  <a:srgbClr val="000000"/>
                </a:solidFill>
                <a:latin typeface="franklin-gothic-urw"/>
              </a:rPr>
            </a:br>
            <a:endParaRPr lang="en-US" dirty="0"/>
          </a:p>
        </p:txBody>
      </p:sp>
      <p:pic>
        <p:nvPicPr>
          <p:cNvPr id="3074" name="Picture 2" descr="Asians Projected to Become the Largest Immigrant Group, Surpassing Hispanics">
            <a:extLst>
              <a:ext uri="{FF2B5EF4-FFF2-40B4-BE49-F238E27FC236}">
                <a16:creationId xmlns:a16="http://schemas.microsoft.com/office/drawing/2014/main" id="{9528E7F7-08FC-4BE5-91BC-0A488FDB9D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211" y="1449619"/>
            <a:ext cx="7206915" cy="453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162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09A51-8D3F-4662-B83E-E8FB33E34016}"/>
              </a:ext>
            </a:extLst>
          </p:cNvPr>
          <p:cNvSpPr>
            <a:spLocks noGrp="1"/>
          </p:cNvSpPr>
          <p:nvPr>
            <p:ph type="title"/>
          </p:nvPr>
        </p:nvSpPr>
        <p:spPr>
          <a:xfrm>
            <a:off x="394138" y="164008"/>
            <a:ext cx="8229600" cy="474495"/>
          </a:xfrm>
        </p:spPr>
        <p:txBody>
          <a:bodyPr/>
          <a:lstStyle/>
          <a:p>
            <a:r>
              <a:rPr lang="en-US" sz="4000" b="1" dirty="0">
                <a:solidFill>
                  <a:schemeClr val="accent1">
                    <a:lumMod val="50000"/>
                  </a:schemeClr>
                </a:solidFill>
              </a:rPr>
              <a:t>Hispanic Immigration Declining</a:t>
            </a:r>
          </a:p>
        </p:txBody>
      </p:sp>
      <p:pic>
        <p:nvPicPr>
          <p:cNvPr id="6146" name="Picture 2" descr="http://www.pewresearch.org/wp-content/uploads/2017/09/FT_17.09.14_HispanicOrigin_FINAL.png">
            <a:extLst>
              <a:ext uri="{FF2B5EF4-FFF2-40B4-BE49-F238E27FC236}">
                <a16:creationId xmlns:a16="http://schemas.microsoft.com/office/drawing/2014/main" id="{214D8AA1-8961-4B71-B1C8-8C8729F75B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084" y="638503"/>
            <a:ext cx="7267074" cy="5762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582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997B3-A360-4D25-9151-6B1EE989199B}"/>
              </a:ext>
            </a:extLst>
          </p:cNvPr>
          <p:cNvSpPr>
            <a:spLocks noGrp="1"/>
          </p:cNvSpPr>
          <p:nvPr>
            <p:ph type="title"/>
          </p:nvPr>
        </p:nvSpPr>
        <p:spPr>
          <a:xfrm>
            <a:off x="457200" y="0"/>
            <a:ext cx="8229600" cy="1419225"/>
          </a:xfrm>
        </p:spPr>
        <p:txBody>
          <a:bodyPr/>
          <a:lstStyle/>
          <a:p>
            <a:r>
              <a:rPr lang="en-US" b="1" dirty="0">
                <a:solidFill>
                  <a:schemeClr val="accent1">
                    <a:lumMod val="50000"/>
                  </a:schemeClr>
                </a:solidFill>
              </a:rPr>
              <a:t>Americans are more </a:t>
            </a:r>
            <a:r>
              <a:rPr lang="en-US" b="1" u="sng" dirty="0">
                <a:solidFill>
                  <a:schemeClr val="accent1">
                    <a:lumMod val="50000"/>
                  </a:schemeClr>
                </a:solidFill>
              </a:rPr>
              <a:t>R</a:t>
            </a:r>
            <a:r>
              <a:rPr lang="en-US" b="1" u="sng" dirty="0">
                <a:solidFill>
                  <a:schemeClr val="accent1">
                    <a:lumMod val="50000"/>
                  </a:schemeClr>
                </a:solidFill>
                <a:hlinkClick r:id="rId3">
                  <a:extLst>
                    <a:ext uri="{A12FA001-AC4F-418D-AE19-62706E023703}">
                      <ahyp:hlinkClr xmlns:ahyp="http://schemas.microsoft.com/office/drawing/2018/hyperlinkcolor" val="tx"/>
                    </a:ext>
                  </a:extLst>
                </a:hlinkClick>
              </a:rPr>
              <a:t>acially</a:t>
            </a:r>
            <a:r>
              <a:rPr lang="en-US" b="1" dirty="0">
                <a:solidFill>
                  <a:schemeClr val="accent1">
                    <a:lumMod val="50000"/>
                  </a:schemeClr>
                </a:solidFill>
                <a:hlinkClick r:id="rId3">
                  <a:extLst>
                    <a:ext uri="{A12FA001-AC4F-418D-AE19-62706E023703}">
                      <ahyp:hlinkClr xmlns:ahyp="http://schemas.microsoft.com/office/drawing/2018/hyperlinkcolor" val="tx"/>
                    </a:ext>
                  </a:extLst>
                </a:hlinkClick>
              </a:rPr>
              <a:t> and Ethnically Diverse</a:t>
            </a:r>
            <a:r>
              <a:rPr lang="en-US" b="1" dirty="0">
                <a:solidFill>
                  <a:schemeClr val="accent1">
                    <a:lumMod val="50000"/>
                  </a:schemeClr>
                </a:solidFill>
              </a:rPr>
              <a:t> than in the past, and the U.S. is projected to be even more diverse by 2055 </a:t>
            </a:r>
            <a:endParaRPr lang="en-US" dirty="0">
              <a:solidFill>
                <a:schemeClr val="accent1">
                  <a:lumMod val="50000"/>
                </a:schemeClr>
              </a:solidFill>
            </a:endParaRPr>
          </a:p>
        </p:txBody>
      </p:sp>
      <p:pic>
        <p:nvPicPr>
          <p:cNvPr id="2050" name="Picture 2" descr="http://www.pewresearch.org/wp-content/uploads/2016/01/FT_16.01.25_NextAmerica_1965_20651.png">
            <a:extLst>
              <a:ext uri="{FF2B5EF4-FFF2-40B4-BE49-F238E27FC236}">
                <a16:creationId xmlns:a16="http://schemas.microsoft.com/office/drawing/2014/main" id="{9750A501-1808-48C0-BB23-A8B9F1C56E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6747" y="2004259"/>
            <a:ext cx="7050505" cy="4394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1343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270BE-AF1B-4B0F-AF3E-86E7655EE955}"/>
              </a:ext>
            </a:extLst>
          </p:cNvPr>
          <p:cNvSpPr>
            <a:spLocks noGrp="1"/>
          </p:cNvSpPr>
          <p:nvPr>
            <p:ph type="title"/>
          </p:nvPr>
        </p:nvSpPr>
        <p:spPr>
          <a:xfrm>
            <a:off x="794084" y="160262"/>
            <a:ext cx="7555831" cy="510590"/>
          </a:xfrm>
        </p:spPr>
        <p:txBody>
          <a:bodyPr/>
          <a:lstStyle/>
          <a:p>
            <a:r>
              <a:rPr lang="en-US" sz="4000" b="1" dirty="0">
                <a:solidFill>
                  <a:schemeClr val="accent1">
                    <a:lumMod val="50000"/>
                  </a:schemeClr>
                </a:solidFill>
              </a:rPr>
              <a:t>INCREASING LOWER CLASS</a:t>
            </a:r>
          </a:p>
        </p:txBody>
      </p:sp>
      <p:pic>
        <p:nvPicPr>
          <p:cNvPr id="4100" name="Picture 4" descr="Share of adults living in middle-income households is falling">
            <a:extLst>
              <a:ext uri="{FF2B5EF4-FFF2-40B4-BE49-F238E27FC236}">
                <a16:creationId xmlns:a16="http://schemas.microsoft.com/office/drawing/2014/main" id="{389538A0-9B0E-484F-A1A3-BD6DA1D263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931" y="911912"/>
            <a:ext cx="7104439" cy="5335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783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9B06B-2768-4DBC-B666-87BB5F72D77F}"/>
              </a:ext>
            </a:extLst>
          </p:cNvPr>
          <p:cNvSpPr>
            <a:spLocks noGrp="1"/>
          </p:cNvSpPr>
          <p:nvPr>
            <p:ph type="title"/>
          </p:nvPr>
        </p:nvSpPr>
        <p:spPr>
          <a:xfrm>
            <a:off x="360948" y="136707"/>
            <a:ext cx="8229600" cy="669816"/>
          </a:xfrm>
        </p:spPr>
        <p:txBody>
          <a:bodyPr/>
          <a:lstStyle/>
          <a:p>
            <a:pPr algn="ctr"/>
            <a:r>
              <a:rPr lang="en-US" sz="4000" b="1" dirty="0">
                <a:solidFill>
                  <a:schemeClr val="accent1">
                    <a:lumMod val="50000"/>
                  </a:schemeClr>
                </a:solidFill>
              </a:rPr>
              <a:t>USA EDUCATION</a:t>
            </a:r>
          </a:p>
        </p:txBody>
      </p:sp>
      <p:sp>
        <p:nvSpPr>
          <p:cNvPr id="3" name="Subtitle 2">
            <a:extLst>
              <a:ext uri="{FF2B5EF4-FFF2-40B4-BE49-F238E27FC236}">
                <a16:creationId xmlns:a16="http://schemas.microsoft.com/office/drawing/2014/main" id="{6237F440-F9B3-4A00-95EA-DBDF92921355}"/>
              </a:ext>
            </a:extLst>
          </p:cNvPr>
          <p:cNvSpPr>
            <a:spLocks noGrp="1"/>
          </p:cNvSpPr>
          <p:nvPr>
            <p:ph type="subTitle" idx="1"/>
          </p:nvPr>
        </p:nvSpPr>
        <p:spPr>
          <a:xfrm>
            <a:off x="457200" y="1252762"/>
            <a:ext cx="7772400" cy="4702870"/>
          </a:xfrm>
        </p:spPr>
        <p:txBody>
          <a:bodyPr/>
          <a:lstStyle/>
          <a:p>
            <a:pPr marL="342900" indent="-342900">
              <a:buFont typeface="Arial" panose="020B0604020202020204" pitchFamily="34" charset="0"/>
              <a:buChar char="•"/>
            </a:pPr>
            <a:r>
              <a:rPr lang="en-US" sz="2400" dirty="0"/>
              <a:t>US Overall High School Education 89% </a:t>
            </a:r>
          </a:p>
          <a:p>
            <a:pPr marL="342900" indent="-342900">
              <a:buFont typeface="Arial" panose="020B0604020202020204" pitchFamily="34" charset="0"/>
              <a:buChar char="•"/>
            </a:pPr>
            <a:r>
              <a:rPr lang="en-US" sz="2400" dirty="0"/>
              <a:t>College Degree</a:t>
            </a:r>
          </a:p>
          <a:p>
            <a:pPr marL="1143000" lvl="1">
              <a:buFont typeface="Courier New" panose="02070309020205020404" pitchFamily="49" charset="0"/>
              <a:buChar char="o"/>
            </a:pPr>
            <a:r>
              <a:rPr lang="en-US" dirty="0"/>
              <a:t>Whites 37%</a:t>
            </a:r>
          </a:p>
          <a:p>
            <a:pPr marL="1143000" lvl="1">
              <a:buFont typeface="Courier New" panose="02070309020205020404" pitchFamily="49" charset="0"/>
              <a:buChar char="o"/>
            </a:pPr>
            <a:r>
              <a:rPr lang="en-US" dirty="0"/>
              <a:t>Blacks 23%</a:t>
            </a:r>
          </a:p>
          <a:p>
            <a:pPr marL="1143000" lvl="1">
              <a:buFont typeface="Courier New" panose="02070309020205020404" pitchFamily="49" charset="0"/>
              <a:buChar char="o"/>
            </a:pPr>
            <a:r>
              <a:rPr lang="en-US" dirty="0"/>
              <a:t>Hispanics 16.4%</a:t>
            </a:r>
          </a:p>
          <a:p>
            <a:pPr marL="1143000" lvl="1">
              <a:buFont typeface="Courier New" panose="02070309020205020404" pitchFamily="49" charset="0"/>
              <a:buChar char="o"/>
            </a:pPr>
            <a:r>
              <a:rPr lang="en-US" dirty="0"/>
              <a:t>Asian American 55.9%</a:t>
            </a:r>
          </a:p>
          <a:p>
            <a:pPr marL="342900" indent="-342900">
              <a:buFont typeface="Arial" panose="020B0604020202020204" pitchFamily="34" charset="0"/>
              <a:buChar char="•"/>
            </a:pPr>
            <a:r>
              <a:rPr lang="en-US" sz="2400" dirty="0"/>
              <a:t>Students from low and moderate income households could afford to pay for just 1% to 5% of college tuition in USA</a:t>
            </a:r>
          </a:p>
          <a:p>
            <a:pPr marL="342900" indent="-342900">
              <a:buFont typeface="Arial" panose="020B0604020202020204" pitchFamily="34" charset="0"/>
              <a:buChar char="•"/>
            </a:pPr>
            <a:r>
              <a:rPr lang="en-US" sz="2400" dirty="0"/>
              <a:t>Adults with HS education earned - $35,615 </a:t>
            </a:r>
            <a:r>
              <a:rPr lang="en-US" sz="2400" dirty="0" err="1"/>
              <a:t>ave</a:t>
            </a:r>
            <a:endParaRPr lang="en-US" sz="2400" dirty="0"/>
          </a:p>
          <a:p>
            <a:pPr marL="342900" indent="-342900">
              <a:buFont typeface="Arial" panose="020B0604020202020204" pitchFamily="34" charset="0"/>
              <a:buChar char="•"/>
            </a:pPr>
            <a:r>
              <a:rPr lang="en-US" sz="2400" dirty="0"/>
              <a:t>Adults with BS degree earned - $65,482 </a:t>
            </a:r>
            <a:r>
              <a:rPr lang="en-US" sz="2400" dirty="0" err="1"/>
              <a:t>ave</a:t>
            </a:r>
            <a:endParaRPr lang="en-US" sz="2400" dirty="0"/>
          </a:p>
        </p:txBody>
      </p:sp>
      <p:sp>
        <p:nvSpPr>
          <p:cNvPr id="4" name="TextBox 3">
            <a:extLst>
              <a:ext uri="{FF2B5EF4-FFF2-40B4-BE49-F238E27FC236}">
                <a16:creationId xmlns:a16="http://schemas.microsoft.com/office/drawing/2014/main" id="{B31142B1-9A58-44CC-AFC9-94E4EA883FFC}"/>
              </a:ext>
            </a:extLst>
          </p:cNvPr>
          <p:cNvSpPr txBox="1"/>
          <p:nvPr/>
        </p:nvSpPr>
        <p:spPr>
          <a:xfrm>
            <a:off x="2189747" y="6401871"/>
            <a:ext cx="2586789" cy="369332"/>
          </a:xfrm>
          <a:prstGeom prst="rect">
            <a:avLst/>
          </a:prstGeom>
          <a:noFill/>
        </p:spPr>
        <p:txBody>
          <a:bodyPr wrap="square" rtlCol="0">
            <a:spAutoFit/>
          </a:bodyPr>
          <a:lstStyle/>
          <a:p>
            <a:r>
              <a:rPr lang="en-US" dirty="0"/>
              <a:t>Census Data 2016</a:t>
            </a:r>
          </a:p>
        </p:txBody>
      </p:sp>
      <p:pic>
        <p:nvPicPr>
          <p:cNvPr id="6" name="Picture 5" descr="A screenshot of a cell phone&#10;&#10;Description generated with high confidence">
            <a:extLst>
              <a:ext uri="{FF2B5EF4-FFF2-40B4-BE49-F238E27FC236}">
                <a16:creationId xmlns:a16="http://schemas.microsoft.com/office/drawing/2014/main" id="{A2189744-9CBF-4665-B179-1936E881926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391832" y="1806903"/>
            <a:ext cx="3294968" cy="1728216"/>
          </a:xfrm>
          <a:prstGeom prst="rect">
            <a:avLst/>
          </a:prstGeom>
        </p:spPr>
      </p:pic>
    </p:spTree>
    <p:extLst>
      <p:ext uri="{BB962C8B-B14F-4D97-AF65-F5344CB8AC3E}">
        <p14:creationId xmlns:p14="http://schemas.microsoft.com/office/powerpoint/2010/main" val="3810870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493EE-B416-4713-B5A2-CB3A1352C3CB}"/>
              </a:ext>
            </a:extLst>
          </p:cNvPr>
          <p:cNvSpPr>
            <a:spLocks noGrp="1"/>
          </p:cNvSpPr>
          <p:nvPr>
            <p:ph type="title"/>
          </p:nvPr>
        </p:nvSpPr>
        <p:spPr>
          <a:xfrm>
            <a:off x="457200" y="319590"/>
            <a:ext cx="8686800" cy="1419225"/>
          </a:xfrm>
        </p:spPr>
        <p:txBody>
          <a:bodyPr/>
          <a:lstStyle/>
          <a:p>
            <a:pPr marL="574675" indent="-574675"/>
            <a:r>
              <a:rPr lang="en-US" sz="4000" b="1" dirty="0">
                <a:solidFill>
                  <a:schemeClr val="accent1">
                    <a:lumMod val="50000"/>
                  </a:schemeClr>
                </a:solidFill>
              </a:rPr>
              <a:t>1950-2010 POPULATION:  AGING 			</a:t>
            </a:r>
            <a:r>
              <a:rPr lang="en-US" sz="4000" dirty="0">
                <a:solidFill>
                  <a:schemeClr val="accent5">
                    <a:lumMod val="75000"/>
                  </a:schemeClr>
                </a:solidFill>
              </a:rPr>
              <a:t>USA DOUBLED</a:t>
            </a:r>
            <a:br>
              <a:rPr lang="en-US" sz="4000" dirty="0">
                <a:solidFill>
                  <a:schemeClr val="accent1">
                    <a:lumMod val="50000"/>
                  </a:schemeClr>
                </a:solidFill>
              </a:rPr>
            </a:br>
            <a:r>
              <a:rPr lang="en-US" sz="4000" dirty="0">
                <a:solidFill>
                  <a:schemeClr val="accent1">
                    <a:lumMod val="50000"/>
                  </a:schemeClr>
                </a:solidFill>
              </a:rPr>
              <a:t>		</a:t>
            </a:r>
            <a:r>
              <a:rPr lang="en-US" sz="4000" dirty="0">
                <a:solidFill>
                  <a:schemeClr val="bg2">
                    <a:lumMod val="75000"/>
                  </a:schemeClr>
                </a:solidFill>
              </a:rPr>
              <a:t>GLOBAL TRIPLED</a:t>
            </a:r>
          </a:p>
        </p:txBody>
      </p:sp>
      <p:pic>
        <p:nvPicPr>
          <p:cNvPr id="5122" name="Picture 2" descr="http://assets.pewresearch.org/wp-content/uploads/sites/2/2014/01/Aging-341.png">
            <a:extLst>
              <a:ext uri="{FF2B5EF4-FFF2-40B4-BE49-F238E27FC236}">
                <a16:creationId xmlns:a16="http://schemas.microsoft.com/office/drawing/2014/main" id="{C7F88414-4637-4F07-8443-B6EA5A8D66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862" y="1915528"/>
            <a:ext cx="7856621" cy="4437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902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p:txBody>
          <a:bodyPr>
            <a:normAutofit/>
          </a:bodyPr>
          <a:lstStyle/>
          <a:p>
            <a:endParaRPr lang="en-US" dirty="0"/>
          </a:p>
          <a:p>
            <a:endParaRPr lang="en-US" dirty="0"/>
          </a:p>
        </p:txBody>
      </p:sp>
      <p:sp>
        <p:nvSpPr>
          <p:cNvPr id="3" name="Text Placeholder 2"/>
          <p:cNvSpPr>
            <a:spLocks noGrp="1"/>
          </p:cNvSpPr>
          <p:nvPr>
            <p:ph type="body" sz="quarter" idx="11"/>
          </p:nvPr>
        </p:nvSpPr>
        <p:spPr>
          <a:xfrm>
            <a:off x="2859368" y="1529568"/>
            <a:ext cx="3425264" cy="1429763"/>
          </a:xfrm>
        </p:spPr>
        <p:txBody>
          <a:bodyPr>
            <a:normAutofit/>
          </a:bodyPr>
          <a:lstStyle/>
          <a:p>
            <a:r>
              <a:rPr lang="en-US" sz="4000" b="1" dirty="0">
                <a:solidFill>
                  <a:schemeClr val="accent1">
                    <a:lumMod val="50000"/>
                  </a:schemeClr>
                </a:solidFill>
              </a:rPr>
              <a:t>Structured</a:t>
            </a:r>
          </a:p>
          <a:p>
            <a:r>
              <a:rPr lang="en-US" sz="4000" b="1" dirty="0">
                <a:solidFill>
                  <a:schemeClr val="accent1">
                    <a:lumMod val="50000"/>
                  </a:schemeClr>
                </a:solidFill>
              </a:rPr>
              <a:t>Unstructured</a:t>
            </a:r>
          </a:p>
        </p:txBody>
      </p:sp>
      <p:sp>
        <p:nvSpPr>
          <p:cNvPr id="4" name="Title 3"/>
          <p:cNvSpPr>
            <a:spLocks noGrp="1"/>
          </p:cNvSpPr>
          <p:nvPr>
            <p:ph type="title"/>
          </p:nvPr>
        </p:nvSpPr>
        <p:spPr>
          <a:xfrm>
            <a:off x="944733" y="192266"/>
            <a:ext cx="5859379" cy="1020141"/>
          </a:xfrm>
        </p:spPr>
        <p:txBody>
          <a:bodyPr anchor="t"/>
          <a:lstStyle/>
          <a:p>
            <a:pPr>
              <a:lnSpc>
                <a:spcPct val="100000"/>
              </a:lnSpc>
            </a:pPr>
            <a:r>
              <a:rPr lang="en-US" sz="5400" b="1" dirty="0">
                <a:solidFill>
                  <a:schemeClr val="accent1">
                    <a:lumMod val="50000"/>
                  </a:schemeClr>
                </a:solidFill>
              </a:rPr>
              <a:t>BIG DATA</a:t>
            </a:r>
            <a:br>
              <a:rPr lang="en-US" sz="5400" b="1" dirty="0">
                <a:solidFill>
                  <a:schemeClr val="accent1">
                    <a:lumMod val="50000"/>
                  </a:schemeClr>
                </a:solidFill>
              </a:rPr>
            </a:br>
            <a:endParaRPr lang="en-US" sz="5400" b="1" dirty="0">
              <a:solidFill>
                <a:schemeClr val="accent1">
                  <a:lumMod val="50000"/>
                </a:schemeClr>
              </a:solidFill>
            </a:endParaRPr>
          </a:p>
        </p:txBody>
      </p:sp>
      <p:sp>
        <p:nvSpPr>
          <p:cNvPr id="5" name="TextBox 4">
            <a:extLst>
              <a:ext uri="{FF2B5EF4-FFF2-40B4-BE49-F238E27FC236}">
                <a16:creationId xmlns:a16="http://schemas.microsoft.com/office/drawing/2014/main" id="{53E69C72-05BF-4A16-A1DF-9A87F9F862F4}"/>
              </a:ext>
            </a:extLst>
          </p:cNvPr>
          <p:cNvSpPr txBox="1"/>
          <p:nvPr/>
        </p:nvSpPr>
        <p:spPr>
          <a:xfrm>
            <a:off x="4626177" y="3429000"/>
            <a:ext cx="4355869" cy="707886"/>
          </a:xfrm>
          <a:prstGeom prst="rect">
            <a:avLst/>
          </a:prstGeom>
          <a:noFill/>
        </p:spPr>
        <p:txBody>
          <a:bodyPr wrap="square" rtlCol="0">
            <a:spAutoFit/>
          </a:bodyPr>
          <a:lstStyle/>
          <a:p>
            <a:r>
              <a:rPr lang="en-US" sz="4000" b="1" dirty="0">
                <a:solidFill>
                  <a:schemeClr val="accent1">
                    <a:lumMod val="50000"/>
                  </a:schemeClr>
                </a:solidFill>
              </a:rPr>
              <a:t>Use with Caution</a:t>
            </a:r>
          </a:p>
        </p:txBody>
      </p:sp>
    </p:spTree>
    <p:extLst>
      <p:ext uri="{BB962C8B-B14F-4D97-AF65-F5344CB8AC3E}">
        <p14:creationId xmlns:p14="http://schemas.microsoft.com/office/powerpoint/2010/main" val="3380087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45B76-60D6-4792-B07D-E5EB2278D522}"/>
              </a:ext>
            </a:extLst>
          </p:cNvPr>
          <p:cNvSpPr>
            <a:spLocks noGrp="1"/>
          </p:cNvSpPr>
          <p:nvPr>
            <p:ph type="title"/>
          </p:nvPr>
        </p:nvSpPr>
        <p:spPr>
          <a:xfrm>
            <a:off x="445770" y="82668"/>
            <a:ext cx="8229600" cy="630905"/>
          </a:xfrm>
        </p:spPr>
        <p:txBody>
          <a:bodyPr/>
          <a:lstStyle/>
          <a:p>
            <a:pPr algn="ctr"/>
            <a:r>
              <a:rPr lang="en-US" sz="4000" b="1" dirty="0">
                <a:solidFill>
                  <a:schemeClr val="accent1">
                    <a:lumMod val="50000"/>
                  </a:schemeClr>
                </a:solidFill>
              </a:rPr>
              <a:t>OVERVIEW</a:t>
            </a:r>
          </a:p>
        </p:txBody>
      </p:sp>
      <p:sp>
        <p:nvSpPr>
          <p:cNvPr id="3" name="Content Placeholder 2">
            <a:extLst>
              <a:ext uri="{FF2B5EF4-FFF2-40B4-BE49-F238E27FC236}">
                <a16:creationId xmlns:a16="http://schemas.microsoft.com/office/drawing/2014/main" id="{812C27F6-E857-497A-82F2-C13994DA42BA}"/>
              </a:ext>
            </a:extLst>
          </p:cNvPr>
          <p:cNvSpPr>
            <a:spLocks noGrp="1"/>
          </p:cNvSpPr>
          <p:nvPr>
            <p:ph sz="half" idx="1"/>
          </p:nvPr>
        </p:nvSpPr>
        <p:spPr>
          <a:xfrm>
            <a:off x="167293" y="2083879"/>
            <a:ext cx="8786553" cy="4462210"/>
          </a:xfrm>
        </p:spPr>
        <p:txBody>
          <a:bodyPr>
            <a:normAutofit/>
          </a:bodyPr>
          <a:lstStyle/>
          <a:p>
            <a:pPr marL="342900" indent="-342900">
              <a:lnSpc>
                <a:spcPct val="100000"/>
              </a:lnSpc>
              <a:buFont typeface="Arial" panose="020B0604020202020204" pitchFamily="34" charset="0"/>
              <a:buChar char="•"/>
            </a:pPr>
            <a:r>
              <a:rPr lang="en-US" sz="2600" dirty="0"/>
              <a:t>NIMHD Mission</a:t>
            </a:r>
          </a:p>
          <a:p>
            <a:pPr>
              <a:lnSpc>
                <a:spcPct val="100000"/>
              </a:lnSpc>
            </a:pPr>
            <a:endParaRPr lang="en-US" sz="800" dirty="0"/>
          </a:p>
          <a:p>
            <a:pPr marL="342900" indent="-342900">
              <a:lnSpc>
                <a:spcPct val="100000"/>
              </a:lnSpc>
              <a:buFont typeface="Arial" panose="020B0604020202020204" pitchFamily="34" charset="0"/>
              <a:buChar char="•"/>
            </a:pPr>
            <a:r>
              <a:rPr lang="en-US" sz="2600" dirty="0"/>
              <a:t>Need for Big Data – Minority Health/Health Disparities</a:t>
            </a:r>
          </a:p>
          <a:p>
            <a:pPr marL="342900" indent="-342900">
              <a:lnSpc>
                <a:spcPct val="100000"/>
              </a:lnSpc>
              <a:buFont typeface="Arial" panose="020B0604020202020204" pitchFamily="34" charset="0"/>
              <a:buChar char="•"/>
            </a:pPr>
            <a:endParaRPr lang="en-US" sz="1000" dirty="0"/>
          </a:p>
          <a:p>
            <a:pPr marL="342900" indent="-342900">
              <a:lnSpc>
                <a:spcPct val="100000"/>
              </a:lnSpc>
              <a:buFont typeface="Arial" panose="020B0604020202020204" pitchFamily="34" charset="0"/>
              <a:buChar char="•"/>
            </a:pPr>
            <a:r>
              <a:rPr lang="en-US" sz="2600" dirty="0"/>
              <a:t>Big Data: Structured and Unstructured (Use with Caution)</a:t>
            </a:r>
            <a:endParaRPr lang="en-US" sz="1000" dirty="0"/>
          </a:p>
          <a:p>
            <a:pPr marL="342900" indent="-342900">
              <a:lnSpc>
                <a:spcPct val="100000"/>
              </a:lnSpc>
              <a:buFont typeface="Arial" panose="020B0604020202020204" pitchFamily="34" charset="0"/>
              <a:buChar char="•"/>
            </a:pPr>
            <a:endParaRPr lang="en-US" sz="900" dirty="0"/>
          </a:p>
          <a:p>
            <a:pPr marL="342900" indent="-342900">
              <a:lnSpc>
                <a:spcPct val="100000"/>
              </a:lnSpc>
              <a:buFont typeface="Arial" panose="020B0604020202020204" pitchFamily="34" charset="0"/>
              <a:buChar char="•"/>
            </a:pPr>
            <a:r>
              <a:rPr lang="en-US" sz="2600" dirty="0"/>
              <a:t>Big Data: Importance for Health Disparities Research and Clinical Care</a:t>
            </a:r>
          </a:p>
          <a:p>
            <a:pPr marL="342900" indent="-342900">
              <a:lnSpc>
                <a:spcPct val="100000"/>
              </a:lnSpc>
              <a:buFont typeface="Arial" panose="020B0604020202020204" pitchFamily="34" charset="0"/>
              <a:buChar char="•"/>
            </a:pPr>
            <a:endParaRPr lang="en-US" sz="900" dirty="0"/>
          </a:p>
          <a:p>
            <a:pPr marL="342900" indent="-342900">
              <a:lnSpc>
                <a:spcPct val="110000"/>
              </a:lnSpc>
              <a:buFont typeface="Arial" panose="020B0604020202020204" pitchFamily="34" charset="0"/>
              <a:buChar char="•"/>
            </a:pPr>
            <a:r>
              <a:rPr lang="en-US" sz="2600" dirty="0"/>
              <a:t>NIMHD - Big Data into Health Disparities Research </a:t>
            </a:r>
          </a:p>
        </p:txBody>
      </p:sp>
      <p:sp>
        <p:nvSpPr>
          <p:cNvPr id="4" name="Rectangle 3">
            <a:extLst>
              <a:ext uri="{FF2B5EF4-FFF2-40B4-BE49-F238E27FC236}">
                <a16:creationId xmlns:a16="http://schemas.microsoft.com/office/drawing/2014/main" id="{F0C4551E-B642-437B-8B80-F3D37C453367}"/>
              </a:ext>
            </a:extLst>
          </p:cNvPr>
          <p:cNvSpPr/>
          <p:nvPr/>
        </p:nvSpPr>
        <p:spPr>
          <a:xfrm>
            <a:off x="357447" y="744313"/>
            <a:ext cx="8475671" cy="1200329"/>
          </a:xfrm>
          <a:prstGeom prst="rect">
            <a:avLst/>
          </a:prstGeom>
          <a:solidFill>
            <a:schemeClr val="accent1">
              <a:lumMod val="20000"/>
              <a:lumOff val="80000"/>
            </a:schemeClr>
          </a:solidFill>
        </p:spPr>
        <p:txBody>
          <a:bodyPr wrap="square">
            <a:spAutoFit/>
          </a:bodyPr>
          <a:lstStyle/>
          <a:p>
            <a:r>
              <a:rPr lang="en-US" sz="4000" i="1" dirty="0">
                <a:latin typeface="Gloucester MT Extra Condensed" panose="02030808020601010101" pitchFamily="18" charset="0"/>
              </a:rPr>
              <a:t>“</a:t>
            </a:r>
            <a:r>
              <a:rPr lang="en-US" sz="3200" i="1" dirty="0">
                <a:latin typeface="Gloucester MT Extra Condensed" panose="02030808020601010101" pitchFamily="18" charset="0"/>
              </a:rPr>
              <a:t>Imagine most of the world is getting healthier because of some new technology, but you’re getting left behind”</a:t>
            </a:r>
          </a:p>
        </p:txBody>
      </p:sp>
    </p:spTree>
    <p:extLst>
      <p:ext uri="{BB962C8B-B14F-4D97-AF65-F5344CB8AC3E}">
        <p14:creationId xmlns:p14="http://schemas.microsoft.com/office/powerpoint/2010/main" val="1484838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269B5-3B70-4CCC-BF36-C771967B8DE9}"/>
              </a:ext>
            </a:extLst>
          </p:cNvPr>
          <p:cNvSpPr>
            <a:spLocks noGrp="1"/>
          </p:cNvSpPr>
          <p:nvPr>
            <p:ph type="title"/>
          </p:nvPr>
        </p:nvSpPr>
        <p:spPr>
          <a:xfrm>
            <a:off x="378373" y="1380296"/>
            <a:ext cx="2522482" cy="546525"/>
          </a:xfrm>
        </p:spPr>
        <p:txBody>
          <a:bodyPr/>
          <a:lstStyle/>
          <a:p>
            <a:r>
              <a:rPr lang="en-US" sz="4000" b="1" dirty="0">
                <a:solidFill>
                  <a:schemeClr val="accent1">
                    <a:lumMod val="50000"/>
                  </a:schemeClr>
                </a:solidFill>
              </a:rPr>
              <a:t>Platforms</a:t>
            </a:r>
          </a:p>
        </p:txBody>
      </p:sp>
      <p:sp>
        <p:nvSpPr>
          <p:cNvPr id="3" name="Content Placeholder 2">
            <a:extLst>
              <a:ext uri="{FF2B5EF4-FFF2-40B4-BE49-F238E27FC236}">
                <a16:creationId xmlns:a16="http://schemas.microsoft.com/office/drawing/2014/main" id="{D125D9D7-4798-4416-9D14-FC3262588354}"/>
              </a:ext>
            </a:extLst>
          </p:cNvPr>
          <p:cNvSpPr>
            <a:spLocks noGrp="1"/>
          </p:cNvSpPr>
          <p:nvPr>
            <p:ph sz="half" idx="1"/>
          </p:nvPr>
        </p:nvSpPr>
        <p:spPr>
          <a:xfrm>
            <a:off x="189186" y="2272078"/>
            <a:ext cx="8235315" cy="3978949"/>
          </a:xfrm>
        </p:spPr>
        <p:txBody>
          <a:bodyPr>
            <a:normAutofit lnSpcReduction="10000"/>
          </a:bodyPr>
          <a:lstStyle/>
          <a:p>
            <a:pPr marL="342900" indent="-342900">
              <a:buFont typeface="Arial" panose="020B0604020202020204" pitchFamily="34" charset="0"/>
              <a:buChar char="•"/>
            </a:pPr>
            <a:r>
              <a:rPr lang="en-US" b="1" dirty="0"/>
              <a:t>Structured</a:t>
            </a:r>
            <a:r>
              <a:rPr lang="en-US" dirty="0"/>
              <a:t> - organized such that data can be described and analyzed in conventional ways, including hypothesis testing. The unit is an individual with well-defined characteristics.</a:t>
            </a:r>
          </a:p>
          <a:p>
            <a:pPr marL="457200" lvl="1" indent="0">
              <a:buNone/>
            </a:pPr>
            <a:endParaRPr lang="en-US" sz="800" i="1" dirty="0"/>
          </a:p>
          <a:p>
            <a:pPr marL="457200" lvl="1" indent="0">
              <a:buNone/>
            </a:pPr>
            <a:r>
              <a:rPr lang="en-US" b="1" i="1" dirty="0">
                <a:solidFill>
                  <a:schemeClr val="accent6">
                    <a:lumMod val="60000"/>
                    <a:lumOff val="40000"/>
                  </a:schemeClr>
                </a:solidFill>
              </a:rPr>
              <a:t>Examples:</a:t>
            </a:r>
            <a:r>
              <a:rPr lang="en-US" b="1" dirty="0">
                <a:solidFill>
                  <a:schemeClr val="accent6">
                    <a:lumMod val="60000"/>
                    <a:lumOff val="40000"/>
                  </a:schemeClr>
                </a:solidFill>
              </a:rPr>
              <a:t> Medicare, SEER-Medicare, National Health Interview Survey, American Community Survey</a:t>
            </a:r>
          </a:p>
          <a:p>
            <a:endParaRPr lang="en-US" dirty="0"/>
          </a:p>
          <a:p>
            <a:pPr marL="342900" indent="-342900">
              <a:buFont typeface="Arial" panose="020B0604020202020204" pitchFamily="34" charset="0"/>
              <a:buChar char="•"/>
            </a:pPr>
            <a:r>
              <a:rPr lang="en-US" b="1" dirty="0"/>
              <a:t>Unstructured</a:t>
            </a:r>
            <a:r>
              <a:rPr lang="en-US" dirty="0"/>
              <a:t> – analyzed using a new discipline, data science that looks for patterns.  The unit of analysis is usually a location without well-defined personal characteristics.  Artificial intelligence algorithms. </a:t>
            </a:r>
          </a:p>
          <a:p>
            <a:pPr marL="342900" indent="-342900">
              <a:buFont typeface="Arial" panose="020B0604020202020204" pitchFamily="34" charset="0"/>
              <a:buChar char="•"/>
            </a:pPr>
            <a:endParaRPr lang="en-US" sz="1000" dirty="0"/>
          </a:p>
          <a:p>
            <a:pPr marL="457200" lvl="1" indent="0">
              <a:buNone/>
            </a:pPr>
            <a:r>
              <a:rPr lang="en-US" b="1" i="1" dirty="0">
                <a:solidFill>
                  <a:schemeClr val="accent3">
                    <a:lumMod val="75000"/>
                  </a:schemeClr>
                </a:solidFill>
              </a:rPr>
              <a:t>Examples:</a:t>
            </a:r>
            <a:r>
              <a:rPr lang="en-US" b="1" dirty="0">
                <a:solidFill>
                  <a:schemeClr val="accent3">
                    <a:lumMod val="75000"/>
                  </a:schemeClr>
                </a:solidFill>
              </a:rPr>
              <a:t> Genome data, Google searches, Facebook, mobile sensors, and data collected for marketing purposes</a:t>
            </a:r>
          </a:p>
          <a:p>
            <a:endParaRPr lang="en-US" dirty="0"/>
          </a:p>
          <a:p>
            <a:endParaRPr lang="en-US" dirty="0"/>
          </a:p>
        </p:txBody>
      </p:sp>
      <p:pic>
        <p:nvPicPr>
          <p:cNvPr id="5" name="Picture 4">
            <a:extLst>
              <a:ext uri="{FF2B5EF4-FFF2-40B4-BE49-F238E27FC236}">
                <a16:creationId xmlns:a16="http://schemas.microsoft.com/office/drawing/2014/main" id="{E76D07F0-E713-4CF8-B96B-38689BCDE795}"/>
              </a:ext>
            </a:extLst>
          </p:cNvPr>
          <p:cNvPicPr>
            <a:picLocks noChangeAspect="1"/>
          </p:cNvPicPr>
          <p:nvPr/>
        </p:nvPicPr>
        <p:blipFill>
          <a:blip r:embed="rId3"/>
          <a:stretch>
            <a:fillRect/>
          </a:stretch>
        </p:blipFill>
        <p:spPr>
          <a:xfrm>
            <a:off x="492672" y="0"/>
            <a:ext cx="8001001" cy="1236542"/>
          </a:xfrm>
          <a:prstGeom prst="rect">
            <a:avLst/>
          </a:prstGeom>
        </p:spPr>
      </p:pic>
    </p:spTree>
    <p:extLst>
      <p:ext uri="{BB962C8B-B14F-4D97-AF65-F5344CB8AC3E}">
        <p14:creationId xmlns:p14="http://schemas.microsoft.com/office/powerpoint/2010/main" val="570377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1F29A-921E-447D-A734-3F07FEABD1E8}"/>
              </a:ext>
            </a:extLst>
          </p:cNvPr>
          <p:cNvSpPr>
            <a:spLocks noGrp="1"/>
          </p:cNvSpPr>
          <p:nvPr>
            <p:ph type="title"/>
          </p:nvPr>
        </p:nvSpPr>
        <p:spPr>
          <a:xfrm>
            <a:off x="457200" y="118102"/>
            <a:ext cx="8229600" cy="1111469"/>
          </a:xfrm>
        </p:spPr>
        <p:txBody>
          <a:bodyPr/>
          <a:lstStyle/>
          <a:p>
            <a:r>
              <a:rPr lang="en-US" sz="4000" b="1" dirty="0">
                <a:solidFill>
                  <a:schemeClr val="accent1">
                    <a:lumMod val="50000"/>
                  </a:schemeClr>
                </a:solidFill>
              </a:rPr>
              <a:t>Two Ways of Knowing: </a:t>
            </a:r>
            <a:r>
              <a:rPr lang="en-US" sz="4000" b="1" dirty="0">
                <a:solidFill>
                  <a:srgbClr val="0070C0"/>
                </a:solidFill>
              </a:rPr>
              <a:t>Structured</a:t>
            </a:r>
            <a:r>
              <a:rPr lang="en-US" sz="4000" b="1" dirty="0">
                <a:solidFill>
                  <a:schemeClr val="accent1">
                    <a:lumMod val="50000"/>
                  </a:schemeClr>
                </a:solidFill>
              </a:rPr>
              <a:t> and </a:t>
            </a:r>
            <a:r>
              <a:rPr lang="en-US" sz="4000" b="1" dirty="0">
                <a:solidFill>
                  <a:schemeClr val="accent3">
                    <a:lumMod val="75000"/>
                  </a:schemeClr>
                </a:solidFill>
              </a:rPr>
              <a:t>Unstructured</a:t>
            </a:r>
            <a:r>
              <a:rPr lang="en-US" sz="4000" b="1" dirty="0">
                <a:solidFill>
                  <a:schemeClr val="accent1">
                    <a:lumMod val="50000"/>
                  </a:schemeClr>
                </a:solidFill>
              </a:rPr>
              <a:t> Data  </a:t>
            </a:r>
            <a:endParaRPr lang="en-US" sz="4000" dirty="0"/>
          </a:p>
        </p:txBody>
      </p:sp>
      <p:pic>
        <p:nvPicPr>
          <p:cNvPr id="4" name="Content Placeholder 3">
            <a:extLst>
              <a:ext uri="{FF2B5EF4-FFF2-40B4-BE49-F238E27FC236}">
                <a16:creationId xmlns:a16="http://schemas.microsoft.com/office/drawing/2014/main" id="{0EE3789E-0A65-47BF-9786-3D40A6E64F8F}"/>
              </a:ext>
            </a:extLst>
          </p:cNvPr>
          <p:cNvPicPr>
            <a:picLocks noGrp="1" noChangeAspect="1"/>
          </p:cNvPicPr>
          <p:nvPr>
            <p:ph sz="half" idx="1"/>
          </p:nvPr>
        </p:nvPicPr>
        <p:blipFill>
          <a:blip r:embed="rId3"/>
          <a:stretch>
            <a:fillRect/>
          </a:stretch>
        </p:blipFill>
        <p:spPr>
          <a:xfrm>
            <a:off x="307427" y="1248231"/>
            <a:ext cx="8379373" cy="4678407"/>
          </a:xfrm>
          <a:prstGeom prst="rect">
            <a:avLst/>
          </a:prstGeom>
        </p:spPr>
      </p:pic>
      <p:sp>
        <p:nvSpPr>
          <p:cNvPr id="5" name="TextBox 4">
            <a:extLst>
              <a:ext uri="{FF2B5EF4-FFF2-40B4-BE49-F238E27FC236}">
                <a16:creationId xmlns:a16="http://schemas.microsoft.com/office/drawing/2014/main" id="{3492528E-1A41-4256-8787-392767D3E837}"/>
              </a:ext>
            </a:extLst>
          </p:cNvPr>
          <p:cNvSpPr txBox="1"/>
          <p:nvPr/>
        </p:nvSpPr>
        <p:spPr>
          <a:xfrm>
            <a:off x="2839453" y="6256423"/>
            <a:ext cx="5658024" cy="461665"/>
          </a:xfrm>
          <a:prstGeom prst="rect">
            <a:avLst/>
          </a:prstGeom>
          <a:noFill/>
        </p:spPr>
        <p:txBody>
          <a:bodyPr wrap="none" rtlCol="0">
            <a:spAutoFit/>
          </a:bodyPr>
          <a:lstStyle/>
          <a:p>
            <a:r>
              <a:rPr lang="en-US" sz="1200" dirty="0"/>
              <a:t>Source:  Sim I., Two Ways of Knowing:  Big Data and Evidence-Based Medicine </a:t>
            </a:r>
          </a:p>
          <a:p>
            <a:r>
              <a:rPr lang="en-US" sz="1200" i="1" dirty="0"/>
              <a:t>Annals of Internal Medicine </a:t>
            </a:r>
            <a:r>
              <a:rPr lang="en-US" sz="1200" dirty="0"/>
              <a:t>2016</a:t>
            </a:r>
          </a:p>
        </p:txBody>
      </p:sp>
    </p:spTree>
    <p:extLst>
      <p:ext uri="{BB962C8B-B14F-4D97-AF65-F5344CB8AC3E}">
        <p14:creationId xmlns:p14="http://schemas.microsoft.com/office/powerpoint/2010/main" val="2910690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83528-2110-460C-8FBE-C8EA54EB9DDB}"/>
              </a:ext>
            </a:extLst>
          </p:cNvPr>
          <p:cNvSpPr>
            <a:spLocks noGrp="1"/>
          </p:cNvSpPr>
          <p:nvPr>
            <p:ph type="title"/>
          </p:nvPr>
        </p:nvSpPr>
        <p:spPr>
          <a:xfrm>
            <a:off x="386944" y="0"/>
            <a:ext cx="8229600" cy="796159"/>
          </a:xfrm>
        </p:spPr>
        <p:txBody>
          <a:bodyPr/>
          <a:lstStyle/>
          <a:p>
            <a:r>
              <a:rPr lang="en-US" sz="4000" b="1" dirty="0">
                <a:solidFill>
                  <a:schemeClr val="accent1">
                    <a:lumMod val="50000"/>
                  </a:schemeClr>
                </a:solidFill>
              </a:rPr>
              <a:t>Race/Ethnicity in Structured Data</a:t>
            </a:r>
          </a:p>
        </p:txBody>
      </p:sp>
      <p:sp>
        <p:nvSpPr>
          <p:cNvPr id="3" name="Content Placeholder 2">
            <a:extLst>
              <a:ext uri="{FF2B5EF4-FFF2-40B4-BE49-F238E27FC236}">
                <a16:creationId xmlns:a16="http://schemas.microsoft.com/office/drawing/2014/main" id="{3B71CBB6-8163-4D92-A2C1-38E5B85FFCFA}"/>
              </a:ext>
            </a:extLst>
          </p:cNvPr>
          <p:cNvSpPr>
            <a:spLocks noGrp="1"/>
          </p:cNvSpPr>
          <p:nvPr>
            <p:ph sz="half" idx="1"/>
          </p:nvPr>
        </p:nvSpPr>
        <p:spPr>
          <a:xfrm>
            <a:off x="381229" y="1139631"/>
            <a:ext cx="8235315" cy="5011000"/>
          </a:xfrm>
        </p:spPr>
        <p:txBody>
          <a:bodyPr>
            <a:normAutofit lnSpcReduction="10000"/>
          </a:bodyPr>
          <a:lstStyle/>
          <a:p>
            <a:pPr marL="342900" indent="-342900">
              <a:buFont typeface="Arial" panose="020B0604020202020204" pitchFamily="34" charset="0"/>
              <a:buChar char="•"/>
            </a:pPr>
            <a:r>
              <a:rPr lang="en-US" dirty="0"/>
              <a:t>Census data has evolved</a:t>
            </a:r>
          </a:p>
          <a:p>
            <a:pPr marL="1028700" lvl="1" indent="-342900">
              <a:buFont typeface="Courier New" panose="02070309020205020404" pitchFamily="49" charset="0"/>
              <a:buChar char="o"/>
            </a:pPr>
            <a:r>
              <a:rPr lang="en-US" dirty="0"/>
              <a:t>Beginning in 1960, Americans reported their own race</a:t>
            </a:r>
          </a:p>
          <a:p>
            <a:pPr marL="1028700" lvl="1" indent="-342900">
              <a:buFont typeface="Courier New" panose="02070309020205020404" pitchFamily="49" charset="0"/>
              <a:buChar char="o"/>
            </a:pPr>
            <a:r>
              <a:rPr lang="en-US" dirty="0"/>
              <a:t>Beginning in 1980, ancestry/ethnic origin was asked</a:t>
            </a:r>
          </a:p>
          <a:p>
            <a:pPr marL="1028700" lvl="1" indent="-342900">
              <a:buFont typeface="Courier New" panose="02070309020205020404" pitchFamily="49" charset="0"/>
              <a:buChar char="o"/>
            </a:pPr>
            <a:r>
              <a:rPr lang="en-US" dirty="0"/>
              <a:t>Since 2000, respondents could report more than one race</a:t>
            </a:r>
          </a:p>
          <a:p>
            <a:pPr marL="1028700" lvl="1" indent="-342900">
              <a:buFont typeface="Courier New" panose="02070309020205020404" pitchFamily="49" charset="0"/>
              <a:buChar char="o"/>
            </a:pPr>
            <a:r>
              <a:rPr lang="en-US" dirty="0"/>
              <a:t>Missing racial categories</a:t>
            </a:r>
          </a:p>
          <a:p>
            <a:pPr marL="1028700" lvl="1" indent="-342900">
              <a:buFont typeface="Courier New" panose="02070309020205020404" pitchFamily="49" charset="0"/>
              <a:buChar char="o"/>
            </a:pPr>
            <a:r>
              <a:rPr lang="en-US" dirty="0"/>
              <a:t>Hispanic/Latino (ethnicity)</a:t>
            </a:r>
          </a:p>
          <a:p>
            <a:endParaRPr lang="en-US" sz="800" dirty="0"/>
          </a:p>
          <a:p>
            <a:pPr marL="342900" indent="-342900">
              <a:buFont typeface="Arial" panose="020B0604020202020204" pitchFamily="34" charset="0"/>
              <a:buChar char="•"/>
            </a:pPr>
            <a:r>
              <a:rPr lang="en-US" dirty="0"/>
              <a:t>Census data are used to:</a:t>
            </a:r>
          </a:p>
          <a:p>
            <a:pPr marL="1028700" lvl="1" indent="-342900">
              <a:buFont typeface="Courier New" panose="02070309020205020404" pitchFamily="49" charset="0"/>
              <a:buChar char="o"/>
            </a:pPr>
            <a:r>
              <a:rPr lang="en-US" dirty="0"/>
              <a:t>Make policy and allocate funding ($800 billion)</a:t>
            </a:r>
          </a:p>
          <a:p>
            <a:pPr marL="1028700" lvl="1" indent="-342900">
              <a:buFont typeface="Courier New" panose="02070309020205020404" pitchFamily="49" charset="0"/>
              <a:buChar char="o"/>
            </a:pPr>
            <a:r>
              <a:rPr lang="en-US" dirty="0"/>
              <a:t>Test hypotheses</a:t>
            </a:r>
          </a:p>
          <a:p>
            <a:pPr marL="1028700" lvl="1" indent="-342900">
              <a:buFont typeface="Arial" panose="020B0604020202020204" pitchFamily="34" charset="0"/>
              <a:buChar char="•"/>
            </a:pPr>
            <a:endParaRPr lang="en-US" sz="800" dirty="0"/>
          </a:p>
          <a:p>
            <a:pPr marL="342900" indent="-342900">
              <a:buFont typeface="Arial" panose="020B0604020202020204" pitchFamily="34" charset="0"/>
              <a:buChar char="•"/>
            </a:pPr>
            <a:r>
              <a:rPr lang="en-US" dirty="0"/>
              <a:t>Gold Standard:   Self Reported Race/Ethnicity</a:t>
            </a:r>
          </a:p>
          <a:p>
            <a:pPr marL="342900" indent="-342900">
              <a:buFont typeface="Arial" panose="020B0604020202020204" pitchFamily="34" charset="0"/>
              <a:buChar char="•"/>
            </a:pPr>
            <a:endParaRPr lang="en-US" sz="800" dirty="0"/>
          </a:p>
          <a:p>
            <a:pPr marL="342900" indent="-342900">
              <a:buFont typeface="Arial" panose="020B0604020202020204" pitchFamily="34" charset="0"/>
              <a:buChar char="•"/>
            </a:pPr>
            <a:r>
              <a:rPr lang="en-US" dirty="0"/>
              <a:t>Ancestry biomarkers</a:t>
            </a:r>
          </a:p>
          <a:p>
            <a:pPr marL="342900" indent="-342900">
              <a:buFont typeface="Arial" panose="020B0604020202020204" pitchFamily="34" charset="0"/>
              <a:buChar char="•"/>
            </a:pPr>
            <a:endParaRPr lang="en-US" sz="900" dirty="0"/>
          </a:p>
          <a:p>
            <a:pPr marL="342900" indent="-342900">
              <a:buFont typeface="Arial" panose="020B0604020202020204" pitchFamily="34" charset="0"/>
              <a:buChar char="•"/>
            </a:pPr>
            <a:r>
              <a:rPr lang="en-US" dirty="0"/>
              <a:t>Movement to collect Social Determinants of Health</a:t>
            </a:r>
          </a:p>
          <a:p>
            <a:endParaRPr lang="en-US" dirty="0"/>
          </a:p>
        </p:txBody>
      </p:sp>
    </p:spTree>
    <p:extLst>
      <p:ext uri="{BB962C8B-B14F-4D97-AF65-F5344CB8AC3E}">
        <p14:creationId xmlns:p14="http://schemas.microsoft.com/office/powerpoint/2010/main" val="3309337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1A226-9160-4A6A-A663-DEE7DE9EACE1}"/>
              </a:ext>
            </a:extLst>
          </p:cNvPr>
          <p:cNvSpPr>
            <a:spLocks noGrp="1"/>
          </p:cNvSpPr>
          <p:nvPr>
            <p:ph type="title"/>
          </p:nvPr>
        </p:nvSpPr>
        <p:spPr>
          <a:xfrm>
            <a:off x="374073" y="41565"/>
            <a:ext cx="8395854" cy="1155469"/>
          </a:xfrm>
        </p:spPr>
        <p:txBody>
          <a:bodyPr/>
          <a:lstStyle/>
          <a:p>
            <a:r>
              <a:rPr lang="en-US" sz="4000" b="1" dirty="0">
                <a:solidFill>
                  <a:schemeClr val="accent1">
                    <a:lumMod val="50000"/>
                  </a:schemeClr>
                </a:solidFill>
              </a:rPr>
              <a:t>Unstructured Data:  Adequate and Accurate Racial/Ethnic Data?</a:t>
            </a:r>
          </a:p>
        </p:txBody>
      </p:sp>
      <p:pic>
        <p:nvPicPr>
          <p:cNvPr id="7" name="Picture 6">
            <a:extLst>
              <a:ext uri="{FF2B5EF4-FFF2-40B4-BE49-F238E27FC236}">
                <a16:creationId xmlns:a16="http://schemas.microsoft.com/office/drawing/2014/main" id="{A8958821-2658-46AB-88CB-CA0F8089297B}"/>
              </a:ext>
              <a:ext uri="{C183D7F6-B498-43B3-948B-1728B52AA6E4}">
                <adec:decorative xmlns:adec="http://schemas.microsoft.com/office/drawing/2017/decorative" val="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06582" y="1683326"/>
            <a:ext cx="7315200" cy="4603173"/>
          </a:xfrm>
          <a:prstGeom prst="rect">
            <a:avLst/>
          </a:prstGeom>
        </p:spPr>
      </p:pic>
    </p:spTree>
    <p:extLst>
      <p:ext uri="{BB962C8B-B14F-4D97-AF65-F5344CB8AC3E}">
        <p14:creationId xmlns:p14="http://schemas.microsoft.com/office/powerpoint/2010/main" val="3575386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DE3BCF-BB71-4D1C-A729-E1FDEF10F31B}"/>
              </a:ext>
            </a:extLst>
          </p:cNvPr>
          <p:cNvSpPr txBox="1"/>
          <p:nvPr/>
        </p:nvSpPr>
        <p:spPr>
          <a:xfrm>
            <a:off x="1587732" y="274320"/>
            <a:ext cx="7132319" cy="1938992"/>
          </a:xfrm>
          <a:prstGeom prst="rect">
            <a:avLst/>
          </a:prstGeom>
          <a:noFill/>
        </p:spPr>
        <p:txBody>
          <a:bodyPr wrap="square" rtlCol="0">
            <a:spAutoFit/>
          </a:bodyPr>
          <a:lstStyle/>
          <a:p>
            <a:r>
              <a:rPr lang="en-US" sz="6000" dirty="0">
                <a:latin typeface="Arial Rounded MT Bold" panose="020F0704030504030204" pitchFamily="34" charset="0"/>
              </a:rPr>
              <a:t>Genome / </a:t>
            </a:r>
            <a:r>
              <a:rPr lang="en-US" sz="6000" dirty="0" err="1">
                <a:latin typeface="Arial Rounded MT Bold" panose="020F0704030504030204" pitchFamily="34" charset="0"/>
              </a:rPr>
              <a:t>Omic</a:t>
            </a:r>
            <a:r>
              <a:rPr lang="en-US" sz="6000" dirty="0">
                <a:latin typeface="Arial Rounded MT Bold" panose="020F0704030504030204" pitchFamily="34" charset="0"/>
              </a:rPr>
              <a:t> Data Bases</a:t>
            </a:r>
          </a:p>
        </p:txBody>
      </p:sp>
      <p:pic>
        <p:nvPicPr>
          <p:cNvPr id="4" name="Picture 3" descr="A close up of an animal&#10;&#10;Description generated with high confidence">
            <a:extLst>
              <a:ext uri="{FF2B5EF4-FFF2-40B4-BE49-F238E27FC236}">
                <a16:creationId xmlns:a16="http://schemas.microsoft.com/office/drawing/2014/main" id="{17C972B9-E963-4FD3-AEF6-CE1382C060D0}"/>
              </a:ext>
            </a:extLst>
          </p:cNvPr>
          <p:cNvPicPr>
            <a:picLocks noChangeAspect="1"/>
          </p:cNvPicPr>
          <p:nvPr/>
        </p:nvPicPr>
        <p:blipFill>
          <a:blip r:embed="rId2"/>
          <a:stretch>
            <a:fillRect/>
          </a:stretch>
        </p:blipFill>
        <p:spPr>
          <a:xfrm>
            <a:off x="1138844" y="2360814"/>
            <a:ext cx="6591991" cy="3541222"/>
          </a:xfrm>
          <a:prstGeom prst="rect">
            <a:avLst/>
          </a:prstGeom>
        </p:spPr>
      </p:pic>
    </p:spTree>
    <p:extLst>
      <p:ext uri="{BB962C8B-B14F-4D97-AF65-F5344CB8AC3E}">
        <p14:creationId xmlns:p14="http://schemas.microsoft.com/office/powerpoint/2010/main" val="2042199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9B7A1-A124-4C2F-8B44-BCE9F2DFFECA}"/>
              </a:ext>
            </a:extLst>
          </p:cNvPr>
          <p:cNvSpPr>
            <a:spLocks noGrp="1"/>
          </p:cNvSpPr>
          <p:nvPr>
            <p:ph type="title"/>
          </p:nvPr>
        </p:nvSpPr>
        <p:spPr>
          <a:xfrm>
            <a:off x="457200" y="271464"/>
            <a:ext cx="8229600" cy="879420"/>
          </a:xfrm>
        </p:spPr>
        <p:txBody>
          <a:bodyPr/>
          <a:lstStyle/>
          <a:p>
            <a:r>
              <a:rPr lang="en-US" sz="4000" b="1" dirty="0">
                <a:solidFill>
                  <a:schemeClr val="accent1">
                    <a:lumMod val="50000"/>
                  </a:schemeClr>
                </a:solidFill>
              </a:rPr>
              <a:t>Misclassified Ancestry in AA Cancer Cell Lines </a:t>
            </a:r>
            <a:r>
              <a:rPr lang="en-US" sz="2000" b="1" dirty="0">
                <a:solidFill>
                  <a:schemeClr val="accent1">
                    <a:lumMod val="50000"/>
                  </a:schemeClr>
                </a:solidFill>
              </a:rPr>
              <a:t>(inadequate and inaccurate)</a:t>
            </a:r>
          </a:p>
        </p:txBody>
      </p:sp>
      <p:sp>
        <p:nvSpPr>
          <p:cNvPr id="3" name="Content Placeholder 2">
            <a:extLst>
              <a:ext uri="{FF2B5EF4-FFF2-40B4-BE49-F238E27FC236}">
                <a16:creationId xmlns:a16="http://schemas.microsoft.com/office/drawing/2014/main" id="{B499549F-23F6-48AC-936A-933BB8C6BAC7}"/>
              </a:ext>
            </a:extLst>
          </p:cNvPr>
          <p:cNvSpPr>
            <a:spLocks noGrp="1"/>
          </p:cNvSpPr>
          <p:nvPr>
            <p:ph sz="half" idx="1"/>
          </p:nvPr>
        </p:nvSpPr>
        <p:spPr>
          <a:xfrm>
            <a:off x="349134" y="1537854"/>
            <a:ext cx="8235315" cy="4870255"/>
          </a:xfrm>
        </p:spPr>
        <p:txBody>
          <a:bodyPr>
            <a:normAutofit fontScale="77500" lnSpcReduction="20000"/>
          </a:bodyPr>
          <a:lstStyle/>
          <a:p>
            <a:pPr marL="342900" indent="-342900">
              <a:buFont typeface="Arial" panose="020B0604020202020204" pitchFamily="34" charset="0"/>
              <a:buChar char="•"/>
            </a:pPr>
            <a:r>
              <a:rPr lang="en-US" dirty="0"/>
              <a:t>Cell lines are used by cancer researchers to probe molecular mechanisms. </a:t>
            </a:r>
            <a:r>
              <a:rPr lang="en-US" dirty="0">
                <a:highlight>
                  <a:srgbClr val="FFFF00"/>
                </a:highlight>
              </a:rPr>
              <a:t>Few cell lines are non-European </a:t>
            </a:r>
          </a:p>
          <a:p>
            <a:pPr marL="342900" indent="-342900">
              <a:buFont typeface="Arial" panose="020B0604020202020204" pitchFamily="34" charset="0"/>
              <a:buChar char="•"/>
            </a:pPr>
            <a:r>
              <a:rPr lang="en-US" dirty="0"/>
              <a:t>Observed differences in how certain cancers behave at the biological level in various ethnic groups, highlighting the </a:t>
            </a:r>
            <a:r>
              <a:rPr lang="en-US" dirty="0">
                <a:highlight>
                  <a:srgbClr val="FFFF00"/>
                </a:highlight>
              </a:rPr>
              <a:t>need for ethnically diverse cell lines to probe the molecular basis for these differences</a:t>
            </a:r>
            <a:r>
              <a:rPr lang="en-US" dirty="0"/>
              <a:t>.</a:t>
            </a:r>
          </a:p>
          <a:p>
            <a:pPr marL="342900" indent="-342900">
              <a:buFont typeface="Arial" panose="020B0604020202020204" pitchFamily="34" charset="0"/>
              <a:buChar char="•"/>
            </a:pPr>
            <a:r>
              <a:rPr lang="en-US" dirty="0"/>
              <a:t>A team of researchers analyzed genetic ancestry of 15 prostate, breast, and cervical cancer cell lines and found that </a:t>
            </a:r>
            <a:r>
              <a:rPr lang="en-US" dirty="0">
                <a:highlight>
                  <a:srgbClr val="FFFF00"/>
                </a:highlight>
              </a:rPr>
              <a:t>several lines labeled as mixed or black/African-American were misclassified</a:t>
            </a:r>
          </a:p>
          <a:p>
            <a:pPr marL="1028700" lvl="1" indent="-342900">
              <a:buFont typeface="Courier New" panose="02070309020205020404" pitchFamily="49" charset="0"/>
              <a:buChar char="o"/>
            </a:pPr>
            <a:r>
              <a:rPr lang="en-US" dirty="0"/>
              <a:t>A common prostate cancer cell line classified as African-American actually carries more than 90% European ancestry (22Rv1 had 99% European ancestry)</a:t>
            </a:r>
          </a:p>
          <a:p>
            <a:pPr marL="1028700" lvl="1" indent="-342900">
              <a:buFont typeface="Courier New" panose="02070309020205020404" pitchFamily="49" charset="0"/>
              <a:buChar char="o"/>
            </a:pPr>
            <a:r>
              <a:rPr lang="en-US" dirty="0"/>
              <a:t>E006AA-hT, (prostate) labeled as African-American actually carries 91% European ancestry.</a:t>
            </a:r>
          </a:p>
          <a:p>
            <a:pPr marL="1028700" lvl="1" indent="-342900">
              <a:buFont typeface="Courier New" panose="02070309020205020404" pitchFamily="49" charset="0"/>
              <a:buChar char="o"/>
            </a:pPr>
            <a:r>
              <a:rPr lang="en-US" dirty="0"/>
              <a:t>HeLa (</a:t>
            </a:r>
            <a:r>
              <a:rPr lang="en-US" dirty="0" err="1"/>
              <a:t>Heneritta</a:t>
            </a:r>
            <a:r>
              <a:rPr lang="en-US" dirty="0"/>
              <a:t> Lacks) cells contain 66% West African ancestry, which is slightly lower than the average of about 80% West African ancestry for US born African-Americans.</a:t>
            </a:r>
          </a:p>
          <a:p>
            <a:pPr marL="342900" indent="-342900">
              <a:buFont typeface="Arial" panose="020B0604020202020204" pitchFamily="34" charset="0"/>
              <a:buChar char="•"/>
            </a:pPr>
            <a:endParaRPr lang="en-US" sz="1000" dirty="0"/>
          </a:p>
          <a:p>
            <a:pPr marL="342900" indent="-342900">
              <a:buFont typeface="Arial" panose="020B0604020202020204" pitchFamily="34" charset="0"/>
              <a:buChar char="•"/>
            </a:pPr>
            <a:r>
              <a:rPr lang="en-US" dirty="0">
                <a:highlight>
                  <a:srgbClr val="FFFF00"/>
                </a:highlight>
              </a:rPr>
              <a:t>Published studies using misclassified cell lines may be inadequate to understand the disease within a population group and inaccurate for the development of personalized medicines</a:t>
            </a:r>
          </a:p>
          <a:p>
            <a:endParaRPr lang="en-US" sz="1600" dirty="0"/>
          </a:p>
          <a:p>
            <a:r>
              <a:rPr lang="en-US" sz="1600" dirty="0"/>
              <a:t>Source:  Hooker SE, Woods-Burnham L, Lloyd SM et al, CEBP, 2019 / (Cancer Epidemiol. Biomarkers Prev. 2019, </a:t>
            </a:r>
            <a:r>
              <a:rPr lang="en-US" sz="1600" dirty="0">
                <a:hlinkClick r:id="rId3" tooltip="Genetic ancestry analysis reveals misclassification of commonly used cancer cell lines">
                  <a:extLst>
                    <a:ext uri="{A12FA001-AC4F-418D-AE19-62706E023703}">
                      <ahyp:hlinkClr xmlns:ahyp="http://schemas.microsoft.com/office/drawing/2018/hyperlinkcolor" val="tx"/>
                    </a:ext>
                  </a:extLst>
                </a:hlinkClick>
              </a:rPr>
              <a:t>DOI: 10.1158/1055-9965.EPI-18-1132</a:t>
            </a:r>
            <a:r>
              <a:rPr lang="en-US" sz="1600" dirty="0"/>
              <a:t>). </a:t>
            </a:r>
          </a:p>
        </p:txBody>
      </p:sp>
    </p:spTree>
    <p:extLst>
      <p:ext uri="{BB962C8B-B14F-4D97-AF65-F5344CB8AC3E}">
        <p14:creationId xmlns:p14="http://schemas.microsoft.com/office/powerpoint/2010/main" val="5478580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F859D-A2BD-4F1D-9706-5438BCD669B1}"/>
              </a:ext>
            </a:extLst>
          </p:cNvPr>
          <p:cNvSpPr>
            <a:spLocks noGrp="1"/>
          </p:cNvSpPr>
          <p:nvPr>
            <p:ph type="title"/>
          </p:nvPr>
        </p:nvSpPr>
        <p:spPr>
          <a:xfrm>
            <a:off x="386255" y="188695"/>
            <a:ext cx="8371490" cy="1029192"/>
          </a:xfrm>
        </p:spPr>
        <p:txBody>
          <a:bodyPr/>
          <a:lstStyle/>
          <a:p>
            <a:r>
              <a:rPr lang="en-US" sz="4000" b="1" dirty="0">
                <a:solidFill>
                  <a:schemeClr val="accent1">
                    <a:lumMod val="50000"/>
                  </a:schemeClr>
                </a:solidFill>
              </a:rPr>
              <a:t>Human Genomics–Homogenous Don’t know what we don’t know</a:t>
            </a:r>
          </a:p>
        </p:txBody>
      </p:sp>
      <p:sp>
        <p:nvSpPr>
          <p:cNvPr id="3" name="Subtitle 2">
            <a:extLst>
              <a:ext uri="{FF2B5EF4-FFF2-40B4-BE49-F238E27FC236}">
                <a16:creationId xmlns:a16="http://schemas.microsoft.com/office/drawing/2014/main" id="{4AFFB17F-5F33-42F9-8AD1-4B2654DF31FA}"/>
              </a:ext>
            </a:extLst>
          </p:cNvPr>
          <p:cNvSpPr>
            <a:spLocks noGrp="1"/>
          </p:cNvSpPr>
          <p:nvPr>
            <p:ph type="subTitle" idx="1"/>
          </p:nvPr>
        </p:nvSpPr>
        <p:spPr>
          <a:xfrm>
            <a:off x="457200" y="1497724"/>
            <a:ext cx="7964568" cy="5360276"/>
          </a:xfrm>
        </p:spPr>
        <p:txBody>
          <a:bodyPr/>
          <a:lstStyle/>
          <a:p>
            <a:r>
              <a:rPr lang="en-US" u="sng" dirty="0"/>
              <a:t>2016 </a:t>
            </a:r>
            <a:r>
              <a:rPr lang="en-US" u="sng" dirty="0">
                <a:hlinkClick r:id="rId2">
                  <a:extLst>
                    <a:ext uri="{A12FA001-AC4F-418D-AE19-62706E023703}">
                      <ahyp:hlinkClr xmlns:ahyp="http://schemas.microsoft.com/office/drawing/2018/hyperlinkcolor" val="tx"/>
                    </a:ext>
                  </a:extLst>
                </a:hlinkClick>
              </a:rPr>
              <a:t>meta-analysis</a:t>
            </a:r>
            <a:r>
              <a:rPr lang="en-US" dirty="0"/>
              <a:t>: 2,511 studies from around the world found that 81% of participants in genome-mapping studies were of European descent. (2009, 96% of European descent)</a:t>
            </a:r>
          </a:p>
          <a:p>
            <a:pPr marL="342900" indent="-34290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21FF2050-627E-4FD1-97CF-D0EC5B3411A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89716" y="2656490"/>
            <a:ext cx="7964568" cy="3515710"/>
          </a:xfrm>
          <a:prstGeom prst="rect">
            <a:avLst/>
          </a:prstGeom>
        </p:spPr>
      </p:pic>
      <p:sp>
        <p:nvSpPr>
          <p:cNvPr id="6" name="TextBox 5">
            <a:extLst>
              <a:ext uri="{FF2B5EF4-FFF2-40B4-BE49-F238E27FC236}">
                <a16:creationId xmlns:a16="http://schemas.microsoft.com/office/drawing/2014/main" id="{A5134E46-9311-4568-AAF6-71045967DAC8}"/>
              </a:ext>
            </a:extLst>
          </p:cNvPr>
          <p:cNvSpPr txBox="1"/>
          <p:nvPr/>
        </p:nvSpPr>
        <p:spPr>
          <a:xfrm>
            <a:off x="2074657" y="6392306"/>
            <a:ext cx="6479627" cy="276999"/>
          </a:xfrm>
          <a:prstGeom prst="rect">
            <a:avLst/>
          </a:prstGeom>
          <a:noFill/>
        </p:spPr>
        <p:txBody>
          <a:bodyPr wrap="square" rtlCol="0">
            <a:spAutoFit/>
          </a:bodyPr>
          <a:lstStyle/>
          <a:p>
            <a:r>
              <a:rPr lang="en-US" sz="1200" dirty="0"/>
              <a:t>https://qz.com/1367177/if-ai-is-going-to-be-the-worlds-doctor-it-needs-better-textbooks/</a:t>
            </a:r>
          </a:p>
        </p:txBody>
      </p:sp>
    </p:spTree>
    <p:extLst>
      <p:ext uri="{BB962C8B-B14F-4D97-AF65-F5344CB8AC3E}">
        <p14:creationId xmlns:p14="http://schemas.microsoft.com/office/powerpoint/2010/main" val="9402195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373AC-C2E9-4F4B-8136-EE9D0F08EE69}"/>
              </a:ext>
            </a:extLst>
          </p:cNvPr>
          <p:cNvSpPr>
            <a:spLocks noGrp="1"/>
          </p:cNvSpPr>
          <p:nvPr>
            <p:ph type="title"/>
          </p:nvPr>
        </p:nvSpPr>
        <p:spPr>
          <a:xfrm>
            <a:off x="457200" y="271464"/>
            <a:ext cx="8229600" cy="548344"/>
          </a:xfrm>
        </p:spPr>
        <p:txBody>
          <a:bodyPr/>
          <a:lstStyle/>
          <a:p>
            <a:r>
              <a:rPr lang="en-US" sz="4000" b="1" dirty="0">
                <a:solidFill>
                  <a:schemeClr val="accent1">
                    <a:lumMod val="50000"/>
                  </a:schemeClr>
                </a:solidFill>
              </a:rPr>
              <a:t>‘</a:t>
            </a:r>
            <a:r>
              <a:rPr lang="en-US" sz="4000" b="1" dirty="0" err="1">
                <a:solidFill>
                  <a:schemeClr val="accent1">
                    <a:lumMod val="50000"/>
                  </a:schemeClr>
                </a:solidFill>
              </a:rPr>
              <a:t>Omic</a:t>
            </a:r>
            <a:r>
              <a:rPr lang="en-US" sz="4000" b="1" dirty="0">
                <a:solidFill>
                  <a:schemeClr val="accent1">
                    <a:lumMod val="50000"/>
                  </a:schemeClr>
                </a:solidFill>
              </a:rPr>
              <a:t> Limited Data Sources</a:t>
            </a:r>
          </a:p>
        </p:txBody>
      </p:sp>
      <p:sp>
        <p:nvSpPr>
          <p:cNvPr id="3" name="Subtitle 2">
            <a:extLst>
              <a:ext uri="{FF2B5EF4-FFF2-40B4-BE49-F238E27FC236}">
                <a16:creationId xmlns:a16="http://schemas.microsoft.com/office/drawing/2014/main" id="{FFF6D775-E5A3-4C6B-BFC2-F004BCD762FE}"/>
              </a:ext>
            </a:extLst>
          </p:cNvPr>
          <p:cNvSpPr>
            <a:spLocks noGrp="1"/>
          </p:cNvSpPr>
          <p:nvPr>
            <p:ph type="subTitle" idx="1"/>
          </p:nvPr>
        </p:nvSpPr>
        <p:spPr>
          <a:xfrm>
            <a:off x="354724" y="1138844"/>
            <a:ext cx="8269014" cy="5033356"/>
          </a:xfrm>
        </p:spPr>
        <p:txBody>
          <a:bodyPr/>
          <a:lstStyle/>
          <a:p>
            <a:pPr marL="342900" indent="-342900">
              <a:buFont typeface="Arial" panose="020B0604020202020204" pitchFamily="34" charset="0"/>
              <a:buChar char="•"/>
            </a:pPr>
            <a:r>
              <a:rPr lang="it-IT" dirty="0"/>
              <a:t>International Cancer Genome Consortium (ICGC)-20 countries 32 projects in USA, 1 in India and 0 in Africa</a:t>
            </a:r>
          </a:p>
          <a:p>
            <a:pPr marL="342900" indent="-342900">
              <a:buFont typeface="Arial" panose="020B0604020202020204" pitchFamily="34" charset="0"/>
              <a:buChar char="•"/>
            </a:pPr>
            <a:r>
              <a:rPr lang="en-US" dirty="0"/>
              <a:t>Some inherent bias in genomic data stems from non-scientific roots</a:t>
            </a:r>
          </a:p>
          <a:p>
            <a:pPr marL="1143000" lvl="1">
              <a:buFont typeface="Courier New" panose="02070309020205020404" pitchFamily="49" charset="0"/>
              <a:buChar char="o"/>
            </a:pPr>
            <a:r>
              <a:rPr lang="en-US" dirty="0"/>
              <a:t>Over-represent people who get sick more</a:t>
            </a:r>
          </a:p>
          <a:p>
            <a:pPr marL="1143000" lvl="1">
              <a:buFont typeface="Courier New" panose="02070309020205020404" pitchFamily="49" charset="0"/>
              <a:buChar char="o"/>
            </a:pPr>
            <a:r>
              <a:rPr lang="en-US" dirty="0"/>
              <a:t>Demographics around hospital </a:t>
            </a:r>
          </a:p>
          <a:p>
            <a:pPr marL="1143000" lvl="1">
              <a:buFont typeface="Courier New" panose="02070309020205020404" pitchFamily="49" charset="0"/>
              <a:buChar char="o"/>
            </a:pPr>
            <a:r>
              <a:rPr lang="en-US" dirty="0"/>
              <a:t>Clinical trial enrollment</a:t>
            </a:r>
          </a:p>
          <a:p>
            <a:pPr marL="1143000" lvl="1">
              <a:buFont typeface="Courier New" panose="02070309020205020404" pitchFamily="49" charset="0"/>
              <a:buChar char="o"/>
            </a:pPr>
            <a:r>
              <a:rPr lang="en-US" dirty="0"/>
              <a:t>Costs</a:t>
            </a:r>
          </a:p>
          <a:p>
            <a:pPr marL="346075" indent="-346075">
              <a:buFont typeface="Arial" panose="020B0604020202020204" pitchFamily="34" charset="0"/>
              <a:buChar char="•"/>
            </a:pPr>
            <a:r>
              <a:rPr lang="en-US" dirty="0"/>
              <a:t>2015 study found that 2% of the more than 10,000 NIH-funded cancer studies include adequate sample of minority groups to measure statistically significant change. </a:t>
            </a:r>
          </a:p>
          <a:p>
            <a:pPr marL="346075" indent="-346075">
              <a:buFont typeface="Arial" panose="020B0604020202020204" pitchFamily="34" charset="0"/>
              <a:buChar char="•"/>
            </a:pPr>
            <a:r>
              <a:rPr lang="en-US" dirty="0"/>
              <a:t>Too frequently, rely on observation classification for race/ethnicity</a:t>
            </a:r>
          </a:p>
        </p:txBody>
      </p:sp>
      <p:sp>
        <p:nvSpPr>
          <p:cNvPr id="4" name="TextBox 3">
            <a:extLst>
              <a:ext uri="{FF2B5EF4-FFF2-40B4-BE49-F238E27FC236}">
                <a16:creationId xmlns:a16="http://schemas.microsoft.com/office/drawing/2014/main" id="{F64E4833-7D9C-4B76-BD51-4B234960BAB3}"/>
              </a:ext>
            </a:extLst>
          </p:cNvPr>
          <p:cNvSpPr txBox="1"/>
          <p:nvPr/>
        </p:nvSpPr>
        <p:spPr>
          <a:xfrm>
            <a:off x="2096814" y="6172200"/>
            <a:ext cx="6526924" cy="276999"/>
          </a:xfrm>
          <a:prstGeom prst="rect">
            <a:avLst/>
          </a:prstGeom>
          <a:noFill/>
        </p:spPr>
        <p:txBody>
          <a:bodyPr wrap="square" rtlCol="0">
            <a:spAutoFit/>
          </a:bodyPr>
          <a:lstStyle/>
          <a:p>
            <a:r>
              <a:rPr lang="en-US" sz="1200" dirty="0"/>
              <a:t>https://qz.com/1367177/if-ai-is-going-to-be-the-worlds-doctor-it-needs-better-textbooks/</a:t>
            </a:r>
          </a:p>
        </p:txBody>
      </p:sp>
    </p:spTree>
    <p:extLst>
      <p:ext uri="{BB962C8B-B14F-4D97-AF65-F5344CB8AC3E}">
        <p14:creationId xmlns:p14="http://schemas.microsoft.com/office/powerpoint/2010/main" val="29892403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F9369-FC23-40E1-9EF0-5DF1FE2AD69A}"/>
              </a:ext>
            </a:extLst>
          </p:cNvPr>
          <p:cNvSpPr>
            <a:spLocks noGrp="1"/>
          </p:cNvSpPr>
          <p:nvPr>
            <p:ph type="title"/>
          </p:nvPr>
        </p:nvSpPr>
        <p:spPr>
          <a:xfrm>
            <a:off x="1197034" y="271464"/>
            <a:ext cx="7489766" cy="859068"/>
          </a:xfrm>
        </p:spPr>
        <p:txBody>
          <a:bodyPr/>
          <a:lstStyle/>
          <a:p>
            <a:r>
              <a:rPr lang="en-US" sz="6000" dirty="0">
                <a:solidFill>
                  <a:schemeClr val="accent1">
                    <a:lumMod val="50000"/>
                  </a:schemeClr>
                </a:solidFill>
              </a:rPr>
              <a:t>Artificial Intelligence</a:t>
            </a:r>
          </a:p>
        </p:txBody>
      </p:sp>
      <p:pic>
        <p:nvPicPr>
          <p:cNvPr id="3" name="Picture 2">
            <a:extLst>
              <a:ext uri="{FF2B5EF4-FFF2-40B4-BE49-F238E27FC236}">
                <a16:creationId xmlns:a16="http://schemas.microsoft.com/office/drawing/2014/main" id="{AC8A2B42-8AA8-46E6-928A-3147AE50C75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06089" y="1478904"/>
            <a:ext cx="7489766" cy="4334897"/>
          </a:xfrm>
          <a:prstGeom prst="rect">
            <a:avLst/>
          </a:prstGeom>
        </p:spPr>
      </p:pic>
    </p:spTree>
    <p:extLst>
      <p:ext uri="{BB962C8B-B14F-4D97-AF65-F5344CB8AC3E}">
        <p14:creationId xmlns:p14="http://schemas.microsoft.com/office/powerpoint/2010/main" val="22659427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A20A9-F37C-4BB6-BC16-A1E8567DC1B0}"/>
              </a:ext>
            </a:extLst>
          </p:cNvPr>
          <p:cNvSpPr>
            <a:spLocks noGrp="1"/>
          </p:cNvSpPr>
          <p:nvPr>
            <p:ph type="title"/>
          </p:nvPr>
        </p:nvSpPr>
        <p:spPr>
          <a:xfrm>
            <a:off x="331076" y="82277"/>
            <a:ext cx="8954814" cy="1075447"/>
          </a:xfrm>
        </p:spPr>
        <p:txBody>
          <a:bodyPr/>
          <a:lstStyle/>
          <a:p>
            <a:r>
              <a:rPr lang="en-US" sz="4000" b="1" dirty="0">
                <a:solidFill>
                  <a:schemeClr val="accent1">
                    <a:lumMod val="50000"/>
                  </a:schemeClr>
                </a:solidFill>
              </a:rPr>
              <a:t>Artificial Intelligence (AI) Plays  Integral Role in Medical Diagnostics</a:t>
            </a:r>
          </a:p>
        </p:txBody>
      </p:sp>
      <p:sp>
        <p:nvSpPr>
          <p:cNvPr id="3" name="Content Placeholder 2">
            <a:extLst>
              <a:ext uri="{FF2B5EF4-FFF2-40B4-BE49-F238E27FC236}">
                <a16:creationId xmlns:a16="http://schemas.microsoft.com/office/drawing/2014/main" id="{3AEDBC81-14F9-4CBB-BDA3-0A21E3D4446E}"/>
              </a:ext>
            </a:extLst>
          </p:cNvPr>
          <p:cNvSpPr>
            <a:spLocks noGrp="1"/>
          </p:cNvSpPr>
          <p:nvPr>
            <p:ph sz="half" idx="1"/>
          </p:nvPr>
        </p:nvSpPr>
        <p:spPr>
          <a:xfrm>
            <a:off x="173420" y="1512915"/>
            <a:ext cx="8797159" cy="4788132"/>
          </a:xfrm>
        </p:spPr>
        <p:txBody>
          <a:bodyPr>
            <a:normAutofit fontScale="77500" lnSpcReduction="20000"/>
          </a:bodyPr>
          <a:lstStyle/>
          <a:p>
            <a:pPr marL="342900" indent="-342900">
              <a:buFont typeface="Arial" panose="020B0604020202020204" pitchFamily="34" charset="0"/>
              <a:buChar char="•"/>
            </a:pPr>
            <a:r>
              <a:rPr lang="en-US" dirty="0"/>
              <a:t>AI will sift through the vast amounts of health information produced by our society </a:t>
            </a:r>
          </a:p>
          <a:p>
            <a:pPr marL="690563" lvl="1" indent="-292100">
              <a:buFont typeface="Courier New" panose="02070309020205020404" pitchFamily="49" charset="0"/>
              <a:buChar char="o"/>
            </a:pPr>
            <a:r>
              <a:rPr lang="en-US" dirty="0"/>
              <a:t>Find patterns that will help us be more efficient, wealthier and happier</a:t>
            </a:r>
          </a:p>
          <a:p>
            <a:pPr marL="690563" lvl="1" indent="-292100">
              <a:buFont typeface="Courier New" panose="02070309020205020404" pitchFamily="49" charset="0"/>
              <a:buChar char="o"/>
            </a:pPr>
            <a:r>
              <a:rPr lang="en-US" dirty="0"/>
              <a:t>Assist clinical decision making</a:t>
            </a:r>
          </a:p>
          <a:p>
            <a:pPr marL="690563" lvl="1" indent="-292100">
              <a:buFont typeface="Courier New" panose="02070309020205020404" pitchFamily="49" charset="0"/>
              <a:buChar char="o"/>
            </a:pPr>
            <a:r>
              <a:rPr lang="en-US" dirty="0"/>
              <a:t>Reduce diagnostic and therapeutic errors</a:t>
            </a:r>
          </a:p>
          <a:p>
            <a:pPr marL="690563" lvl="1" indent="-292100">
              <a:buFont typeface="Courier New" panose="02070309020205020404" pitchFamily="49" charset="0"/>
              <a:buChar char="o"/>
            </a:pPr>
            <a:r>
              <a:rPr lang="en-US" dirty="0"/>
              <a:t>Inferences for health risks</a:t>
            </a:r>
          </a:p>
          <a:p>
            <a:endParaRPr lang="en-US" sz="1000" dirty="0"/>
          </a:p>
          <a:p>
            <a:pPr marL="342900" indent="-342900">
              <a:buFont typeface="Arial" panose="020B0604020202020204" pitchFamily="34" charset="0"/>
              <a:buChar char="•"/>
            </a:pPr>
            <a:r>
              <a:rPr lang="en-US" dirty="0"/>
              <a:t>To address diagnostic error, researchers and companies are leveraging artificial intelligence</a:t>
            </a:r>
          </a:p>
          <a:p>
            <a:pPr marL="739775" lvl="1" indent="-342900">
              <a:buFont typeface="Courier New" panose="02070309020205020404" pitchFamily="49" charset="0"/>
              <a:buChar char="o"/>
            </a:pPr>
            <a:r>
              <a:rPr lang="en-US" b="1" dirty="0"/>
              <a:t>Chatbots</a:t>
            </a:r>
            <a:r>
              <a:rPr lang="en-US" dirty="0"/>
              <a:t>:  Speech recognition capability to identify patterns in patient symptoms to</a:t>
            </a:r>
          </a:p>
          <a:p>
            <a:pPr marL="1887538" lvl="1" indent="0">
              <a:buNone/>
            </a:pPr>
            <a:r>
              <a:rPr lang="en-US" dirty="0"/>
              <a:t>form a potential diagnosis, prevent disease and/or recommend an appropriate course of action.</a:t>
            </a:r>
          </a:p>
          <a:p>
            <a:pPr marL="739775" lvl="1" indent="-342900">
              <a:buFont typeface="Courier New" panose="02070309020205020404" pitchFamily="49" charset="0"/>
              <a:buChar char="o"/>
            </a:pPr>
            <a:r>
              <a:rPr lang="en-US" b="1" dirty="0"/>
              <a:t>Oncology</a:t>
            </a:r>
            <a:r>
              <a:rPr lang="en-US" dirty="0"/>
              <a:t>: Train algorithms to recognize cancerous tissue at a level comparable to</a:t>
            </a:r>
          </a:p>
          <a:p>
            <a:pPr marL="1828800" lvl="1" indent="0">
              <a:buNone/>
            </a:pPr>
            <a:r>
              <a:rPr lang="en-US" dirty="0"/>
              <a:t> trained physicians. </a:t>
            </a:r>
          </a:p>
          <a:p>
            <a:pPr marL="739775" lvl="1" indent="-342900">
              <a:buFont typeface="Courier New" panose="02070309020205020404" pitchFamily="49" charset="0"/>
              <a:buChar char="o"/>
            </a:pPr>
            <a:r>
              <a:rPr lang="en-US" b="1" dirty="0"/>
              <a:t>Pathology: </a:t>
            </a:r>
            <a:r>
              <a:rPr lang="en-US" dirty="0"/>
              <a:t>Pathology is the medical specialty that is concerned with the diagnosis</a:t>
            </a:r>
          </a:p>
          <a:p>
            <a:pPr marL="1887538" lvl="1" indent="0">
              <a:buNone/>
            </a:pPr>
            <a:r>
              <a:rPr lang="en-US" dirty="0"/>
              <a:t>of disease based on the laboratory analysis of bodily fluids such as blood and urine, as well as tissues. Machine vision and other machine learning technologies can enhance the efforts traditionally left only to pathologists with microscopes. </a:t>
            </a:r>
          </a:p>
          <a:p>
            <a:pPr marL="739775" lvl="1" indent="-342900">
              <a:buFont typeface="Courier New" panose="02070309020205020404" pitchFamily="49" charset="0"/>
              <a:buChar char="o"/>
            </a:pPr>
            <a:r>
              <a:rPr lang="en-US" b="1" dirty="0"/>
              <a:t>Rare Diseases</a:t>
            </a:r>
            <a:r>
              <a:rPr lang="en-US" dirty="0"/>
              <a:t>: Facial recognition software is being combined with machine</a:t>
            </a:r>
          </a:p>
          <a:p>
            <a:pPr marL="1828800" lvl="1" indent="0">
              <a:buNone/>
            </a:pPr>
            <a:r>
              <a:rPr lang="en-US" dirty="0"/>
              <a:t>learning to help clinicians diagnose rare diseases. Patient photos are analyzed using facial analysis and deep learning to detect phenotypes that correlate with rare genetic diseases.</a:t>
            </a:r>
          </a:p>
        </p:txBody>
      </p:sp>
      <p:sp>
        <p:nvSpPr>
          <p:cNvPr id="4" name="TextBox 3">
            <a:extLst>
              <a:ext uri="{FF2B5EF4-FFF2-40B4-BE49-F238E27FC236}">
                <a16:creationId xmlns:a16="http://schemas.microsoft.com/office/drawing/2014/main" id="{00B05819-CDC1-49FF-9B52-F459F72E58C6}"/>
              </a:ext>
            </a:extLst>
          </p:cNvPr>
          <p:cNvSpPr txBox="1"/>
          <p:nvPr/>
        </p:nvSpPr>
        <p:spPr>
          <a:xfrm>
            <a:off x="2119743" y="6469183"/>
            <a:ext cx="6941129" cy="276999"/>
          </a:xfrm>
          <a:prstGeom prst="rect">
            <a:avLst/>
          </a:prstGeom>
          <a:noFill/>
        </p:spPr>
        <p:txBody>
          <a:bodyPr wrap="square" rtlCol="0">
            <a:spAutoFit/>
          </a:bodyPr>
          <a:lstStyle/>
          <a:p>
            <a:r>
              <a:rPr lang="en-US" sz="1200" dirty="0"/>
              <a:t>https://emerj.com/ai-sector-overviews/machine-learning-medical-diagnostics-4-current-applications/</a:t>
            </a:r>
          </a:p>
        </p:txBody>
      </p:sp>
    </p:spTree>
    <p:extLst>
      <p:ext uri="{BB962C8B-B14F-4D97-AF65-F5344CB8AC3E}">
        <p14:creationId xmlns:p14="http://schemas.microsoft.com/office/powerpoint/2010/main" val="2548149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p:txBody>
          <a:bodyPr>
            <a:normAutofit/>
          </a:bodyPr>
          <a:lstStyle/>
          <a:p>
            <a:endParaRPr lang="en-US" dirty="0"/>
          </a:p>
          <a:p>
            <a:endParaRPr lang="en-US" dirty="0"/>
          </a:p>
        </p:txBody>
      </p:sp>
      <p:sp>
        <p:nvSpPr>
          <p:cNvPr id="4" name="Title 3"/>
          <p:cNvSpPr>
            <a:spLocks noGrp="1"/>
          </p:cNvSpPr>
          <p:nvPr>
            <p:ph type="title"/>
          </p:nvPr>
        </p:nvSpPr>
        <p:spPr>
          <a:xfrm>
            <a:off x="4200333" y="1186637"/>
            <a:ext cx="2779295" cy="2103808"/>
          </a:xfrm>
        </p:spPr>
        <p:txBody>
          <a:bodyPr anchor="t"/>
          <a:lstStyle/>
          <a:p>
            <a:pPr>
              <a:lnSpc>
                <a:spcPct val="100000"/>
              </a:lnSpc>
            </a:pPr>
            <a:r>
              <a:rPr lang="en-US" sz="5400" b="1" dirty="0">
                <a:solidFill>
                  <a:schemeClr val="accent1">
                    <a:lumMod val="50000"/>
                  </a:schemeClr>
                </a:solidFill>
              </a:rPr>
              <a:t> NIMHD Mission</a:t>
            </a:r>
          </a:p>
        </p:txBody>
      </p:sp>
    </p:spTree>
    <p:extLst>
      <p:ext uri="{BB962C8B-B14F-4D97-AF65-F5344CB8AC3E}">
        <p14:creationId xmlns:p14="http://schemas.microsoft.com/office/powerpoint/2010/main" val="21796615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984AF-B9CF-49ED-8716-4AF3D907413A}"/>
              </a:ext>
            </a:extLst>
          </p:cNvPr>
          <p:cNvSpPr>
            <a:spLocks noGrp="1"/>
          </p:cNvSpPr>
          <p:nvPr>
            <p:ph type="title"/>
          </p:nvPr>
        </p:nvSpPr>
        <p:spPr>
          <a:xfrm>
            <a:off x="182880" y="811790"/>
            <a:ext cx="8828116" cy="900632"/>
          </a:xfrm>
        </p:spPr>
        <p:txBody>
          <a:bodyPr/>
          <a:lstStyle/>
          <a:p>
            <a:r>
              <a:rPr lang="en-US" sz="4000" b="1" dirty="0">
                <a:solidFill>
                  <a:schemeClr val="accent1">
                    <a:lumMod val="50000"/>
                  </a:schemeClr>
                </a:solidFill>
              </a:rPr>
              <a:t>Correctional Offender Management Profiling for Alternative Sanctions (COMPAS)</a:t>
            </a:r>
          </a:p>
        </p:txBody>
      </p:sp>
      <p:sp>
        <p:nvSpPr>
          <p:cNvPr id="3" name="Rectangle 2">
            <a:extLst>
              <a:ext uri="{FF2B5EF4-FFF2-40B4-BE49-F238E27FC236}">
                <a16:creationId xmlns:a16="http://schemas.microsoft.com/office/drawing/2014/main" id="{93F09D34-230C-46B8-89DE-21D86F0FC469}"/>
              </a:ext>
            </a:extLst>
          </p:cNvPr>
          <p:cNvSpPr/>
          <p:nvPr/>
        </p:nvSpPr>
        <p:spPr>
          <a:xfrm>
            <a:off x="182880" y="1712422"/>
            <a:ext cx="8961120" cy="4832092"/>
          </a:xfrm>
          <a:prstGeom prst="rect">
            <a:avLst/>
          </a:prstGeom>
        </p:spPr>
        <p:txBody>
          <a:bodyPr wrap="square">
            <a:spAutoFit/>
          </a:bodyPr>
          <a:lstStyle/>
          <a:p>
            <a:pPr marL="401638" indent="-401638">
              <a:buFont typeface="Arial" panose="020B0604020202020204" pitchFamily="34" charset="0"/>
              <a:buChar char="•"/>
            </a:pPr>
            <a:r>
              <a:rPr lang="en-US" dirty="0"/>
              <a:t>US justice system, reviled for its racial bias, turned to technology for help-algorithms had a racial bias too.</a:t>
            </a:r>
          </a:p>
          <a:p>
            <a:endParaRPr lang="en-US" dirty="0"/>
          </a:p>
          <a:p>
            <a:pPr marL="401638" indent="-401638">
              <a:buFont typeface="Arial" panose="020B0604020202020204" pitchFamily="34" charset="0"/>
              <a:buChar char="•"/>
            </a:pPr>
            <a:r>
              <a:rPr lang="en-US" dirty="0">
                <a:highlight>
                  <a:srgbClr val="FFFF00"/>
                </a:highlight>
              </a:rPr>
              <a:t>More prone to mistakenly label black defendants as likely to reoffend </a:t>
            </a:r>
            <a:r>
              <a:rPr lang="en-US" dirty="0"/>
              <a:t>– wrongly flagging them at almost twice the rate as white people (45% to 24%)</a:t>
            </a:r>
          </a:p>
          <a:p>
            <a:endParaRPr lang="en-US" dirty="0"/>
          </a:p>
          <a:p>
            <a:pPr marL="401638" indent="-401638">
              <a:buFont typeface="Arial" panose="020B0604020202020204" pitchFamily="34" charset="0"/>
              <a:buChar char="•"/>
            </a:pPr>
            <a:r>
              <a:rPr lang="en-US" dirty="0"/>
              <a:t>Black defendants were 77 percent more likely to be assigned higher risk scores than white defendants.</a:t>
            </a:r>
          </a:p>
          <a:p>
            <a:endParaRPr lang="en-US" dirty="0"/>
          </a:p>
          <a:p>
            <a:pPr marL="401638" indent="-401638">
              <a:buFont typeface="Arial" panose="020B0604020202020204" pitchFamily="34" charset="0"/>
              <a:buChar char="•"/>
            </a:pPr>
            <a:r>
              <a:rPr lang="en-US" dirty="0"/>
              <a:t>White defendants who re-offended within the next two years were mistakenly labeled low risk almost twice as often as black re-offenders (48 percent vs. 28 percent)</a:t>
            </a:r>
          </a:p>
          <a:p>
            <a:pPr marL="401638" indent="-401638">
              <a:buFont typeface="Arial" panose="020B0604020202020204" pitchFamily="34" charset="0"/>
              <a:buChar char="•"/>
            </a:pPr>
            <a:endParaRPr lang="en-US" dirty="0"/>
          </a:p>
          <a:p>
            <a:pPr marL="401638" indent="-401638">
              <a:buFont typeface="Arial" panose="020B0604020202020204" pitchFamily="34" charset="0"/>
              <a:buChar char="•"/>
            </a:pPr>
            <a:r>
              <a:rPr lang="en-US" dirty="0" err="1"/>
              <a:t>PedPol</a:t>
            </a:r>
            <a:r>
              <a:rPr lang="en-US" dirty="0"/>
              <a:t> Crime Hot Spots:  </a:t>
            </a:r>
            <a:r>
              <a:rPr lang="en-US" dirty="0">
                <a:highlight>
                  <a:srgbClr val="FFFF00"/>
                </a:highlight>
              </a:rPr>
              <a:t>Suggested majority black neighborhoods at about twice the rate of white ones </a:t>
            </a:r>
            <a:r>
              <a:rPr lang="en-US" dirty="0"/>
              <a:t>/ when the statisticians modelled the city’s likely overall drug use, based on national statistics, it was much more evenly distributed.</a:t>
            </a:r>
          </a:p>
          <a:p>
            <a:pPr marL="401638" indent="-401638">
              <a:buFont typeface="Arial" panose="020B0604020202020204" pitchFamily="34" charset="0"/>
              <a:buChar char="•"/>
            </a:pPr>
            <a:endParaRPr lang="en-US" sz="2000" dirty="0"/>
          </a:p>
        </p:txBody>
      </p:sp>
      <p:sp>
        <p:nvSpPr>
          <p:cNvPr id="4" name="Rectangle 3">
            <a:extLst>
              <a:ext uri="{FF2B5EF4-FFF2-40B4-BE49-F238E27FC236}">
                <a16:creationId xmlns:a16="http://schemas.microsoft.com/office/drawing/2014/main" id="{7E50D866-5B3B-476C-9FA7-C96AB16ADD38}"/>
              </a:ext>
            </a:extLst>
          </p:cNvPr>
          <p:cNvSpPr/>
          <p:nvPr/>
        </p:nvSpPr>
        <p:spPr>
          <a:xfrm>
            <a:off x="3225340" y="6250824"/>
            <a:ext cx="4339243" cy="461665"/>
          </a:xfrm>
          <a:prstGeom prst="rect">
            <a:avLst/>
          </a:prstGeom>
        </p:spPr>
        <p:txBody>
          <a:bodyPr wrap="square">
            <a:spAutoFit/>
          </a:bodyPr>
          <a:lstStyle/>
          <a:p>
            <a:r>
              <a:rPr lang="en-US" sz="1200" dirty="0"/>
              <a:t>https://www.newscientist.com/article/2166207-discriminating-algorithms-5-times-ai-showed-prejudice/</a:t>
            </a:r>
          </a:p>
        </p:txBody>
      </p:sp>
    </p:spTree>
    <p:extLst>
      <p:ext uri="{BB962C8B-B14F-4D97-AF65-F5344CB8AC3E}">
        <p14:creationId xmlns:p14="http://schemas.microsoft.com/office/powerpoint/2010/main" val="24320244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D030D-C89E-4781-A6F0-A0E62A584D57}"/>
              </a:ext>
            </a:extLst>
          </p:cNvPr>
          <p:cNvSpPr>
            <a:spLocks noGrp="1"/>
          </p:cNvSpPr>
          <p:nvPr>
            <p:ph type="title"/>
          </p:nvPr>
        </p:nvSpPr>
        <p:spPr>
          <a:xfrm>
            <a:off x="483571" y="84433"/>
            <a:ext cx="8059170" cy="737530"/>
          </a:xfrm>
        </p:spPr>
        <p:txBody>
          <a:bodyPr/>
          <a:lstStyle/>
          <a:p>
            <a:r>
              <a:rPr lang="en-US" sz="4000" b="1" dirty="0">
                <a:solidFill>
                  <a:schemeClr val="accent1">
                    <a:lumMod val="50000"/>
                  </a:schemeClr>
                </a:solidFill>
              </a:rPr>
              <a:t>Dark-Skinned People &amp; Females</a:t>
            </a:r>
            <a:endParaRPr lang="en-US" sz="4000" dirty="0">
              <a:solidFill>
                <a:schemeClr val="accent1">
                  <a:lumMod val="50000"/>
                </a:schemeClr>
              </a:solidFill>
            </a:endParaRPr>
          </a:p>
        </p:txBody>
      </p:sp>
      <p:sp>
        <p:nvSpPr>
          <p:cNvPr id="3" name="Content Placeholder 2">
            <a:extLst>
              <a:ext uri="{FF2B5EF4-FFF2-40B4-BE49-F238E27FC236}">
                <a16:creationId xmlns:a16="http://schemas.microsoft.com/office/drawing/2014/main" id="{5322D0EF-C515-4F04-B893-B3DB5392CF0A}"/>
              </a:ext>
            </a:extLst>
          </p:cNvPr>
          <p:cNvSpPr>
            <a:spLocks noGrp="1"/>
          </p:cNvSpPr>
          <p:nvPr>
            <p:ph sz="half" idx="1"/>
          </p:nvPr>
        </p:nvSpPr>
        <p:spPr>
          <a:xfrm>
            <a:off x="307426" y="999041"/>
            <a:ext cx="8235315" cy="4859917"/>
          </a:xfrm>
        </p:spPr>
        <p:txBody>
          <a:bodyPr>
            <a:normAutofit/>
          </a:bodyPr>
          <a:lstStyle/>
          <a:p>
            <a:pPr marL="342900" indent="-342900">
              <a:buFont typeface="Arial" panose="020B0604020202020204" pitchFamily="34" charset="0"/>
              <a:buChar char="•"/>
            </a:pPr>
            <a:r>
              <a:rPr lang="en-US" dirty="0"/>
              <a:t>AI-Driven Dermatology: potential to save thousands of people from skin cancer each year—while putting others at greater risk </a:t>
            </a:r>
          </a:p>
          <a:p>
            <a:pPr marL="1028700" lvl="1" indent="-342900">
              <a:buFont typeface="Courier New" panose="02070309020205020404" pitchFamily="49" charset="0"/>
              <a:buChar char="o"/>
            </a:pPr>
            <a:r>
              <a:rPr lang="en-US" dirty="0"/>
              <a:t>African-Americans have the highest mortality rate for skin cancer so AI trainers are missing skin cancer in African-Americans</a:t>
            </a:r>
          </a:p>
          <a:p>
            <a:pPr marL="1028700" lvl="1" indent="-342900">
              <a:buFont typeface="Courier New" panose="02070309020205020404" pitchFamily="49" charset="0"/>
              <a:buChar char="o"/>
            </a:pPr>
            <a:r>
              <a:rPr lang="en-US" dirty="0"/>
              <a:t>Particularly bad at identifying women of color:  </a:t>
            </a:r>
            <a:r>
              <a:rPr lang="en-US" dirty="0">
                <a:highlight>
                  <a:srgbClr val="FFFF00"/>
                </a:highlight>
              </a:rPr>
              <a:t>34% less accurate at recognizing darker-skinned females compared to lighter-skinned males</a:t>
            </a:r>
          </a:p>
          <a:p>
            <a:pPr marL="342900" indent="-342900">
              <a:buFont typeface="Arial" panose="020B0604020202020204" pitchFamily="34" charset="0"/>
              <a:buChar char="•"/>
            </a:pPr>
            <a:r>
              <a:rPr lang="en-US" dirty="0"/>
              <a:t>Three of the latest gender-recognition AIs (</a:t>
            </a:r>
            <a:r>
              <a:rPr lang="en-US" dirty="0" err="1"/>
              <a:t>Megvii</a:t>
            </a:r>
            <a:r>
              <a:rPr lang="en-US" dirty="0"/>
              <a:t>)</a:t>
            </a:r>
          </a:p>
          <a:p>
            <a:pPr marL="1028700" lvl="1" indent="-342900">
              <a:buFont typeface="Courier New" panose="02070309020205020404" pitchFamily="49" charset="0"/>
              <a:buChar char="o"/>
            </a:pPr>
            <a:r>
              <a:rPr lang="en-US" dirty="0">
                <a:highlight>
                  <a:srgbClr val="FFFF00"/>
                </a:highlight>
              </a:rPr>
              <a:t>Id person’s gender 99% of time for white men</a:t>
            </a:r>
          </a:p>
          <a:p>
            <a:pPr marL="1028700" lvl="1" indent="-342900">
              <a:buFont typeface="Courier New" panose="02070309020205020404" pitchFamily="49" charset="0"/>
              <a:buChar char="o"/>
            </a:pPr>
            <a:r>
              <a:rPr lang="en-US" dirty="0">
                <a:highlight>
                  <a:srgbClr val="FFFF00"/>
                </a:highlight>
              </a:rPr>
              <a:t>Id person’s gender 35% of time for dark-skinned women</a:t>
            </a:r>
          </a:p>
          <a:p>
            <a:pPr marL="342900" indent="-342900">
              <a:buFont typeface="Arial" panose="020B0604020202020204" pitchFamily="34" charset="0"/>
              <a:buChar char="•"/>
            </a:pPr>
            <a:r>
              <a:rPr lang="en-US" dirty="0"/>
              <a:t>Google search for CEO</a:t>
            </a:r>
          </a:p>
          <a:p>
            <a:pPr marL="1028700" lvl="1" indent="-342900">
              <a:buFont typeface="Courier New" panose="02070309020205020404" pitchFamily="49" charset="0"/>
              <a:buChar char="o"/>
            </a:pPr>
            <a:r>
              <a:rPr lang="en-US" dirty="0"/>
              <a:t>11% resulted in women (27% female CEOs in US)</a:t>
            </a:r>
          </a:p>
          <a:p>
            <a:pPr marL="1028700" lvl="1" indent="-342900">
              <a:buFont typeface="Courier New" panose="02070309020205020404" pitchFamily="49" charset="0"/>
              <a:buChar char="o"/>
            </a:pPr>
            <a:r>
              <a:rPr lang="en-US" dirty="0">
                <a:highlight>
                  <a:srgbClr val="FFFF00"/>
                </a:highlight>
              </a:rPr>
              <a:t>Online advertising showed high-income jobs to men more than women</a:t>
            </a:r>
          </a:p>
          <a:p>
            <a:endParaRPr lang="en-US" dirty="0"/>
          </a:p>
        </p:txBody>
      </p:sp>
      <p:sp>
        <p:nvSpPr>
          <p:cNvPr id="4" name="TextBox 3">
            <a:extLst>
              <a:ext uri="{FF2B5EF4-FFF2-40B4-BE49-F238E27FC236}">
                <a16:creationId xmlns:a16="http://schemas.microsoft.com/office/drawing/2014/main" id="{93F03EDF-3C35-4A80-918C-8B7966C99913}"/>
              </a:ext>
            </a:extLst>
          </p:cNvPr>
          <p:cNvSpPr txBox="1"/>
          <p:nvPr/>
        </p:nvSpPr>
        <p:spPr>
          <a:xfrm>
            <a:off x="2892829" y="6089790"/>
            <a:ext cx="3890357" cy="461665"/>
          </a:xfrm>
          <a:prstGeom prst="rect">
            <a:avLst/>
          </a:prstGeom>
          <a:noFill/>
        </p:spPr>
        <p:txBody>
          <a:bodyPr wrap="square" rtlCol="0">
            <a:spAutoFit/>
          </a:bodyPr>
          <a:lstStyle/>
          <a:p>
            <a:r>
              <a:rPr lang="en-US" sz="1200" dirty="0"/>
              <a:t>https://www.newscientist.com/article/2166207-discriminating-algorithms-5-times-ai-showed-prejudice/</a:t>
            </a:r>
          </a:p>
        </p:txBody>
      </p:sp>
    </p:spTree>
    <p:extLst>
      <p:ext uri="{BB962C8B-B14F-4D97-AF65-F5344CB8AC3E}">
        <p14:creationId xmlns:p14="http://schemas.microsoft.com/office/powerpoint/2010/main" val="40549339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D526-916F-4675-88DD-255964AE5A3E}"/>
              </a:ext>
            </a:extLst>
          </p:cNvPr>
          <p:cNvSpPr>
            <a:spLocks noGrp="1"/>
          </p:cNvSpPr>
          <p:nvPr>
            <p:ph type="title"/>
          </p:nvPr>
        </p:nvSpPr>
        <p:spPr>
          <a:xfrm>
            <a:off x="133004" y="38708"/>
            <a:ext cx="8686800" cy="1249766"/>
          </a:xfrm>
        </p:spPr>
        <p:txBody>
          <a:bodyPr/>
          <a:lstStyle/>
          <a:p>
            <a:pPr algn="ctr"/>
            <a:r>
              <a:rPr lang="en-US" sz="4000" b="1" dirty="0">
                <a:solidFill>
                  <a:schemeClr val="accent1">
                    <a:lumMod val="50000"/>
                  </a:schemeClr>
                </a:solidFill>
              </a:rPr>
              <a:t>Discriminating Algorithms</a:t>
            </a:r>
            <a:br>
              <a:rPr lang="en-US" sz="4000" b="1" dirty="0">
                <a:solidFill>
                  <a:schemeClr val="accent1">
                    <a:lumMod val="50000"/>
                  </a:schemeClr>
                </a:solidFill>
              </a:rPr>
            </a:br>
            <a:r>
              <a:rPr lang="en-US" sz="4000" b="1" dirty="0">
                <a:solidFill>
                  <a:schemeClr val="accent1">
                    <a:lumMod val="50000"/>
                  </a:schemeClr>
                </a:solidFill>
              </a:rPr>
              <a:t>Amplified Racist Sexist Age Biases </a:t>
            </a:r>
          </a:p>
        </p:txBody>
      </p:sp>
      <p:sp>
        <p:nvSpPr>
          <p:cNvPr id="3" name="Rectangle 2">
            <a:extLst>
              <a:ext uri="{FF2B5EF4-FFF2-40B4-BE49-F238E27FC236}">
                <a16:creationId xmlns:a16="http://schemas.microsoft.com/office/drawing/2014/main" id="{B67CE053-8CE9-46AA-BBB8-AE115BC49A38}"/>
              </a:ext>
            </a:extLst>
          </p:cNvPr>
          <p:cNvSpPr/>
          <p:nvPr/>
        </p:nvSpPr>
        <p:spPr>
          <a:xfrm>
            <a:off x="457200" y="1463980"/>
            <a:ext cx="8362604" cy="4524315"/>
          </a:xfrm>
          <a:prstGeom prst="rect">
            <a:avLst/>
          </a:prstGeom>
        </p:spPr>
        <p:txBody>
          <a:bodyPr wrap="square">
            <a:spAutoFit/>
          </a:bodyPr>
          <a:lstStyle/>
          <a:p>
            <a:pPr marL="342900" indent="-342900">
              <a:buFont typeface="Arial" panose="020B0604020202020204" pitchFamily="34" charset="0"/>
              <a:buChar char="•"/>
            </a:pPr>
            <a:r>
              <a:rPr lang="en-US" dirty="0"/>
              <a:t>If you don’t teach the algorithm with a diverse set of images, then that algorithm won’t work out in the public that is diverse. </a:t>
            </a:r>
            <a:r>
              <a:rPr lang="en-US" dirty="0">
                <a:solidFill>
                  <a:schemeClr val="accent1">
                    <a:lumMod val="50000"/>
                  </a:schemeClr>
                </a:solidFill>
              </a:rPr>
              <a:t>Algorithms have: </a:t>
            </a:r>
          </a:p>
          <a:p>
            <a:pPr marL="1028700" lvl="1" indent="-342900">
              <a:buFont typeface="Courier New" panose="02070309020205020404" pitchFamily="49" charset="0"/>
              <a:buChar char="o"/>
            </a:pPr>
            <a:r>
              <a:rPr lang="en-US" dirty="0">
                <a:solidFill>
                  <a:schemeClr val="accent1">
                    <a:lumMod val="50000"/>
                  </a:schemeClr>
                </a:solidFill>
              </a:rPr>
              <a:t>mistaken images of black people for gorillas </a:t>
            </a:r>
          </a:p>
          <a:p>
            <a:pPr marL="1028700" lvl="1" indent="-342900">
              <a:buFont typeface="Courier New" panose="02070309020205020404" pitchFamily="49" charset="0"/>
              <a:buChar char="o"/>
            </a:pPr>
            <a:r>
              <a:rPr lang="en-US" dirty="0">
                <a:solidFill>
                  <a:schemeClr val="accent1">
                    <a:lumMod val="50000"/>
                  </a:schemeClr>
                </a:solidFill>
              </a:rPr>
              <a:t>misunderstood Asians to be blinking when they weren’t</a:t>
            </a:r>
          </a:p>
          <a:p>
            <a:pPr marL="1028700" lvl="1" indent="-342900">
              <a:buFont typeface="Courier New" panose="02070309020205020404" pitchFamily="49" charset="0"/>
              <a:buChar char="o"/>
            </a:pPr>
            <a:r>
              <a:rPr lang="en-US" dirty="0">
                <a:solidFill>
                  <a:schemeClr val="accent1">
                    <a:lumMod val="50000"/>
                  </a:schemeClr>
                </a:solidFill>
              </a:rPr>
              <a:t>“judged” only white people to be attractive</a:t>
            </a:r>
          </a:p>
          <a:p>
            <a:pPr marL="1028700" lvl="1" indent="-342900">
              <a:buFont typeface="Courier New" panose="02070309020205020404" pitchFamily="49" charset="0"/>
              <a:buChar char="o"/>
            </a:pPr>
            <a:r>
              <a:rPr lang="en-US" dirty="0" err="1">
                <a:solidFill>
                  <a:schemeClr val="accent1">
                    <a:lumMod val="50000"/>
                  </a:schemeClr>
                </a:solidFill>
              </a:rPr>
              <a:t>Linkedin</a:t>
            </a:r>
            <a:r>
              <a:rPr lang="en-US" dirty="0">
                <a:solidFill>
                  <a:schemeClr val="accent1">
                    <a:lumMod val="50000"/>
                  </a:schemeClr>
                </a:solidFill>
              </a:rPr>
              <a:t> showed a preference for male name searches</a:t>
            </a:r>
          </a:p>
          <a:p>
            <a:pPr marL="1028700" lvl="1" indent="-342900">
              <a:buFont typeface="Courier New" panose="02070309020205020404" pitchFamily="49" charset="0"/>
              <a:buChar char="o"/>
            </a:pPr>
            <a:r>
              <a:rPr lang="en-US" dirty="0">
                <a:solidFill>
                  <a:schemeClr val="accent1">
                    <a:lumMod val="50000"/>
                  </a:schemeClr>
                </a:solidFill>
              </a:rPr>
              <a:t>Chatbot-Tay learned from twitter and began spouting anti-sematic messages</a:t>
            </a:r>
          </a:p>
          <a:p>
            <a:pPr marL="1143000" lvl="2"/>
            <a:endParaRPr lang="en-US" dirty="0">
              <a:solidFill>
                <a:schemeClr val="accent1">
                  <a:lumMod val="50000"/>
                </a:schemeClr>
              </a:solidFill>
            </a:endParaRPr>
          </a:p>
          <a:p>
            <a:pPr marL="342900" indent="-342900">
              <a:buFont typeface="Arial" panose="020B0604020202020204" pitchFamily="34" charset="0"/>
              <a:buChar char="•"/>
            </a:pPr>
            <a:r>
              <a:rPr lang="en-US" dirty="0"/>
              <a:t>AI systems are calibrated for younger, more urban bodies because poorer and older members of society don’t have access to the digital technologies and therefore do not end up in trainer data </a:t>
            </a:r>
          </a:p>
          <a:p>
            <a:endParaRPr lang="en-US" dirty="0"/>
          </a:p>
          <a:p>
            <a:pPr marL="342900" indent="-342900">
              <a:buFont typeface="Arial" panose="020B0604020202020204" pitchFamily="34" charset="0"/>
              <a:buChar char="•"/>
            </a:pPr>
            <a:r>
              <a:rPr lang="en-US" dirty="0"/>
              <a:t>The highly selective nature of randomized control trials (RCT) systemically disfavors women, racial/ethnic minorities, the elderly, and those with co-morbidities</a:t>
            </a:r>
            <a:endParaRPr lang="en-US" dirty="0">
              <a:solidFill>
                <a:schemeClr val="accent1">
                  <a:lumMod val="50000"/>
                </a:schemeClr>
              </a:solidFill>
            </a:endParaRPr>
          </a:p>
        </p:txBody>
      </p:sp>
      <p:sp>
        <p:nvSpPr>
          <p:cNvPr id="5" name="TextBox 4">
            <a:extLst>
              <a:ext uri="{FF2B5EF4-FFF2-40B4-BE49-F238E27FC236}">
                <a16:creationId xmlns:a16="http://schemas.microsoft.com/office/drawing/2014/main" id="{F92A0D47-A286-4957-8F0E-66D60332A897}"/>
              </a:ext>
            </a:extLst>
          </p:cNvPr>
          <p:cNvSpPr txBox="1"/>
          <p:nvPr/>
        </p:nvSpPr>
        <p:spPr>
          <a:xfrm>
            <a:off x="2693323" y="6163801"/>
            <a:ext cx="3890357" cy="461665"/>
          </a:xfrm>
          <a:prstGeom prst="rect">
            <a:avLst/>
          </a:prstGeom>
          <a:noFill/>
        </p:spPr>
        <p:txBody>
          <a:bodyPr wrap="square" rtlCol="0">
            <a:spAutoFit/>
          </a:bodyPr>
          <a:lstStyle/>
          <a:p>
            <a:r>
              <a:rPr lang="en-US" sz="1200" dirty="0"/>
              <a:t>https://www.newscientist.com/article/2166207-discriminating-algorithms-5-times-ai-showed-prejudice/</a:t>
            </a:r>
          </a:p>
        </p:txBody>
      </p:sp>
    </p:spTree>
    <p:extLst>
      <p:ext uri="{BB962C8B-B14F-4D97-AF65-F5344CB8AC3E}">
        <p14:creationId xmlns:p14="http://schemas.microsoft.com/office/powerpoint/2010/main" val="7571985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38318-E9B3-4889-84EA-1CD6576BDE78}"/>
              </a:ext>
            </a:extLst>
          </p:cNvPr>
          <p:cNvSpPr>
            <a:spLocks noGrp="1"/>
          </p:cNvSpPr>
          <p:nvPr>
            <p:ph type="title"/>
          </p:nvPr>
        </p:nvSpPr>
        <p:spPr>
          <a:xfrm>
            <a:off x="315310" y="262193"/>
            <a:ext cx="8229600" cy="556227"/>
          </a:xfrm>
        </p:spPr>
        <p:txBody>
          <a:bodyPr/>
          <a:lstStyle/>
          <a:p>
            <a:pPr algn="ctr"/>
            <a:r>
              <a:rPr lang="en-US" sz="4000" b="1" dirty="0">
                <a:solidFill>
                  <a:schemeClr val="accent1">
                    <a:lumMod val="50000"/>
                  </a:schemeClr>
                </a:solidFill>
              </a:rPr>
              <a:t>Weapons of Math Destruction</a:t>
            </a:r>
          </a:p>
        </p:txBody>
      </p:sp>
      <p:sp>
        <p:nvSpPr>
          <p:cNvPr id="3" name="Subtitle 2">
            <a:extLst>
              <a:ext uri="{FF2B5EF4-FFF2-40B4-BE49-F238E27FC236}">
                <a16:creationId xmlns:a16="http://schemas.microsoft.com/office/drawing/2014/main" id="{E8C1CE4B-C717-4E11-9A2C-80D858AF5E6B}"/>
              </a:ext>
            </a:extLst>
          </p:cNvPr>
          <p:cNvSpPr>
            <a:spLocks noGrp="1"/>
          </p:cNvSpPr>
          <p:nvPr>
            <p:ph type="subTitle" idx="1"/>
          </p:nvPr>
        </p:nvSpPr>
        <p:spPr>
          <a:xfrm>
            <a:off x="315310" y="1071548"/>
            <a:ext cx="8623737" cy="4606045"/>
          </a:xfrm>
        </p:spPr>
        <p:txBody>
          <a:bodyPr/>
          <a:lstStyle/>
          <a:p>
            <a:pPr marL="342900" indent="-342900">
              <a:buFont typeface="Arial" panose="020B0604020202020204" pitchFamily="34" charset="0"/>
              <a:buChar char="•"/>
            </a:pPr>
            <a:r>
              <a:rPr lang="en-US" dirty="0"/>
              <a:t>Public/Patient perception might be that the algorithms are impartial.</a:t>
            </a:r>
          </a:p>
          <a:p>
            <a:pPr marL="342900" indent="-342900">
              <a:buFont typeface="Arial" panose="020B0604020202020204" pitchFamily="34" charset="0"/>
              <a:buChar char="•"/>
            </a:pPr>
            <a:r>
              <a:rPr lang="en-US" dirty="0"/>
              <a:t>Garbage In-Garbage Out / Racism In-Racism Out  (Khan 2017)</a:t>
            </a:r>
          </a:p>
          <a:p>
            <a:pPr marL="342900" indent="-342900">
              <a:buFont typeface="Arial" panose="020B0604020202020204" pitchFamily="34" charset="0"/>
              <a:buChar char="•"/>
            </a:pPr>
            <a:r>
              <a:rPr lang="en-US" dirty="0"/>
              <a:t>Danger of outsourcing decisions to computers with biases</a:t>
            </a:r>
          </a:p>
          <a:p>
            <a:pPr marL="342900" indent="-342900">
              <a:buFont typeface="Arial" panose="020B0604020202020204" pitchFamily="34" charset="0"/>
              <a:buChar char="•"/>
            </a:pPr>
            <a:r>
              <a:rPr lang="en-US" dirty="0"/>
              <a:t>Most vulnerable in society who are exposed to evaluation by automated systems</a:t>
            </a:r>
          </a:p>
          <a:p>
            <a:pPr marL="342900" indent="-342900">
              <a:buFont typeface="Arial" panose="020B0604020202020204" pitchFamily="34" charset="0"/>
              <a:buChar char="•"/>
            </a:pPr>
            <a:r>
              <a:rPr lang="en-US" dirty="0"/>
              <a:t>Prevent AI from amplifying the inequalities of our past and affecting the most vulnerable members of our society. Data fed the machines reflects the history of our own unequal society--in effect, </a:t>
            </a:r>
            <a:r>
              <a:rPr lang="en-US" dirty="0">
                <a:highlight>
                  <a:srgbClr val="FFFF00"/>
                </a:highlight>
              </a:rPr>
              <a:t>asking the program to learn our own biases.</a:t>
            </a:r>
          </a:p>
          <a:p>
            <a:pPr marL="401638" indent="-401638">
              <a:buFont typeface="Arial" panose="020B0604020202020204" pitchFamily="34" charset="0"/>
              <a:buChar char="•"/>
            </a:pPr>
            <a:r>
              <a:rPr lang="en-US" dirty="0"/>
              <a:t>Bryson describes the way that machine learning can expose the prejudices embedded in our use of language. It encodes both the wisdom and the folly of all those who have used language. </a:t>
            </a:r>
          </a:p>
        </p:txBody>
      </p:sp>
      <p:sp>
        <p:nvSpPr>
          <p:cNvPr id="4" name="TextBox 3">
            <a:extLst>
              <a:ext uri="{FF2B5EF4-FFF2-40B4-BE49-F238E27FC236}">
                <a16:creationId xmlns:a16="http://schemas.microsoft.com/office/drawing/2014/main" id="{9EF3B37F-BB1A-4B4D-A537-10A00712906B}"/>
              </a:ext>
            </a:extLst>
          </p:cNvPr>
          <p:cNvSpPr txBox="1"/>
          <p:nvPr/>
        </p:nvSpPr>
        <p:spPr>
          <a:xfrm>
            <a:off x="2341180" y="6183849"/>
            <a:ext cx="6211613" cy="584775"/>
          </a:xfrm>
          <a:prstGeom prst="rect">
            <a:avLst/>
          </a:prstGeom>
          <a:noFill/>
        </p:spPr>
        <p:txBody>
          <a:bodyPr wrap="square" rtlCol="0">
            <a:spAutoFit/>
          </a:bodyPr>
          <a:lstStyle/>
          <a:p>
            <a:r>
              <a:rPr lang="en-US" sz="1600" dirty="0"/>
              <a:t>Guardian Inequality Project: Rise of the racist robots – how AI is learning all our worst impulses by Stephen </a:t>
            </a:r>
            <a:r>
              <a:rPr lang="en-US" sz="1600" dirty="0" err="1"/>
              <a:t>Buranyi</a:t>
            </a:r>
            <a:r>
              <a:rPr lang="en-US" sz="1600" dirty="0"/>
              <a:t> Aug 2017</a:t>
            </a:r>
          </a:p>
        </p:txBody>
      </p:sp>
    </p:spTree>
    <p:extLst>
      <p:ext uri="{BB962C8B-B14F-4D97-AF65-F5344CB8AC3E}">
        <p14:creationId xmlns:p14="http://schemas.microsoft.com/office/powerpoint/2010/main" val="26782110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D5210-25E2-42E9-80BC-5B14CD7DF2C2}"/>
              </a:ext>
            </a:extLst>
          </p:cNvPr>
          <p:cNvSpPr>
            <a:spLocks noGrp="1"/>
          </p:cNvSpPr>
          <p:nvPr>
            <p:ph type="title"/>
          </p:nvPr>
        </p:nvSpPr>
        <p:spPr>
          <a:xfrm>
            <a:off x="1591817" y="33560"/>
            <a:ext cx="6173202" cy="1038781"/>
          </a:xfrm>
        </p:spPr>
        <p:txBody>
          <a:bodyPr/>
          <a:lstStyle/>
          <a:p>
            <a:r>
              <a:rPr lang="en-US" sz="3600" b="1" dirty="0">
                <a:solidFill>
                  <a:schemeClr val="accent1">
                    <a:lumMod val="50000"/>
                  </a:schemeClr>
                </a:solidFill>
              </a:rPr>
              <a:t> Do Not Automate Biases   Computers Learn from Us</a:t>
            </a:r>
          </a:p>
        </p:txBody>
      </p:sp>
      <p:sp>
        <p:nvSpPr>
          <p:cNvPr id="3" name="Content Placeholder 2">
            <a:extLst>
              <a:ext uri="{FF2B5EF4-FFF2-40B4-BE49-F238E27FC236}">
                <a16:creationId xmlns:a16="http://schemas.microsoft.com/office/drawing/2014/main" id="{513E6D7F-52F7-4F2A-BA51-A6FDE823F9BD}"/>
              </a:ext>
            </a:extLst>
          </p:cNvPr>
          <p:cNvSpPr>
            <a:spLocks noGrp="1"/>
          </p:cNvSpPr>
          <p:nvPr>
            <p:ph sz="half" idx="1"/>
          </p:nvPr>
        </p:nvSpPr>
        <p:spPr>
          <a:xfrm>
            <a:off x="212836" y="1345022"/>
            <a:ext cx="8931164" cy="3614524"/>
          </a:xfrm>
        </p:spPr>
        <p:txBody>
          <a:bodyPr>
            <a:noAutofit/>
          </a:bodyPr>
          <a:lstStyle/>
          <a:p>
            <a:pPr marL="342900" indent="-342900">
              <a:buFont typeface="Arial" panose="020B0604020202020204" pitchFamily="34" charset="0"/>
              <a:buChar char="•"/>
            </a:pPr>
            <a:r>
              <a:rPr lang="en-US" sz="2000" dirty="0"/>
              <a:t>The formula for AI-powered systems is almost the same across all medical disciplines</a:t>
            </a:r>
          </a:p>
          <a:p>
            <a:pPr marL="1028700" lvl="1" indent="-342900">
              <a:buFont typeface="Courier New" panose="02070309020205020404" pitchFamily="49" charset="0"/>
              <a:buChar char="o"/>
            </a:pPr>
            <a:r>
              <a:rPr lang="en-US" sz="1800" dirty="0"/>
              <a:t>Gather data on patients</a:t>
            </a:r>
          </a:p>
          <a:p>
            <a:pPr marL="1028700" lvl="1" indent="-342900">
              <a:buFont typeface="Courier New" panose="02070309020205020404" pitchFamily="49" charset="0"/>
              <a:buChar char="o"/>
            </a:pPr>
            <a:r>
              <a:rPr lang="en-US" sz="1800" dirty="0"/>
              <a:t>Use it to predict what will happen when a new patient come in</a:t>
            </a:r>
          </a:p>
          <a:p>
            <a:pPr marL="342900" indent="-342900">
              <a:buFont typeface="Arial" panose="020B0604020202020204" pitchFamily="34" charset="0"/>
              <a:buChar char="•"/>
            </a:pPr>
            <a:endParaRPr lang="en-US" sz="800" dirty="0"/>
          </a:p>
          <a:p>
            <a:pPr marL="342900" indent="-342900">
              <a:buFont typeface="Arial" panose="020B0604020202020204" pitchFamily="34" charset="0"/>
              <a:buChar char="•"/>
            </a:pPr>
            <a:r>
              <a:rPr lang="en-US" sz="2000" dirty="0"/>
              <a:t>AI Training data are crucial to accuracy.  </a:t>
            </a:r>
          </a:p>
          <a:p>
            <a:pPr marL="1028700" lvl="1" indent="-342900">
              <a:buFont typeface="Courier New" panose="02070309020205020404" pitchFamily="49" charset="0"/>
              <a:buChar char="o"/>
            </a:pPr>
            <a:r>
              <a:rPr lang="en-US" sz="1800" dirty="0"/>
              <a:t>If data don’t accurately represent a population of patients then any algorithm relying on the data is at a higher risk of making a mistake</a:t>
            </a:r>
          </a:p>
          <a:p>
            <a:pPr marL="1028700" lvl="1" indent="-342900">
              <a:buFont typeface="Courier New" panose="02070309020205020404" pitchFamily="49" charset="0"/>
              <a:buChar char="o"/>
            </a:pPr>
            <a:r>
              <a:rPr lang="en-US" sz="1800" dirty="0"/>
              <a:t>Patients not in the training data set will not get an accurate diagnosis</a:t>
            </a:r>
          </a:p>
          <a:p>
            <a:pPr marL="342900" indent="-342900">
              <a:buFont typeface="Arial" panose="020B0604020202020204" pitchFamily="34" charset="0"/>
              <a:buChar char="•"/>
            </a:pPr>
            <a:endParaRPr lang="en-US" sz="800" dirty="0"/>
          </a:p>
          <a:p>
            <a:pPr marL="342900" indent="-342900">
              <a:buFont typeface="Arial" panose="020B0604020202020204" pitchFamily="34" charset="0"/>
              <a:buChar char="•"/>
            </a:pPr>
            <a:r>
              <a:rPr lang="en-US" sz="2000" dirty="0"/>
              <a:t>Deep learning – finding patterns in the data it is trained on– is especially susceptible to bias</a:t>
            </a:r>
          </a:p>
          <a:p>
            <a:endParaRPr lang="en-US" sz="2000" dirty="0"/>
          </a:p>
        </p:txBody>
      </p:sp>
      <p:sp>
        <p:nvSpPr>
          <p:cNvPr id="4" name="Rectangle 3">
            <a:extLst>
              <a:ext uri="{FF2B5EF4-FFF2-40B4-BE49-F238E27FC236}">
                <a16:creationId xmlns:a16="http://schemas.microsoft.com/office/drawing/2014/main" id="{EACC2F7E-14C2-4C7E-962D-9AE1FDC93C42}"/>
              </a:ext>
            </a:extLst>
          </p:cNvPr>
          <p:cNvSpPr/>
          <p:nvPr/>
        </p:nvSpPr>
        <p:spPr>
          <a:xfrm>
            <a:off x="307428" y="5185836"/>
            <a:ext cx="8292662" cy="646331"/>
          </a:xfrm>
          <a:prstGeom prst="rect">
            <a:avLst/>
          </a:prstGeom>
          <a:solidFill>
            <a:schemeClr val="accent1">
              <a:lumMod val="20000"/>
              <a:lumOff val="80000"/>
            </a:schemeClr>
          </a:solidFill>
        </p:spPr>
        <p:txBody>
          <a:bodyPr wrap="square">
            <a:spAutoFit/>
          </a:bodyPr>
          <a:lstStyle/>
          <a:p>
            <a:r>
              <a:rPr lang="en-US" b="1" dirty="0">
                <a:solidFill>
                  <a:schemeClr val="accent1">
                    <a:lumMod val="50000"/>
                  </a:schemeClr>
                </a:solidFill>
              </a:rPr>
              <a:t>The Food and Drug Administration (FDA) is now paying close attention to subject demographics in AI software.</a:t>
            </a:r>
          </a:p>
        </p:txBody>
      </p:sp>
    </p:spTree>
    <p:extLst>
      <p:ext uri="{BB962C8B-B14F-4D97-AF65-F5344CB8AC3E}">
        <p14:creationId xmlns:p14="http://schemas.microsoft.com/office/powerpoint/2010/main" val="28433716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ACFE7-031F-4460-8A3A-60B5C2C574B4}"/>
              </a:ext>
            </a:extLst>
          </p:cNvPr>
          <p:cNvSpPr>
            <a:spLocks noGrp="1"/>
          </p:cNvSpPr>
          <p:nvPr>
            <p:ph type="title"/>
          </p:nvPr>
        </p:nvSpPr>
        <p:spPr>
          <a:xfrm>
            <a:off x="141890" y="11332"/>
            <a:ext cx="9002110" cy="1163199"/>
          </a:xfrm>
        </p:spPr>
        <p:txBody>
          <a:bodyPr/>
          <a:lstStyle/>
          <a:p>
            <a:r>
              <a:rPr lang="en-US" sz="4000" b="1" dirty="0">
                <a:solidFill>
                  <a:schemeClr val="accent1">
                    <a:lumMod val="50000"/>
                  </a:schemeClr>
                </a:solidFill>
              </a:rPr>
              <a:t>AI Algorithms Need to Include Groups at Risk of Health Disparities</a:t>
            </a:r>
          </a:p>
        </p:txBody>
      </p:sp>
      <p:sp>
        <p:nvSpPr>
          <p:cNvPr id="3" name="Content Placeholder 2">
            <a:extLst>
              <a:ext uri="{FF2B5EF4-FFF2-40B4-BE49-F238E27FC236}">
                <a16:creationId xmlns:a16="http://schemas.microsoft.com/office/drawing/2014/main" id="{620640B8-3685-436D-853D-606146E11D73}"/>
              </a:ext>
            </a:extLst>
          </p:cNvPr>
          <p:cNvSpPr>
            <a:spLocks noGrp="1"/>
          </p:cNvSpPr>
          <p:nvPr>
            <p:ph sz="half" idx="1"/>
          </p:nvPr>
        </p:nvSpPr>
        <p:spPr>
          <a:xfrm>
            <a:off x="307426" y="1619628"/>
            <a:ext cx="8592208" cy="2983903"/>
          </a:xfrm>
        </p:spPr>
        <p:txBody>
          <a:bodyPr>
            <a:noAutofit/>
          </a:bodyPr>
          <a:lstStyle/>
          <a:p>
            <a:pPr marL="342900" indent="-342900">
              <a:buFont typeface="Arial" panose="020B0604020202020204" pitchFamily="34" charset="0"/>
              <a:buChar char="•"/>
            </a:pPr>
            <a:r>
              <a:rPr lang="en-US" sz="2400" dirty="0"/>
              <a:t>Applications of AI in medical diagnostics are in the early adoption phase with limited data on patient outcomes</a:t>
            </a:r>
          </a:p>
          <a:p>
            <a:pPr marL="342900" indent="-342900">
              <a:buFont typeface="Arial" panose="020B0604020202020204" pitchFamily="34" charset="0"/>
              <a:buChar char="•"/>
            </a:pPr>
            <a:endParaRPr lang="en-US" sz="800" dirty="0"/>
          </a:p>
          <a:p>
            <a:pPr marL="342900" indent="-342900">
              <a:lnSpc>
                <a:spcPct val="110000"/>
              </a:lnSpc>
              <a:spcBef>
                <a:spcPts val="0"/>
              </a:spcBef>
              <a:buFont typeface="Arial" panose="020B0604020202020204" pitchFamily="34" charset="0"/>
              <a:buChar char="•"/>
            </a:pPr>
            <a:r>
              <a:rPr lang="en-US" sz="2400" dirty="0"/>
              <a:t>AI applications have the potential to impact </a:t>
            </a:r>
          </a:p>
          <a:p>
            <a:pPr marL="1028700" lvl="1" indent="-342900">
              <a:lnSpc>
                <a:spcPct val="110000"/>
              </a:lnSpc>
              <a:spcBef>
                <a:spcPts val="0"/>
              </a:spcBef>
              <a:buFont typeface="Courier New" panose="02070309020205020404" pitchFamily="49" charset="0"/>
              <a:buChar char="o"/>
            </a:pPr>
            <a:r>
              <a:rPr lang="en-US" dirty="0"/>
              <a:t>How clinicians and health care systems approach diagnostics</a:t>
            </a:r>
          </a:p>
          <a:p>
            <a:pPr marL="1028700" lvl="1" indent="-342900">
              <a:lnSpc>
                <a:spcPct val="110000"/>
              </a:lnSpc>
              <a:spcBef>
                <a:spcPts val="0"/>
              </a:spcBef>
              <a:buFont typeface="Courier New" panose="02070309020205020404" pitchFamily="49" charset="0"/>
              <a:buChar char="o"/>
            </a:pPr>
            <a:r>
              <a:rPr lang="en-US" dirty="0"/>
              <a:t>How individuals understand changes to their health in real-time. </a:t>
            </a:r>
          </a:p>
          <a:p>
            <a:pPr marL="1028700" lvl="1" indent="-342900">
              <a:buFont typeface="Arial" panose="020B0604020202020204" pitchFamily="34" charset="0"/>
              <a:buChar char="•"/>
            </a:pPr>
            <a:endParaRPr lang="en-US" sz="800" dirty="0"/>
          </a:p>
          <a:p>
            <a:pPr marL="342900" indent="-342900">
              <a:buFont typeface="Arial" panose="020B0604020202020204" pitchFamily="34" charset="0"/>
              <a:buChar char="•"/>
            </a:pPr>
            <a:r>
              <a:rPr lang="en-US" sz="2400" dirty="0"/>
              <a:t>Rigorous testing of applications will be needed to validate utility </a:t>
            </a:r>
          </a:p>
          <a:p>
            <a:pPr marL="342900" indent="-342900">
              <a:buFont typeface="Arial" panose="020B0604020202020204" pitchFamily="34" charset="0"/>
              <a:buChar char="•"/>
            </a:pPr>
            <a:endParaRPr lang="en-US" sz="800" dirty="0"/>
          </a:p>
        </p:txBody>
      </p:sp>
      <p:sp>
        <p:nvSpPr>
          <p:cNvPr id="4" name="Rectangle 3">
            <a:extLst>
              <a:ext uri="{FF2B5EF4-FFF2-40B4-BE49-F238E27FC236}">
                <a16:creationId xmlns:a16="http://schemas.microsoft.com/office/drawing/2014/main" id="{618D3EB1-007C-432F-B47B-C3EDFE882771}"/>
              </a:ext>
            </a:extLst>
          </p:cNvPr>
          <p:cNvSpPr/>
          <p:nvPr/>
        </p:nvSpPr>
        <p:spPr>
          <a:xfrm>
            <a:off x="539969" y="4883117"/>
            <a:ext cx="8064062" cy="1200329"/>
          </a:xfrm>
          <a:prstGeom prst="rect">
            <a:avLst/>
          </a:prstGeom>
          <a:solidFill>
            <a:schemeClr val="accent1">
              <a:lumMod val="20000"/>
              <a:lumOff val="80000"/>
            </a:schemeClr>
          </a:solidFill>
        </p:spPr>
        <p:txBody>
          <a:bodyPr wrap="square">
            <a:spAutoFit/>
          </a:bodyPr>
          <a:lstStyle/>
          <a:p>
            <a:r>
              <a:rPr lang="en-US" sz="2400" dirty="0">
                <a:solidFill>
                  <a:schemeClr val="accent1">
                    <a:lumMod val="50000"/>
                  </a:schemeClr>
                </a:solidFill>
              </a:rPr>
              <a:t>Unless AI algorithms represent all racial/ethnic and other groups at risk of health disparities, undetected disease will result in </a:t>
            </a:r>
            <a:r>
              <a:rPr lang="en-US" sz="2400" b="1" dirty="0">
                <a:solidFill>
                  <a:schemeClr val="accent1">
                    <a:lumMod val="50000"/>
                  </a:schemeClr>
                </a:solidFill>
              </a:rPr>
              <a:t>undetected disparities </a:t>
            </a:r>
          </a:p>
        </p:txBody>
      </p:sp>
    </p:spTree>
    <p:extLst>
      <p:ext uri="{BB962C8B-B14F-4D97-AF65-F5344CB8AC3E}">
        <p14:creationId xmlns:p14="http://schemas.microsoft.com/office/powerpoint/2010/main" val="14520360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45E05-7137-46EF-A155-3AD0FAABA302}"/>
              </a:ext>
            </a:extLst>
          </p:cNvPr>
          <p:cNvSpPr>
            <a:spLocks noGrp="1"/>
          </p:cNvSpPr>
          <p:nvPr>
            <p:ph type="title"/>
          </p:nvPr>
        </p:nvSpPr>
        <p:spPr>
          <a:xfrm>
            <a:off x="66018" y="412099"/>
            <a:ext cx="9011964" cy="887303"/>
          </a:xfrm>
        </p:spPr>
        <p:txBody>
          <a:bodyPr/>
          <a:lstStyle/>
          <a:p>
            <a:pPr algn="ctr"/>
            <a:r>
              <a:rPr lang="en-US" b="1" dirty="0">
                <a:solidFill>
                  <a:schemeClr val="accent1">
                    <a:lumMod val="50000"/>
                  </a:schemeClr>
                </a:solidFill>
              </a:rPr>
              <a:t>Think of Problem from Beginning</a:t>
            </a:r>
            <a:br>
              <a:rPr lang="en-US" b="1" dirty="0">
                <a:solidFill>
                  <a:schemeClr val="accent1">
                    <a:lumMod val="50000"/>
                  </a:schemeClr>
                </a:solidFill>
              </a:rPr>
            </a:br>
            <a:r>
              <a:rPr lang="en-US" b="1" dirty="0">
                <a:solidFill>
                  <a:schemeClr val="accent1">
                    <a:lumMod val="50000"/>
                  </a:schemeClr>
                </a:solidFill>
              </a:rPr>
              <a:t>Biased Outcomes from a Biased Algorithm    </a:t>
            </a:r>
            <a:r>
              <a:rPr lang="en-US" sz="2400" b="1" dirty="0">
                <a:solidFill>
                  <a:schemeClr val="accent1">
                    <a:lumMod val="50000"/>
                  </a:schemeClr>
                </a:solidFill>
              </a:rPr>
              <a:t>(easier to spot than the biased data fed into the machine) </a:t>
            </a:r>
          </a:p>
        </p:txBody>
      </p:sp>
      <p:sp>
        <p:nvSpPr>
          <p:cNvPr id="3" name="Rectangle 2">
            <a:extLst>
              <a:ext uri="{FF2B5EF4-FFF2-40B4-BE49-F238E27FC236}">
                <a16:creationId xmlns:a16="http://schemas.microsoft.com/office/drawing/2014/main" id="{FBDC9858-A299-4E09-8144-79912FFE4941}"/>
              </a:ext>
            </a:extLst>
          </p:cNvPr>
          <p:cNvSpPr/>
          <p:nvPr/>
        </p:nvSpPr>
        <p:spPr>
          <a:xfrm>
            <a:off x="126124" y="1618499"/>
            <a:ext cx="8938062" cy="1477328"/>
          </a:xfrm>
          <a:prstGeom prst="rect">
            <a:avLst/>
          </a:prstGeom>
          <a:solidFill>
            <a:schemeClr val="accent1">
              <a:lumMod val="20000"/>
              <a:lumOff val="80000"/>
            </a:schemeClr>
          </a:solidFill>
        </p:spPr>
        <p:txBody>
          <a:bodyPr wrap="square">
            <a:spAutoFit/>
          </a:bodyPr>
          <a:lstStyle/>
          <a:p>
            <a:r>
              <a:rPr lang="en-US" dirty="0">
                <a:latin typeface="PTSerif"/>
              </a:rPr>
              <a:t>Consider what could happen when doctors begin relying on AI to diagnose diseases like skin cancer, or determine which drug treatment is best for a serious illness based on biological markers. In products like Google Photos, these biases reaffirm false stereotypes and have detrimental impacts on users, but </a:t>
            </a:r>
            <a:r>
              <a:rPr lang="en-US" b="1" dirty="0">
                <a:latin typeface="PTSerif"/>
              </a:rPr>
              <a:t>in the field of medicine, they can be the difference between life and death.</a:t>
            </a:r>
            <a:endParaRPr lang="en-US" b="1" dirty="0"/>
          </a:p>
        </p:txBody>
      </p:sp>
      <p:sp>
        <p:nvSpPr>
          <p:cNvPr id="4" name="TextBox 3">
            <a:extLst>
              <a:ext uri="{FF2B5EF4-FFF2-40B4-BE49-F238E27FC236}">
                <a16:creationId xmlns:a16="http://schemas.microsoft.com/office/drawing/2014/main" id="{DA9BABF4-6C4C-49F8-A4AD-F7B4E3EB936F}"/>
              </a:ext>
            </a:extLst>
          </p:cNvPr>
          <p:cNvSpPr txBox="1"/>
          <p:nvPr/>
        </p:nvSpPr>
        <p:spPr>
          <a:xfrm>
            <a:off x="126124" y="3290228"/>
            <a:ext cx="8938062" cy="1477328"/>
          </a:xfrm>
          <a:prstGeom prst="rect">
            <a:avLst/>
          </a:prstGeom>
          <a:solidFill>
            <a:schemeClr val="accent3">
              <a:lumMod val="20000"/>
              <a:lumOff val="80000"/>
            </a:schemeClr>
          </a:solidFill>
        </p:spPr>
        <p:txBody>
          <a:bodyPr wrap="square" rtlCol="0">
            <a:spAutoFit/>
          </a:bodyPr>
          <a:lstStyle/>
          <a:p>
            <a:r>
              <a:rPr lang="en-US" dirty="0"/>
              <a:t>Bias at any point in data handling for precision medicine </a:t>
            </a:r>
            <a:r>
              <a:rPr lang="en-US" b="1" dirty="0"/>
              <a:t>can lead to the recapitulation of longstanding health disparities</a:t>
            </a:r>
            <a:r>
              <a:rPr lang="en-US" dirty="0"/>
              <a:t>,” wrote Ferryman and </a:t>
            </a:r>
            <a:r>
              <a:rPr lang="en-US" dirty="0" err="1"/>
              <a:t>Pitcan</a:t>
            </a:r>
            <a:r>
              <a:rPr lang="en-US" dirty="0"/>
              <a:t> in a February report for </a:t>
            </a:r>
            <a:r>
              <a:rPr lang="en-US" u="sng" dirty="0">
                <a:solidFill>
                  <a:schemeClr val="accent1">
                    <a:lumMod val="50000"/>
                  </a:schemeClr>
                </a:solidFill>
                <a:hlinkClick r:id="rId2">
                  <a:extLst>
                    <a:ext uri="{A12FA001-AC4F-418D-AE19-62706E023703}">
                      <ahyp:hlinkClr xmlns:ahyp="http://schemas.microsoft.com/office/drawing/2018/hyperlinkcolor" val="tx"/>
                    </a:ext>
                  </a:extLst>
                </a:hlinkClick>
              </a:rPr>
              <a:t>Data &amp; Society</a:t>
            </a:r>
            <a:r>
              <a:rPr lang="en-US" u="sng" dirty="0">
                <a:solidFill>
                  <a:schemeClr val="accent1">
                    <a:lumMod val="50000"/>
                  </a:schemeClr>
                </a:solidFill>
              </a:rPr>
              <a:t>. </a:t>
            </a:r>
            <a:r>
              <a:rPr lang="en-US" dirty="0"/>
              <a:t>That means a world where black Americans die more often than white Americans will, at best, remain unchanged; worse, that demographic gap could widen.</a:t>
            </a:r>
          </a:p>
        </p:txBody>
      </p:sp>
      <p:sp>
        <p:nvSpPr>
          <p:cNvPr id="5" name="TextBox 4">
            <a:extLst>
              <a:ext uri="{FF2B5EF4-FFF2-40B4-BE49-F238E27FC236}">
                <a16:creationId xmlns:a16="http://schemas.microsoft.com/office/drawing/2014/main" id="{966213D2-6758-4265-ABC6-BC93C13F270A}"/>
              </a:ext>
            </a:extLst>
          </p:cNvPr>
          <p:cNvSpPr txBox="1"/>
          <p:nvPr/>
        </p:nvSpPr>
        <p:spPr>
          <a:xfrm>
            <a:off x="126124" y="4961958"/>
            <a:ext cx="8938062" cy="923330"/>
          </a:xfrm>
          <a:prstGeom prst="rect">
            <a:avLst/>
          </a:prstGeom>
          <a:solidFill>
            <a:schemeClr val="tx2">
              <a:lumMod val="20000"/>
              <a:lumOff val="80000"/>
            </a:schemeClr>
          </a:solidFill>
        </p:spPr>
        <p:txBody>
          <a:bodyPr wrap="square" rtlCol="0">
            <a:spAutoFit/>
          </a:bodyPr>
          <a:lstStyle/>
          <a:p>
            <a:r>
              <a:rPr lang="en-US" dirty="0"/>
              <a:t>In health care, these biased outcomes </a:t>
            </a:r>
            <a:r>
              <a:rPr lang="en-US" b="1" dirty="0"/>
              <a:t>tend to mean one group of people gets better medical treatment than another.</a:t>
            </a:r>
            <a:r>
              <a:rPr lang="en-US" dirty="0"/>
              <a:t> Groups are often characterized by gender or race, or other traits, like language, skin type, genealogy, or lifestyle. </a:t>
            </a:r>
          </a:p>
        </p:txBody>
      </p:sp>
      <p:sp>
        <p:nvSpPr>
          <p:cNvPr id="6" name="Rectangle 5">
            <a:extLst>
              <a:ext uri="{FF2B5EF4-FFF2-40B4-BE49-F238E27FC236}">
                <a16:creationId xmlns:a16="http://schemas.microsoft.com/office/drawing/2014/main" id="{B4F798C8-F645-4ECE-A070-1D9820195B77}"/>
              </a:ext>
            </a:extLst>
          </p:cNvPr>
          <p:cNvSpPr/>
          <p:nvPr/>
        </p:nvSpPr>
        <p:spPr>
          <a:xfrm>
            <a:off x="2435772" y="6201940"/>
            <a:ext cx="6235261" cy="461665"/>
          </a:xfrm>
          <a:prstGeom prst="rect">
            <a:avLst/>
          </a:prstGeom>
        </p:spPr>
        <p:txBody>
          <a:bodyPr wrap="square">
            <a:spAutoFit/>
          </a:bodyPr>
          <a:lstStyle/>
          <a:p>
            <a:r>
              <a:rPr lang="en-US" sz="1200" b="1" cap="all" dirty="0">
                <a:latin typeface="MaisonNeue"/>
              </a:rPr>
              <a:t>HEAL THYSELF, ALGORITHM  </a:t>
            </a:r>
            <a:r>
              <a:rPr lang="en-US" sz="1200" b="1" dirty="0">
                <a:latin typeface="MaisonNeue"/>
              </a:rPr>
              <a:t>If AI is going to be the world’s doctor, it needs better textbooks</a:t>
            </a:r>
          </a:p>
          <a:p>
            <a:r>
              <a:rPr lang="en-US" sz="1200" dirty="0">
                <a:latin typeface="MaisonNeue"/>
              </a:rPr>
              <a:t>By </a:t>
            </a:r>
            <a:r>
              <a:rPr lang="en-US" sz="1200" dirty="0">
                <a:latin typeface="MaisonNeue"/>
                <a:hlinkClick r:id="rId3"/>
              </a:rPr>
              <a:t>Dave </a:t>
            </a:r>
            <a:r>
              <a:rPr lang="en-US" sz="1200" dirty="0" err="1">
                <a:latin typeface="MaisonNeue"/>
                <a:hlinkClick r:id="rId3"/>
              </a:rPr>
              <a:t>Gershgorn</a:t>
            </a:r>
            <a:r>
              <a:rPr lang="en-US" sz="1200" dirty="0" err="1">
                <a:latin typeface="MaisonNeue"/>
              </a:rPr>
              <a:t>September</a:t>
            </a:r>
            <a:r>
              <a:rPr lang="en-US" sz="1200" dirty="0">
                <a:latin typeface="MaisonNeue"/>
              </a:rPr>
              <a:t> 6, 2018</a:t>
            </a:r>
            <a:endParaRPr lang="en-US" sz="1200" b="0" i="0" dirty="0">
              <a:effectLst/>
              <a:latin typeface="MaisonNeue"/>
            </a:endParaRPr>
          </a:p>
        </p:txBody>
      </p:sp>
    </p:spTree>
    <p:extLst>
      <p:ext uri="{BB962C8B-B14F-4D97-AF65-F5344CB8AC3E}">
        <p14:creationId xmlns:p14="http://schemas.microsoft.com/office/powerpoint/2010/main" val="31609935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FBBDD-B469-4CDB-8647-2D1132ED0674}"/>
              </a:ext>
            </a:extLst>
          </p:cNvPr>
          <p:cNvSpPr>
            <a:spLocks noGrp="1"/>
          </p:cNvSpPr>
          <p:nvPr>
            <p:ph type="title"/>
          </p:nvPr>
        </p:nvSpPr>
        <p:spPr>
          <a:xfrm>
            <a:off x="457200" y="271464"/>
            <a:ext cx="8229600" cy="445868"/>
          </a:xfrm>
        </p:spPr>
        <p:txBody>
          <a:bodyPr/>
          <a:lstStyle/>
          <a:p>
            <a:r>
              <a:rPr lang="en-US" b="1" dirty="0">
                <a:solidFill>
                  <a:schemeClr val="accent1">
                    <a:lumMod val="50000"/>
                  </a:schemeClr>
                </a:solidFill>
              </a:rPr>
              <a:t>Successful AI Kidney Matching</a:t>
            </a:r>
          </a:p>
        </p:txBody>
      </p:sp>
      <p:sp>
        <p:nvSpPr>
          <p:cNvPr id="3" name="Subtitle 2">
            <a:extLst>
              <a:ext uri="{FF2B5EF4-FFF2-40B4-BE49-F238E27FC236}">
                <a16:creationId xmlns:a16="http://schemas.microsoft.com/office/drawing/2014/main" id="{8BEE42FA-8EA9-4842-BAF5-FFB98CE43553}"/>
              </a:ext>
            </a:extLst>
          </p:cNvPr>
          <p:cNvSpPr>
            <a:spLocks noGrp="1"/>
          </p:cNvSpPr>
          <p:nvPr>
            <p:ph type="subTitle" idx="1"/>
          </p:nvPr>
        </p:nvSpPr>
        <p:spPr>
          <a:xfrm>
            <a:off x="315311" y="955292"/>
            <a:ext cx="7772400" cy="8638025"/>
          </a:xfrm>
        </p:spPr>
        <p:txBody>
          <a:bodyPr/>
          <a:lstStyle/>
          <a:p>
            <a:pPr marL="342900" indent="-342900">
              <a:buFont typeface="Arial" panose="020B0604020202020204" pitchFamily="34" charset="0"/>
              <a:buChar char="•"/>
            </a:pPr>
            <a:r>
              <a:rPr lang="en-US" dirty="0"/>
              <a:t>AI can identify potential donors and recipients who are biologically suited for one another; but not who gets one</a:t>
            </a:r>
          </a:p>
          <a:p>
            <a:pPr marL="342900" indent="-342900">
              <a:buFont typeface="Arial" panose="020B0604020202020204" pitchFamily="34" charset="0"/>
              <a:buChar char="•"/>
            </a:pPr>
            <a:r>
              <a:rPr lang="en-US" dirty="0"/>
              <a:t>The algorithms evaluate all the transplants possible among the patient-donor pool at once. Matches are made primarily on biological suitability, with the hardest-to-match patients getting first priority. The technology weighs criteria including the time the recipient has been on the waiting list, his or her age (children get priority), and whether the person who needs a kidney has been a living organ donor in the past (with the reasoning that people who have stepped up to give before should get priority if they one day find themselves in need).</a:t>
            </a:r>
          </a:p>
          <a:p>
            <a:pPr marL="342900" indent="-342900">
              <a:buFont typeface="Arial" panose="020B0604020202020204" pitchFamily="34" charset="0"/>
              <a:buChar char="•"/>
            </a:pPr>
            <a:r>
              <a:rPr lang="en-US" dirty="0"/>
              <a:t>Machine making a decision based on what it has learned about human values.</a:t>
            </a:r>
          </a:p>
        </p:txBody>
      </p:sp>
      <p:sp>
        <p:nvSpPr>
          <p:cNvPr id="4" name="Rectangle 3">
            <a:extLst>
              <a:ext uri="{FF2B5EF4-FFF2-40B4-BE49-F238E27FC236}">
                <a16:creationId xmlns:a16="http://schemas.microsoft.com/office/drawing/2014/main" id="{B02DFE00-6F7F-4305-9A27-F9459B2F1336}"/>
              </a:ext>
            </a:extLst>
          </p:cNvPr>
          <p:cNvSpPr/>
          <p:nvPr/>
        </p:nvSpPr>
        <p:spPr>
          <a:xfrm>
            <a:off x="241069" y="5550052"/>
            <a:ext cx="8503920" cy="830997"/>
          </a:xfrm>
          <a:prstGeom prst="rect">
            <a:avLst/>
          </a:prstGeom>
        </p:spPr>
        <p:txBody>
          <a:bodyPr wrap="square">
            <a:spAutoFit/>
          </a:bodyPr>
          <a:lstStyle/>
          <a:p>
            <a:r>
              <a:rPr lang="en-US" sz="1200" dirty="0" err="1">
                <a:solidFill>
                  <a:srgbClr val="303030"/>
                </a:solidFill>
                <a:latin typeface="arial" panose="020B0604020202020204" pitchFamily="34" charset="0"/>
              </a:rPr>
              <a:t>Fumo</a:t>
            </a:r>
            <a:r>
              <a:rPr lang="en-US" sz="1200" dirty="0">
                <a:solidFill>
                  <a:srgbClr val="303030"/>
                </a:solidFill>
                <a:latin typeface="arial" panose="020B0604020202020204" pitchFamily="34" charset="0"/>
              </a:rPr>
              <a:t>, D. E., Kapoor, V., Reece, L. J., </a:t>
            </a:r>
            <a:r>
              <a:rPr lang="en-US" sz="1200" dirty="0" err="1">
                <a:solidFill>
                  <a:srgbClr val="303030"/>
                </a:solidFill>
                <a:latin typeface="arial" panose="020B0604020202020204" pitchFamily="34" charset="0"/>
              </a:rPr>
              <a:t>Stepkowski</a:t>
            </a:r>
            <a:r>
              <a:rPr lang="en-US" sz="1200" dirty="0">
                <a:solidFill>
                  <a:srgbClr val="303030"/>
                </a:solidFill>
                <a:latin typeface="arial" panose="020B0604020202020204" pitchFamily="34" charset="0"/>
              </a:rPr>
              <a:t>, S. M., </a:t>
            </a:r>
            <a:r>
              <a:rPr lang="en-US" sz="1200" dirty="0" err="1">
                <a:solidFill>
                  <a:srgbClr val="303030"/>
                </a:solidFill>
                <a:latin typeface="arial" panose="020B0604020202020204" pitchFamily="34" charset="0"/>
              </a:rPr>
              <a:t>Kopke</a:t>
            </a:r>
            <a:r>
              <a:rPr lang="en-US" sz="1200" dirty="0">
                <a:solidFill>
                  <a:srgbClr val="303030"/>
                </a:solidFill>
                <a:latin typeface="arial" panose="020B0604020202020204" pitchFamily="34" charset="0"/>
              </a:rPr>
              <a:t>, J. E., Rees, S. E., Smith, C., Roth, A. E., </a:t>
            </a:r>
            <a:r>
              <a:rPr lang="en-US" sz="1200" dirty="0" err="1">
                <a:solidFill>
                  <a:srgbClr val="303030"/>
                </a:solidFill>
                <a:latin typeface="arial" panose="020B0604020202020204" pitchFamily="34" charset="0"/>
              </a:rPr>
              <a:t>Leichtman</a:t>
            </a:r>
            <a:r>
              <a:rPr lang="en-US" sz="1200" dirty="0">
                <a:solidFill>
                  <a:srgbClr val="303030"/>
                </a:solidFill>
                <a:latin typeface="arial" panose="020B0604020202020204" pitchFamily="34" charset="0"/>
              </a:rPr>
              <a:t>, A. B., … Rees, M. A. (2015). Historical Matching Strategies in Kidney Paired Donation: The 7-Year Evolution of a Web-Based Virtual Matching System. </a:t>
            </a:r>
            <a:r>
              <a:rPr lang="en-US" sz="1200" i="1" dirty="0">
                <a:solidFill>
                  <a:srgbClr val="303030"/>
                </a:solidFill>
                <a:latin typeface="arial" panose="020B0604020202020204" pitchFamily="34" charset="0"/>
              </a:rPr>
              <a:t>American journal of transplantation : official journal of the American Society of Transplantation and the American Society of Transplant Surgeons</a:t>
            </a:r>
            <a:r>
              <a:rPr lang="en-US" sz="1200" dirty="0">
                <a:solidFill>
                  <a:srgbClr val="303030"/>
                </a:solidFill>
                <a:latin typeface="arial" panose="020B0604020202020204" pitchFamily="34" charset="0"/>
              </a:rPr>
              <a:t>, </a:t>
            </a:r>
            <a:r>
              <a:rPr lang="en-US" sz="1200" i="1" dirty="0">
                <a:solidFill>
                  <a:srgbClr val="303030"/>
                </a:solidFill>
                <a:latin typeface="arial" panose="020B0604020202020204" pitchFamily="34" charset="0"/>
              </a:rPr>
              <a:t>15</a:t>
            </a:r>
            <a:r>
              <a:rPr lang="en-US" sz="1200" dirty="0">
                <a:solidFill>
                  <a:srgbClr val="303030"/>
                </a:solidFill>
                <a:latin typeface="arial" panose="020B0604020202020204" pitchFamily="34" charset="0"/>
              </a:rPr>
              <a:t>(10), 2646-54.</a:t>
            </a:r>
            <a:endParaRPr lang="en-US" sz="1200" dirty="0"/>
          </a:p>
        </p:txBody>
      </p:sp>
    </p:spTree>
    <p:extLst>
      <p:ext uri="{BB962C8B-B14F-4D97-AF65-F5344CB8AC3E}">
        <p14:creationId xmlns:p14="http://schemas.microsoft.com/office/powerpoint/2010/main" val="7764679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A0215-A823-40F6-8DC7-A2980026C2FE}"/>
              </a:ext>
            </a:extLst>
          </p:cNvPr>
          <p:cNvSpPr>
            <a:spLocks noGrp="1"/>
          </p:cNvSpPr>
          <p:nvPr>
            <p:ph type="title"/>
          </p:nvPr>
        </p:nvSpPr>
        <p:spPr>
          <a:xfrm>
            <a:off x="457200" y="606372"/>
            <a:ext cx="8229600" cy="669816"/>
          </a:xfrm>
        </p:spPr>
        <p:txBody>
          <a:bodyPr/>
          <a:lstStyle/>
          <a:p>
            <a:r>
              <a:rPr lang="en-US" sz="4000" b="1" dirty="0">
                <a:solidFill>
                  <a:schemeClr val="accent1">
                    <a:lumMod val="50000"/>
                  </a:schemeClr>
                </a:solidFill>
              </a:rPr>
              <a:t>AI Kidney Matching – Systematic Racial and Gender Discrimination</a:t>
            </a:r>
          </a:p>
        </p:txBody>
      </p:sp>
      <p:sp>
        <p:nvSpPr>
          <p:cNvPr id="3" name="Subtitle 2">
            <a:extLst>
              <a:ext uri="{FF2B5EF4-FFF2-40B4-BE49-F238E27FC236}">
                <a16:creationId xmlns:a16="http://schemas.microsoft.com/office/drawing/2014/main" id="{841EA371-E68D-443E-BF01-019380496CEC}"/>
              </a:ext>
            </a:extLst>
          </p:cNvPr>
          <p:cNvSpPr>
            <a:spLocks noGrp="1"/>
          </p:cNvSpPr>
          <p:nvPr>
            <p:ph type="subTitle" idx="1"/>
          </p:nvPr>
        </p:nvSpPr>
        <p:spPr>
          <a:xfrm>
            <a:off x="390698" y="1603111"/>
            <a:ext cx="7772400" cy="3857843"/>
          </a:xfrm>
        </p:spPr>
        <p:txBody>
          <a:bodyPr/>
          <a:lstStyle/>
          <a:p>
            <a:pPr marL="342900" indent="-342900">
              <a:buFont typeface="Arial" panose="020B0604020202020204" pitchFamily="34" charset="0"/>
              <a:buChar char="•"/>
            </a:pPr>
            <a:r>
              <a:rPr lang="en-US" dirty="0"/>
              <a:t>In the kidney question, fair-minded principle that kidneys should be given to the people who will likely have the most years of productive life after receiving one. Before a computer can calculate the longevity of potential recipients, scientists have to feed the algorithm data on life expectancy for various populations. </a:t>
            </a:r>
          </a:p>
          <a:p>
            <a:pPr marL="342900" indent="-342900">
              <a:buFont typeface="Arial" panose="020B0604020202020204" pitchFamily="34" charset="0"/>
              <a:buChar char="•"/>
            </a:pPr>
            <a:r>
              <a:rPr lang="en-US" dirty="0"/>
              <a:t>But this leads to some problems. Men tend to die before women do. Black Americans die younger than Americans </a:t>
            </a:r>
            <a:r>
              <a:rPr lang="en-US" dirty="0">
                <a:hlinkClick r:id="rId2"/>
              </a:rPr>
              <a:t>of any other ethnicity</a:t>
            </a:r>
            <a:r>
              <a:rPr lang="en-US" dirty="0"/>
              <a:t>. </a:t>
            </a:r>
            <a:r>
              <a:rPr lang="en-US" dirty="0">
                <a:highlight>
                  <a:srgbClr val="FFFF00"/>
                </a:highlight>
              </a:rPr>
              <a:t>A 65-year-old white woman in the US could expect to live another 20.5 years in 2015, </a:t>
            </a:r>
            <a:r>
              <a:rPr lang="en-US" dirty="0">
                <a:highlight>
                  <a:srgbClr val="FFFF00"/>
                </a:highlight>
                <a:hlinkClick r:id="rId3"/>
              </a:rPr>
              <a:t>four years longer</a:t>
            </a:r>
            <a:r>
              <a:rPr lang="en-US" dirty="0">
                <a:highlight>
                  <a:srgbClr val="FFFF00"/>
                </a:highlight>
              </a:rPr>
              <a:t> than a black man of the same age. </a:t>
            </a:r>
          </a:p>
          <a:p>
            <a:pPr marL="342900" indent="-342900">
              <a:buFont typeface="Arial" panose="020B0604020202020204" pitchFamily="34" charset="0"/>
              <a:buChar char="•"/>
            </a:pPr>
            <a:r>
              <a:rPr lang="en-US" dirty="0"/>
              <a:t>What started with good intentions ends in systematic racial and gender discrimination. </a:t>
            </a:r>
          </a:p>
          <a:p>
            <a:pPr marL="342900" indent="-342900">
              <a:buFont typeface="Arial" panose="020B0604020202020204" pitchFamily="34" charset="0"/>
              <a:buChar char="•"/>
            </a:pPr>
            <a:r>
              <a:rPr lang="en-US" dirty="0"/>
              <a:t>Back to the drawing board – deal with it in beginning</a:t>
            </a:r>
          </a:p>
          <a:p>
            <a:endParaRPr lang="en-US" dirty="0"/>
          </a:p>
        </p:txBody>
      </p:sp>
    </p:spTree>
    <p:extLst>
      <p:ext uri="{BB962C8B-B14F-4D97-AF65-F5344CB8AC3E}">
        <p14:creationId xmlns:p14="http://schemas.microsoft.com/office/powerpoint/2010/main" val="3939300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p:txBody>
          <a:bodyPr>
            <a:normAutofit/>
          </a:bodyPr>
          <a:lstStyle/>
          <a:p>
            <a:endParaRPr lang="en-US" dirty="0"/>
          </a:p>
          <a:p>
            <a:endParaRPr lang="en-US" dirty="0"/>
          </a:p>
        </p:txBody>
      </p:sp>
      <p:sp>
        <p:nvSpPr>
          <p:cNvPr id="4" name="Title 3"/>
          <p:cNvSpPr>
            <a:spLocks noGrp="1"/>
          </p:cNvSpPr>
          <p:nvPr>
            <p:ph type="title"/>
          </p:nvPr>
        </p:nvSpPr>
        <p:spPr>
          <a:xfrm>
            <a:off x="2141490" y="514962"/>
            <a:ext cx="6861400" cy="2103808"/>
          </a:xfrm>
        </p:spPr>
        <p:txBody>
          <a:bodyPr anchor="t"/>
          <a:lstStyle/>
          <a:p>
            <a:pPr algn="ctr"/>
            <a:r>
              <a:rPr lang="en-US" sz="4000" b="1" dirty="0">
                <a:solidFill>
                  <a:schemeClr val="accent1">
                    <a:lumMod val="50000"/>
                  </a:schemeClr>
                </a:solidFill>
              </a:rPr>
              <a:t>Importance of Big Data   </a:t>
            </a:r>
            <a:br>
              <a:rPr lang="en-US" sz="4000" b="1" dirty="0">
                <a:solidFill>
                  <a:schemeClr val="accent1">
                    <a:lumMod val="50000"/>
                  </a:schemeClr>
                </a:solidFill>
              </a:rPr>
            </a:br>
            <a:r>
              <a:rPr lang="en-US" sz="4000" b="1" dirty="0">
                <a:solidFill>
                  <a:schemeClr val="accent1">
                    <a:lumMod val="50000"/>
                  </a:schemeClr>
                </a:solidFill>
              </a:rPr>
              <a:t>for                                </a:t>
            </a:r>
            <a:br>
              <a:rPr lang="en-US" sz="4000" b="1" dirty="0">
                <a:solidFill>
                  <a:schemeClr val="accent1">
                    <a:lumMod val="50000"/>
                  </a:schemeClr>
                </a:solidFill>
              </a:rPr>
            </a:br>
            <a:r>
              <a:rPr lang="en-US" sz="4000" b="1" dirty="0">
                <a:solidFill>
                  <a:schemeClr val="accent1">
                    <a:lumMod val="50000"/>
                  </a:schemeClr>
                </a:solidFill>
              </a:rPr>
              <a:t>Health Disparities Research </a:t>
            </a:r>
            <a:br>
              <a:rPr lang="en-US" sz="4000" b="1" dirty="0">
                <a:solidFill>
                  <a:schemeClr val="accent1">
                    <a:lumMod val="50000"/>
                  </a:schemeClr>
                </a:solidFill>
              </a:rPr>
            </a:br>
            <a:r>
              <a:rPr lang="en-US" sz="4000" b="1" dirty="0">
                <a:solidFill>
                  <a:schemeClr val="accent1">
                    <a:lumMod val="50000"/>
                  </a:schemeClr>
                </a:solidFill>
              </a:rPr>
              <a:t>and </a:t>
            </a:r>
            <a:br>
              <a:rPr lang="en-US" sz="4000" b="1" dirty="0">
                <a:solidFill>
                  <a:schemeClr val="accent1">
                    <a:lumMod val="50000"/>
                  </a:schemeClr>
                </a:solidFill>
              </a:rPr>
            </a:br>
            <a:r>
              <a:rPr lang="en-US" sz="4000" b="1" dirty="0">
                <a:solidFill>
                  <a:schemeClr val="accent1">
                    <a:lumMod val="50000"/>
                  </a:schemeClr>
                </a:solidFill>
              </a:rPr>
              <a:t>Clinical Care for Minorities</a:t>
            </a:r>
          </a:p>
        </p:txBody>
      </p:sp>
      <p:sp>
        <p:nvSpPr>
          <p:cNvPr id="3" name="TextBox 2">
            <a:extLst>
              <a:ext uri="{FF2B5EF4-FFF2-40B4-BE49-F238E27FC236}">
                <a16:creationId xmlns:a16="http://schemas.microsoft.com/office/drawing/2014/main" id="{D3834CB2-98A2-44F1-A1BB-075B6749B42C}"/>
              </a:ext>
            </a:extLst>
          </p:cNvPr>
          <p:cNvSpPr txBox="1"/>
          <p:nvPr/>
        </p:nvSpPr>
        <p:spPr>
          <a:xfrm>
            <a:off x="4318002" y="3731399"/>
            <a:ext cx="3107266" cy="1015663"/>
          </a:xfrm>
          <a:prstGeom prst="rect">
            <a:avLst/>
          </a:prstGeom>
          <a:noFill/>
        </p:spPr>
        <p:txBody>
          <a:bodyPr wrap="square" rtlCol="0">
            <a:spAutoFit/>
          </a:bodyPr>
          <a:lstStyle/>
          <a:p>
            <a:r>
              <a:rPr lang="en-US" sz="6000" b="1" dirty="0">
                <a:solidFill>
                  <a:schemeClr val="accent1">
                    <a:lumMod val="50000"/>
                  </a:schemeClr>
                </a:solidFill>
                <a:latin typeface="+mj-lt"/>
                <a:ea typeface="+mj-ea"/>
                <a:cs typeface="+mj-cs"/>
              </a:rPr>
              <a:t>FUSING</a:t>
            </a:r>
          </a:p>
        </p:txBody>
      </p:sp>
    </p:spTree>
    <p:extLst>
      <p:ext uri="{BB962C8B-B14F-4D97-AF65-F5344CB8AC3E}">
        <p14:creationId xmlns:p14="http://schemas.microsoft.com/office/powerpoint/2010/main" val="200976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EC6F7-5061-46D6-A859-F8FE1D4A2193}"/>
              </a:ext>
            </a:extLst>
          </p:cNvPr>
          <p:cNvSpPr>
            <a:spLocks noGrp="1"/>
          </p:cNvSpPr>
          <p:nvPr>
            <p:ph type="title"/>
          </p:nvPr>
        </p:nvSpPr>
        <p:spPr>
          <a:xfrm>
            <a:off x="457200" y="271463"/>
            <a:ext cx="8229600" cy="546525"/>
          </a:xfrm>
        </p:spPr>
        <p:txBody>
          <a:bodyPr/>
          <a:lstStyle/>
          <a:p>
            <a:r>
              <a:rPr lang="en-US" b="1" dirty="0">
                <a:solidFill>
                  <a:schemeClr val="accent1">
                    <a:lumMod val="50000"/>
                  </a:schemeClr>
                </a:solidFill>
              </a:rPr>
              <a:t>NIMHD’S MISSION</a:t>
            </a:r>
          </a:p>
        </p:txBody>
      </p:sp>
      <p:sp>
        <p:nvSpPr>
          <p:cNvPr id="3" name="Content Placeholder 2">
            <a:extLst>
              <a:ext uri="{FF2B5EF4-FFF2-40B4-BE49-F238E27FC236}">
                <a16:creationId xmlns:a16="http://schemas.microsoft.com/office/drawing/2014/main" id="{2FF3F88A-D331-4379-8112-6784BF121963}"/>
              </a:ext>
            </a:extLst>
          </p:cNvPr>
          <p:cNvSpPr>
            <a:spLocks noGrp="1"/>
          </p:cNvSpPr>
          <p:nvPr>
            <p:ph sz="half" idx="1"/>
          </p:nvPr>
        </p:nvSpPr>
        <p:spPr>
          <a:xfrm>
            <a:off x="425617" y="2851450"/>
            <a:ext cx="8482264" cy="2813817"/>
          </a:xfrm>
        </p:spPr>
        <p:txBody>
          <a:bodyPr>
            <a:noAutofit/>
          </a:bodyPr>
          <a:lstStyle/>
          <a:p>
            <a:r>
              <a:rPr lang="en-US" sz="2400" dirty="0"/>
              <a:t> To achieve:</a:t>
            </a:r>
          </a:p>
          <a:p>
            <a:pPr lvl="1">
              <a:buFont typeface="Arial" panose="020B0604020202020204" pitchFamily="34" charset="0"/>
              <a:buChar char="•"/>
            </a:pPr>
            <a:r>
              <a:rPr lang="en-US" sz="2400" dirty="0"/>
              <a:t>Plans, coordinates, reviews, and evaluates NIH minority health and health disparities research and activities</a:t>
            </a:r>
          </a:p>
          <a:p>
            <a:pPr lvl="1">
              <a:buFont typeface="Arial" panose="020B0604020202020204" pitchFamily="34" charset="0"/>
              <a:buChar char="•"/>
            </a:pPr>
            <a:r>
              <a:rPr lang="en-US" sz="2400" dirty="0"/>
              <a:t>Conducts and supports research in minority health and health disparities</a:t>
            </a:r>
          </a:p>
          <a:p>
            <a:pPr lvl="1">
              <a:buFont typeface="Arial" panose="020B0604020202020204" pitchFamily="34" charset="0"/>
              <a:buChar char="•"/>
            </a:pPr>
            <a:r>
              <a:rPr lang="en-US" sz="2400" dirty="0"/>
              <a:t>Promotes and supports the training of a diverse research workforce</a:t>
            </a:r>
          </a:p>
          <a:p>
            <a:pPr lvl="1">
              <a:buFont typeface="Arial" panose="020B0604020202020204" pitchFamily="34" charset="0"/>
              <a:buChar char="•"/>
            </a:pPr>
            <a:r>
              <a:rPr lang="en-US" sz="2400" dirty="0"/>
              <a:t>Translates and disseminates research information</a:t>
            </a:r>
          </a:p>
          <a:p>
            <a:pPr lvl="1">
              <a:buFont typeface="Arial" panose="020B0604020202020204" pitchFamily="34" charset="0"/>
              <a:buChar char="•"/>
            </a:pPr>
            <a:r>
              <a:rPr lang="en-US" sz="2400" dirty="0"/>
              <a:t>Fosters innovative collaborations and partnerships</a:t>
            </a:r>
          </a:p>
        </p:txBody>
      </p:sp>
      <p:sp>
        <p:nvSpPr>
          <p:cNvPr id="4" name="Rectangle 3">
            <a:extLst>
              <a:ext uri="{FF2B5EF4-FFF2-40B4-BE49-F238E27FC236}">
                <a16:creationId xmlns:a16="http://schemas.microsoft.com/office/drawing/2014/main" id="{A3B88177-1914-4F42-90B3-E358B205FB17}"/>
              </a:ext>
            </a:extLst>
          </p:cNvPr>
          <p:cNvSpPr/>
          <p:nvPr/>
        </p:nvSpPr>
        <p:spPr>
          <a:xfrm>
            <a:off x="972302" y="965742"/>
            <a:ext cx="7388893" cy="1323439"/>
          </a:xfrm>
          <a:prstGeom prst="rect">
            <a:avLst/>
          </a:prstGeom>
          <a:solidFill>
            <a:schemeClr val="tx2">
              <a:lumMod val="20000"/>
              <a:lumOff val="80000"/>
            </a:schemeClr>
          </a:solidFill>
        </p:spPr>
        <p:txBody>
          <a:bodyPr wrap="square">
            <a:spAutoFit/>
          </a:bodyPr>
          <a:lstStyle/>
          <a:p>
            <a:pPr marL="571500" indent="-571500">
              <a:buFont typeface="Arial" panose="020B0604020202020204" pitchFamily="34" charset="0"/>
              <a:buChar char="•"/>
            </a:pPr>
            <a:r>
              <a:rPr lang="en-US" sz="4000" dirty="0"/>
              <a:t>To improve minority health</a:t>
            </a:r>
          </a:p>
          <a:p>
            <a:pPr marL="571500" indent="-571500">
              <a:buFont typeface="Arial" panose="020B0604020202020204" pitchFamily="34" charset="0"/>
              <a:buChar char="•"/>
            </a:pPr>
            <a:r>
              <a:rPr lang="en-US" sz="4000" dirty="0"/>
              <a:t>To reduce health disparities</a:t>
            </a:r>
          </a:p>
        </p:txBody>
      </p:sp>
    </p:spTree>
    <p:extLst>
      <p:ext uri="{BB962C8B-B14F-4D97-AF65-F5344CB8AC3E}">
        <p14:creationId xmlns:p14="http://schemas.microsoft.com/office/powerpoint/2010/main" val="25081157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A69C8-BD9E-4605-A854-DC50C6F3A741}"/>
              </a:ext>
            </a:extLst>
          </p:cNvPr>
          <p:cNvSpPr>
            <a:spLocks noGrp="1"/>
          </p:cNvSpPr>
          <p:nvPr>
            <p:ph type="title"/>
          </p:nvPr>
        </p:nvSpPr>
        <p:spPr>
          <a:xfrm>
            <a:off x="457200" y="271463"/>
            <a:ext cx="8229600" cy="437985"/>
          </a:xfrm>
        </p:spPr>
        <p:txBody>
          <a:bodyPr/>
          <a:lstStyle/>
          <a:p>
            <a:r>
              <a:rPr lang="en-US" sz="4000" b="1" dirty="0">
                <a:solidFill>
                  <a:schemeClr val="accent1">
                    <a:lumMod val="50000"/>
                  </a:schemeClr>
                </a:solidFill>
              </a:rPr>
              <a:t>Fusing Data Platforms</a:t>
            </a:r>
          </a:p>
        </p:txBody>
      </p:sp>
      <p:sp>
        <p:nvSpPr>
          <p:cNvPr id="3" name="Content Placeholder 2">
            <a:extLst>
              <a:ext uri="{FF2B5EF4-FFF2-40B4-BE49-F238E27FC236}">
                <a16:creationId xmlns:a16="http://schemas.microsoft.com/office/drawing/2014/main" id="{14A36B82-9E4D-40DA-BA01-769E6FF9F848}"/>
              </a:ext>
            </a:extLst>
          </p:cNvPr>
          <p:cNvSpPr>
            <a:spLocks noGrp="1"/>
          </p:cNvSpPr>
          <p:nvPr>
            <p:ph sz="half" idx="1"/>
          </p:nvPr>
        </p:nvSpPr>
        <p:spPr>
          <a:xfrm>
            <a:off x="189186" y="939542"/>
            <a:ext cx="8607974" cy="4962360"/>
          </a:xfrm>
        </p:spPr>
        <p:txBody>
          <a:bodyPr>
            <a:normAutofit fontScale="85000" lnSpcReduction="20000"/>
          </a:bodyPr>
          <a:lstStyle/>
          <a:p>
            <a:pPr marL="342900" indent="-342900">
              <a:lnSpc>
                <a:spcPct val="120000"/>
              </a:lnSpc>
              <a:buFont typeface="Arial" panose="020B0604020202020204" pitchFamily="34" charset="0"/>
              <a:buChar char="•"/>
            </a:pPr>
            <a:r>
              <a:rPr lang="en-US" u="sng" dirty="0"/>
              <a:t>Structured</a:t>
            </a:r>
            <a:r>
              <a:rPr lang="en-US" dirty="0"/>
              <a:t> big data (surveys, health/medical records, and administrative data) have the advantage of including demographic information about individuals included, and a defined population with known representation</a:t>
            </a:r>
          </a:p>
          <a:p>
            <a:pPr marL="1028700" lvl="1" indent="-342900">
              <a:lnSpc>
                <a:spcPct val="120000"/>
              </a:lnSpc>
              <a:buFont typeface="Courier New" panose="02070309020205020404" pitchFamily="49" charset="0"/>
              <a:buChar char="o"/>
            </a:pPr>
            <a:r>
              <a:rPr lang="en-US" dirty="0"/>
              <a:t>Disadvantage is lack of granularity.  </a:t>
            </a:r>
          </a:p>
          <a:p>
            <a:pPr marL="1485900" lvl="2" indent="-342900">
              <a:lnSpc>
                <a:spcPct val="120000"/>
              </a:lnSpc>
              <a:buFont typeface="Wingdings" panose="05000000000000000000" pitchFamily="2" charset="2"/>
              <a:buChar char="v"/>
            </a:pPr>
            <a:r>
              <a:rPr lang="en-US" dirty="0"/>
              <a:t>National Health Interview Survey is designed to measure outcomes at the national level</a:t>
            </a:r>
          </a:p>
          <a:p>
            <a:pPr marL="1485900" lvl="2" indent="-342900">
              <a:lnSpc>
                <a:spcPct val="120000"/>
              </a:lnSpc>
              <a:buFont typeface="Wingdings" panose="05000000000000000000" pitchFamily="2" charset="2"/>
              <a:buChar char="v"/>
            </a:pPr>
            <a:r>
              <a:rPr lang="en-US" dirty="0"/>
              <a:t>Behavioral Risk Factor Surveillance system is designed to measure outcomes at the state level</a:t>
            </a:r>
          </a:p>
          <a:p>
            <a:pPr marL="342900" indent="-342900">
              <a:lnSpc>
                <a:spcPct val="120000"/>
              </a:lnSpc>
              <a:buFont typeface="Arial" panose="020B0604020202020204" pitchFamily="34" charset="0"/>
              <a:buChar char="•"/>
            </a:pPr>
            <a:r>
              <a:rPr lang="en-US" u="sng" dirty="0"/>
              <a:t>Unstructured</a:t>
            </a:r>
            <a:r>
              <a:rPr lang="en-US" dirty="0"/>
              <a:t> big data (Google, Facebook) has the advantage of millions of observations, hence plenty of granularity</a:t>
            </a:r>
          </a:p>
          <a:p>
            <a:pPr marL="1028700" lvl="1" indent="-342900">
              <a:lnSpc>
                <a:spcPct val="120000"/>
              </a:lnSpc>
              <a:buFont typeface="Courier New" panose="02070309020205020404" pitchFamily="49" charset="0"/>
              <a:buChar char="o"/>
            </a:pPr>
            <a:r>
              <a:rPr lang="en-US" dirty="0"/>
              <a:t>Disadvantage is lack of knowledge about the representativeness of the data.  </a:t>
            </a:r>
          </a:p>
          <a:p>
            <a:pPr marL="1485900" lvl="2" indent="-342900">
              <a:lnSpc>
                <a:spcPct val="120000"/>
              </a:lnSpc>
              <a:buFont typeface="Wingdings" panose="05000000000000000000" pitchFamily="2" charset="2"/>
              <a:buChar char="v"/>
            </a:pPr>
            <a:r>
              <a:rPr lang="en-US" dirty="0"/>
              <a:t>Who is included?  </a:t>
            </a:r>
          </a:p>
          <a:p>
            <a:pPr marL="1485900" lvl="2" indent="-342900">
              <a:lnSpc>
                <a:spcPct val="120000"/>
              </a:lnSpc>
              <a:buFont typeface="Wingdings" panose="05000000000000000000" pitchFamily="2" charset="2"/>
              <a:buChar char="v"/>
            </a:pPr>
            <a:r>
              <a:rPr lang="en-US" dirty="0"/>
              <a:t>Who is missed?</a:t>
            </a:r>
          </a:p>
          <a:p>
            <a:pPr marL="1485900" lvl="2" indent="-342900">
              <a:lnSpc>
                <a:spcPct val="120000"/>
              </a:lnSpc>
              <a:buFont typeface="Wingdings" panose="05000000000000000000" pitchFamily="2" charset="2"/>
              <a:buChar char="v"/>
            </a:pPr>
            <a:endParaRPr lang="en-US" dirty="0"/>
          </a:p>
          <a:p>
            <a:pPr marL="342900" indent="-342900">
              <a:lnSpc>
                <a:spcPct val="120000"/>
              </a:lnSpc>
              <a:buFont typeface="Arial" panose="020B0604020202020204" pitchFamily="34" charset="0"/>
              <a:buChar char="•"/>
            </a:pPr>
            <a:r>
              <a:rPr lang="en-US" dirty="0">
                <a:highlight>
                  <a:srgbClr val="FFFF00"/>
                </a:highlight>
              </a:rPr>
              <a:t>Limitations suggest that unstructured data needs to be fused with structured data for maximum utility in health disparities research</a:t>
            </a:r>
          </a:p>
        </p:txBody>
      </p:sp>
      <p:sp>
        <p:nvSpPr>
          <p:cNvPr id="4" name="Rectangle 3">
            <a:extLst>
              <a:ext uri="{FF2B5EF4-FFF2-40B4-BE49-F238E27FC236}">
                <a16:creationId xmlns:a16="http://schemas.microsoft.com/office/drawing/2014/main" id="{453C69BD-3835-4148-BD7C-470C1F7778AB}"/>
              </a:ext>
            </a:extLst>
          </p:cNvPr>
          <p:cNvSpPr/>
          <p:nvPr/>
        </p:nvSpPr>
        <p:spPr>
          <a:xfrm>
            <a:off x="2207171" y="6288469"/>
            <a:ext cx="5675588" cy="461665"/>
          </a:xfrm>
          <a:prstGeom prst="rect">
            <a:avLst/>
          </a:prstGeom>
        </p:spPr>
        <p:txBody>
          <a:bodyPr wrap="square">
            <a:spAutoFit/>
          </a:bodyPr>
          <a:lstStyle/>
          <a:p>
            <a:r>
              <a:rPr lang="en-US" sz="1200" dirty="0"/>
              <a:t>Source: Sim I., Two Ways of Knowing:  Big Data and Evidence-Based Medicine, </a:t>
            </a:r>
            <a:r>
              <a:rPr lang="en-US" sz="1200" i="1" dirty="0"/>
              <a:t>Annals of Internal Medicine </a:t>
            </a:r>
            <a:r>
              <a:rPr lang="en-US" sz="1200" dirty="0"/>
              <a:t>2016</a:t>
            </a:r>
          </a:p>
        </p:txBody>
      </p:sp>
    </p:spTree>
    <p:extLst>
      <p:ext uri="{BB962C8B-B14F-4D97-AF65-F5344CB8AC3E}">
        <p14:creationId xmlns:p14="http://schemas.microsoft.com/office/powerpoint/2010/main" val="24679509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51E45-3323-455D-8B3C-0177F55C6D39}"/>
              </a:ext>
            </a:extLst>
          </p:cNvPr>
          <p:cNvSpPr>
            <a:spLocks noGrp="1"/>
          </p:cNvSpPr>
          <p:nvPr>
            <p:ph type="title"/>
          </p:nvPr>
        </p:nvSpPr>
        <p:spPr>
          <a:xfrm>
            <a:off x="457199" y="-83260"/>
            <a:ext cx="8229600" cy="1136318"/>
          </a:xfrm>
        </p:spPr>
        <p:txBody>
          <a:bodyPr anchor="ctr"/>
          <a:lstStyle/>
          <a:p>
            <a:r>
              <a:rPr lang="en-US" sz="4000" b="1" dirty="0">
                <a:solidFill>
                  <a:schemeClr val="accent1">
                    <a:lumMod val="50000"/>
                  </a:schemeClr>
                </a:solidFill>
              </a:rPr>
              <a:t>Fusing Data:  Mining for Racism</a:t>
            </a:r>
          </a:p>
        </p:txBody>
      </p:sp>
      <p:sp>
        <p:nvSpPr>
          <p:cNvPr id="3" name="Content Placeholder 2">
            <a:extLst>
              <a:ext uri="{FF2B5EF4-FFF2-40B4-BE49-F238E27FC236}">
                <a16:creationId xmlns:a16="http://schemas.microsoft.com/office/drawing/2014/main" id="{449E8856-20A2-4B08-8973-0A7B0584F527}"/>
              </a:ext>
            </a:extLst>
          </p:cNvPr>
          <p:cNvSpPr>
            <a:spLocks noGrp="1"/>
          </p:cNvSpPr>
          <p:nvPr>
            <p:ph sz="half" idx="1"/>
          </p:nvPr>
        </p:nvSpPr>
        <p:spPr>
          <a:xfrm>
            <a:off x="338958" y="1053058"/>
            <a:ext cx="8235315" cy="5210502"/>
          </a:xfrm>
        </p:spPr>
        <p:txBody>
          <a:bodyPr>
            <a:normAutofit lnSpcReduction="10000"/>
          </a:bodyPr>
          <a:lstStyle/>
          <a:p>
            <a:pPr marL="342900" indent="-342900">
              <a:buFont typeface="Arial" panose="020B0604020202020204" pitchFamily="34" charset="0"/>
              <a:buChar char="•"/>
            </a:pPr>
            <a:r>
              <a:rPr lang="en-US" sz="2400" dirty="0"/>
              <a:t>The study calculated an Internet-based geographic measure of “racism” from Google searches of 196 market areas</a:t>
            </a:r>
            <a:r>
              <a:rPr lang="en-US" dirty="0"/>
              <a:t>. </a:t>
            </a:r>
          </a:p>
          <a:p>
            <a:pPr marL="457200" lvl="1" indent="0">
              <a:buNone/>
            </a:pPr>
            <a:r>
              <a:rPr lang="en-US" sz="2800" b="1" dirty="0"/>
              <a:t>	More N-word hits = More racism  </a:t>
            </a:r>
          </a:p>
          <a:p>
            <a:pPr marL="457200" lvl="1" indent="0">
              <a:buNone/>
            </a:pPr>
            <a:endParaRPr lang="en-US" sz="800" b="1" dirty="0"/>
          </a:p>
          <a:p>
            <a:pPr marL="342900" indent="-342900">
              <a:buFont typeface="Arial" panose="020B0604020202020204" pitchFamily="34" charset="0"/>
              <a:buChar char="•"/>
            </a:pPr>
            <a:r>
              <a:rPr lang="en-US" sz="2400" dirty="0"/>
              <a:t>Used geographic area racism measure to test for an association with higher African American mortality (structured data) in those same areas  </a:t>
            </a:r>
          </a:p>
          <a:p>
            <a:pPr marL="342900" indent="-342900">
              <a:buFont typeface="Arial" panose="020B0604020202020204" pitchFamily="34" charset="0"/>
              <a:buChar char="•"/>
            </a:pPr>
            <a:endParaRPr lang="en-US" sz="800" dirty="0"/>
          </a:p>
          <a:p>
            <a:pPr marL="342900" indent="-342900">
              <a:buFont typeface="Arial" panose="020B0604020202020204" pitchFamily="34" charset="0"/>
              <a:buChar char="•"/>
            </a:pPr>
            <a:r>
              <a:rPr lang="en-US" sz="2400" dirty="0"/>
              <a:t>Found a one standard deviation increase in area racism was associated with a 6% increase in the all-cause Black mortality rate, after adjusting for covariates</a:t>
            </a:r>
          </a:p>
          <a:p>
            <a:pPr marL="457200" lvl="1" indent="0">
              <a:buNone/>
            </a:pPr>
            <a:endParaRPr lang="en-US" sz="900" b="1" dirty="0"/>
          </a:p>
          <a:p>
            <a:pPr marL="512763" lvl="1" indent="0">
              <a:buNone/>
            </a:pPr>
            <a:r>
              <a:rPr lang="en-US" sz="2800" b="1" dirty="0"/>
              <a:t>More racism  = Excessive AA Mortality Rates</a:t>
            </a:r>
          </a:p>
          <a:p>
            <a:pPr marL="457200" lvl="1" indent="0">
              <a:buNone/>
            </a:pPr>
            <a:endParaRPr lang="en-US" sz="800" b="1" dirty="0"/>
          </a:p>
          <a:p>
            <a:endParaRPr lang="en-US" sz="900" dirty="0"/>
          </a:p>
          <a:p>
            <a:r>
              <a:rPr lang="en-US" sz="1600" dirty="0"/>
              <a:t>Source:  </a:t>
            </a:r>
            <a:r>
              <a:rPr lang="en-US" sz="1600" dirty="0" err="1"/>
              <a:t>Chae</a:t>
            </a:r>
            <a:r>
              <a:rPr lang="en-US" sz="1600" dirty="0"/>
              <a:t> DH, Clouston, </a:t>
            </a:r>
            <a:r>
              <a:rPr lang="en-US" sz="1600" dirty="0" err="1"/>
              <a:t>Hatzenbuehler</a:t>
            </a:r>
            <a:r>
              <a:rPr lang="en-US" sz="1600" dirty="0"/>
              <a:t>, et al, </a:t>
            </a:r>
            <a:r>
              <a:rPr lang="en-US" sz="1600" i="1" dirty="0" err="1"/>
              <a:t>PloS</a:t>
            </a:r>
            <a:r>
              <a:rPr lang="en-US" sz="1600" i="1" dirty="0"/>
              <a:t> One </a:t>
            </a:r>
            <a:r>
              <a:rPr lang="en-US" sz="1600" dirty="0"/>
              <a:t>2015</a:t>
            </a:r>
          </a:p>
        </p:txBody>
      </p:sp>
    </p:spTree>
    <p:extLst>
      <p:ext uri="{BB962C8B-B14F-4D97-AF65-F5344CB8AC3E}">
        <p14:creationId xmlns:p14="http://schemas.microsoft.com/office/powerpoint/2010/main" val="7952748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35C10-28B6-46A1-84C6-4707300B8984}"/>
              </a:ext>
            </a:extLst>
          </p:cNvPr>
          <p:cNvSpPr>
            <a:spLocks noGrp="1"/>
          </p:cNvSpPr>
          <p:nvPr>
            <p:ph type="title"/>
          </p:nvPr>
        </p:nvSpPr>
        <p:spPr>
          <a:xfrm>
            <a:off x="457200" y="239932"/>
            <a:ext cx="8229600" cy="910951"/>
          </a:xfrm>
        </p:spPr>
        <p:txBody>
          <a:bodyPr/>
          <a:lstStyle/>
          <a:p>
            <a:pPr algn="ctr"/>
            <a:r>
              <a:rPr lang="en-US" sz="4000" b="1" dirty="0">
                <a:solidFill>
                  <a:schemeClr val="accent1">
                    <a:lumMod val="50000"/>
                  </a:schemeClr>
                </a:solidFill>
                <a:latin typeface="Helvetica Neue Medium"/>
              </a:rPr>
              <a:t>Fusing Data:  Environmental Health Disparities</a:t>
            </a:r>
          </a:p>
        </p:txBody>
      </p:sp>
      <p:pic>
        <p:nvPicPr>
          <p:cNvPr id="4" name="Content Placeholder 3">
            <a:extLst>
              <a:ext uri="{FF2B5EF4-FFF2-40B4-BE49-F238E27FC236}">
                <a16:creationId xmlns:a16="http://schemas.microsoft.com/office/drawing/2014/main" id="{91AAB041-CFBE-4932-823D-D4B4E211FB54}"/>
              </a:ext>
            </a:extLst>
          </p:cNvPr>
          <p:cNvPicPr>
            <a:picLocks noGrp="1" noChangeAspect="1"/>
          </p:cNvPicPr>
          <p:nvPr>
            <p:ph sz="half" idx="1"/>
          </p:nvPr>
        </p:nvPicPr>
        <p:blipFill>
          <a:blip r:embed="rId3"/>
          <a:stretch>
            <a:fillRect/>
          </a:stretch>
        </p:blipFill>
        <p:spPr>
          <a:xfrm>
            <a:off x="228601" y="1439068"/>
            <a:ext cx="8513378" cy="3979863"/>
          </a:xfrm>
          <a:prstGeom prst="rect">
            <a:avLst/>
          </a:prstGeom>
        </p:spPr>
      </p:pic>
      <p:sp>
        <p:nvSpPr>
          <p:cNvPr id="3" name="Rectangle 2">
            <a:extLst>
              <a:ext uri="{FF2B5EF4-FFF2-40B4-BE49-F238E27FC236}">
                <a16:creationId xmlns:a16="http://schemas.microsoft.com/office/drawing/2014/main" id="{F773D635-104E-4BEB-BABD-B38A0F7BE854}"/>
              </a:ext>
            </a:extLst>
          </p:cNvPr>
          <p:cNvSpPr/>
          <p:nvPr/>
        </p:nvSpPr>
        <p:spPr>
          <a:xfrm>
            <a:off x="228601" y="3216166"/>
            <a:ext cx="2979681" cy="9109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BBD663A-42A6-4CC2-83CF-6270B369C8FC}"/>
              </a:ext>
            </a:extLst>
          </p:cNvPr>
          <p:cNvSpPr txBox="1"/>
          <p:nvPr/>
        </p:nvSpPr>
        <p:spPr>
          <a:xfrm>
            <a:off x="457200" y="5565661"/>
            <a:ext cx="8513377" cy="677108"/>
          </a:xfrm>
          <a:prstGeom prst="rect">
            <a:avLst/>
          </a:prstGeom>
          <a:noFill/>
        </p:spPr>
        <p:txBody>
          <a:bodyPr wrap="square" rtlCol="0">
            <a:spAutoFit/>
          </a:bodyPr>
          <a:lstStyle/>
          <a:p>
            <a:r>
              <a:rPr lang="en-US" sz="2000" b="1" dirty="0">
                <a:solidFill>
                  <a:schemeClr val="tx2">
                    <a:lumMod val="75000"/>
                  </a:schemeClr>
                </a:solidFill>
              </a:rPr>
              <a:t>Fused Environmental Data with Census Data and Mortality Data</a:t>
            </a:r>
          </a:p>
          <a:p>
            <a:endParaRPr lang="en-US" dirty="0"/>
          </a:p>
        </p:txBody>
      </p:sp>
    </p:spTree>
    <p:extLst>
      <p:ext uri="{BB962C8B-B14F-4D97-AF65-F5344CB8AC3E}">
        <p14:creationId xmlns:p14="http://schemas.microsoft.com/office/powerpoint/2010/main" val="20459954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5442A-EE4C-49BA-83A1-F5CC63FDCA2E}"/>
              </a:ext>
            </a:extLst>
          </p:cNvPr>
          <p:cNvSpPr>
            <a:spLocks noGrp="1"/>
          </p:cNvSpPr>
          <p:nvPr>
            <p:ph type="title"/>
          </p:nvPr>
        </p:nvSpPr>
        <p:spPr>
          <a:xfrm>
            <a:off x="86710" y="264944"/>
            <a:ext cx="9057290" cy="999161"/>
          </a:xfrm>
        </p:spPr>
        <p:txBody>
          <a:bodyPr anchor="ctr"/>
          <a:lstStyle/>
          <a:p>
            <a:r>
              <a:rPr lang="en-US" sz="4000" b="1" dirty="0">
                <a:solidFill>
                  <a:schemeClr val="accent1">
                    <a:lumMod val="50000"/>
                  </a:schemeClr>
                </a:solidFill>
              </a:rPr>
              <a:t>Relative Impact of Determinants on Health – Need Social Economic Data</a:t>
            </a:r>
          </a:p>
        </p:txBody>
      </p:sp>
      <p:pic>
        <p:nvPicPr>
          <p:cNvPr id="5" name="Content Placeholder 4">
            <a:extLst>
              <a:ext uri="{FF2B5EF4-FFF2-40B4-BE49-F238E27FC236}">
                <a16:creationId xmlns:a16="http://schemas.microsoft.com/office/drawing/2014/main" id="{A1A5F922-DA2C-43B6-9101-6FAC5FA83958}"/>
              </a:ext>
            </a:extLst>
          </p:cNvPr>
          <p:cNvPicPr>
            <a:picLocks noGrp="1" noChangeAspect="1"/>
          </p:cNvPicPr>
          <p:nvPr>
            <p:ph sz="half" idx="1"/>
          </p:nvPr>
        </p:nvPicPr>
        <p:blipFill>
          <a:blip r:embed="rId3"/>
          <a:stretch>
            <a:fillRect/>
          </a:stretch>
        </p:blipFill>
        <p:spPr>
          <a:xfrm>
            <a:off x="457200" y="1789386"/>
            <a:ext cx="7937938" cy="4380700"/>
          </a:xfrm>
          <a:prstGeom prst="rect">
            <a:avLst/>
          </a:prstGeom>
        </p:spPr>
      </p:pic>
      <p:sp>
        <p:nvSpPr>
          <p:cNvPr id="3" name="Oval 2">
            <a:extLst>
              <a:ext uri="{FF2B5EF4-FFF2-40B4-BE49-F238E27FC236}">
                <a16:creationId xmlns:a16="http://schemas.microsoft.com/office/drawing/2014/main" id="{DD36E2F7-73BF-4AED-8F1D-E1B9F6ADF31C}"/>
              </a:ext>
            </a:extLst>
          </p:cNvPr>
          <p:cNvSpPr/>
          <p:nvPr/>
        </p:nvSpPr>
        <p:spPr>
          <a:xfrm>
            <a:off x="6180083" y="1737985"/>
            <a:ext cx="2215055" cy="1883980"/>
          </a:xfrm>
          <a:prstGeom prst="ellipse">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98738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055C9-3250-4820-A649-602E74C6171A}"/>
              </a:ext>
            </a:extLst>
          </p:cNvPr>
          <p:cNvSpPr>
            <a:spLocks noGrp="1"/>
          </p:cNvSpPr>
          <p:nvPr>
            <p:ph type="title"/>
          </p:nvPr>
        </p:nvSpPr>
        <p:spPr>
          <a:xfrm>
            <a:off x="204951" y="-98408"/>
            <a:ext cx="9144000" cy="1272940"/>
          </a:xfrm>
        </p:spPr>
        <p:txBody>
          <a:bodyPr/>
          <a:lstStyle/>
          <a:p>
            <a:r>
              <a:rPr lang="en-US" sz="4000" b="1" dirty="0">
                <a:solidFill>
                  <a:schemeClr val="accent1">
                    <a:lumMod val="50000"/>
                  </a:schemeClr>
                </a:solidFill>
              </a:rPr>
              <a:t>Clinicians Need to Know about their Patients’ Social Determinants  </a:t>
            </a:r>
          </a:p>
        </p:txBody>
      </p:sp>
      <p:sp>
        <p:nvSpPr>
          <p:cNvPr id="3" name="Content Placeholder 2">
            <a:extLst>
              <a:ext uri="{FF2B5EF4-FFF2-40B4-BE49-F238E27FC236}">
                <a16:creationId xmlns:a16="http://schemas.microsoft.com/office/drawing/2014/main" id="{BCAECF4F-5E81-4671-8E8C-BF7310EFDF48}"/>
              </a:ext>
            </a:extLst>
          </p:cNvPr>
          <p:cNvSpPr>
            <a:spLocks noGrp="1"/>
          </p:cNvSpPr>
          <p:nvPr>
            <p:ph sz="half" idx="1"/>
          </p:nvPr>
        </p:nvSpPr>
        <p:spPr>
          <a:xfrm>
            <a:off x="454342" y="1416788"/>
            <a:ext cx="8235315" cy="4925823"/>
          </a:xfrm>
        </p:spPr>
        <p:txBody>
          <a:bodyPr>
            <a:normAutofit fontScale="92500" lnSpcReduction="10000"/>
          </a:bodyPr>
          <a:lstStyle/>
          <a:p>
            <a:r>
              <a:rPr lang="en-US" i="1" dirty="0"/>
              <a:t>The Spirit Level</a:t>
            </a:r>
            <a:r>
              <a:rPr lang="en-US" dirty="0"/>
              <a:t> by Wilkinson and Pickett -provided evidence that decreasing income, education, social status, and social support is correlated with increased morbidity and premature mortality.</a:t>
            </a:r>
          </a:p>
          <a:p>
            <a:endParaRPr lang="en-US" dirty="0"/>
          </a:p>
          <a:p>
            <a:r>
              <a:rPr lang="en-US" dirty="0"/>
              <a:t>A survey conducted by the Robert Wood Johnson Foundation found that </a:t>
            </a:r>
            <a:r>
              <a:rPr lang="en-US" dirty="0">
                <a:highlight>
                  <a:srgbClr val="FFFF00"/>
                </a:highlight>
              </a:rPr>
              <a:t>4 out of 5 physicians do not feel confident in their capacity to meet their patients’ social needs, and they believe this impedes their ability to provide quality care.</a:t>
            </a:r>
          </a:p>
          <a:p>
            <a:endParaRPr lang="en-US" dirty="0"/>
          </a:p>
          <a:p>
            <a:r>
              <a:rPr lang="en-US" dirty="0"/>
              <a:t>Examples of social determinants role in clinical care:</a:t>
            </a:r>
          </a:p>
          <a:p>
            <a:pPr marL="342900" indent="-342900">
              <a:buFont typeface="Arial" panose="020B0604020202020204" pitchFamily="34" charset="0"/>
              <a:buChar char="•"/>
            </a:pPr>
            <a:r>
              <a:rPr lang="en-US" dirty="0"/>
              <a:t>Treatment options – social risk</a:t>
            </a:r>
          </a:p>
          <a:p>
            <a:pPr marL="342900" indent="-342900">
              <a:buFont typeface="Arial" panose="020B0604020202020204" pitchFamily="34" charset="0"/>
              <a:buChar char="•"/>
            </a:pPr>
            <a:r>
              <a:rPr lang="en-US" dirty="0"/>
              <a:t>Adherence </a:t>
            </a:r>
          </a:p>
          <a:p>
            <a:pPr marL="342900" indent="-342900">
              <a:buFont typeface="Arial" panose="020B0604020202020204" pitchFamily="34" charset="0"/>
              <a:buChar char="•"/>
            </a:pPr>
            <a:r>
              <a:rPr lang="en-US" dirty="0"/>
              <a:t>Better care for underserved marginalized individuals (reduce health disparities)</a:t>
            </a:r>
          </a:p>
          <a:p>
            <a:pPr marL="342900" indent="-342900">
              <a:buFont typeface="Arial" panose="020B0604020202020204" pitchFamily="34" charset="0"/>
              <a:buChar char="•"/>
            </a:pPr>
            <a:r>
              <a:rPr lang="en-US" dirty="0"/>
              <a:t>Impact on DNA (other biological changes)</a:t>
            </a:r>
          </a:p>
        </p:txBody>
      </p:sp>
      <p:sp>
        <p:nvSpPr>
          <p:cNvPr id="5" name="TextBox 4">
            <a:extLst>
              <a:ext uri="{FF2B5EF4-FFF2-40B4-BE49-F238E27FC236}">
                <a16:creationId xmlns:a16="http://schemas.microsoft.com/office/drawing/2014/main" id="{533D5FEC-3148-43F5-B48D-723693B7B1C5}"/>
              </a:ext>
            </a:extLst>
          </p:cNvPr>
          <p:cNvSpPr txBox="1"/>
          <p:nvPr/>
        </p:nvSpPr>
        <p:spPr>
          <a:xfrm>
            <a:off x="2120461" y="6235263"/>
            <a:ext cx="6251029" cy="553998"/>
          </a:xfrm>
          <a:prstGeom prst="rect">
            <a:avLst/>
          </a:prstGeom>
          <a:noFill/>
        </p:spPr>
        <p:txBody>
          <a:bodyPr wrap="square" rtlCol="0">
            <a:spAutoFit/>
          </a:bodyPr>
          <a:lstStyle/>
          <a:p>
            <a:r>
              <a:rPr lang="en-US" sz="1000" dirty="0"/>
              <a:t>Public Health Rev. 2018; 39: 19. Published online 2018 Jun 22. </a:t>
            </a:r>
            <a:r>
              <a:rPr lang="en-US" sz="1000" dirty="0" err="1"/>
              <a:t>doi</a:t>
            </a:r>
            <a:r>
              <a:rPr lang="en-US" sz="1000" dirty="0"/>
              <a:t>: 10.1186/s40985-018-0094-7</a:t>
            </a:r>
          </a:p>
          <a:p>
            <a:r>
              <a:rPr lang="en-US" sz="1000" dirty="0"/>
              <a:t>PMCID: PMC6014006  PMID: 29977645  Screening for social determinants of health in clinical care: moving from the margins to the mainstream  Anne </a:t>
            </a:r>
            <a:r>
              <a:rPr lang="en-US" sz="1000" dirty="0" err="1"/>
              <a:t>Andermann</a:t>
            </a:r>
            <a:endParaRPr lang="en-US" sz="1000" dirty="0"/>
          </a:p>
        </p:txBody>
      </p:sp>
    </p:spTree>
    <p:extLst>
      <p:ext uri="{BB962C8B-B14F-4D97-AF65-F5344CB8AC3E}">
        <p14:creationId xmlns:p14="http://schemas.microsoft.com/office/powerpoint/2010/main" val="9418583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89056-8A2E-46EB-8F33-79A28914F779}"/>
              </a:ext>
            </a:extLst>
          </p:cNvPr>
          <p:cNvSpPr>
            <a:spLocks noGrp="1"/>
          </p:cNvSpPr>
          <p:nvPr>
            <p:ph type="title"/>
          </p:nvPr>
        </p:nvSpPr>
        <p:spPr>
          <a:xfrm>
            <a:off x="315310" y="386571"/>
            <a:ext cx="8396428" cy="1419225"/>
          </a:xfrm>
        </p:spPr>
        <p:txBody>
          <a:bodyPr/>
          <a:lstStyle/>
          <a:p>
            <a:r>
              <a:rPr lang="en-US" sz="3200" b="1" dirty="0">
                <a:solidFill>
                  <a:schemeClr val="accent1">
                    <a:lumMod val="50000"/>
                  </a:schemeClr>
                </a:solidFill>
              </a:rPr>
              <a:t>Who you are as a person is not just defined by your DNA, but by which parts of it your epigenome permits to be expressed- </a:t>
            </a:r>
            <a:br>
              <a:rPr lang="en-US" sz="3200" b="1" dirty="0">
                <a:solidFill>
                  <a:schemeClr val="accent1">
                    <a:lumMod val="50000"/>
                  </a:schemeClr>
                </a:solidFill>
              </a:rPr>
            </a:br>
            <a:r>
              <a:rPr lang="en-US" sz="3200" b="1" dirty="0">
                <a:solidFill>
                  <a:schemeClr val="accent1">
                    <a:lumMod val="50000"/>
                  </a:schemeClr>
                </a:solidFill>
              </a:rPr>
              <a:t>         </a:t>
            </a:r>
            <a:r>
              <a:rPr lang="en-US" sz="3200" b="1" dirty="0">
                <a:solidFill>
                  <a:schemeClr val="accent1">
                    <a:lumMod val="75000"/>
                  </a:schemeClr>
                </a:solidFill>
              </a:rPr>
              <a:t>Fusing Poverty Stressors &amp; DNA</a:t>
            </a:r>
          </a:p>
        </p:txBody>
      </p:sp>
      <p:sp>
        <p:nvSpPr>
          <p:cNvPr id="3" name="Rectangle 2">
            <a:extLst>
              <a:ext uri="{FF2B5EF4-FFF2-40B4-BE49-F238E27FC236}">
                <a16:creationId xmlns:a16="http://schemas.microsoft.com/office/drawing/2014/main" id="{C9BBE442-E945-4A89-B584-2DF2CF1199F9}"/>
              </a:ext>
            </a:extLst>
          </p:cNvPr>
          <p:cNvSpPr/>
          <p:nvPr/>
        </p:nvSpPr>
        <p:spPr>
          <a:xfrm>
            <a:off x="-1" y="2021927"/>
            <a:ext cx="9041525" cy="4185761"/>
          </a:xfrm>
          <a:prstGeom prst="rect">
            <a:avLst/>
          </a:prstGeom>
        </p:spPr>
        <p:txBody>
          <a:bodyPr wrap="square">
            <a:spAutoFit/>
          </a:bodyPr>
          <a:lstStyle/>
          <a:p>
            <a:pPr marL="285750" indent="-285750">
              <a:buFont typeface="Arial" panose="020B0604020202020204" pitchFamily="34" charset="0"/>
              <a:buChar char="•"/>
            </a:pPr>
            <a:r>
              <a:rPr lang="en-US" sz="1400" dirty="0">
                <a:highlight>
                  <a:srgbClr val="FFFF00"/>
                </a:highlight>
                <a:latin typeface="Arial Narrow" panose="020B0606020202030204" pitchFamily="34" charset="0"/>
              </a:rPr>
              <a:t>Stresses of being poor have a biological effect that can last a lifetime</a:t>
            </a:r>
            <a:r>
              <a:rPr lang="en-US" sz="1400" dirty="0">
                <a:latin typeface="Arial Narrow" panose="020B0606020202030204" pitchFamily="34" charset="0"/>
              </a:rPr>
              <a:t>. Lower socioeconomic status during adolescence is associated with an increase in methylation of the proximal promoter of the serotonin transporter gene,” which primes the amygdala—the brain’s center for emotion and fear—for “threat-related amygdala reactivity.”</a:t>
            </a:r>
            <a:r>
              <a:rPr lang="en-US" sz="1400" baseline="30000" dirty="0">
                <a:latin typeface="Arial Narrow" panose="020B0606020202030204" pitchFamily="34" charset="0"/>
              </a:rPr>
              <a:t>5</a:t>
            </a:r>
            <a:r>
              <a:rPr lang="en-US" sz="1400" dirty="0">
                <a:latin typeface="Arial Narrow" panose="020B0606020202030204" pitchFamily="34" charset="0"/>
              </a:rPr>
              <a:t> While there may be some advantages to being primed to experience high levels of stress (learning under stress, for example, may be accelerated</a:t>
            </a:r>
            <a:r>
              <a:rPr lang="en-US" sz="1400" baseline="30000" dirty="0">
                <a:latin typeface="Arial Narrow" panose="020B0606020202030204" pitchFamily="34" charset="0"/>
              </a:rPr>
              <a:t>6</a:t>
            </a:r>
            <a:r>
              <a:rPr lang="en-US" sz="1400" dirty="0">
                <a:latin typeface="Arial Narrow" panose="020B0606020202030204" pitchFamily="34" charset="0"/>
              </a:rPr>
              <a:t>), the basic message of these studies: </a:t>
            </a:r>
            <a:r>
              <a:rPr lang="en-US" sz="1400" dirty="0">
                <a:highlight>
                  <a:srgbClr val="FFFF00"/>
                </a:highlight>
                <a:latin typeface="Arial Narrow" panose="020B0606020202030204" pitchFamily="34" charset="0"/>
              </a:rPr>
              <a:t>Chronic stress and uncertainty during childhood makes stress more difficult to deal with as an adult.</a:t>
            </a:r>
          </a:p>
          <a:p>
            <a:endParaRPr lang="en-US" sz="1400" dirty="0">
              <a:latin typeface="Arial Narrow" panose="020B0606020202030204" pitchFamily="34" charset="0"/>
            </a:endParaRPr>
          </a:p>
          <a:p>
            <a:pPr marL="285750" indent="-285750">
              <a:buFont typeface="Arial" panose="020B0604020202020204" pitchFamily="34" charset="0"/>
              <a:buChar char="•"/>
            </a:pPr>
            <a:r>
              <a:rPr lang="en-US" sz="1400" dirty="0">
                <a:latin typeface="Arial Narrow" panose="020B0606020202030204" pitchFamily="34" charset="0"/>
              </a:rPr>
              <a:t>Evidence suggesting that </a:t>
            </a:r>
            <a:r>
              <a:rPr lang="en-US" sz="1400" dirty="0">
                <a:highlight>
                  <a:srgbClr val="FFFF00"/>
                </a:highlight>
                <a:latin typeface="Arial Narrow" panose="020B0606020202030204" pitchFamily="34" charset="0"/>
              </a:rPr>
              <a:t>these effects may be inheritable</a:t>
            </a:r>
            <a:r>
              <a:rPr lang="en-US" sz="1400" dirty="0">
                <a:latin typeface="Arial Narrow" panose="020B0606020202030204" pitchFamily="34" charset="0"/>
              </a:rPr>
              <a:t>, whether it is through impact on the fetus, epigenetic effects, cell subtype effects, or something else. The science of the biological effects of the stresses of poverty, although in is its early stages, has presented us with multiple mechanisms through which such effects could happen, and many of these admit an inheritable component. If a pregnant woman, for example, is exposed to the stresses of poverty, her fetus and that fetus’ gametes can both be affected, extending the effects of poverty to at least her grandchildren. And it could go further.</a:t>
            </a:r>
          </a:p>
          <a:p>
            <a:pPr marL="285750" indent="-285750">
              <a:buFont typeface="Arial" panose="020B0604020202020204" pitchFamily="34" charset="0"/>
              <a:buChar char="•"/>
            </a:pPr>
            <a:endParaRPr lang="en-US" sz="1400" dirty="0">
              <a:latin typeface="Arial Narrow" panose="020B0606020202030204" pitchFamily="34" charset="0"/>
            </a:endParaRPr>
          </a:p>
          <a:p>
            <a:pPr marL="285750" indent="-285750">
              <a:buFont typeface="Arial" panose="020B0604020202020204" pitchFamily="34" charset="0"/>
              <a:buChar char="•"/>
            </a:pPr>
            <a:r>
              <a:rPr lang="en-US" sz="1400" dirty="0">
                <a:latin typeface="Arial Narrow" panose="020B0606020202030204" pitchFamily="34" charset="0"/>
                <a:ea typeface="Times New Roman" panose="02020603050405020304" pitchFamily="18" charset="0"/>
              </a:rPr>
              <a:t>Scientific understanding of the </a:t>
            </a:r>
            <a:r>
              <a:rPr lang="en-US" sz="1400" dirty="0">
                <a:highlight>
                  <a:srgbClr val="FFFF00"/>
                </a:highlight>
                <a:latin typeface="Arial Narrow" panose="020B0606020202030204" pitchFamily="34" charset="0"/>
                <a:ea typeface="Times New Roman" panose="02020603050405020304" pitchFamily="18" charset="0"/>
              </a:rPr>
              <a:t>experience of poverty can also inform medical treatments later in life</a:t>
            </a:r>
            <a:r>
              <a:rPr lang="en-US" sz="1400" dirty="0">
                <a:latin typeface="Arial Narrow" panose="020B0606020202030204" pitchFamily="34" charset="0"/>
                <a:ea typeface="Times New Roman" panose="02020603050405020304" pitchFamily="18" charset="0"/>
              </a:rPr>
              <a:t>. Hippocampus samples from suicide victims with a history of childhood abuse and tested for DNA methylation controlling the expression of the gene </a:t>
            </a:r>
            <a:r>
              <a:rPr lang="en-US" sz="1400" i="1" dirty="0">
                <a:latin typeface="Arial Narrow" panose="020B0606020202030204" pitchFamily="34" charset="0"/>
                <a:ea typeface="Times New Roman" panose="02020603050405020304" pitchFamily="18" charset="0"/>
              </a:rPr>
              <a:t>NR3C1</a:t>
            </a:r>
            <a:r>
              <a:rPr lang="en-US" sz="1400" dirty="0">
                <a:latin typeface="Arial Narrow" panose="020B0606020202030204" pitchFamily="34" charset="0"/>
                <a:ea typeface="Times New Roman" panose="02020603050405020304" pitchFamily="18" charset="0"/>
              </a:rPr>
              <a:t>.</a:t>
            </a:r>
            <a:r>
              <a:rPr lang="en-US" sz="1400" baseline="30000" dirty="0">
                <a:latin typeface="Arial Narrow" panose="020B0606020202030204" pitchFamily="34" charset="0"/>
                <a:ea typeface="Times New Roman" panose="02020603050405020304" pitchFamily="18" charset="0"/>
              </a:rPr>
              <a:t>4</a:t>
            </a:r>
            <a:r>
              <a:rPr lang="en-US" sz="1400" dirty="0">
                <a:latin typeface="Arial Narrow" panose="020B0606020202030204" pitchFamily="34" charset="0"/>
                <a:ea typeface="Times New Roman" panose="02020603050405020304" pitchFamily="18" charset="0"/>
              </a:rPr>
              <a:t> They discovered an increased methylation around the </a:t>
            </a:r>
            <a:r>
              <a:rPr lang="en-US" sz="1400" i="1" dirty="0">
                <a:latin typeface="Arial Narrow" panose="020B0606020202030204" pitchFamily="34" charset="0"/>
                <a:ea typeface="Times New Roman" panose="02020603050405020304" pitchFamily="18" charset="0"/>
              </a:rPr>
              <a:t>NR3C1</a:t>
            </a:r>
            <a:r>
              <a:rPr lang="en-US" sz="1400" dirty="0">
                <a:latin typeface="Arial Narrow" panose="020B0606020202030204" pitchFamily="34" charset="0"/>
                <a:ea typeface="Times New Roman" panose="02020603050405020304" pitchFamily="18" charset="0"/>
              </a:rPr>
              <a:t> promoter, which, in other studies, has been directly linked to a reduced expression of a protein called brain-derived neurotropic factor (BDNF). </a:t>
            </a:r>
            <a:r>
              <a:rPr lang="en-US" sz="1400" dirty="0">
                <a:highlight>
                  <a:srgbClr val="FFFF00"/>
                </a:highlight>
                <a:latin typeface="Arial Narrow" panose="020B0606020202030204" pitchFamily="34" charset="0"/>
                <a:ea typeface="Times New Roman" panose="02020603050405020304" pitchFamily="18" charset="0"/>
              </a:rPr>
              <a:t>BDNF is among the most active neurotrophic factors, which drive the growth and development of new neurons even in adulthood. </a:t>
            </a:r>
            <a:r>
              <a:rPr lang="en-US" sz="1400" dirty="0">
                <a:latin typeface="Arial Narrow" panose="020B0606020202030204" pitchFamily="34" charset="0"/>
                <a:ea typeface="Times New Roman" panose="02020603050405020304" pitchFamily="18" charset="0"/>
              </a:rPr>
              <a:t>And the degree to which it is expressed may be inheritable. A 2015 study linked </a:t>
            </a:r>
            <a:r>
              <a:rPr lang="en-US" sz="1400" i="1" dirty="0">
                <a:latin typeface="Arial Narrow" panose="020B0606020202030204" pitchFamily="34" charset="0"/>
                <a:ea typeface="Times New Roman" panose="02020603050405020304" pitchFamily="18" charset="0"/>
              </a:rPr>
              <a:t>NR3C1</a:t>
            </a:r>
            <a:r>
              <a:rPr lang="en-US" sz="1400" dirty="0">
                <a:latin typeface="Arial Narrow" panose="020B0606020202030204" pitchFamily="34" charset="0"/>
                <a:ea typeface="Times New Roman" panose="02020603050405020304" pitchFamily="18" charset="0"/>
              </a:rPr>
              <a:t> and reduced expression of BDNF in infants born to mothers who reported prenatal depressive symptoms.</a:t>
            </a:r>
            <a:r>
              <a:rPr lang="en-US" sz="1400" baseline="30000" dirty="0">
                <a:latin typeface="Arial Narrow" panose="020B0606020202030204" pitchFamily="34" charset="0"/>
                <a:ea typeface="Times New Roman" panose="02020603050405020304" pitchFamily="18" charset="0"/>
              </a:rPr>
              <a:t>13</a:t>
            </a:r>
            <a:endParaRPr lang="en-US" sz="1400" dirty="0">
              <a:latin typeface="Arial Narrow" panose="020B0606020202030204" pitchFamily="34" charset="0"/>
            </a:endParaRPr>
          </a:p>
        </p:txBody>
      </p:sp>
      <p:sp>
        <p:nvSpPr>
          <p:cNvPr id="4" name="Rectangle 3">
            <a:extLst>
              <a:ext uri="{FF2B5EF4-FFF2-40B4-BE49-F238E27FC236}">
                <a16:creationId xmlns:a16="http://schemas.microsoft.com/office/drawing/2014/main" id="{8DC4D148-611B-4EAF-9BDA-9B0E028BF59C}"/>
              </a:ext>
            </a:extLst>
          </p:cNvPr>
          <p:cNvSpPr/>
          <p:nvPr/>
        </p:nvSpPr>
        <p:spPr>
          <a:xfrm>
            <a:off x="2028304" y="6192986"/>
            <a:ext cx="6508865" cy="461665"/>
          </a:xfrm>
          <a:prstGeom prst="rect">
            <a:avLst/>
          </a:prstGeom>
        </p:spPr>
        <p:txBody>
          <a:bodyPr wrap="square">
            <a:spAutoFit/>
          </a:bodyPr>
          <a:lstStyle/>
          <a:p>
            <a:r>
              <a:rPr lang="en-US" sz="1200" dirty="0">
                <a:solidFill>
                  <a:srgbClr val="303030"/>
                </a:solidFill>
                <a:latin typeface="arial" panose="020B0604020202020204" pitchFamily="34" charset="0"/>
              </a:rPr>
              <a:t>Blair, C., &amp; Raver, C. C. (2016). Poverty, Stress, and Brain Development: New Directions for Prevention and Intervention. </a:t>
            </a:r>
            <a:r>
              <a:rPr lang="en-US" sz="1200" i="1" dirty="0">
                <a:solidFill>
                  <a:srgbClr val="303030"/>
                </a:solidFill>
                <a:latin typeface="arial" panose="020B0604020202020204" pitchFamily="34" charset="0"/>
              </a:rPr>
              <a:t>Academic pediatrics</a:t>
            </a:r>
            <a:r>
              <a:rPr lang="en-US" sz="1200" dirty="0">
                <a:solidFill>
                  <a:srgbClr val="303030"/>
                </a:solidFill>
                <a:latin typeface="arial" panose="020B0604020202020204" pitchFamily="34" charset="0"/>
              </a:rPr>
              <a:t>, </a:t>
            </a:r>
            <a:r>
              <a:rPr lang="en-US" sz="1200" i="1" dirty="0">
                <a:solidFill>
                  <a:srgbClr val="303030"/>
                </a:solidFill>
                <a:latin typeface="arial" panose="020B0604020202020204" pitchFamily="34" charset="0"/>
              </a:rPr>
              <a:t>16</a:t>
            </a:r>
            <a:r>
              <a:rPr lang="en-US" sz="1200" dirty="0">
                <a:solidFill>
                  <a:srgbClr val="303030"/>
                </a:solidFill>
                <a:latin typeface="arial" panose="020B0604020202020204" pitchFamily="34" charset="0"/>
              </a:rPr>
              <a:t>(3 Suppl), S30-6.</a:t>
            </a:r>
            <a:endParaRPr lang="en-US" sz="1200" dirty="0"/>
          </a:p>
        </p:txBody>
      </p:sp>
    </p:spTree>
    <p:extLst>
      <p:ext uri="{BB962C8B-B14F-4D97-AF65-F5344CB8AC3E}">
        <p14:creationId xmlns:p14="http://schemas.microsoft.com/office/powerpoint/2010/main" val="22850013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p:txBody>
          <a:bodyPr>
            <a:normAutofit/>
          </a:bodyPr>
          <a:lstStyle/>
          <a:p>
            <a:endParaRPr lang="en-US" dirty="0"/>
          </a:p>
          <a:p>
            <a:endParaRPr lang="en-US" dirty="0"/>
          </a:p>
        </p:txBody>
      </p:sp>
      <p:sp>
        <p:nvSpPr>
          <p:cNvPr id="4" name="Title 3"/>
          <p:cNvSpPr>
            <a:spLocks noGrp="1"/>
          </p:cNvSpPr>
          <p:nvPr>
            <p:ph type="title"/>
          </p:nvPr>
        </p:nvSpPr>
        <p:spPr>
          <a:xfrm>
            <a:off x="1179014" y="621447"/>
            <a:ext cx="7408034" cy="2103808"/>
          </a:xfrm>
        </p:spPr>
        <p:txBody>
          <a:bodyPr anchor="t"/>
          <a:lstStyle/>
          <a:p>
            <a:br>
              <a:rPr lang="en-US" dirty="0"/>
            </a:br>
            <a:r>
              <a:rPr lang="en-US" sz="4400" b="1" dirty="0">
                <a:solidFill>
                  <a:schemeClr val="accent1">
                    <a:lumMod val="50000"/>
                  </a:schemeClr>
                </a:solidFill>
                <a:latin typeface="Helvetica Neue Medium"/>
              </a:rPr>
              <a:t>NIMHD:  Big Data into Health Disparities Research</a:t>
            </a:r>
            <a:br>
              <a:rPr lang="en-US" sz="3200" b="1" dirty="0">
                <a:solidFill>
                  <a:srgbClr val="662E6B"/>
                </a:solidFill>
                <a:latin typeface="Helvetica Neue Medium"/>
              </a:rPr>
            </a:br>
            <a:br>
              <a:rPr lang="en-US" sz="3200" dirty="0"/>
            </a:br>
            <a:endParaRPr lang="en-US" sz="3200" b="1" dirty="0"/>
          </a:p>
        </p:txBody>
      </p:sp>
    </p:spTree>
    <p:extLst>
      <p:ext uri="{BB962C8B-B14F-4D97-AF65-F5344CB8AC3E}">
        <p14:creationId xmlns:p14="http://schemas.microsoft.com/office/powerpoint/2010/main" val="2147928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D88AF-57D0-46FC-B51F-8960EA6D3F07}"/>
              </a:ext>
            </a:extLst>
          </p:cNvPr>
          <p:cNvSpPr>
            <a:spLocks noGrp="1"/>
          </p:cNvSpPr>
          <p:nvPr>
            <p:ph type="title"/>
          </p:nvPr>
        </p:nvSpPr>
        <p:spPr>
          <a:xfrm>
            <a:off x="337127" y="147782"/>
            <a:ext cx="8229600" cy="453015"/>
          </a:xfrm>
        </p:spPr>
        <p:txBody>
          <a:bodyPr/>
          <a:lstStyle/>
          <a:p>
            <a:r>
              <a:rPr lang="en-US" sz="3600" b="1" dirty="0">
                <a:solidFill>
                  <a:schemeClr val="accent1">
                    <a:lumMod val="50000"/>
                  </a:schemeClr>
                </a:solidFill>
              </a:rPr>
              <a:t>Data Science Diversity Gap-Students</a:t>
            </a:r>
          </a:p>
        </p:txBody>
      </p:sp>
      <p:pic>
        <p:nvPicPr>
          <p:cNvPr id="3" name="Picture 2">
            <a:extLst>
              <a:ext uri="{FF2B5EF4-FFF2-40B4-BE49-F238E27FC236}">
                <a16:creationId xmlns:a16="http://schemas.microsoft.com/office/drawing/2014/main" id="{D47C2487-826E-4E1C-961F-63F9B308FF95}"/>
              </a:ext>
            </a:extLst>
          </p:cNvPr>
          <p:cNvPicPr>
            <a:picLocks noChangeAspect="1"/>
          </p:cNvPicPr>
          <p:nvPr/>
        </p:nvPicPr>
        <p:blipFill>
          <a:blip r:embed="rId2"/>
          <a:stretch>
            <a:fillRect/>
          </a:stretch>
        </p:blipFill>
        <p:spPr>
          <a:xfrm>
            <a:off x="203200" y="877796"/>
            <a:ext cx="4368800" cy="5444153"/>
          </a:xfrm>
          <a:prstGeom prst="rect">
            <a:avLst/>
          </a:prstGeom>
        </p:spPr>
      </p:pic>
      <p:pic>
        <p:nvPicPr>
          <p:cNvPr id="4" name="Picture 3">
            <a:extLst>
              <a:ext uri="{FF2B5EF4-FFF2-40B4-BE49-F238E27FC236}">
                <a16:creationId xmlns:a16="http://schemas.microsoft.com/office/drawing/2014/main" id="{DF8114B4-6F7E-44DA-A7DF-FFD471DD5BB7}"/>
              </a:ext>
            </a:extLst>
          </p:cNvPr>
          <p:cNvPicPr>
            <a:picLocks noChangeAspect="1"/>
          </p:cNvPicPr>
          <p:nvPr/>
        </p:nvPicPr>
        <p:blipFill>
          <a:blip r:embed="rId3"/>
          <a:stretch>
            <a:fillRect/>
          </a:stretch>
        </p:blipFill>
        <p:spPr>
          <a:xfrm>
            <a:off x="5104056" y="877796"/>
            <a:ext cx="3836744" cy="4853708"/>
          </a:xfrm>
          <a:prstGeom prst="rect">
            <a:avLst/>
          </a:prstGeom>
        </p:spPr>
      </p:pic>
    </p:spTree>
    <p:extLst>
      <p:ext uri="{BB962C8B-B14F-4D97-AF65-F5344CB8AC3E}">
        <p14:creationId xmlns:p14="http://schemas.microsoft.com/office/powerpoint/2010/main" val="12061193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330E6-A685-485C-A159-C9643C8940BD}"/>
              </a:ext>
            </a:extLst>
          </p:cNvPr>
          <p:cNvSpPr>
            <a:spLocks noGrp="1"/>
          </p:cNvSpPr>
          <p:nvPr>
            <p:ph type="title"/>
          </p:nvPr>
        </p:nvSpPr>
        <p:spPr>
          <a:xfrm>
            <a:off x="457200" y="271463"/>
            <a:ext cx="8229600" cy="1013427"/>
          </a:xfrm>
        </p:spPr>
        <p:txBody>
          <a:bodyPr/>
          <a:lstStyle/>
          <a:p>
            <a:r>
              <a:rPr lang="en-US" sz="4000" b="1" dirty="0">
                <a:solidFill>
                  <a:schemeClr val="accent1">
                    <a:lumMod val="50000"/>
                  </a:schemeClr>
                </a:solidFill>
              </a:rPr>
              <a:t>Incorporating Big Data into Health Disparities Research </a:t>
            </a:r>
          </a:p>
        </p:txBody>
      </p:sp>
      <p:pic>
        <p:nvPicPr>
          <p:cNvPr id="7" name="Content Placeholder 6">
            <a:extLst>
              <a:ext uri="{FF2B5EF4-FFF2-40B4-BE49-F238E27FC236}">
                <a16:creationId xmlns:a16="http://schemas.microsoft.com/office/drawing/2014/main" id="{E578260A-6E28-4ACA-BD41-C9D9AFBA215A}"/>
              </a:ext>
            </a:extLst>
          </p:cNvPr>
          <p:cNvPicPr>
            <a:picLocks noGrp="1" noChangeAspect="1"/>
          </p:cNvPicPr>
          <p:nvPr>
            <p:ph sz="half" idx="1"/>
          </p:nvPr>
        </p:nvPicPr>
        <p:blipFill>
          <a:blip r:embed="rId3"/>
          <a:stretch>
            <a:fillRect/>
          </a:stretch>
        </p:blipFill>
        <p:spPr>
          <a:xfrm>
            <a:off x="77621" y="1355835"/>
            <a:ext cx="9007096" cy="3940632"/>
          </a:xfrm>
          <a:prstGeom prst="rect">
            <a:avLst/>
          </a:prstGeom>
        </p:spPr>
      </p:pic>
      <p:sp>
        <p:nvSpPr>
          <p:cNvPr id="3" name="TextBox 2">
            <a:extLst>
              <a:ext uri="{FF2B5EF4-FFF2-40B4-BE49-F238E27FC236}">
                <a16:creationId xmlns:a16="http://schemas.microsoft.com/office/drawing/2014/main" id="{587E39A0-0494-4C4C-A6B7-00FCF50162D5}"/>
              </a:ext>
            </a:extLst>
          </p:cNvPr>
          <p:cNvSpPr txBox="1"/>
          <p:nvPr/>
        </p:nvSpPr>
        <p:spPr>
          <a:xfrm>
            <a:off x="345670" y="5563402"/>
            <a:ext cx="8432570" cy="523220"/>
          </a:xfrm>
          <a:prstGeom prst="rect">
            <a:avLst/>
          </a:prstGeom>
          <a:noFill/>
        </p:spPr>
        <p:txBody>
          <a:bodyPr wrap="square" rtlCol="0">
            <a:spAutoFit/>
          </a:bodyPr>
          <a:lstStyle/>
          <a:p>
            <a:r>
              <a:rPr lang="en-US" sz="1400" dirty="0"/>
              <a:t>Source:  Breen N, Jackson JS, Wood F, Wong DWS, Zhang X, Translational Health Disparities Research in a Data-Rich World, </a:t>
            </a:r>
            <a:r>
              <a:rPr lang="en-US" sz="1400" i="1" dirty="0"/>
              <a:t>AJPH</a:t>
            </a:r>
            <a:r>
              <a:rPr lang="en-US" sz="1400" dirty="0"/>
              <a:t> Supplement 1, 2019  </a:t>
            </a:r>
          </a:p>
        </p:txBody>
      </p:sp>
    </p:spTree>
    <p:extLst>
      <p:ext uri="{BB962C8B-B14F-4D97-AF65-F5344CB8AC3E}">
        <p14:creationId xmlns:p14="http://schemas.microsoft.com/office/powerpoint/2010/main" val="24448520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9C91D-9DF8-4A6E-812D-1EE1792B510B}"/>
              </a:ext>
            </a:extLst>
          </p:cNvPr>
          <p:cNvSpPr>
            <a:spLocks noGrp="1"/>
          </p:cNvSpPr>
          <p:nvPr>
            <p:ph type="title"/>
          </p:nvPr>
        </p:nvSpPr>
        <p:spPr>
          <a:xfrm>
            <a:off x="457200" y="271463"/>
            <a:ext cx="8229600" cy="5028325"/>
          </a:xfrm>
        </p:spPr>
        <p:txBody>
          <a:bodyPr/>
          <a:lstStyle/>
          <a:p>
            <a:r>
              <a:rPr lang="en-US" dirty="0"/>
              <a:t>nation</a:t>
            </a:r>
          </a:p>
        </p:txBody>
      </p:sp>
      <p:pic>
        <p:nvPicPr>
          <p:cNvPr id="8" name="Content Placeholder 7">
            <a:extLst>
              <a:ext uri="{FF2B5EF4-FFF2-40B4-BE49-F238E27FC236}">
                <a16:creationId xmlns:a16="http://schemas.microsoft.com/office/drawing/2014/main" id="{3A0234D2-3C96-4FDF-A769-8D02808FF713}"/>
              </a:ext>
            </a:extLst>
          </p:cNvPr>
          <p:cNvPicPr>
            <a:picLocks noGrp="1" noChangeAspect="1"/>
          </p:cNvPicPr>
          <p:nvPr>
            <p:ph sz="half" idx="1"/>
          </p:nvPr>
        </p:nvPicPr>
        <p:blipFill>
          <a:blip r:embed="rId3"/>
          <a:stretch>
            <a:fillRect/>
          </a:stretch>
        </p:blipFill>
        <p:spPr>
          <a:xfrm>
            <a:off x="500517" y="1549053"/>
            <a:ext cx="7929396" cy="4414873"/>
          </a:xfrm>
        </p:spPr>
      </p:pic>
      <p:sp>
        <p:nvSpPr>
          <p:cNvPr id="10" name="TextBox 9">
            <a:extLst>
              <a:ext uri="{FF2B5EF4-FFF2-40B4-BE49-F238E27FC236}">
                <a16:creationId xmlns:a16="http://schemas.microsoft.com/office/drawing/2014/main" id="{66EBD527-3590-4F05-B0BE-16C401205D22}"/>
              </a:ext>
            </a:extLst>
          </p:cNvPr>
          <p:cNvSpPr txBox="1"/>
          <p:nvPr/>
        </p:nvSpPr>
        <p:spPr>
          <a:xfrm>
            <a:off x="2331376" y="5964759"/>
            <a:ext cx="5626861" cy="584775"/>
          </a:xfrm>
          <a:prstGeom prst="rect">
            <a:avLst/>
          </a:prstGeom>
          <a:noFill/>
        </p:spPr>
        <p:txBody>
          <a:bodyPr wrap="none" rtlCol="0">
            <a:spAutoFit/>
          </a:bodyPr>
          <a:lstStyle/>
          <a:p>
            <a:r>
              <a:rPr lang="en-US" sz="3200" dirty="0"/>
              <a:t>https://hdpulse.nimhd.nih.gov/</a:t>
            </a:r>
          </a:p>
        </p:txBody>
      </p:sp>
      <p:sp>
        <p:nvSpPr>
          <p:cNvPr id="3" name="TextBox 2">
            <a:extLst>
              <a:ext uri="{FF2B5EF4-FFF2-40B4-BE49-F238E27FC236}">
                <a16:creationId xmlns:a16="http://schemas.microsoft.com/office/drawing/2014/main" id="{7083992F-7CFA-4AB8-94AF-A2F8DEABA308}"/>
              </a:ext>
            </a:extLst>
          </p:cNvPr>
          <p:cNvSpPr txBox="1"/>
          <p:nvPr/>
        </p:nvSpPr>
        <p:spPr>
          <a:xfrm>
            <a:off x="457200" y="320040"/>
            <a:ext cx="8531352" cy="1077218"/>
          </a:xfrm>
          <a:prstGeom prst="rect">
            <a:avLst/>
          </a:prstGeom>
          <a:noFill/>
        </p:spPr>
        <p:txBody>
          <a:bodyPr wrap="square" rtlCol="0">
            <a:spAutoFit/>
          </a:bodyPr>
          <a:lstStyle/>
          <a:p>
            <a:r>
              <a:rPr lang="en-US" sz="3200" b="1" dirty="0">
                <a:solidFill>
                  <a:srgbClr val="662E6B"/>
                </a:solidFill>
                <a:latin typeface="Helvetica Neue Medium"/>
                <a:ea typeface="+mj-ea"/>
                <a:cs typeface="+mj-cs"/>
              </a:rPr>
              <a:t>HDPulse combines data sources to offer quick access to state and county data</a:t>
            </a:r>
          </a:p>
        </p:txBody>
      </p:sp>
    </p:spTree>
    <p:extLst>
      <p:ext uri="{BB962C8B-B14F-4D97-AF65-F5344CB8AC3E}">
        <p14:creationId xmlns:p14="http://schemas.microsoft.com/office/powerpoint/2010/main" val="513461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4FD56-70BE-4F4A-81F9-9DA527EAB4EA}"/>
              </a:ext>
            </a:extLst>
          </p:cNvPr>
          <p:cNvSpPr>
            <a:spLocks noGrp="1"/>
          </p:cNvSpPr>
          <p:nvPr>
            <p:ph type="title"/>
          </p:nvPr>
        </p:nvSpPr>
        <p:spPr>
          <a:xfrm>
            <a:off x="457200" y="115053"/>
            <a:ext cx="8229600" cy="895600"/>
          </a:xfrm>
        </p:spPr>
        <p:txBody>
          <a:bodyPr/>
          <a:lstStyle/>
          <a:p>
            <a:pPr algn="ctr"/>
            <a:r>
              <a:rPr lang="en-US" b="1" dirty="0">
                <a:solidFill>
                  <a:schemeClr val="accent1">
                    <a:lumMod val="50000"/>
                  </a:schemeClr>
                </a:solidFill>
              </a:rPr>
              <a:t>MINORITY AND *HEALTH DISPARITIES POPULATIONS</a:t>
            </a:r>
          </a:p>
        </p:txBody>
      </p:sp>
      <p:sp>
        <p:nvSpPr>
          <p:cNvPr id="3" name="Content Placeholder 2">
            <a:extLst>
              <a:ext uri="{FF2B5EF4-FFF2-40B4-BE49-F238E27FC236}">
                <a16:creationId xmlns:a16="http://schemas.microsoft.com/office/drawing/2014/main" id="{38072426-4774-4D5A-8B6D-319C121EB04A}"/>
              </a:ext>
            </a:extLst>
          </p:cNvPr>
          <p:cNvSpPr>
            <a:spLocks noGrp="1"/>
          </p:cNvSpPr>
          <p:nvPr>
            <p:ph sz="half" idx="1"/>
          </p:nvPr>
        </p:nvSpPr>
        <p:spPr>
          <a:xfrm>
            <a:off x="457200" y="1347538"/>
            <a:ext cx="8235315" cy="5113420"/>
          </a:xfrm>
        </p:spPr>
        <p:txBody>
          <a:bodyPr>
            <a:normAutofit fontScale="85000" lnSpcReduction="20000"/>
          </a:bodyPr>
          <a:lstStyle/>
          <a:p>
            <a:pPr marL="342900" indent="-342900">
              <a:buFont typeface="Arial" panose="020B0604020202020204" pitchFamily="34" charset="0"/>
              <a:buChar char="•"/>
            </a:pPr>
            <a:r>
              <a:rPr lang="en-US" sz="3000" dirty="0"/>
              <a:t>Racial/Ethnic Minorities</a:t>
            </a:r>
          </a:p>
          <a:p>
            <a:pPr marL="1028700" lvl="1" indent="-342900">
              <a:buFont typeface="Arial" panose="020B0604020202020204" pitchFamily="34" charset="0"/>
              <a:buChar char="•"/>
            </a:pPr>
            <a:r>
              <a:rPr lang="en-US" sz="3000" dirty="0"/>
              <a:t>American Indian or Alaska Native</a:t>
            </a:r>
          </a:p>
          <a:p>
            <a:pPr marL="1028700" lvl="1" indent="-342900">
              <a:buFont typeface="Arial" panose="020B0604020202020204" pitchFamily="34" charset="0"/>
              <a:buChar char="•"/>
            </a:pPr>
            <a:r>
              <a:rPr lang="en-US" sz="3000" dirty="0"/>
              <a:t>Asian</a:t>
            </a:r>
          </a:p>
          <a:p>
            <a:pPr marL="1028700" lvl="1" indent="-342900">
              <a:buFont typeface="Arial" panose="020B0604020202020204" pitchFamily="34" charset="0"/>
              <a:buChar char="•"/>
            </a:pPr>
            <a:r>
              <a:rPr lang="en-US" sz="3000" dirty="0"/>
              <a:t>Black or African American</a:t>
            </a:r>
          </a:p>
          <a:p>
            <a:pPr marL="1028700" lvl="1" indent="-342900">
              <a:buFont typeface="Arial" panose="020B0604020202020204" pitchFamily="34" charset="0"/>
              <a:buChar char="•"/>
            </a:pPr>
            <a:r>
              <a:rPr lang="en-US" sz="3000" dirty="0"/>
              <a:t>Hispanic/Latino American</a:t>
            </a:r>
          </a:p>
          <a:p>
            <a:pPr marL="1028700" lvl="1" indent="-342900">
              <a:buFont typeface="Arial" panose="020B0604020202020204" pitchFamily="34" charset="0"/>
              <a:buChar char="•"/>
            </a:pPr>
            <a:r>
              <a:rPr lang="en-US" sz="3000" dirty="0"/>
              <a:t>Native Hawaiian or Other Pacific Islander</a:t>
            </a:r>
          </a:p>
          <a:p>
            <a:pPr lvl="1" indent="0">
              <a:buNone/>
            </a:pPr>
            <a:endParaRPr lang="en-US" sz="3000" dirty="0"/>
          </a:p>
          <a:p>
            <a:pPr marL="342900" indent="-342900">
              <a:buFont typeface="Arial" panose="020B0604020202020204" pitchFamily="34" charset="0"/>
              <a:buChar char="•"/>
            </a:pPr>
            <a:r>
              <a:rPr lang="en-US" sz="3000" dirty="0"/>
              <a:t>*Low socio-economic status</a:t>
            </a:r>
          </a:p>
          <a:p>
            <a:pPr marL="342900" indent="-342900">
              <a:buFont typeface="Arial" panose="020B0604020202020204" pitchFamily="34" charset="0"/>
              <a:buChar char="•"/>
            </a:pPr>
            <a:r>
              <a:rPr lang="en-US" sz="3000" dirty="0"/>
              <a:t>*Rural</a:t>
            </a:r>
          </a:p>
          <a:p>
            <a:pPr marL="342900" indent="-342900">
              <a:buFont typeface="Arial" panose="020B0604020202020204" pitchFamily="34" charset="0"/>
              <a:buChar char="•"/>
            </a:pPr>
            <a:r>
              <a:rPr lang="en-US" sz="3000" dirty="0"/>
              <a:t>*Sexual and gender minorities</a:t>
            </a:r>
          </a:p>
          <a:p>
            <a:pPr marL="342900" indent="-342900">
              <a:buFont typeface="Arial" panose="020B0604020202020204" pitchFamily="34" charset="0"/>
              <a:buChar char="•"/>
            </a:pPr>
            <a:r>
              <a:rPr lang="en-US" sz="3000" dirty="0"/>
              <a:t>*Others subject to discrimination who have poorer health outcomes </a:t>
            </a:r>
          </a:p>
          <a:p>
            <a:endParaRPr lang="en-US" sz="1700" dirty="0"/>
          </a:p>
          <a:p>
            <a:r>
              <a:rPr lang="en-US" sz="1700" dirty="0"/>
              <a:t>Source:  Duran DG, Perez-Stable, EJ, Novel Approaches to Advance Minority Health and Health Disparities Research, </a:t>
            </a:r>
            <a:r>
              <a:rPr lang="en-US" sz="1700" i="1" dirty="0"/>
              <a:t>AJPH</a:t>
            </a:r>
            <a:r>
              <a:rPr lang="en-US" sz="1700" dirty="0"/>
              <a:t> Supplement 1, 2019</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9321056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88C09-CE8E-4290-B760-C9631C7B3C7A}"/>
              </a:ext>
            </a:extLst>
          </p:cNvPr>
          <p:cNvSpPr>
            <a:spLocks noGrp="1"/>
          </p:cNvSpPr>
          <p:nvPr>
            <p:ph type="title"/>
          </p:nvPr>
        </p:nvSpPr>
        <p:spPr>
          <a:xfrm>
            <a:off x="282633" y="330265"/>
            <a:ext cx="8229600" cy="975446"/>
          </a:xfrm>
        </p:spPr>
        <p:txBody>
          <a:bodyPr/>
          <a:lstStyle/>
          <a:p>
            <a:r>
              <a:rPr lang="en-US" sz="3600" b="1" dirty="0">
                <a:solidFill>
                  <a:schemeClr val="accent1">
                    <a:lumMod val="50000"/>
                  </a:schemeClr>
                </a:solidFill>
              </a:rPr>
              <a:t>Publications to Encourage Use of Big Data in Health Disparities Research </a:t>
            </a:r>
          </a:p>
        </p:txBody>
      </p:sp>
      <p:sp>
        <p:nvSpPr>
          <p:cNvPr id="3" name="Content Placeholder 2">
            <a:extLst>
              <a:ext uri="{FF2B5EF4-FFF2-40B4-BE49-F238E27FC236}">
                <a16:creationId xmlns:a16="http://schemas.microsoft.com/office/drawing/2014/main" id="{28FAF4AF-0669-417E-8F32-3D7A51B1DE84}"/>
              </a:ext>
            </a:extLst>
          </p:cNvPr>
          <p:cNvSpPr>
            <a:spLocks noGrp="1"/>
          </p:cNvSpPr>
          <p:nvPr>
            <p:ph sz="half" idx="1"/>
          </p:nvPr>
        </p:nvSpPr>
        <p:spPr>
          <a:xfrm>
            <a:off x="515388" y="1836620"/>
            <a:ext cx="8235315" cy="3978949"/>
          </a:xfrm>
        </p:spPr>
        <p:txBody>
          <a:bodyPr>
            <a:normAutofit fontScale="92500" lnSpcReduction="10000"/>
          </a:bodyPr>
          <a:lstStyle/>
          <a:p>
            <a:r>
              <a:rPr lang="en-US" dirty="0"/>
              <a:t>Publications:</a:t>
            </a:r>
          </a:p>
          <a:p>
            <a:pPr marL="342900" indent="-342900">
              <a:buFont typeface="Arial" panose="020B0604020202020204" pitchFamily="34" charset="0"/>
              <a:buChar char="•"/>
            </a:pPr>
            <a:r>
              <a:rPr lang="en-US" dirty="0"/>
              <a:t>Zhang X, Perez-Stable EJ, Bourne PE et al, Big Data Science:  Opportunities and Challenges to Address Minority Health and Health Disparities in the 21</a:t>
            </a:r>
            <a:r>
              <a:rPr lang="en-US" baseline="30000" dirty="0"/>
              <a:t>st</a:t>
            </a:r>
            <a:r>
              <a:rPr lang="en-US" dirty="0"/>
              <a:t> Century, </a:t>
            </a:r>
            <a:r>
              <a:rPr lang="en-US" i="1" dirty="0"/>
              <a:t>Ethnicity and Disease</a:t>
            </a:r>
            <a:r>
              <a:rPr lang="en-US" dirty="0"/>
              <a:t>, 2017</a:t>
            </a:r>
          </a:p>
          <a:p>
            <a:pPr marL="342900" indent="-342900">
              <a:buFont typeface="Arial" panose="020B0604020202020204" pitchFamily="34" charset="0"/>
              <a:buChar char="•"/>
            </a:pPr>
            <a:r>
              <a:rPr lang="en-US" dirty="0"/>
              <a:t>Breen N, Jackson JS, Wood F, Wong DWS, Zhang X, Translational Health Disparities Research in a Data-Rich World, AJPH Supplement 1, 2019 </a:t>
            </a:r>
          </a:p>
          <a:p>
            <a:pPr marL="342900" indent="-342900">
              <a:buFont typeface="Arial" panose="020B0604020202020204" pitchFamily="34" charset="0"/>
              <a:buChar char="•"/>
            </a:pPr>
            <a:r>
              <a:rPr lang="en-US" dirty="0" err="1"/>
              <a:t>Bagby</a:t>
            </a:r>
            <a:r>
              <a:rPr lang="en-US" dirty="0"/>
              <a:t> SP, Martin D, Chung ST, Rajapakse N, From the Outside In:  Biological Mechanisms Linking Social and Environmental Exposures to Chronic disease and to Health Disparities, </a:t>
            </a:r>
            <a:r>
              <a:rPr lang="en-US" i="1" dirty="0"/>
              <a:t>AJPH</a:t>
            </a:r>
            <a:r>
              <a:rPr lang="en-US" dirty="0"/>
              <a:t>, 2019</a:t>
            </a:r>
          </a:p>
          <a:p>
            <a:pPr marL="342900" indent="-342900">
              <a:buFont typeface="Arial" panose="020B0604020202020204" pitchFamily="34" charset="0"/>
              <a:buChar char="•"/>
            </a:pPr>
            <a:r>
              <a:rPr lang="en-US" dirty="0"/>
              <a:t>Kasman M, Breen N, </a:t>
            </a:r>
            <a:r>
              <a:rPr lang="en-US" dirty="0" err="1"/>
              <a:t>Hammon</a:t>
            </a:r>
            <a:r>
              <a:rPr lang="en-US" dirty="0"/>
              <a:t> RA, Complex Systems Science in </a:t>
            </a:r>
            <a:r>
              <a:rPr lang="en-US" i="1" dirty="0"/>
              <a:t>The Science of Health Disparities Research and Applications</a:t>
            </a:r>
            <a:r>
              <a:rPr lang="en-US" dirty="0"/>
              <a:t>, Wiley, forthcoming</a:t>
            </a:r>
          </a:p>
        </p:txBody>
      </p:sp>
    </p:spTree>
    <p:extLst>
      <p:ext uri="{BB962C8B-B14F-4D97-AF65-F5344CB8AC3E}">
        <p14:creationId xmlns:p14="http://schemas.microsoft.com/office/powerpoint/2010/main" val="39923863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1AB93-564D-4EBB-B759-C0757EAABDA4}"/>
              </a:ext>
            </a:extLst>
          </p:cNvPr>
          <p:cNvSpPr>
            <a:spLocks noGrp="1"/>
          </p:cNvSpPr>
          <p:nvPr>
            <p:ph type="title"/>
          </p:nvPr>
        </p:nvSpPr>
        <p:spPr>
          <a:xfrm>
            <a:off x="282633" y="327536"/>
            <a:ext cx="8952807" cy="773083"/>
          </a:xfrm>
        </p:spPr>
        <p:txBody>
          <a:bodyPr/>
          <a:lstStyle/>
          <a:p>
            <a:r>
              <a:rPr lang="en-US" sz="3600" b="1" dirty="0">
                <a:solidFill>
                  <a:schemeClr val="accent1">
                    <a:lumMod val="50000"/>
                  </a:schemeClr>
                </a:solidFill>
              </a:rPr>
              <a:t>Forthcoming: Common Data Elements-Social Determinants of Health</a:t>
            </a:r>
          </a:p>
        </p:txBody>
      </p:sp>
      <p:sp>
        <p:nvSpPr>
          <p:cNvPr id="3" name="Content Placeholder 2">
            <a:extLst>
              <a:ext uri="{FF2B5EF4-FFF2-40B4-BE49-F238E27FC236}">
                <a16:creationId xmlns:a16="http://schemas.microsoft.com/office/drawing/2014/main" id="{F7657947-B899-448C-922B-88795C989A34}"/>
              </a:ext>
            </a:extLst>
          </p:cNvPr>
          <p:cNvSpPr>
            <a:spLocks noGrp="1"/>
          </p:cNvSpPr>
          <p:nvPr>
            <p:ph sz="half" idx="1"/>
          </p:nvPr>
        </p:nvSpPr>
        <p:spPr>
          <a:xfrm>
            <a:off x="457199" y="1321725"/>
            <a:ext cx="8235315" cy="4718288"/>
          </a:xfrm>
        </p:spPr>
        <p:txBody>
          <a:bodyPr>
            <a:normAutofit/>
          </a:bodyPr>
          <a:lstStyle/>
          <a:p>
            <a:pPr>
              <a:defRPr/>
            </a:pPr>
            <a:r>
              <a:rPr lang="en-US" u="sng" dirty="0"/>
              <a:t>Common Data Element</a:t>
            </a:r>
            <a:r>
              <a:rPr lang="en-US" dirty="0"/>
              <a:t> - standard measure for a variable</a:t>
            </a:r>
          </a:p>
          <a:p>
            <a:pPr marL="855663" lvl="1" indent="-339725">
              <a:defRPr/>
            </a:pPr>
            <a:r>
              <a:rPr lang="en-US" dirty="0"/>
              <a:t>precisely specified question</a:t>
            </a:r>
          </a:p>
          <a:p>
            <a:pPr marL="855663" lvl="1" indent="-339725">
              <a:defRPr/>
            </a:pPr>
            <a:r>
              <a:rPr lang="en-US" dirty="0"/>
              <a:t>fixed set of permissible answers (discrete or continuous)</a:t>
            </a:r>
          </a:p>
          <a:p>
            <a:pPr marL="855663" lvl="1" indent="-339725">
              <a:defRPr/>
            </a:pPr>
            <a:r>
              <a:rPr lang="en-US" dirty="0"/>
              <a:t>Core/key variables – not all variables</a:t>
            </a:r>
          </a:p>
          <a:p>
            <a:pPr marL="855663" lvl="1" indent="-339725">
              <a:defRPr/>
            </a:pPr>
            <a:r>
              <a:rPr lang="en-US" dirty="0"/>
              <a:t>Used across multiple sites, projects, initiatives, etc.</a:t>
            </a:r>
          </a:p>
          <a:p>
            <a:pPr>
              <a:defRPr/>
            </a:pPr>
            <a:endParaRPr lang="en-US" dirty="0"/>
          </a:p>
          <a:p>
            <a:pPr>
              <a:defRPr/>
            </a:pPr>
            <a:r>
              <a:rPr lang="en-US" u="sng" dirty="0"/>
              <a:t>PhenX Toolkit</a:t>
            </a:r>
            <a:r>
              <a:rPr lang="en-US" dirty="0"/>
              <a:t> – web-based catalog of high-priority measures for genome-wide studies</a:t>
            </a:r>
          </a:p>
          <a:p>
            <a:pPr marL="855663" lvl="1" indent="-339725">
              <a:defRPr/>
            </a:pPr>
            <a:r>
              <a:rPr lang="en-US" dirty="0"/>
              <a:t>CDEs for SDOH can facilitate cross-study analyses</a:t>
            </a:r>
          </a:p>
          <a:p>
            <a:pPr marL="855663" lvl="1" indent="-339725">
              <a:defRPr/>
            </a:pPr>
            <a:r>
              <a:rPr lang="en-US" dirty="0"/>
              <a:t>Validate studies or combine to increase statistical power</a:t>
            </a:r>
          </a:p>
          <a:p>
            <a:pPr>
              <a:defRPr/>
            </a:pPr>
            <a:endParaRPr lang="en-US" u="sng" dirty="0"/>
          </a:p>
          <a:p>
            <a:endParaRPr lang="en-US" dirty="0"/>
          </a:p>
          <a:p>
            <a:endParaRPr lang="en-US" dirty="0"/>
          </a:p>
          <a:p>
            <a:endParaRPr lang="en-US" dirty="0"/>
          </a:p>
        </p:txBody>
      </p:sp>
      <p:pic>
        <p:nvPicPr>
          <p:cNvPr id="4" name="Content Placeholder 17">
            <a:extLst>
              <a:ext uri="{FF2B5EF4-FFF2-40B4-BE49-F238E27FC236}">
                <a16:creationId xmlns:a16="http://schemas.microsoft.com/office/drawing/2014/main" id="{FC9D49C2-417D-401C-AACA-9F46F9433DCD}"/>
              </a:ext>
            </a:extLst>
          </p:cNvPr>
          <p:cNvPicPr>
            <a:picLocks noChangeAspect="1"/>
          </p:cNvPicPr>
          <p:nvPr/>
        </p:nvPicPr>
        <p:blipFill>
          <a:blip r:embed="rId3">
            <a:extLst>
              <a:ext uri="{28A0092B-C50C-407E-A947-70E740481C1C}">
                <a14:useLocalDpi xmlns:a14="http://schemas.microsoft.com/office/drawing/2010/main" val="0"/>
              </a:ext>
            </a:extLst>
          </a:blip>
          <a:srcRect b="36893"/>
          <a:stretch>
            <a:fillRect/>
          </a:stretch>
        </p:blipFill>
        <p:spPr bwMode="auto">
          <a:xfrm>
            <a:off x="2848453" y="4938413"/>
            <a:ext cx="3447093" cy="1841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73812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CDAC5-7A64-4549-89F3-458CBABFD3E9}"/>
              </a:ext>
            </a:extLst>
          </p:cNvPr>
          <p:cNvSpPr>
            <a:spLocks noGrp="1"/>
          </p:cNvSpPr>
          <p:nvPr>
            <p:ph type="title"/>
          </p:nvPr>
        </p:nvSpPr>
        <p:spPr>
          <a:xfrm>
            <a:off x="457200" y="146772"/>
            <a:ext cx="8229600" cy="551497"/>
          </a:xfrm>
        </p:spPr>
        <p:txBody>
          <a:bodyPr/>
          <a:lstStyle/>
          <a:p>
            <a:r>
              <a:rPr lang="en-US" sz="4000" dirty="0">
                <a:solidFill>
                  <a:schemeClr val="accent1">
                    <a:lumMod val="50000"/>
                  </a:schemeClr>
                </a:solidFill>
              </a:rPr>
              <a:t>Funding Announcements</a:t>
            </a:r>
          </a:p>
        </p:txBody>
      </p:sp>
      <p:pic>
        <p:nvPicPr>
          <p:cNvPr id="3" name="Picture 2">
            <a:extLst>
              <a:ext uri="{FF2B5EF4-FFF2-40B4-BE49-F238E27FC236}">
                <a16:creationId xmlns:a16="http://schemas.microsoft.com/office/drawing/2014/main" id="{F4826921-A8B3-432C-B11C-6CB406D44537}"/>
              </a:ext>
            </a:extLst>
          </p:cNvPr>
          <p:cNvPicPr>
            <a:picLocks noChangeAspect="1"/>
          </p:cNvPicPr>
          <p:nvPr/>
        </p:nvPicPr>
        <p:blipFill>
          <a:blip r:embed="rId2"/>
          <a:stretch>
            <a:fillRect/>
          </a:stretch>
        </p:blipFill>
        <p:spPr>
          <a:xfrm>
            <a:off x="917432" y="698269"/>
            <a:ext cx="6497520" cy="5620140"/>
          </a:xfrm>
          <a:prstGeom prst="rect">
            <a:avLst/>
          </a:prstGeom>
        </p:spPr>
      </p:pic>
    </p:spTree>
    <p:extLst>
      <p:ext uri="{BB962C8B-B14F-4D97-AF65-F5344CB8AC3E}">
        <p14:creationId xmlns:p14="http://schemas.microsoft.com/office/powerpoint/2010/main" val="6970500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7F419E-3DC2-41B3-B3A6-6941C626AB2F}"/>
              </a:ext>
            </a:extLst>
          </p:cNvPr>
          <p:cNvPicPr>
            <a:picLocks noChangeAspect="1"/>
          </p:cNvPicPr>
          <p:nvPr/>
        </p:nvPicPr>
        <p:blipFill>
          <a:blip r:embed="rId2"/>
          <a:stretch>
            <a:fillRect/>
          </a:stretch>
        </p:blipFill>
        <p:spPr>
          <a:xfrm>
            <a:off x="950684" y="53125"/>
            <a:ext cx="7242632" cy="3725917"/>
          </a:xfrm>
          <a:prstGeom prst="rect">
            <a:avLst/>
          </a:prstGeom>
        </p:spPr>
      </p:pic>
      <p:pic>
        <p:nvPicPr>
          <p:cNvPr id="3" name="Picture 2">
            <a:extLst>
              <a:ext uri="{FF2B5EF4-FFF2-40B4-BE49-F238E27FC236}">
                <a16:creationId xmlns:a16="http://schemas.microsoft.com/office/drawing/2014/main" id="{7F17B97A-1B34-4086-B020-B8FDC77F7141}"/>
              </a:ext>
            </a:extLst>
          </p:cNvPr>
          <p:cNvPicPr>
            <a:picLocks noChangeAspect="1"/>
          </p:cNvPicPr>
          <p:nvPr/>
        </p:nvPicPr>
        <p:blipFill>
          <a:blip r:embed="rId3"/>
          <a:stretch>
            <a:fillRect/>
          </a:stretch>
        </p:blipFill>
        <p:spPr>
          <a:xfrm>
            <a:off x="950683" y="3623803"/>
            <a:ext cx="7242633" cy="2386844"/>
          </a:xfrm>
          <a:prstGeom prst="rect">
            <a:avLst/>
          </a:prstGeom>
        </p:spPr>
      </p:pic>
    </p:spTree>
    <p:extLst>
      <p:ext uri="{BB962C8B-B14F-4D97-AF65-F5344CB8AC3E}">
        <p14:creationId xmlns:p14="http://schemas.microsoft.com/office/powerpoint/2010/main" val="8680226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19D570-DE24-4439-A29D-28F0648997BB}"/>
              </a:ext>
            </a:extLst>
          </p:cNvPr>
          <p:cNvPicPr>
            <a:picLocks noChangeAspect="1"/>
          </p:cNvPicPr>
          <p:nvPr/>
        </p:nvPicPr>
        <p:blipFill>
          <a:blip r:embed="rId3"/>
          <a:stretch>
            <a:fillRect/>
          </a:stretch>
        </p:blipFill>
        <p:spPr>
          <a:xfrm>
            <a:off x="967309" y="198959"/>
            <a:ext cx="7004596" cy="2386844"/>
          </a:xfrm>
          <a:prstGeom prst="rect">
            <a:avLst/>
          </a:prstGeom>
        </p:spPr>
      </p:pic>
      <p:pic>
        <p:nvPicPr>
          <p:cNvPr id="6" name="Picture 5">
            <a:extLst>
              <a:ext uri="{FF2B5EF4-FFF2-40B4-BE49-F238E27FC236}">
                <a16:creationId xmlns:a16="http://schemas.microsoft.com/office/drawing/2014/main" id="{1512FD9F-C4D5-49C0-B0DE-17F3310C65A2}"/>
              </a:ext>
            </a:extLst>
          </p:cNvPr>
          <p:cNvPicPr>
            <a:picLocks noChangeAspect="1"/>
          </p:cNvPicPr>
          <p:nvPr/>
        </p:nvPicPr>
        <p:blipFill>
          <a:blip r:embed="rId4"/>
          <a:stretch>
            <a:fillRect/>
          </a:stretch>
        </p:blipFill>
        <p:spPr>
          <a:xfrm>
            <a:off x="967309" y="2763118"/>
            <a:ext cx="7179164" cy="1198760"/>
          </a:xfrm>
          <a:prstGeom prst="rect">
            <a:avLst/>
          </a:prstGeom>
        </p:spPr>
      </p:pic>
      <p:graphicFrame>
        <p:nvGraphicFramePr>
          <p:cNvPr id="7" name="Object 6">
            <a:extLst>
              <a:ext uri="{FF2B5EF4-FFF2-40B4-BE49-F238E27FC236}">
                <a16:creationId xmlns:a16="http://schemas.microsoft.com/office/drawing/2014/main" id="{48360896-6538-4520-87C3-438153FB1D8B}"/>
              </a:ext>
            </a:extLst>
          </p:cNvPr>
          <p:cNvGraphicFramePr>
            <a:graphicFrameLocks noChangeAspect="1"/>
          </p:cNvGraphicFramePr>
          <p:nvPr>
            <p:extLst>
              <p:ext uri="{D42A27DB-BD31-4B8C-83A1-F6EECF244321}">
                <p14:modId xmlns:p14="http://schemas.microsoft.com/office/powerpoint/2010/main" val="1115548888"/>
              </p:ext>
            </p:extLst>
          </p:nvPr>
        </p:nvGraphicFramePr>
        <p:xfrm>
          <a:off x="967309" y="3949438"/>
          <a:ext cx="7295542" cy="1196975"/>
        </p:xfrm>
        <a:graphic>
          <a:graphicData uri="http://schemas.openxmlformats.org/presentationml/2006/ole">
            <mc:AlternateContent xmlns:mc="http://schemas.openxmlformats.org/markup-compatibility/2006">
              <mc:Choice xmlns:v="urn:schemas-microsoft-com:vml" Requires="v">
                <p:oleObj spid="_x0000_s1041" name="Document" r:id="rId5" imgW="5952018" imgH="1196825" progId="Word.Document.12">
                  <p:embed/>
                </p:oleObj>
              </mc:Choice>
              <mc:Fallback>
                <p:oleObj name="Document" r:id="rId5" imgW="5952018" imgH="1196825" progId="Word.Document.12">
                  <p:embed/>
                  <p:pic>
                    <p:nvPicPr>
                      <p:cNvPr id="0" name=""/>
                      <p:cNvPicPr/>
                      <p:nvPr/>
                    </p:nvPicPr>
                    <p:blipFill>
                      <a:blip r:embed="rId6"/>
                      <a:stretch>
                        <a:fillRect/>
                      </a:stretch>
                    </p:blipFill>
                    <p:spPr>
                      <a:xfrm>
                        <a:off x="967309" y="3949438"/>
                        <a:ext cx="7295542" cy="1196975"/>
                      </a:xfrm>
                      <a:prstGeom prst="rect">
                        <a:avLst/>
                      </a:prstGeom>
                    </p:spPr>
                  </p:pic>
                </p:oleObj>
              </mc:Fallback>
            </mc:AlternateContent>
          </a:graphicData>
        </a:graphic>
      </p:graphicFrame>
    </p:spTree>
    <p:extLst>
      <p:ext uri="{BB962C8B-B14F-4D97-AF65-F5344CB8AC3E}">
        <p14:creationId xmlns:p14="http://schemas.microsoft.com/office/powerpoint/2010/main" val="12380569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341"/>
            <a:ext cx="8229600" cy="567055"/>
          </a:xfrm>
        </p:spPr>
        <p:txBody>
          <a:bodyPr anchor="ctr">
            <a:normAutofit fontScale="90000"/>
          </a:bodyPr>
          <a:lstStyle/>
          <a:p>
            <a:br>
              <a:rPr lang="en-US" sz="3600" b="1" dirty="0">
                <a:ea typeface="ヒラギノ角ゴ Pro W3" pitchFamily="125" charset="-128"/>
              </a:rPr>
            </a:br>
            <a:br>
              <a:rPr lang="en-US" sz="3600" dirty="0"/>
            </a:br>
            <a:br>
              <a:rPr lang="en-US" sz="3600" dirty="0"/>
            </a:br>
            <a:r>
              <a:rPr lang="en-US" sz="3600" b="1" dirty="0">
                <a:solidFill>
                  <a:srgbClr val="662E6B"/>
                </a:solidFill>
                <a:ea typeface="ヒラギノ角ゴ Pro W3" pitchFamily="125" charset="-128"/>
              </a:rPr>
              <a:t>Connect With NIMHD</a:t>
            </a:r>
            <a:endParaRPr lang="en-US" sz="3600" b="1" dirty="0"/>
          </a:p>
        </p:txBody>
      </p:sp>
      <p:grpSp>
        <p:nvGrpSpPr>
          <p:cNvPr id="12" name="Group 11"/>
          <p:cNvGrpSpPr/>
          <p:nvPr/>
        </p:nvGrpSpPr>
        <p:grpSpPr>
          <a:xfrm>
            <a:off x="1278101" y="1758075"/>
            <a:ext cx="5793390" cy="3341849"/>
            <a:chOff x="1783080" y="2454404"/>
            <a:chExt cx="5793390" cy="3341849"/>
          </a:xfrm>
        </p:grpSpPr>
        <p:pic>
          <p:nvPicPr>
            <p:cNvPr id="8" name="Picture 4" descr="C:\Users\nsorhaindo\AppData\Local\Microsoft\Windows\Temporary Internet Files\Content.IE5\Q4TDY9B1\twitter-logo-1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3080" y="4692392"/>
              <a:ext cx="1148143" cy="731520"/>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2" descr="C:\Users\nsorhaindo\AppData\Local\Microsoft\Windows\Temporary Internet Files\Content.IE5\Q4TDY9B1\photo[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0432" y="3534152"/>
              <a:ext cx="853440" cy="853440"/>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5" descr="C:\Users\nsorhaindo\AppData\Local\Microsoft\Windows\Temporary Internet Files\Content.IE5\1Y34TQZ0\qOXqp[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0432" y="2454404"/>
              <a:ext cx="762000" cy="762000"/>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Rectangle 10"/>
            <p:cNvSpPr/>
            <p:nvPr/>
          </p:nvSpPr>
          <p:spPr>
            <a:xfrm>
              <a:off x="3004470" y="2749265"/>
              <a:ext cx="4572000" cy="3046988"/>
            </a:xfrm>
            <a:prstGeom prst="rect">
              <a:avLst/>
            </a:prstGeom>
          </p:spPr>
          <p:txBody>
            <a:bodyPr>
              <a:spAutoFit/>
            </a:bodyPr>
            <a:lstStyle/>
            <a:p>
              <a:pPr marL="0" marR="0" lvl="1" indent="0"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itchFamily="34" charset="0"/>
                  <a:ea typeface="ヒラギノ角ゴ Pro W3" pitchFamily="125" charset="-128"/>
                </a:rPr>
                <a:t>Visit us online </a:t>
              </a:r>
              <a:r>
                <a:rPr kumimoji="0" lang="en-US" sz="2400" b="1" i="0" u="none" strike="noStrike" kern="0" cap="none" spc="0" normalizeH="0" baseline="0" noProof="0" dirty="0">
                  <a:ln>
                    <a:noFill/>
                  </a:ln>
                  <a:solidFill>
                    <a:srgbClr val="662E6B"/>
                  </a:solidFill>
                  <a:effectLst/>
                  <a:uLnTx/>
                  <a:uFillTx/>
                  <a:latin typeface="Calibri" pitchFamily="34" charset="0"/>
                  <a:ea typeface="ヒラギノ角ゴ Pro W3" pitchFamily="125" charset="-128"/>
                </a:rPr>
                <a:t>www.nimhd.nih.gov</a:t>
              </a:r>
              <a:r>
                <a:rPr kumimoji="0" lang="en-US" sz="2400" b="0" i="0" u="none" strike="noStrike" kern="0" cap="none" spc="0" normalizeH="0" baseline="0" noProof="0" dirty="0">
                  <a:ln>
                    <a:noFill/>
                  </a:ln>
                  <a:solidFill>
                    <a:prstClr val="black"/>
                  </a:solidFill>
                  <a:effectLst/>
                  <a:uLnTx/>
                  <a:uFillTx/>
                  <a:latin typeface="Calibri" pitchFamily="34" charset="0"/>
                  <a:ea typeface="ヒラギノ角ゴ Pro W3" pitchFamily="125" charset="-128"/>
                </a:rPr>
                <a:t> </a:t>
              </a:r>
            </a:p>
            <a:p>
              <a:pPr marL="0" marR="0" lvl="1"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Calibri" pitchFamily="34" charset="0"/>
                <a:ea typeface="ヒラギノ角ゴ Pro W3" pitchFamily="125" charset="-128"/>
              </a:endParaRPr>
            </a:p>
            <a:p>
              <a:pPr marL="0" marR="0" lvl="1" indent="0"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itchFamily="34" charset="0"/>
                  <a:ea typeface="ヒラギノ角ゴ Pro W3" pitchFamily="125" charset="-128"/>
                </a:rPr>
                <a:t>Connect with us on Facebook </a:t>
              </a:r>
              <a:r>
                <a:rPr kumimoji="0" lang="en-US" sz="2400" b="1" i="0" u="none" strike="noStrike" kern="0" cap="none" spc="0" normalizeH="0" baseline="0" noProof="0" dirty="0">
                  <a:ln>
                    <a:noFill/>
                  </a:ln>
                  <a:solidFill>
                    <a:srgbClr val="662E6B"/>
                  </a:solidFill>
                  <a:effectLst/>
                  <a:uLnTx/>
                  <a:uFillTx/>
                  <a:latin typeface="Calibri" pitchFamily="34" charset="0"/>
                  <a:ea typeface="ヒラギノ角ゴ Pro W3" pitchFamily="125" charset="-128"/>
                </a:rPr>
                <a:t>www.facebook.com/NIMHD</a:t>
              </a:r>
            </a:p>
            <a:p>
              <a:pPr marL="0" marR="0" lvl="1"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Calibri" pitchFamily="34" charset="0"/>
                <a:ea typeface="ヒラギノ角ゴ Pro W3" pitchFamily="125" charset="-128"/>
              </a:endParaRPr>
            </a:p>
            <a:p>
              <a:pPr marL="0" marR="0" lvl="1" indent="0"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itchFamily="34" charset="0"/>
                  <a:ea typeface="ヒラギノ角ゴ Pro W3" pitchFamily="125" charset="-128"/>
                </a:rPr>
                <a:t>Follow us on Twitter </a:t>
              </a:r>
            </a:p>
            <a:p>
              <a:pPr marL="0" marR="0" lvl="1" indent="0" defTabSz="91440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662E6B"/>
                  </a:solidFill>
                  <a:effectLst/>
                  <a:uLnTx/>
                  <a:uFillTx/>
                  <a:latin typeface="Calibri" pitchFamily="34" charset="0"/>
                  <a:ea typeface="ヒラギノ角ゴ Pro W3" pitchFamily="125" charset="-128"/>
                </a:rPr>
                <a:t>@NIMHD</a:t>
              </a:r>
            </a:p>
          </p:txBody>
        </p:sp>
      </p:grpSp>
      <p:sp>
        <p:nvSpPr>
          <p:cNvPr id="3" name="TextBox 2">
            <a:extLst>
              <a:ext uri="{FF2B5EF4-FFF2-40B4-BE49-F238E27FC236}">
                <a16:creationId xmlns:a16="http://schemas.microsoft.com/office/drawing/2014/main" id="{8EDAF2EC-FDA0-4185-A707-D4E3977BE5F4}"/>
              </a:ext>
            </a:extLst>
          </p:cNvPr>
          <p:cNvSpPr txBox="1"/>
          <p:nvPr/>
        </p:nvSpPr>
        <p:spPr>
          <a:xfrm>
            <a:off x="4015047" y="5336772"/>
            <a:ext cx="4405746" cy="584775"/>
          </a:xfrm>
          <a:prstGeom prst="rect">
            <a:avLst/>
          </a:prstGeom>
          <a:noFill/>
        </p:spPr>
        <p:txBody>
          <a:bodyPr wrap="square" rtlCol="0">
            <a:spAutoFit/>
          </a:bodyPr>
          <a:lstStyle/>
          <a:p>
            <a:r>
              <a:rPr lang="en-US" sz="3200" dirty="0"/>
              <a:t>durande@mail.nih.gov</a:t>
            </a:r>
          </a:p>
        </p:txBody>
      </p:sp>
    </p:spTree>
    <p:extLst>
      <p:ext uri="{BB962C8B-B14F-4D97-AF65-F5344CB8AC3E}">
        <p14:creationId xmlns:p14="http://schemas.microsoft.com/office/powerpoint/2010/main" val="157237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41B23-5F40-4A19-9305-3BA72A72A108}"/>
              </a:ext>
            </a:extLst>
          </p:cNvPr>
          <p:cNvSpPr>
            <a:spLocks noGrp="1"/>
          </p:cNvSpPr>
          <p:nvPr>
            <p:ph type="title"/>
          </p:nvPr>
        </p:nvSpPr>
        <p:spPr>
          <a:xfrm>
            <a:off x="457200" y="271464"/>
            <a:ext cx="8229600" cy="669816"/>
          </a:xfrm>
        </p:spPr>
        <p:txBody>
          <a:bodyPr/>
          <a:lstStyle/>
          <a:p>
            <a:r>
              <a:rPr lang="en-US" sz="4000" b="1" dirty="0">
                <a:solidFill>
                  <a:schemeClr val="accent1">
                    <a:lumMod val="50000"/>
                  </a:schemeClr>
                </a:solidFill>
              </a:rPr>
              <a:t>MINORITY HEALTH DEFINITION</a:t>
            </a:r>
          </a:p>
        </p:txBody>
      </p:sp>
      <p:sp>
        <p:nvSpPr>
          <p:cNvPr id="3" name="Subtitle 2">
            <a:extLst>
              <a:ext uri="{FF2B5EF4-FFF2-40B4-BE49-F238E27FC236}">
                <a16:creationId xmlns:a16="http://schemas.microsoft.com/office/drawing/2014/main" id="{CC2288E2-094A-4706-BD37-4BC82F0A6D1E}"/>
              </a:ext>
            </a:extLst>
          </p:cNvPr>
          <p:cNvSpPr>
            <a:spLocks noGrp="1"/>
          </p:cNvSpPr>
          <p:nvPr>
            <p:ph type="subTitle" idx="1"/>
          </p:nvPr>
        </p:nvSpPr>
        <p:spPr>
          <a:xfrm>
            <a:off x="457199" y="1555138"/>
            <a:ext cx="8079971" cy="1803204"/>
          </a:xfrm>
          <a:solidFill>
            <a:schemeClr val="tx2">
              <a:lumMod val="20000"/>
              <a:lumOff val="80000"/>
            </a:schemeClr>
          </a:solidFill>
        </p:spPr>
        <p:txBody>
          <a:bodyPr/>
          <a:lstStyle/>
          <a:p>
            <a:r>
              <a:rPr lang="en-US" sz="3200" dirty="0"/>
              <a:t>“Health characteristics and attributes of racial and/or ethnic minority groups who are socially disadvantaged due in part by being subject to potential discriminatory acts.” </a:t>
            </a:r>
          </a:p>
          <a:p>
            <a:endParaRPr lang="en-US" dirty="0"/>
          </a:p>
        </p:txBody>
      </p:sp>
      <p:sp>
        <p:nvSpPr>
          <p:cNvPr id="4" name="TextBox 3">
            <a:extLst>
              <a:ext uri="{FF2B5EF4-FFF2-40B4-BE49-F238E27FC236}">
                <a16:creationId xmlns:a16="http://schemas.microsoft.com/office/drawing/2014/main" id="{04FED018-AE2E-4730-A846-011A2800DD9F}"/>
              </a:ext>
            </a:extLst>
          </p:cNvPr>
          <p:cNvSpPr txBox="1"/>
          <p:nvPr/>
        </p:nvSpPr>
        <p:spPr>
          <a:xfrm>
            <a:off x="457200" y="4064924"/>
            <a:ext cx="7572895" cy="1908215"/>
          </a:xfrm>
          <a:prstGeom prst="rect">
            <a:avLst/>
          </a:prstGeom>
          <a:noFill/>
        </p:spPr>
        <p:txBody>
          <a:bodyPr wrap="square" rtlCol="0">
            <a:spAutoFit/>
          </a:bodyPr>
          <a:lstStyle/>
          <a:p>
            <a:r>
              <a:rPr lang="en-US" sz="2000" dirty="0"/>
              <a:t>Minority health research examines singularly and in combination the attributes, characteristics, behaviors, biology, and other factors that influence the health outcomes of minority racial and ethnic groups, including within-group or ethnic subpopulations, with the goal of understanding mechanisms and improving health.</a:t>
            </a:r>
          </a:p>
          <a:p>
            <a:endParaRPr lang="en-US" dirty="0"/>
          </a:p>
        </p:txBody>
      </p:sp>
    </p:spTree>
    <p:extLst>
      <p:ext uri="{BB962C8B-B14F-4D97-AF65-F5344CB8AC3E}">
        <p14:creationId xmlns:p14="http://schemas.microsoft.com/office/powerpoint/2010/main" val="4162938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445AE-FD5F-412D-8FBB-8C4FBCC2A6BB}"/>
              </a:ext>
            </a:extLst>
          </p:cNvPr>
          <p:cNvSpPr>
            <a:spLocks noGrp="1"/>
          </p:cNvSpPr>
          <p:nvPr>
            <p:ph type="title"/>
          </p:nvPr>
        </p:nvSpPr>
        <p:spPr>
          <a:xfrm>
            <a:off x="318837" y="109631"/>
            <a:ext cx="8506326" cy="715126"/>
          </a:xfrm>
        </p:spPr>
        <p:txBody>
          <a:bodyPr/>
          <a:lstStyle/>
          <a:p>
            <a:r>
              <a:rPr lang="en-US" sz="4000" b="1" dirty="0">
                <a:solidFill>
                  <a:schemeClr val="accent1">
                    <a:lumMod val="50000"/>
                  </a:schemeClr>
                </a:solidFill>
              </a:rPr>
              <a:t>HEALTH DISPARITIES DEFINITION</a:t>
            </a:r>
          </a:p>
        </p:txBody>
      </p:sp>
      <p:sp>
        <p:nvSpPr>
          <p:cNvPr id="3" name="Content Placeholder 2">
            <a:extLst>
              <a:ext uri="{FF2B5EF4-FFF2-40B4-BE49-F238E27FC236}">
                <a16:creationId xmlns:a16="http://schemas.microsoft.com/office/drawing/2014/main" id="{4DBBC35D-5072-439E-B401-3CCB86A30E21}"/>
              </a:ext>
            </a:extLst>
          </p:cNvPr>
          <p:cNvSpPr>
            <a:spLocks noGrp="1"/>
          </p:cNvSpPr>
          <p:nvPr>
            <p:ph sz="half" idx="1"/>
          </p:nvPr>
        </p:nvSpPr>
        <p:spPr>
          <a:xfrm>
            <a:off x="631767" y="2870676"/>
            <a:ext cx="7755774" cy="3215381"/>
          </a:xfrm>
        </p:spPr>
        <p:txBody>
          <a:bodyPr>
            <a:normAutofit fontScale="92500" lnSpcReduction="10000"/>
          </a:bodyPr>
          <a:lstStyle/>
          <a:p>
            <a:r>
              <a:rPr lang="en-US" sz="2400" dirty="0"/>
              <a:t>HD OUTCOMES:</a:t>
            </a:r>
          </a:p>
          <a:p>
            <a:pPr marL="342900" indent="-342900">
              <a:buFont typeface="Arial" panose="020B0604020202020204" pitchFamily="34" charset="0"/>
              <a:buChar char="•"/>
            </a:pPr>
            <a:r>
              <a:rPr lang="en-US" sz="2400" dirty="0"/>
              <a:t>Higher incidence/prevalence, including earlier onset or more aggressive progression</a:t>
            </a:r>
          </a:p>
          <a:p>
            <a:pPr marL="342900" indent="-342900">
              <a:buFont typeface="Arial" panose="020B0604020202020204" pitchFamily="34" charset="0"/>
              <a:buChar char="•"/>
            </a:pPr>
            <a:r>
              <a:rPr lang="en-US" sz="2400" dirty="0"/>
              <a:t>Premature or excessive mortality</a:t>
            </a:r>
          </a:p>
          <a:p>
            <a:pPr marL="342900" indent="-342900">
              <a:buFont typeface="Arial" panose="020B0604020202020204" pitchFamily="34" charset="0"/>
              <a:buChar char="•"/>
            </a:pPr>
            <a:r>
              <a:rPr lang="en-US" sz="2400" dirty="0"/>
              <a:t>Greater global burden</a:t>
            </a:r>
          </a:p>
          <a:p>
            <a:pPr marL="342900" indent="-342900">
              <a:buFont typeface="Arial" panose="020B0604020202020204" pitchFamily="34" charset="0"/>
              <a:buChar char="•"/>
            </a:pPr>
            <a:r>
              <a:rPr lang="en-US" sz="2400" dirty="0"/>
              <a:t>Worse self-reported outcomes measures that reflect daily functioning or symptoms from specific conditions</a:t>
            </a:r>
          </a:p>
          <a:p>
            <a:pPr marL="342900" indent="-342900">
              <a:buFont typeface="Arial" panose="020B0604020202020204" pitchFamily="34" charset="0"/>
              <a:buChar char="•"/>
            </a:pPr>
            <a:r>
              <a:rPr lang="en-US" sz="2400" dirty="0"/>
              <a:t>Poorer health behaviors and clinical outcomes (related to above)</a:t>
            </a:r>
          </a:p>
        </p:txBody>
      </p:sp>
      <p:sp>
        <p:nvSpPr>
          <p:cNvPr id="4" name="Rectangle 3">
            <a:extLst>
              <a:ext uri="{FF2B5EF4-FFF2-40B4-BE49-F238E27FC236}">
                <a16:creationId xmlns:a16="http://schemas.microsoft.com/office/drawing/2014/main" id="{BED9E972-1B64-4D9A-9A83-14D1F94E477C}"/>
              </a:ext>
            </a:extLst>
          </p:cNvPr>
          <p:cNvSpPr/>
          <p:nvPr/>
        </p:nvSpPr>
        <p:spPr>
          <a:xfrm>
            <a:off x="2477192" y="6286704"/>
            <a:ext cx="5436524" cy="461665"/>
          </a:xfrm>
          <a:prstGeom prst="rect">
            <a:avLst/>
          </a:prstGeom>
        </p:spPr>
        <p:txBody>
          <a:bodyPr wrap="square">
            <a:spAutoFit/>
          </a:bodyPr>
          <a:lstStyle/>
          <a:p>
            <a:r>
              <a:rPr lang="en-US" sz="1200" dirty="0"/>
              <a:t>Source:  Duran DG, Perez-Stable, EJ, Novel Approaches to Advance Minority Health and Health Disparities Research, </a:t>
            </a:r>
            <a:r>
              <a:rPr lang="en-US" sz="1200" i="1" dirty="0"/>
              <a:t>AJPH</a:t>
            </a:r>
            <a:r>
              <a:rPr lang="en-US" sz="1200" dirty="0"/>
              <a:t> Supplement 1, 2019</a:t>
            </a:r>
          </a:p>
        </p:txBody>
      </p:sp>
      <p:sp>
        <p:nvSpPr>
          <p:cNvPr id="5" name="Rectangle 4">
            <a:extLst>
              <a:ext uri="{FF2B5EF4-FFF2-40B4-BE49-F238E27FC236}">
                <a16:creationId xmlns:a16="http://schemas.microsoft.com/office/drawing/2014/main" id="{3D3EA480-9C34-4171-B8AB-BA868E9982B3}"/>
              </a:ext>
            </a:extLst>
          </p:cNvPr>
          <p:cNvSpPr/>
          <p:nvPr/>
        </p:nvSpPr>
        <p:spPr>
          <a:xfrm>
            <a:off x="415636" y="1155219"/>
            <a:ext cx="7880466" cy="1384995"/>
          </a:xfrm>
          <a:prstGeom prst="rect">
            <a:avLst/>
          </a:prstGeom>
          <a:solidFill>
            <a:schemeClr val="tx2">
              <a:lumMod val="20000"/>
              <a:lumOff val="80000"/>
            </a:schemeClr>
          </a:solidFill>
        </p:spPr>
        <p:txBody>
          <a:bodyPr wrap="square">
            <a:spAutoFit/>
          </a:bodyPr>
          <a:lstStyle/>
          <a:p>
            <a:r>
              <a:rPr lang="en-US" sz="2800" dirty="0"/>
              <a:t>A health difference that adversely affects defined disadvantaged populations, based on one or more health outcomes.</a:t>
            </a:r>
          </a:p>
        </p:txBody>
      </p:sp>
    </p:spTree>
    <p:extLst>
      <p:ext uri="{BB962C8B-B14F-4D97-AF65-F5344CB8AC3E}">
        <p14:creationId xmlns:p14="http://schemas.microsoft.com/office/powerpoint/2010/main" val="3492481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10202D-CCD2-44EC-922D-53C51998FC23}"/>
              </a:ext>
            </a:extLst>
          </p:cNvPr>
          <p:cNvPicPr/>
          <p:nvPr/>
        </p:nvPicPr>
        <p:blipFill>
          <a:blip r:embed="rId3"/>
          <a:stretch>
            <a:fillRect/>
          </a:stretch>
        </p:blipFill>
        <p:spPr>
          <a:xfrm>
            <a:off x="1082842" y="65118"/>
            <a:ext cx="7315200" cy="1659255"/>
          </a:xfrm>
          <a:prstGeom prst="rect">
            <a:avLst/>
          </a:prstGeom>
        </p:spPr>
      </p:pic>
      <p:pic>
        <p:nvPicPr>
          <p:cNvPr id="5" name="Picture 4">
            <a:extLst>
              <a:ext uri="{FF2B5EF4-FFF2-40B4-BE49-F238E27FC236}">
                <a16:creationId xmlns:a16="http://schemas.microsoft.com/office/drawing/2014/main" id="{9CEBAE3F-A11D-4521-B700-5F1C39EED623}"/>
              </a:ext>
            </a:extLst>
          </p:cNvPr>
          <p:cNvPicPr/>
          <p:nvPr/>
        </p:nvPicPr>
        <p:blipFill>
          <a:blip r:embed="rId4"/>
          <a:stretch>
            <a:fillRect/>
          </a:stretch>
        </p:blipFill>
        <p:spPr>
          <a:xfrm>
            <a:off x="745958" y="1683772"/>
            <a:ext cx="7844589" cy="5063188"/>
          </a:xfrm>
          <a:prstGeom prst="rect">
            <a:avLst/>
          </a:prstGeom>
        </p:spPr>
      </p:pic>
    </p:spTree>
    <p:extLst>
      <p:ext uri="{BB962C8B-B14F-4D97-AF65-F5344CB8AC3E}">
        <p14:creationId xmlns:p14="http://schemas.microsoft.com/office/powerpoint/2010/main" val="250294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2FE5A-1908-4D7C-BAA5-8A906ACC002F}"/>
              </a:ext>
            </a:extLst>
          </p:cNvPr>
          <p:cNvSpPr>
            <a:spLocks noGrp="1"/>
          </p:cNvSpPr>
          <p:nvPr>
            <p:ph type="title"/>
          </p:nvPr>
        </p:nvSpPr>
        <p:spPr>
          <a:xfrm>
            <a:off x="520810" y="27623"/>
            <a:ext cx="8229600" cy="1419225"/>
          </a:xfrm>
        </p:spPr>
        <p:txBody>
          <a:bodyPr anchor="t"/>
          <a:lstStyle/>
          <a:p>
            <a:r>
              <a:rPr lang="en-US" sz="3200" b="1" dirty="0"/>
              <a:t>Social Determinants of Health </a:t>
            </a:r>
            <a:br>
              <a:rPr lang="en-US" sz="3200" b="1" dirty="0"/>
            </a:br>
            <a:r>
              <a:rPr lang="en-US" sz="3200" b="1" dirty="0"/>
              <a:t>Shape Population Health</a:t>
            </a:r>
          </a:p>
        </p:txBody>
      </p:sp>
      <p:pic>
        <p:nvPicPr>
          <p:cNvPr id="5" name="Picture 4">
            <a:extLst>
              <a:ext uri="{FF2B5EF4-FFF2-40B4-BE49-F238E27FC236}">
                <a16:creationId xmlns:a16="http://schemas.microsoft.com/office/drawing/2014/main" id="{AB20FE92-8840-48C0-B1FB-4669D4832752}"/>
              </a:ext>
            </a:extLst>
          </p:cNvPr>
          <p:cNvPicPr>
            <a:picLocks noChangeAspect="1"/>
          </p:cNvPicPr>
          <p:nvPr/>
        </p:nvPicPr>
        <p:blipFill>
          <a:blip r:embed="rId3"/>
          <a:stretch>
            <a:fillRect/>
          </a:stretch>
        </p:blipFill>
        <p:spPr>
          <a:xfrm>
            <a:off x="713147" y="1196065"/>
            <a:ext cx="7717705" cy="4894383"/>
          </a:xfrm>
          <a:prstGeom prst="rect">
            <a:avLst/>
          </a:prstGeom>
        </p:spPr>
      </p:pic>
      <p:sp>
        <p:nvSpPr>
          <p:cNvPr id="3" name="Subtitle 2">
            <a:extLst>
              <a:ext uri="{FF2B5EF4-FFF2-40B4-BE49-F238E27FC236}">
                <a16:creationId xmlns:a16="http://schemas.microsoft.com/office/drawing/2014/main" id="{83DF948A-3DCE-4548-95C1-BAA3B2DC0312}"/>
              </a:ext>
            </a:extLst>
          </p:cNvPr>
          <p:cNvSpPr>
            <a:spLocks noGrp="1"/>
          </p:cNvSpPr>
          <p:nvPr>
            <p:ph type="subTitle" idx="1"/>
          </p:nvPr>
        </p:nvSpPr>
        <p:spPr>
          <a:xfrm>
            <a:off x="2192573" y="6172077"/>
            <a:ext cx="6722827" cy="418728"/>
          </a:xfrm>
        </p:spPr>
        <p:txBody>
          <a:bodyPr/>
          <a:lstStyle/>
          <a:p>
            <a:r>
              <a:rPr lang="en-US" sz="1400" dirty="0"/>
              <a:t>From Brennan Ramirez et al, </a:t>
            </a:r>
            <a:r>
              <a:rPr lang="en-US" sz="1400" i="1" dirty="0"/>
              <a:t>Promoting Health Equity, </a:t>
            </a:r>
            <a:r>
              <a:rPr lang="en-US" sz="1400" dirty="0"/>
              <a:t>CDC, 2008 et al.  Figure adapted from Anderson et all, 2003; Marmot et al, 1999; and Wilkinson et al, 2003</a:t>
            </a:r>
          </a:p>
        </p:txBody>
      </p:sp>
      <p:sp>
        <p:nvSpPr>
          <p:cNvPr id="6" name="TextBox 5">
            <a:extLst>
              <a:ext uri="{FF2B5EF4-FFF2-40B4-BE49-F238E27FC236}">
                <a16:creationId xmlns:a16="http://schemas.microsoft.com/office/drawing/2014/main" id="{D1096D6D-23B2-4F0D-BA39-8CFBCC746761}"/>
              </a:ext>
            </a:extLst>
          </p:cNvPr>
          <p:cNvSpPr txBox="1"/>
          <p:nvPr/>
        </p:nvSpPr>
        <p:spPr>
          <a:xfrm>
            <a:off x="457200" y="852224"/>
            <a:ext cx="8821973" cy="307777"/>
          </a:xfrm>
          <a:prstGeom prst="rect">
            <a:avLst/>
          </a:prstGeom>
          <a:noFill/>
        </p:spPr>
        <p:txBody>
          <a:bodyPr wrap="square" rtlCol="0">
            <a:spAutoFit/>
          </a:bodyPr>
          <a:lstStyle/>
          <a:p>
            <a:r>
              <a:rPr lang="en-US" sz="1400" dirty="0"/>
              <a:t>https://www.cdc.gov/nccdphp/dch/programs/healthycommunitiesprogram/tools/pdf/sdoh-workbook.pdf</a:t>
            </a:r>
          </a:p>
        </p:txBody>
      </p:sp>
    </p:spTree>
    <p:extLst>
      <p:ext uri="{BB962C8B-B14F-4D97-AF65-F5344CB8AC3E}">
        <p14:creationId xmlns:p14="http://schemas.microsoft.com/office/powerpoint/2010/main" val="13944707"/>
      </p:ext>
    </p:extLst>
  </p:cSld>
  <p:clrMapOvr>
    <a:masterClrMapping/>
  </p:clrMapOvr>
</p:sld>
</file>

<file path=ppt/theme/theme1.xml><?xml version="1.0" encoding="utf-8"?>
<a:theme xmlns:a="http://schemas.openxmlformats.org/drawingml/2006/main" name="NIMHD Staff PowerPoint Template">
  <a:themeElements>
    <a:clrScheme name="NIMHD-ColorPalette 1">
      <a:dk1>
        <a:srgbClr val="000000"/>
      </a:dk1>
      <a:lt1>
        <a:srgbClr val="FFFFFF"/>
      </a:lt1>
      <a:dk2>
        <a:srgbClr val="6C3A77"/>
      </a:dk2>
      <a:lt2>
        <a:srgbClr val="DE8A00"/>
      </a:lt2>
      <a:accent1>
        <a:srgbClr val="70A087"/>
      </a:accent1>
      <a:accent2>
        <a:srgbClr val="756660"/>
      </a:accent2>
      <a:accent3>
        <a:srgbClr val="F6CE3C"/>
      </a:accent3>
      <a:accent4>
        <a:srgbClr val="D74022"/>
      </a:accent4>
      <a:accent5>
        <a:srgbClr val="9E1B64"/>
      </a:accent5>
      <a:accent6>
        <a:srgbClr val="005CB8"/>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ff_flatten_color (002) [Read-Only]" id="{7012266D-B566-480A-8790-9E8D8A331DDF}" vid="{27ACA1D1-384F-4CB5-8C2C-04DC80A936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NIMHD Staff PowerPoint Template.potx</Template>
  <TotalTime>20022</TotalTime>
  <Words>4300</Words>
  <Application>Microsoft Office PowerPoint</Application>
  <PresentationFormat>On-screen Show (4:3)</PresentationFormat>
  <Paragraphs>388</Paragraphs>
  <Slides>55</Slides>
  <Notes>31</Notes>
  <HiddenSlides>0</HiddenSlides>
  <MMClips>0</MMClips>
  <ScaleCrop>false</ScaleCrop>
  <HeadingPairs>
    <vt:vector size="8" baseType="variant">
      <vt:variant>
        <vt:lpstr>Fonts Used</vt:lpstr>
      </vt:variant>
      <vt:variant>
        <vt:i4>17</vt:i4>
      </vt: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74" baseType="lpstr">
      <vt:lpstr>.HelveticaNeueDeskInterface-Regular</vt:lpstr>
      <vt:lpstr>Arial</vt:lpstr>
      <vt:lpstr>Arial</vt:lpstr>
      <vt:lpstr>Arial Narrow</vt:lpstr>
      <vt:lpstr>Arial Rounded MT Bold</vt:lpstr>
      <vt:lpstr>Calibri</vt:lpstr>
      <vt:lpstr>Courier New</vt:lpstr>
      <vt:lpstr>franklin-gothic-urw</vt:lpstr>
      <vt:lpstr>Gloucester MT Extra Condensed</vt:lpstr>
      <vt:lpstr>Helvetica Neue</vt:lpstr>
      <vt:lpstr>Helvetica Neue Medium</vt:lpstr>
      <vt:lpstr>LucidaGrande</vt:lpstr>
      <vt:lpstr>MaisonNeue</vt:lpstr>
      <vt:lpstr>PTSerif</vt:lpstr>
      <vt:lpstr>Times New Roman</vt:lpstr>
      <vt:lpstr>Wingdings</vt:lpstr>
      <vt:lpstr>ヒラギノ角ゴ Pro W3</vt:lpstr>
      <vt:lpstr>NIMHD Staff PowerPoint Template</vt:lpstr>
      <vt:lpstr>Document</vt:lpstr>
      <vt:lpstr>Big Data  For or Against  Health Disparities</vt:lpstr>
      <vt:lpstr>OVERVIEW</vt:lpstr>
      <vt:lpstr> NIMHD Mission</vt:lpstr>
      <vt:lpstr>NIMHD’S MISSION</vt:lpstr>
      <vt:lpstr>MINORITY AND *HEALTH DISPARITIES POPULATIONS</vt:lpstr>
      <vt:lpstr>MINORITY HEALTH DEFINITION</vt:lpstr>
      <vt:lpstr>HEALTH DISPARITIES DEFINITION</vt:lpstr>
      <vt:lpstr>PowerPoint Presentation</vt:lpstr>
      <vt:lpstr>Social Determinants of Health  Shape Population Health</vt:lpstr>
      <vt:lpstr>   NIMHD INVESTED IN BIG DATA</vt:lpstr>
      <vt:lpstr>Need for BIG DATA </vt:lpstr>
      <vt:lpstr>DEMOGRAPHICS – USA 2017 to 2019 Data</vt:lpstr>
      <vt:lpstr>Asians Projected to Become the Largest Immigrant Group, Surpassing Hispanics </vt:lpstr>
      <vt:lpstr>Hispanic Immigration Declining</vt:lpstr>
      <vt:lpstr>Americans are more Racially and Ethnically Diverse than in the past, and the U.S. is projected to be even more diverse by 2055 </vt:lpstr>
      <vt:lpstr>INCREASING LOWER CLASS</vt:lpstr>
      <vt:lpstr>USA EDUCATION</vt:lpstr>
      <vt:lpstr>1950-2010 POPULATION:  AGING    USA DOUBLED   GLOBAL TRIPLED</vt:lpstr>
      <vt:lpstr>BIG DATA </vt:lpstr>
      <vt:lpstr>Platforms</vt:lpstr>
      <vt:lpstr>Two Ways of Knowing: Structured and Unstructured Data  </vt:lpstr>
      <vt:lpstr>Race/Ethnicity in Structured Data</vt:lpstr>
      <vt:lpstr>Unstructured Data:  Adequate and Accurate Racial/Ethnic Data?</vt:lpstr>
      <vt:lpstr>PowerPoint Presentation</vt:lpstr>
      <vt:lpstr>Misclassified Ancestry in AA Cancer Cell Lines (inadequate and inaccurate)</vt:lpstr>
      <vt:lpstr>Human Genomics–Homogenous Don’t know what we don’t know</vt:lpstr>
      <vt:lpstr>‘Omic Limited Data Sources</vt:lpstr>
      <vt:lpstr>Artificial Intelligence</vt:lpstr>
      <vt:lpstr>Artificial Intelligence (AI) Plays  Integral Role in Medical Diagnostics</vt:lpstr>
      <vt:lpstr>Correctional Offender Management Profiling for Alternative Sanctions (COMPAS)</vt:lpstr>
      <vt:lpstr>Dark-Skinned People &amp; Females</vt:lpstr>
      <vt:lpstr>Discriminating Algorithms Amplified Racist Sexist Age Biases </vt:lpstr>
      <vt:lpstr>Weapons of Math Destruction</vt:lpstr>
      <vt:lpstr> Do Not Automate Biases   Computers Learn from Us</vt:lpstr>
      <vt:lpstr>AI Algorithms Need to Include Groups at Risk of Health Disparities</vt:lpstr>
      <vt:lpstr>Think of Problem from Beginning Biased Outcomes from a Biased Algorithm    (easier to spot than the biased data fed into the machine) </vt:lpstr>
      <vt:lpstr>Successful AI Kidney Matching</vt:lpstr>
      <vt:lpstr>AI Kidney Matching – Systematic Racial and Gender Discrimination</vt:lpstr>
      <vt:lpstr>Importance of Big Data    for                                 Health Disparities Research  and  Clinical Care for Minorities</vt:lpstr>
      <vt:lpstr>Fusing Data Platforms</vt:lpstr>
      <vt:lpstr>Fusing Data:  Mining for Racism</vt:lpstr>
      <vt:lpstr>Fusing Data:  Environmental Health Disparities</vt:lpstr>
      <vt:lpstr>Relative Impact of Determinants on Health – Need Social Economic Data</vt:lpstr>
      <vt:lpstr>Clinicians Need to Know about their Patients’ Social Determinants  </vt:lpstr>
      <vt:lpstr>Who you are as a person is not just defined by your DNA, but by which parts of it your epigenome permits to be expressed-           Fusing Poverty Stressors &amp; DNA</vt:lpstr>
      <vt:lpstr> NIMHD:  Big Data into Health Disparities Research  </vt:lpstr>
      <vt:lpstr>Data Science Diversity Gap-Students</vt:lpstr>
      <vt:lpstr>Incorporating Big Data into Health Disparities Research </vt:lpstr>
      <vt:lpstr>nation</vt:lpstr>
      <vt:lpstr>Publications to Encourage Use of Big Data in Health Disparities Research </vt:lpstr>
      <vt:lpstr>Forthcoming: Common Data Elements-Social Determinants of Health</vt:lpstr>
      <vt:lpstr>Funding Announcements</vt:lpstr>
      <vt:lpstr>PowerPoint Presentation</vt:lpstr>
      <vt:lpstr>PowerPoint Presentation</vt:lpstr>
      <vt:lpstr>   Connect With NIMHD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Walker</dc:creator>
  <cp:lastModifiedBy>Duran, Deborah (NIH/NIMHD) [E]</cp:lastModifiedBy>
  <cp:revision>517</cp:revision>
  <cp:lastPrinted>2019-03-12T14:03:13Z</cp:lastPrinted>
  <dcterms:created xsi:type="dcterms:W3CDTF">2016-04-14T17:44:51Z</dcterms:created>
  <dcterms:modified xsi:type="dcterms:W3CDTF">2019-03-28T20:46:57Z</dcterms:modified>
</cp:coreProperties>
</file>