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467" r:id="rId4"/>
    <p:sldMasterId id="2147493479" r:id="rId5"/>
  </p:sldMasterIdLst>
  <p:notesMasterIdLst>
    <p:notesMasterId r:id="rId32"/>
  </p:notesMasterIdLst>
  <p:sldIdLst>
    <p:sldId id="257" r:id="rId6"/>
    <p:sldId id="258" r:id="rId7"/>
    <p:sldId id="259" r:id="rId8"/>
    <p:sldId id="260" r:id="rId9"/>
    <p:sldId id="268" r:id="rId10"/>
    <p:sldId id="263" r:id="rId11"/>
    <p:sldId id="264" r:id="rId12"/>
    <p:sldId id="266" r:id="rId13"/>
    <p:sldId id="265" r:id="rId14"/>
    <p:sldId id="269" r:id="rId15"/>
    <p:sldId id="270" r:id="rId16"/>
    <p:sldId id="280" r:id="rId17"/>
    <p:sldId id="282" r:id="rId18"/>
    <p:sldId id="289" r:id="rId19"/>
    <p:sldId id="285" r:id="rId20"/>
    <p:sldId id="286" r:id="rId21"/>
    <p:sldId id="283" r:id="rId22"/>
    <p:sldId id="284" r:id="rId23"/>
    <p:sldId id="287" r:id="rId24"/>
    <p:sldId id="279" r:id="rId25"/>
    <p:sldId id="291" r:id="rId26"/>
    <p:sldId id="294" r:id="rId27"/>
    <p:sldId id="293" r:id="rId28"/>
    <p:sldId id="295" r:id="rId29"/>
    <p:sldId id="292" r:id="rId30"/>
    <p:sldId id="290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5922" autoAdjust="0"/>
    <p:restoredTop sz="94915"/>
  </p:normalViewPr>
  <p:slideViewPr>
    <p:cSldViewPr snapToGrid="0" snapToObjects="1">
      <p:cViewPr varScale="1">
        <p:scale>
          <a:sx n="85" d="100"/>
          <a:sy n="85" d="100"/>
        </p:scale>
        <p:origin x="752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9" d="100"/>
        <a:sy n="149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heme" Target="theme/theme1.xml"/><Relationship Id="rId8" Type="http://schemas.openxmlformats.org/officeDocument/2006/relationships/slide" Target="slides/slide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AF7387-3A63-0446-8DA0-FE9614FB5D06}" type="doc">
      <dgm:prSet loTypeId="urn:microsoft.com/office/officeart/2005/8/layout/venn1" loCatId="" qsTypeId="urn:microsoft.com/office/officeart/2005/8/quickstyle/simple1" qsCatId="simple" csTypeId="urn:microsoft.com/office/officeart/2005/8/colors/colorful1" csCatId="colorful" phldr="1"/>
      <dgm:spPr/>
    </dgm:pt>
    <dgm:pt modelId="{EAD02C6B-12E8-A64D-BB8F-60E6EACDF6C5}">
      <dgm:prSet phldrT="[Text]"/>
      <dgm:spPr/>
      <dgm:t>
        <a:bodyPr/>
        <a:lstStyle/>
        <a:p>
          <a:r>
            <a:rPr lang="en-US" dirty="0"/>
            <a:t>Identity</a:t>
          </a:r>
        </a:p>
      </dgm:t>
    </dgm:pt>
    <dgm:pt modelId="{5501FE96-D391-C94D-A322-D83EEA78647C}" type="parTrans" cxnId="{DDD0F8E8-BB9F-6440-B7E6-BFE219E04F7B}">
      <dgm:prSet/>
      <dgm:spPr/>
      <dgm:t>
        <a:bodyPr/>
        <a:lstStyle/>
        <a:p>
          <a:endParaRPr lang="en-US"/>
        </a:p>
      </dgm:t>
    </dgm:pt>
    <dgm:pt modelId="{C0729223-1DFD-F442-A232-C3D182B4C7BC}" type="sibTrans" cxnId="{DDD0F8E8-BB9F-6440-B7E6-BFE219E04F7B}">
      <dgm:prSet/>
      <dgm:spPr/>
      <dgm:t>
        <a:bodyPr/>
        <a:lstStyle/>
        <a:p>
          <a:endParaRPr lang="en-US"/>
        </a:p>
      </dgm:t>
    </dgm:pt>
    <dgm:pt modelId="{0A585447-CABE-EC47-9C96-FE491416BC07}">
      <dgm:prSet phldrT="[Text]"/>
      <dgm:spPr/>
      <dgm:t>
        <a:bodyPr/>
        <a:lstStyle/>
        <a:p>
          <a:r>
            <a:rPr lang="en-US" dirty="0"/>
            <a:t>Attraction</a:t>
          </a:r>
        </a:p>
      </dgm:t>
    </dgm:pt>
    <dgm:pt modelId="{38E99FBA-1FB1-C34E-A300-5F97CFAF3C2F}" type="parTrans" cxnId="{06150B18-1A38-634A-BAA9-29D579553FBC}">
      <dgm:prSet/>
      <dgm:spPr/>
      <dgm:t>
        <a:bodyPr/>
        <a:lstStyle/>
        <a:p>
          <a:endParaRPr lang="en-US"/>
        </a:p>
      </dgm:t>
    </dgm:pt>
    <dgm:pt modelId="{F29DD7DA-00DC-174B-BAC8-6825FC62118D}" type="sibTrans" cxnId="{06150B18-1A38-634A-BAA9-29D579553FBC}">
      <dgm:prSet/>
      <dgm:spPr/>
      <dgm:t>
        <a:bodyPr/>
        <a:lstStyle/>
        <a:p>
          <a:endParaRPr lang="en-US"/>
        </a:p>
      </dgm:t>
    </dgm:pt>
    <dgm:pt modelId="{09EA24D0-2A7E-2C4D-9A22-3AF0C6D7E93E}">
      <dgm:prSet phldrT="[Text]"/>
      <dgm:spPr/>
      <dgm:t>
        <a:bodyPr/>
        <a:lstStyle/>
        <a:p>
          <a:r>
            <a:rPr lang="en-US" dirty="0"/>
            <a:t>Behavior</a:t>
          </a:r>
        </a:p>
      </dgm:t>
    </dgm:pt>
    <dgm:pt modelId="{B9D45F49-6B70-5F47-987C-1DE29979F374}" type="parTrans" cxnId="{8E51E7B4-D920-6942-AF4D-0A6CC7C63F8F}">
      <dgm:prSet/>
      <dgm:spPr/>
      <dgm:t>
        <a:bodyPr/>
        <a:lstStyle/>
        <a:p>
          <a:endParaRPr lang="en-US"/>
        </a:p>
      </dgm:t>
    </dgm:pt>
    <dgm:pt modelId="{919581BF-87C7-E84F-8417-9CEE1B841F27}" type="sibTrans" cxnId="{8E51E7B4-D920-6942-AF4D-0A6CC7C63F8F}">
      <dgm:prSet/>
      <dgm:spPr/>
      <dgm:t>
        <a:bodyPr/>
        <a:lstStyle/>
        <a:p>
          <a:endParaRPr lang="en-US"/>
        </a:p>
      </dgm:t>
    </dgm:pt>
    <dgm:pt modelId="{CC770380-5D52-4D4D-83B0-68E9E209E5F1}" type="pres">
      <dgm:prSet presAssocID="{E5AF7387-3A63-0446-8DA0-FE9614FB5D06}" presName="compositeShape" presStyleCnt="0">
        <dgm:presLayoutVars>
          <dgm:chMax val="7"/>
          <dgm:dir/>
          <dgm:resizeHandles val="exact"/>
        </dgm:presLayoutVars>
      </dgm:prSet>
      <dgm:spPr/>
    </dgm:pt>
    <dgm:pt modelId="{34A51505-1C65-2740-9412-B923598A5F36}" type="pres">
      <dgm:prSet presAssocID="{EAD02C6B-12E8-A64D-BB8F-60E6EACDF6C5}" presName="circ1" presStyleLbl="vennNode1" presStyleIdx="0" presStyleCnt="3"/>
      <dgm:spPr/>
    </dgm:pt>
    <dgm:pt modelId="{AAE2D35D-4567-EC4D-9664-95E964E6228F}" type="pres">
      <dgm:prSet presAssocID="{EAD02C6B-12E8-A64D-BB8F-60E6EACDF6C5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EC1D1D4F-B8DA-D443-92B1-C515FC1F2BF2}" type="pres">
      <dgm:prSet presAssocID="{0A585447-CABE-EC47-9C96-FE491416BC07}" presName="circ2" presStyleLbl="vennNode1" presStyleIdx="1" presStyleCnt="3"/>
      <dgm:spPr/>
    </dgm:pt>
    <dgm:pt modelId="{68729A78-33B6-1744-A47E-416DDEBE1E8C}" type="pres">
      <dgm:prSet presAssocID="{0A585447-CABE-EC47-9C96-FE491416BC07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AFF57C89-D287-B440-AAAF-0B932F83821C}" type="pres">
      <dgm:prSet presAssocID="{09EA24D0-2A7E-2C4D-9A22-3AF0C6D7E93E}" presName="circ3" presStyleLbl="vennNode1" presStyleIdx="2" presStyleCnt="3"/>
      <dgm:spPr/>
    </dgm:pt>
    <dgm:pt modelId="{965E43EE-A2CB-254E-A5A8-1A6FE1CC701C}" type="pres">
      <dgm:prSet presAssocID="{09EA24D0-2A7E-2C4D-9A22-3AF0C6D7E93E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87F2CC11-6AD4-9C4E-ADC8-C264136FE2FF}" type="presOf" srcId="{09EA24D0-2A7E-2C4D-9A22-3AF0C6D7E93E}" destId="{965E43EE-A2CB-254E-A5A8-1A6FE1CC701C}" srcOrd="1" destOrd="0" presId="urn:microsoft.com/office/officeart/2005/8/layout/venn1"/>
    <dgm:cxn modelId="{06150B18-1A38-634A-BAA9-29D579553FBC}" srcId="{E5AF7387-3A63-0446-8DA0-FE9614FB5D06}" destId="{0A585447-CABE-EC47-9C96-FE491416BC07}" srcOrd="1" destOrd="0" parTransId="{38E99FBA-1FB1-C34E-A300-5F97CFAF3C2F}" sibTransId="{F29DD7DA-00DC-174B-BAC8-6825FC62118D}"/>
    <dgm:cxn modelId="{4B16A21B-EBB0-5E47-9D58-7CA9DC099722}" type="presOf" srcId="{E5AF7387-3A63-0446-8DA0-FE9614FB5D06}" destId="{CC770380-5D52-4D4D-83B0-68E9E209E5F1}" srcOrd="0" destOrd="0" presId="urn:microsoft.com/office/officeart/2005/8/layout/venn1"/>
    <dgm:cxn modelId="{06D0D92C-A808-C742-A3B3-BAD5A1F9FD4E}" type="presOf" srcId="{EAD02C6B-12E8-A64D-BB8F-60E6EACDF6C5}" destId="{AAE2D35D-4567-EC4D-9664-95E964E6228F}" srcOrd="1" destOrd="0" presId="urn:microsoft.com/office/officeart/2005/8/layout/venn1"/>
    <dgm:cxn modelId="{32B28F62-587D-3145-BE5B-D253926B885A}" type="presOf" srcId="{EAD02C6B-12E8-A64D-BB8F-60E6EACDF6C5}" destId="{34A51505-1C65-2740-9412-B923598A5F36}" srcOrd="0" destOrd="0" presId="urn:microsoft.com/office/officeart/2005/8/layout/venn1"/>
    <dgm:cxn modelId="{8E51E7B4-D920-6942-AF4D-0A6CC7C63F8F}" srcId="{E5AF7387-3A63-0446-8DA0-FE9614FB5D06}" destId="{09EA24D0-2A7E-2C4D-9A22-3AF0C6D7E93E}" srcOrd="2" destOrd="0" parTransId="{B9D45F49-6B70-5F47-987C-1DE29979F374}" sibTransId="{919581BF-87C7-E84F-8417-9CEE1B841F27}"/>
    <dgm:cxn modelId="{A69C7AD2-9CA7-9C41-AF3E-92B289C7C7D5}" type="presOf" srcId="{0A585447-CABE-EC47-9C96-FE491416BC07}" destId="{68729A78-33B6-1744-A47E-416DDEBE1E8C}" srcOrd="1" destOrd="0" presId="urn:microsoft.com/office/officeart/2005/8/layout/venn1"/>
    <dgm:cxn modelId="{DDD0F8E8-BB9F-6440-B7E6-BFE219E04F7B}" srcId="{E5AF7387-3A63-0446-8DA0-FE9614FB5D06}" destId="{EAD02C6B-12E8-A64D-BB8F-60E6EACDF6C5}" srcOrd="0" destOrd="0" parTransId="{5501FE96-D391-C94D-A322-D83EEA78647C}" sibTransId="{C0729223-1DFD-F442-A232-C3D182B4C7BC}"/>
    <dgm:cxn modelId="{973580E9-55CB-7349-BA5D-1BE79BFBC8F1}" type="presOf" srcId="{0A585447-CABE-EC47-9C96-FE491416BC07}" destId="{EC1D1D4F-B8DA-D443-92B1-C515FC1F2BF2}" srcOrd="0" destOrd="0" presId="urn:microsoft.com/office/officeart/2005/8/layout/venn1"/>
    <dgm:cxn modelId="{9BA43FF9-1DAA-124B-9670-37CE64489696}" type="presOf" srcId="{09EA24D0-2A7E-2C4D-9A22-3AF0C6D7E93E}" destId="{AFF57C89-D287-B440-AAAF-0B932F83821C}" srcOrd="0" destOrd="0" presId="urn:microsoft.com/office/officeart/2005/8/layout/venn1"/>
    <dgm:cxn modelId="{39A0DF4E-0504-2544-830D-77A88DFC33BF}" type="presParOf" srcId="{CC770380-5D52-4D4D-83B0-68E9E209E5F1}" destId="{34A51505-1C65-2740-9412-B923598A5F36}" srcOrd="0" destOrd="0" presId="urn:microsoft.com/office/officeart/2005/8/layout/venn1"/>
    <dgm:cxn modelId="{40A008DB-FB95-E544-9B26-A2CDA209A0C7}" type="presParOf" srcId="{CC770380-5D52-4D4D-83B0-68E9E209E5F1}" destId="{AAE2D35D-4567-EC4D-9664-95E964E6228F}" srcOrd="1" destOrd="0" presId="urn:microsoft.com/office/officeart/2005/8/layout/venn1"/>
    <dgm:cxn modelId="{9144CEE8-A690-B445-8DD7-AED97C5802DD}" type="presParOf" srcId="{CC770380-5D52-4D4D-83B0-68E9E209E5F1}" destId="{EC1D1D4F-B8DA-D443-92B1-C515FC1F2BF2}" srcOrd="2" destOrd="0" presId="urn:microsoft.com/office/officeart/2005/8/layout/venn1"/>
    <dgm:cxn modelId="{B602C331-4C1B-9D44-8FD8-325AB4F6AE87}" type="presParOf" srcId="{CC770380-5D52-4D4D-83B0-68E9E209E5F1}" destId="{68729A78-33B6-1744-A47E-416DDEBE1E8C}" srcOrd="3" destOrd="0" presId="urn:microsoft.com/office/officeart/2005/8/layout/venn1"/>
    <dgm:cxn modelId="{7912A594-97D6-9942-BD62-1F68779B530F}" type="presParOf" srcId="{CC770380-5D52-4D4D-83B0-68E9E209E5F1}" destId="{AFF57C89-D287-B440-AAAF-0B932F83821C}" srcOrd="4" destOrd="0" presId="urn:microsoft.com/office/officeart/2005/8/layout/venn1"/>
    <dgm:cxn modelId="{4CBCBF0E-A9BA-BC44-B42D-F7FCC447F63D}" type="presParOf" srcId="{CC770380-5D52-4D4D-83B0-68E9E209E5F1}" destId="{965E43EE-A2CB-254E-A5A8-1A6FE1CC701C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A51505-1C65-2740-9412-B923598A5F36}">
      <dsp:nvSpPr>
        <dsp:cNvPr id="0" name=""/>
        <dsp:cNvSpPr/>
      </dsp:nvSpPr>
      <dsp:spPr>
        <a:xfrm>
          <a:off x="1932652" y="49605"/>
          <a:ext cx="2381078" cy="2381078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Identity</a:t>
          </a:r>
        </a:p>
      </dsp:txBody>
      <dsp:txXfrm>
        <a:off x="2250129" y="466294"/>
        <a:ext cx="1746124" cy="1071485"/>
      </dsp:txXfrm>
    </dsp:sp>
    <dsp:sp modelId="{EC1D1D4F-B8DA-D443-92B1-C515FC1F2BF2}">
      <dsp:nvSpPr>
        <dsp:cNvPr id="0" name=""/>
        <dsp:cNvSpPr/>
      </dsp:nvSpPr>
      <dsp:spPr>
        <a:xfrm>
          <a:off x="2791825" y="1537779"/>
          <a:ext cx="2381078" cy="2381078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Attraction</a:t>
          </a:r>
        </a:p>
      </dsp:txBody>
      <dsp:txXfrm>
        <a:off x="3520038" y="2152891"/>
        <a:ext cx="1428647" cy="1309593"/>
      </dsp:txXfrm>
    </dsp:sp>
    <dsp:sp modelId="{AFF57C89-D287-B440-AAAF-0B932F83821C}">
      <dsp:nvSpPr>
        <dsp:cNvPr id="0" name=""/>
        <dsp:cNvSpPr/>
      </dsp:nvSpPr>
      <dsp:spPr>
        <a:xfrm>
          <a:off x="1073480" y="1537779"/>
          <a:ext cx="2381078" cy="2381078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Behavior</a:t>
          </a:r>
        </a:p>
      </dsp:txBody>
      <dsp:txXfrm>
        <a:off x="1297698" y="2152891"/>
        <a:ext cx="1428647" cy="13095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5F5404-49C9-C044-BE10-068548D44E84}" type="datetimeFigureOut">
              <a:rPr lang="en-US" smtClean="0"/>
              <a:t>3/29/19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8FCFC1-3310-4942-875A-106B67C389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0933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/>
              <a:t>Lack clear data on what learning opportunities motivate providers to incorporate gender-affirming care into their practice</a:t>
            </a:r>
          </a:p>
          <a:p>
            <a:endParaRPr lang="en-US" altLang="en-US" dirty="0">
              <a:latin typeface="Arial" pitchFamily="34" charset="0"/>
            </a:endParaRPr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B6E20789-5AE3-488B-B49B-F7787C7413AC}" type="slidenum">
              <a:rPr lang="en-US" altLang="en-US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60888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8FCFC1-3310-4942-875A-106B67C3894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1247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8FCFC1-3310-4942-875A-106B67C3894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749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8FCFC1-3310-4942-875A-106B67C3894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2216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Priming – demographic stuff before, during or after main questions; can result in outing, distrust if done first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8FCFC1-3310-4942-875A-106B67C3894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2080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Sometimes these categories overlap, sometimes they don’t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8FCFC1-3310-4942-875A-106B67C3894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0536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Social scientists have a lot of epistemological thoughts about whether sex and gender need to be differentiated (</a:t>
            </a:r>
            <a:r>
              <a:rPr lang="en-US" dirty="0" err="1"/>
              <a:t>bc</a:t>
            </a:r>
            <a:r>
              <a:rPr lang="en-US" dirty="0"/>
              <a:t> “sex” is also socially constructed); but for the sake of clear and accurate clinical writing, follow the biological vs social distinction. </a:t>
            </a:r>
          </a:p>
          <a:p>
            <a:r>
              <a:rPr lang="en-US" dirty="0"/>
              <a:t>If you have to pick one term, use gender.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8FCFC1-3310-4942-875A-106B67C3894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9286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IRB example, Table 1 in a paper would be an example (demographics)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8FCFC1-3310-4942-875A-106B67C3894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3335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it’s not a derogatory term for non-transgender folks</a:t>
            </a:r>
          </a:p>
          <a:p>
            <a:r>
              <a:rPr lang="en-US" dirty="0"/>
              <a:t>Saying everyone in your study was cisgender helps normalize that language!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8FCFC1-3310-4942-875A-106B67C3894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7580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Asking a gender-nonconforming person what pronouns they prefer is most likely going to be perceived as polite, not intrusive. </a:t>
            </a:r>
          </a:p>
          <a:p>
            <a:r>
              <a:rPr lang="en-US" dirty="0"/>
              <a:t>Intake forms and chart language can mirror the same types of questions discussed in quantitative research earlier.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8FCFC1-3310-4942-875A-106B67C3894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1450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8FCFC1-3310-4942-875A-106B67C3894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7605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survey was sent through professional </a:t>
            </a:r>
            <a:r>
              <a:rPr lang="en-US" dirty="0" err="1"/>
              <a:t>listservs</a:t>
            </a:r>
            <a:r>
              <a:rPr lang="en-US" dirty="0"/>
              <a:t> and publicly-available referral lists and respondents were invited to share the survey with professional colleagues.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8FCFC1-3310-4942-875A-106B67C3894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6045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151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8FCFC1-3310-4942-875A-106B67C3894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9694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8FCFC1-3310-4942-875A-106B67C3894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3710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8FCFC1-3310-4942-875A-106B67C3894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28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dirty="0"/>
              <a:t>Self-identification</a:t>
            </a:r>
            <a:r>
              <a:rPr lang="en-US" sz="1200" dirty="0"/>
              <a:t> – how you identify</a:t>
            </a:r>
          </a:p>
          <a:p>
            <a:r>
              <a:rPr lang="en-US" sz="1200" b="1" dirty="0"/>
              <a:t>Sexual</a:t>
            </a:r>
            <a:r>
              <a:rPr lang="en-US" sz="1200" dirty="0"/>
              <a:t> </a:t>
            </a:r>
            <a:r>
              <a:rPr lang="en-US" sz="1200" b="1" dirty="0"/>
              <a:t>behavior</a:t>
            </a:r>
            <a:r>
              <a:rPr lang="en-US" sz="1200" dirty="0"/>
              <a:t> – who you actually have sex with</a:t>
            </a:r>
          </a:p>
          <a:p>
            <a:r>
              <a:rPr lang="en-US" sz="1200" b="1" dirty="0"/>
              <a:t>Sexual</a:t>
            </a:r>
            <a:r>
              <a:rPr lang="en-US" sz="1200" dirty="0"/>
              <a:t> </a:t>
            </a:r>
            <a:r>
              <a:rPr lang="en-US" sz="1200" b="1" dirty="0"/>
              <a:t>attraction</a:t>
            </a:r>
            <a:r>
              <a:rPr lang="en-US" sz="1200" dirty="0"/>
              <a:t> – who you’re sexually attracted to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8FCFC1-3310-4942-875A-106B67C3894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7893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8FCFC1-3310-4942-875A-106B67C3894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3287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8FCFC1-3310-4942-875A-106B67C3894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1835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8FCFC1-3310-4942-875A-106B67C3894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3439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B3CC-F982-40F9-8DD6-BCC9AFBF44BD}" type="datetime1">
              <a:rPr lang="en-US" smtClean="0"/>
              <a:pPr/>
              <a:t>3/29/19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t>‹#›</a:t>
            </a:fld>
            <a:endParaRPr lang="en-US"/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3/29/19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/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3/29/19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/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asic Text or Dat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685800" y="1295400"/>
            <a:ext cx="7772400" cy="4267200"/>
          </a:xfrm>
          <a:prstGeom prst="rect">
            <a:avLst/>
          </a:prstGeom>
        </p:spPr>
        <p:txBody>
          <a:bodyPr/>
          <a:lstStyle>
            <a:lvl1pPr>
              <a:buClr>
                <a:schemeClr val="accent2"/>
              </a:buClr>
              <a:defRPr sz="2400">
                <a:latin typeface="+mn-lt"/>
              </a:defRPr>
            </a:lvl1pPr>
            <a:lvl2pPr>
              <a:buClr>
                <a:schemeClr val="accent1"/>
              </a:buClr>
              <a:defRPr sz="2200">
                <a:latin typeface="+mn-lt"/>
              </a:defRPr>
            </a:lvl2pPr>
            <a:lvl3pPr>
              <a:defRPr sz="2000">
                <a:latin typeface="+mn-lt"/>
              </a:defRPr>
            </a:lvl3pPr>
            <a:lvl4pPr>
              <a:buClr>
                <a:schemeClr val="accent1"/>
              </a:buClr>
              <a:defRPr sz="1800">
                <a:latin typeface="+mn-lt"/>
              </a:defRPr>
            </a:lvl4pPr>
            <a:lvl5pPr>
              <a:defRPr sz="1600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29062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B3CC-F982-40F9-8DD6-BCC9AFBF44BD}" type="datetime1">
              <a:rPr lang="en-US" smtClean="0"/>
              <a:pPr/>
              <a:t>3/29/19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t>‹#›</a:t>
            </a:fld>
            <a:endParaRPr lang="en-US"/>
          </a:p>
        </p:txBody>
      </p:sp>
    </p:spTree>
    <p:extLst/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3/29/19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/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E7B99-7C3F-4BC3-B7B8-7E1F8C620B24}" type="datetime1">
              <a:rPr lang="en-US" smtClean="0"/>
              <a:pPr/>
              <a:t>3/29/19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F2B4D-6B12-4EDF-87BB-2B55CECB6611}" type="slidenum">
              <a:rPr lang="en-US" smtClean="0"/>
              <a:pPr/>
              <a:t>‹#›</a:t>
            </a:fld>
            <a:endParaRPr lang="en-US"/>
          </a:p>
        </p:txBody>
      </p:sp>
    </p:spTree>
    <p:extLst/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3/29/19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/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3/29/19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/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3/29/19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/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3/29/19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3/29/19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/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3/29/19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</p:spTree>
    <p:extLst/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3/29/19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/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3/29/19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/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3/29/19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/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E7B99-7C3F-4BC3-B7B8-7E1F8C620B24}" type="datetime1">
              <a:rPr lang="en-US" smtClean="0"/>
              <a:pPr/>
              <a:t>3/29/19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F2B4D-6B12-4EDF-87BB-2B55CECB6611}" type="slidenum">
              <a:rPr lang="en-US" smtClean="0"/>
              <a:pPr/>
              <a:t>‹#›</a:t>
            </a:fld>
            <a:endParaRPr lang="en-US"/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3/29/19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3/29/19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3/29/19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3/29/19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3/29/19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3/29/19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639328"/>
            <a:ext cx="8229600" cy="8555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964890"/>
            <a:ext cx="8229600" cy="33876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2560D-EC28-3B41-86E8-18F1CE0113B4}" type="datetimeFigureOut">
              <a:rPr lang="en-US" smtClean="0"/>
              <a:t>3/29/19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744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68" r:id="rId1"/>
    <p:sldLayoutId id="2147493469" r:id="rId2"/>
    <p:sldLayoutId id="2147493470" r:id="rId3"/>
    <p:sldLayoutId id="2147493471" r:id="rId4"/>
    <p:sldLayoutId id="2147493472" r:id="rId5"/>
    <p:sldLayoutId id="2147493473" r:id="rId6"/>
    <p:sldLayoutId id="2147493474" r:id="rId7"/>
    <p:sldLayoutId id="2147493475" r:id="rId8"/>
    <p:sldLayoutId id="2147493476" r:id="rId9"/>
    <p:sldLayoutId id="2147493477" r:id="rId10"/>
    <p:sldLayoutId id="2147493478" r:id="rId11"/>
    <p:sldLayoutId id="2147493491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639328"/>
            <a:ext cx="8229600" cy="8555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964890"/>
            <a:ext cx="8229600" cy="33876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2560D-EC28-3B41-86E8-18F1CE0113B4}" type="datetimeFigureOut">
              <a:rPr lang="en-US" smtClean="0"/>
              <a:t>3/29/19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986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80" r:id="rId1"/>
    <p:sldLayoutId id="2147493481" r:id="rId2"/>
    <p:sldLayoutId id="2147493482" r:id="rId3"/>
    <p:sldLayoutId id="2147493483" r:id="rId4"/>
    <p:sldLayoutId id="2147493484" r:id="rId5"/>
    <p:sldLayoutId id="2147493485" r:id="rId6"/>
    <p:sldLayoutId id="2147493486" r:id="rId7"/>
    <p:sldLayoutId id="2147493487" r:id="rId8"/>
    <p:sldLayoutId id="2147493488" r:id="rId9"/>
    <p:sldLayoutId id="2147493489" r:id="rId10"/>
    <p:sldLayoutId id="2147493490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illiamsinstitute.law.ucla.edu/wp-content/uploads/geniuss-report-sep-2014.pdf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tiff"/><Relationship Id="rId5" Type="http://schemas.openxmlformats.org/officeDocument/2006/relationships/hyperlink" Target="https://academic.oup.com/jamia/article/26/1/66/5185589" TargetMode="External"/><Relationship Id="rId4" Type="http://schemas.openxmlformats.org/officeDocument/2006/relationships/hyperlink" Target="https://williamsinstitute.law.ucla.edu/wp-content/uploads/Reachable-Data-collection-methods-for-sexual-orientation-gender-identity-March-2016.pdf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3060804"/>
          </a:xfrm>
        </p:spPr>
        <p:txBody>
          <a:bodyPr>
            <a:normAutofit/>
          </a:bodyPr>
          <a:lstStyle/>
          <a:p>
            <a:r>
              <a:rPr lang="en-US" dirty="0"/>
              <a:t>Developing Best Practices to Address LGBTQ+ Health Disparities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806909"/>
            <a:ext cx="9129010" cy="2949314"/>
          </a:xfrm>
        </p:spPr>
        <p:txBody>
          <a:bodyPr>
            <a:normAutofit fontScale="70000" lnSpcReduction="20000"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Sarah Pickle, MD</a:t>
            </a:r>
          </a:p>
          <a:p>
            <a:r>
              <a:rPr lang="en-US" dirty="0">
                <a:solidFill>
                  <a:schemeClr val="tx1"/>
                </a:solidFill>
              </a:rPr>
              <a:t>Associate Professor </a:t>
            </a:r>
          </a:p>
          <a:p>
            <a:r>
              <a:rPr lang="en-US" dirty="0">
                <a:solidFill>
                  <a:schemeClr val="tx1"/>
                </a:solidFill>
              </a:rPr>
              <a:t>Family &amp; Community Medicine</a:t>
            </a:r>
          </a:p>
          <a:p>
            <a:r>
              <a:rPr lang="en-US" dirty="0">
                <a:solidFill>
                  <a:schemeClr val="tx1"/>
                </a:solidFill>
              </a:rPr>
              <a:t>University of Cincinnati College of Medicine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Stef Murawsky, MA</a:t>
            </a:r>
          </a:p>
          <a:p>
            <a:r>
              <a:rPr lang="en-US" dirty="0">
                <a:solidFill>
                  <a:schemeClr val="tx1"/>
                </a:solidFill>
              </a:rPr>
              <a:t>Ph.D. Candidate, Department of Sociology</a:t>
            </a:r>
          </a:p>
          <a:p>
            <a:r>
              <a:rPr lang="en-US" dirty="0">
                <a:solidFill>
                  <a:schemeClr val="tx1"/>
                </a:solidFill>
              </a:rPr>
              <a:t>University of Cincinnati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72612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9584"/>
            <a:ext cx="8229600" cy="855538"/>
          </a:xfrm>
        </p:spPr>
        <p:txBody>
          <a:bodyPr/>
          <a:lstStyle/>
          <a:p>
            <a:r>
              <a:rPr lang="en-US" dirty="0"/>
              <a:t>Conclusions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229193"/>
            <a:ext cx="8431967" cy="4736892"/>
          </a:xfrm>
        </p:spPr>
        <p:txBody>
          <a:bodyPr>
            <a:normAutofit/>
          </a:bodyPr>
          <a:lstStyle/>
          <a:p>
            <a:r>
              <a:rPr lang="en-US" dirty="0"/>
              <a:t>Multi-step and multi-modal approach to training the next generation of healthcare providers</a:t>
            </a:r>
          </a:p>
          <a:p>
            <a:pPr lvl="1"/>
            <a:r>
              <a:rPr lang="en-US" dirty="0"/>
              <a:t>Longitudinal exposures through clinical rotations</a:t>
            </a:r>
          </a:p>
          <a:p>
            <a:pPr lvl="1"/>
            <a:r>
              <a:rPr lang="en-US" dirty="0"/>
              <a:t>Mentorship </a:t>
            </a:r>
          </a:p>
          <a:p>
            <a:r>
              <a:rPr lang="en-US" dirty="0"/>
              <a:t>Limitations: Does not address the timing of experiences during training</a:t>
            </a:r>
          </a:p>
          <a:p>
            <a:pPr lvl="1"/>
            <a:r>
              <a:rPr lang="en-US" dirty="0"/>
              <a:t>Structural differences between MD/DO, PA, NP</a:t>
            </a:r>
          </a:p>
        </p:txBody>
      </p:sp>
    </p:spTree>
    <p:extLst>
      <p:ext uri="{BB962C8B-B14F-4D97-AF65-F5344CB8AC3E}">
        <p14:creationId xmlns:p14="http://schemas.microsoft.com/office/powerpoint/2010/main" val="9643125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6B478-B962-AD4E-9888-A81F78518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33413"/>
            <a:ext cx="8229600" cy="1909000"/>
          </a:xfrm>
        </p:spPr>
        <p:txBody>
          <a:bodyPr>
            <a:normAutofit fontScale="90000"/>
          </a:bodyPr>
          <a:lstStyle/>
          <a:p>
            <a:r>
              <a:rPr lang="en-US" sz="5300" b="1" dirty="0"/>
              <a:t>Best Linguistic Practices </a:t>
            </a:r>
            <a:br>
              <a:rPr lang="en-US" sz="5300" b="1" dirty="0"/>
            </a:br>
            <a:r>
              <a:rPr lang="en-US" sz="5300" b="1" dirty="0"/>
              <a:t>in LGBTQ+ Research</a:t>
            </a:r>
            <a:br>
              <a:rPr lang="en-US" dirty="0"/>
            </a:br>
            <a:br>
              <a:rPr lang="en-US" dirty="0"/>
            </a:br>
            <a:r>
              <a:rPr lang="en-US" sz="4000" dirty="0"/>
              <a:t>Stef Murawsky, MA, WGSS</a:t>
            </a:r>
            <a:br>
              <a:rPr lang="en-US" sz="4000" dirty="0"/>
            </a:br>
            <a:r>
              <a:rPr lang="en-US" sz="4000" dirty="0"/>
              <a:t>Ph.D. Candidate, Sociology</a:t>
            </a:r>
            <a:br>
              <a:rPr lang="en-US" sz="4000" dirty="0"/>
            </a:br>
            <a:br>
              <a:rPr lang="en-US" sz="2000" dirty="0"/>
            </a:br>
            <a:r>
              <a:rPr lang="en-US" sz="3100" i="1" dirty="0" err="1"/>
              <a:t>murawssr@mail.uc.edu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5230059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394CF-70A4-284B-B719-813FEDE93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Research on Sexuality and Gender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BA09E7-091B-9942-9292-68317BD1E5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1" y="1766108"/>
            <a:ext cx="8229599" cy="3806323"/>
          </a:xfrm>
        </p:spPr>
        <p:txBody>
          <a:bodyPr>
            <a:normAutofit/>
          </a:bodyPr>
          <a:lstStyle/>
          <a:p>
            <a:r>
              <a:rPr lang="en-US" sz="4000" dirty="0"/>
              <a:t>Use current terminology</a:t>
            </a:r>
          </a:p>
          <a:p>
            <a:pPr lvl="1"/>
            <a:r>
              <a:rPr lang="en-US" sz="3600" dirty="0"/>
              <a:t> LGBTQIA</a:t>
            </a:r>
          </a:p>
          <a:p>
            <a:r>
              <a:rPr lang="en-US" sz="4000" dirty="0"/>
              <a:t>Have options</a:t>
            </a:r>
          </a:p>
          <a:p>
            <a:pPr lvl="1"/>
            <a:r>
              <a:rPr lang="en-US" sz="3600" dirty="0"/>
              <a:t> “Check all that apply”</a:t>
            </a:r>
          </a:p>
          <a:p>
            <a:pPr lvl="1"/>
            <a:r>
              <a:rPr lang="en-US" sz="3600" dirty="0"/>
              <a:t> Write in options</a:t>
            </a:r>
          </a:p>
        </p:txBody>
      </p:sp>
    </p:spTree>
    <p:extLst>
      <p:ext uri="{BB962C8B-B14F-4D97-AF65-F5344CB8AC3E}">
        <p14:creationId xmlns:p14="http://schemas.microsoft.com/office/powerpoint/2010/main" val="6919946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DD90F5-93A5-954F-A1C5-71128BEE8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75044"/>
            <a:ext cx="8229600" cy="855538"/>
          </a:xfrm>
        </p:spPr>
        <p:txBody>
          <a:bodyPr>
            <a:normAutofit/>
          </a:bodyPr>
          <a:lstStyle/>
          <a:p>
            <a:r>
              <a:rPr lang="en-US" dirty="0"/>
              <a:t>Questions about Sexuality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C224A638-8499-8449-848F-0D2EB535A9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65604438"/>
              </p:ext>
            </p:extLst>
          </p:nvPr>
        </p:nvGraphicFramePr>
        <p:xfrm>
          <a:off x="1448808" y="1444768"/>
          <a:ext cx="6246384" cy="3968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349386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380FCC-5BB0-9C46-BA12-2AA3C3C4D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Sexual Identification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23B76-836D-5447-BE62-A92B1479FE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Which term best describes your sexual orientation?</a:t>
            </a:r>
          </a:p>
          <a:p>
            <a:pPr marL="0" indent="0">
              <a:buNone/>
            </a:pPr>
            <a:endParaRPr lang="en-US" sz="1800" dirty="0"/>
          </a:p>
          <a:p>
            <a:pPr lvl="1">
              <a:buFont typeface="Wingdings" pitchFamily="2" charset="2"/>
              <a:buChar char="q"/>
            </a:pPr>
            <a:r>
              <a:rPr lang="en-US" dirty="0"/>
              <a:t> Straight</a:t>
            </a:r>
          </a:p>
          <a:p>
            <a:pPr lvl="1">
              <a:buFont typeface="Wingdings" pitchFamily="2" charset="2"/>
              <a:buChar char="q"/>
            </a:pPr>
            <a:r>
              <a:rPr lang="en-US" dirty="0"/>
              <a:t> Lesbian </a:t>
            </a:r>
          </a:p>
          <a:p>
            <a:pPr lvl="1">
              <a:buFont typeface="Wingdings" pitchFamily="2" charset="2"/>
              <a:buChar char="q"/>
            </a:pPr>
            <a:r>
              <a:rPr lang="en-US" dirty="0"/>
              <a:t> Gay</a:t>
            </a:r>
          </a:p>
          <a:p>
            <a:pPr lvl="1">
              <a:buFont typeface="Wingdings" pitchFamily="2" charset="2"/>
              <a:buChar char="q"/>
            </a:pPr>
            <a:r>
              <a:rPr lang="en-US" dirty="0"/>
              <a:t> Bisexual</a:t>
            </a:r>
          </a:p>
          <a:p>
            <a:pPr lvl="1">
              <a:buFont typeface="Wingdings" pitchFamily="2" charset="2"/>
              <a:buChar char="q"/>
            </a:pPr>
            <a:r>
              <a:rPr lang="en-US" dirty="0"/>
              <a:t> Queer</a:t>
            </a:r>
          </a:p>
          <a:p>
            <a:pPr lvl="1">
              <a:buFont typeface="Wingdings" pitchFamily="2" charset="2"/>
              <a:buChar char="q"/>
            </a:pPr>
            <a:r>
              <a:rPr lang="en-US" dirty="0"/>
              <a:t> Pansexual</a:t>
            </a:r>
          </a:p>
          <a:p>
            <a:pPr lvl="1">
              <a:buFont typeface="Wingdings" pitchFamily="2" charset="2"/>
              <a:buChar char="q"/>
            </a:pPr>
            <a:r>
              <a:rPr lang="en-US" dirty="0"/>
              <a:t> Asexual </a:t>
            </a:r>
          </a:p>
          <a:p>
            <a:pPr lvl="1">
              <a:buFont typeface="Wingdings" pitchFamily="2" charset="2"/>
              <a:buChar char="q"/>
            </a:pPr>
            <a:r>
              <a:rPr lang="en-US" dirty="0"/>
              <a:t> Other (please fill in): ___________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0199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97275-008F-BC41-9C94-9D4E352C6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81600"/>
            <a:ext cx="8229600" cy="855538"/>
          </a:xfrm>
        </p:spPr>
        <p:txBody>
          <a:bodyPr/>
          <a:lstStyle/>
          <a:p>
            <a:r>
              <a:rPr lang="en-US" dirty="0"/>
              <a:t>Sexual Behavior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07F342-FE75-974D-8BAE-C57348866D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412" y="1424066"/>
            <a:ext cx="8047387" cy="4296796"/>
          </a:xfrm>
        </p:spPr>
        <p:txBody>
          <a:bodyPr>
            <a:normAutofit/>
          </a:bodyPr>
          <a:lstStyle/>
          <a:p>
            <a:r>
              <a:rPr lang="en-US" dirty="0"/>
              <a:t>In the past (time period e.g. year) who have you had sex with? Check all that apply:</a:t>
            </a:r>
          </a:p>
          <a:p>
            <a:pPr marL="0" indent="0">
              <a:buNone/>
            </a:pPr>
            <a:endParaRPr lang="en-US" sz="1800" dirty="0"/>
          </a:p>
          <a:p>
            <a:pPr lvl="1">
              <a:buFont typeface="Wingdings" pitchFamily="2" charset="2"/>
              <a:buChar char="q"/>
            </a:pPr>
            <a:r>
              <a:rPr lang="en-US" dirty="0"/>
              <a:t> Men</a:t>
            </a:r>
          </a:p>
          <a:p>
            <a:pPr lvl="1">
              <a:buFont typeface="Wingdings" pitchFamily="2" charset="2"/>
              <a:buChar char="q"/>
            </a:pPr>
            <a:r>
              <a:rPr lang="en-US" dirty="0"/>
              <a:t> Women</a:t>
            </a:r>
          </a:p>
          <a:p>
            <a:pPr lvl="1">
              <a:buFont typeface="Wingdings" pitchFamily="2" charset="2"/>
              <a:buChar char="q"/>
            </a:pPr>
            <a:r>
              <a:rPr lang="en-US" dirty="0"/>
              <a:t> Non-binary/genderqueer people</a:t>
            </a:r>
          </a:p>
          <a:p>
            <a:pPr lvl="1">
              <a:buFont typeface="Wingdings" pitchFamily="2" charset="2"/>
              <a:buChar char="q"/>
            </a:pPr>
            <a:r>
              <a:rPr lang="en-US" dirty="0"/>
              <a:t> I have not had sex</a:t>
            </a:r>
          </a:p>
        </p:txBody>
      </p:sp>
    </p:spTree>
    <p:extLst>
      <p:ext uri="{BB962C8B-B14F-4D97-AF65-F5344CB8AC3E}">
        <p14:creationId xmlns:p14="http://schemas.microsoft.com/office/powerpoint/2010/main" val="24844896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97275-008F-BC41-9C94-9D4E352C6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0370"/>
            <a:ext cx="8229600" cy="855538"/>
          </a:xfrm>
        </p:spPr>
        <p:txBody>
          <a:bodyPr>
            <a:normAutofit/>
          </a:bodyPr>
          <a:lstStyle/>
          <a:p>
            <a:r>
              <a:rPr lang="en-US" sz="4000" dirty="0"/>
              <a:t>Sexual Attraction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07F342-FE75-974D-8BAE-C57348866D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553186"/>
            <a:ext cx="8229600" cy="5304814"/>
          </a:xfrm>
        </p:spPr>
        <p:txBody>
          <a:bodyPr numCol="1">
            <a:normAutofit/>
          </a:bodyPr>
          <a:lstStyle/>
          <a:p>
            <a:r>
              <a:rPr lang="en-US" sz="3500" dirty="0"/>
              <a:t>Which best describes your feelings of sexual attraction? Check all that apply: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86A2112-9499-C74F-8998-96FF7A86779D}"/>
              </a:ext>
            </a:extLst>
          </p:cNvPr>
          <p:cNvSpPr/>
          <p:nvPr/>
        </p:nvSpPr>
        <p:spPr>
          <a:xfrm>
            <a:off x="457199" y="3033892"/>
            <a:ext cx="8229599" cy="1815882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marL="742950" lvl="1" indent="-285750">
              <a:buFont typeface="Wingdings" pitchFamily="2" charset="2"/>
              <a:buChar char="q"/>
            </a:pPr>
            <a:r>
              <a:rPr lang="en-US" sz="2800" dirty="0"/>
              <a:t> I am attracted to men</a:t>
            </a:r>
          </a:p>
          <a:p>
            <a:pPr marL="742950" lvl="1" indent="-285750">
              <a:buFont typeface="Wingdings" pitchFamily="2" charset="2"/>
              <a:buChar char="q"/>
            </a:pPr>
            <a:r>
              <a:rPr lang="en-US" sz="2800" dirty="0"/>
              <a:t> I am attracted to women</a:t>
            </a:r>
          </a:p>
          <a:p>
            <a:pPr marL="742950" lvl="1" indent="-285750">
              <a:buFont typeface="Wingdings" pitchFamily="2" charset="2"/>
              <a:buChar char="q"/>
            </a:pPr>
            <a:r>
              <a:rPr lang="en-US" sz="2800" dirty="0"/>
              <a:t> I am attracted to non-binary/genderqueer people</a:t>
            </a:r>
          </a:p>
          <a:p>
            <a:pPr marL="742950" lvl="1" indent="-285750">
              <a:buFont typeface="Wingdings" pitchFamily="2" charset="2"/>
              <a:buChar char="q"/>
            </a:pPr>
            <a:r>
              <a:rPr lang="en-US" sz="2800" dirty="0"/>
              <a:t> I am not attracted to anyone</a:t>
            </a:r>
          </a:p>
        </p:txBody>
      </p:sp>
    </p:spTree>
    <p:extLst>
      <p:ext uri="{BB962C8B-B14F-4D97-AF65-F5344CB8AC3E}">
        <p14:creationId xmlns:p14="http://schemas.microsoft.com/office/powerpoint/2010/main" val="24166332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428F09-0525-6C44-A5D2-AEDD169B1A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29465"/>
            <a:ext cx="8229600" cy="855538"/>
          </a:xfrm>
        </p:spPr>
        <p:txBody>
          <a:bodyPr/>
          <a:lstStyle/>
          <a:p>
            <a:r>
              <a:rPr lang="en-US" dirty="0"/>
              <a:t>Questions about Gender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A611C6-577A-3445-8EC1-4BA3FC5642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2334" y="1693890"/>
            <a:ext cx="4624466" cy="3658696"/>
          </a:xfrm>
        </p:spPr>
        <p:txBody>
          <a:bodyPr>
            <a:normAutofit/>
          </a:bodyPr>
          <a:lstStyle/>
          <a:p>
            <a:r>
              <a:rPr lang="en-US" sz="4000" dirty="0"/>
              <a:t>Include more options than “man” or “woman”</a:t>
            </a:r>
          </a:p>
          <a:p>
            <a:r>
              <a:rPr lang="en-US" sz="4000" dirty="0"/>
              <a:t>Use a two-step question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B6925F3-09F4-0A48-A073-35E048438A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865" y="1505415"/>
            <a:ext cx="2825646" cy="3850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4258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97275-008F-BC41-9C94-9D4E352C6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1751"/>
            <a:ext cx="8229600" cy="855538"/>
          </a:xfrm>
        </p:spPr>
        <p:txBody>
          <a:bodyPr/>
          <a:lstStyle/>
          <a:p>
            <a:r>
              <a:rPr lang="en-US" dirty="0"/>
              <a:t>Self-Identification (Two Step)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07F342-FE75-974D-8BAE-C57348866D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35016"/>
            <a:ext cx="8229600" cy="394860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What is your gender identity?</a:t>
            </a:r>
          </a:p>
          <a:p>
            <a:pPr lvl="1">
              <a:buFont typeface="Wingdings" pitchFamily="2" charset="2"/>
              <a:buChar char="q"/>
            </a:pPr>
            <a:endParaRPr lang="en-US" sz="2000" dirty="0"/>
          </a:p>
          <a:p>
            <a:pPr lvl="1">
              <a:buFont typeface="Wingdings" pitchFamily="2" charset="2"/>
              <a:buChar char="q"/>
            </a:pPr>
            <a:r>
              <a:rPr lang="en-US" dirty="0"/>
              <a:t> Man</a:t>
            </a:r>
          </a:p>
          <a:p>
            <a:pPr lvl="1">
              <a:buFont typeface="Wingdings" pitchFamily="2" charset="2"/>
              <a:buChar char="q"/>
            </a:pPr>
            <a:r>
              <a:rPr lang="en-US" dirty="0"/>
              <a:t> Woman</a:t>
            </a:r>
          </a:p>
          <a:p>
            <a:pPr lvl="1">
              <a:buFont typeface="Wingdings" pitchFamily="2" charset="2"/>
              <a:buChar char="q"/>
            </a:pPr>
            <a:r>
              <a:rPr lang="en-US" dirty="0"/>
              <a:t> Transgender Man</a:t>
            </a:r>
          </a:p>
          <a:p>
            <a:pPr lvl="1">
              <a:buFont typeface="Wingdings" pitchFamily="2" charset="2"/>
              <a:buChar char="q"/>
            </a:pPr>
            <a:r>
              <a:rPr lang="en-US" dirty="0"/>
              <a:t> Transgender Woman</a:t>
            </a:r>
          </a:p>
          <a:p>
            <a:pPr lvl="1">
              <a:buFont typeface="Wingdings" pitchFamily="2" charset="2"/>
              <a:buChar char="q"/>
            </a:pPr>
            <a:r>
              <a:rPr lang="en-US" dirty="0"/>
              <a:t> Non-binary/Genderqueer </a:t>
            </a:r>
          </a:p>
          <a:p>
            <a:pPr lvl="1">
              <a:buFont typeface="Wingdings" pitchFamily="2" charset="2"/>
              <a:buChar char="q"/>
            </a:pPr>
            <a:r>
              <a:rPr lang="en-US" dirty="0"/>
              <a:t> Other (please fill in): __________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82931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20D63C-1CCE-B34D-A9CF-037DC3826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26832"/>
            <a:ext cx="8229600" cy="4625754"/>
          </a:xfrm>
        </p:spPr>
        <p:txBody>
          <a:bodyPr>
            <a:normAutofit/>
          </a:bodyPr>
          <a:lstStyle/>
          <a:p>
            <a:r>
              <a:rPr lang="en-US" dirty="0"/>
              <a:t>What sex were you assigned at birth?</a:t>
            </a:r>
          </a:p>
          <a:p>
            <a:pPr marL="0" indent="0">
              <a:buNone/>
            </a:pPr>
            <a:endParaRPr lang="en-US" sz="2400" dirty="0"/>
          </a:p>
          <a:p>
            <a:pPr lvl="1">
              <a:buFont typeface="Wingdings" pitchFamily="2" charset="2"/>
              <a:buChar char="q"/>
            </a:pPr>
            <a:r>
              <a:rPr lang="en-US" dirty="0"/>
              <a:t> Male</a:t>
            </a:r>
          </a:p>
          <a:p>
            <a:pPr lvl="1">
              <a:buFont typeface="Wingdings" pitchFamily="2" charset="2"/>
              <a:buChar char="q"/>
            </a:pPr>
            <a:r>
              <a:rPr lang="en-US" dirty="0"/>
              <a:t> Female</a:t>
            </a:r>
          </a:p>
          <a:p>
            <a:pPr lvl="1">
              <a:buFont typeface="Wingdings" pitchFamily="2" charset="2"/>
              <a:buChar char="q"/>
            </a:pPr>
            <a:r>
              <a:rPr lang="en-US" dirty="0"/>
              <a:t> Intersex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b="1" dirty="0"/>
              <a:t>Note</a:t>
            </a:r>
            <a:r>
              <a:rPr lang="en-US" dirty="0"/>
              <a:t>: In the future, “X” maybe need to be added as an option to this question, depending on where the survey is distributed.</a:t>
            </a:r>
          </a:p>
        </p:txBody>
      </p:sp>
    </p:spTree>
    <p:extLst>
      <p:ext uri="{BB962C8B-B14F-4D97-AF65-F5344CB8AC3E}">
        <p14:creationId xmlns:p14="http://schemas.microsoft.com/office/powerpoint/2010/main" val="3018241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Disclosures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Sarah Pickle has no disclosures.</a:t>
            </a:r>
          </a:p>
          <a:p>
            <a:r>
              <a:rPr lang="en-US" dirty="0"/>
              <a:t>Stef Murawsky has no disclosures.</a:t>
            </a:r>
          </a:p>
        </p:txBody>
      </p:sp>
    </p:spTree>
    <p:extLst>
      <p:ext uri="{BB962C8B-B14F-4D97-AF65-F5344CB8AC3E}">
        <p14:creationId xmlns:p14="http://schemas.microsoft.com/office/powerpoint/2010/main" val="13544308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B839CF-0A6A-2840-9ED9-75C5992629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and What You Ask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DA387-AE4D-0142-8491-37562BC3C2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1" y="1798818"/>
            <a:ext cx="7962336" cy="3732551"/>
          </a:xfrm>
        </p:spPr>
        <p:txBody>
          <a:bodyPr>
            <a:normAutofit/>
          </a:bodyPr>
          <a:lstStyle/>
          <a:p>
            <a:r>
              <a:rPr lang="en-US" sz="3600" dirty="0"/>
              <a:t>Priming</a:t>
            </a:r>
          </a:p>
          <a:p>
            <a:r>
              <a:rPr lang="en-US" sz="3600" dirty="0"/>
              <a:t>Wording of questions</a:t>
            </a:r>
          </a:p>
          <a:p>
            <a:pPr lvl="1"/>
            <a:r>
              <a:rPr lang="en-US" dirty="0"/>
              <a:t>“Do you currently have a partner or partners?”</a:t>
            </a:r>
          </a:p>
          <a:p>
            <a:pPr lvl="1"/>
            <a:r>
              <a:rPr lang="en-US" dirty="0"/>
              <a:t>“Do you receive preventative care for having either a cervix or prostate?”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9579028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A40501-7FB9-524B-8E2F-9702C96DE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54121"/>
            <a:ext cx="8229600" cy="855538"/>
          </a:xfrm>
        </p:spPr>
        <p:txBody>
          <a:bodyPr>
            <a:normAutofit fontScale="90000"/>
          </a:bodyPr>
          <a:lstStyle/>
          <a:p>
            <a:r>
              <a:rPr lang="en-US" dirty="0"/>
              <a:t>Grouping Respondents in Findings</a:t>
            </a:r>
          </a:p>
        </p:txBody>
      </p:sp>
      <p:sp>
        <p:nvSpPr>
          <p:cNvPr id="31" name="Content Placeholder 30">
            <a:extLst>
              <a:ext uri="{FF2B5EF4-FFF2-40B4-BE49-F238E27FC236}">
                <a16:creationId xmlns:a16="http://schemas.microsoft.com/office/drawing/2014/main" id="{96ACADA9-95E8-9544-A897-BD0664150A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860" y="1749288"/>
            <a:ext cx="8010940" cy="4373216"/>
          </a:xfrm>
        </p:spPr>
        <p:txBody>
          <a:bodyPr>
            <a:normAutofit/>
          </a:bodyPr>
          <a:lstStyle/>
          <a:p>
            <a:r>
              <a:rPr lang="en-US" dirty="0"/>
              <a:t>Be specific and intentional with your words</a:t>
            </a:r>
          </a:p>
          <a:p>
            <a:r>
              <a:rPr lang="en-US" dirty="0"/>
              <a:t>The LGBT+ moniker includes people with marginalized sexes, genders and sexualities</a:t>
            </a:r>
          </a:p>
          <a:p>
            <a:pPr lvl="1"/>
            <a:r>
              <a:rPr lang="en-US" b="1" dirty="0"/>
              <a:t>Sexuality: L</a:t>
            </a:r>
            <a:r>
              <a:rPr lang="en-US" dirty="0"/>
              <a:t>esbian/</a:t>
            </a:r>
            <a:r>
              <a:rPr lang="en-US" b="1" dirty="0"/>
              <a:t>G</a:t>
            </a:r>
            <a:r>
              <a:rPr lang="en-US" dirty="0"/>
              <a:t>ay/</a:t>
            </a:r>
            <a:r>
              <a:rPr lang="en-US" b="1" dirty="0"/>
              <a:t>B</a:t>
            </a:r>
            <a:r>
              <a:rPr lang="en-US" dirty="0"/>
              <a:t>isexual/</a:t>
            </a:r>
            <a:r>
              <a:rPr lang="en-US" b="1" dirty="0"/>
              <a:t>Q</a:t>
            </a:r>
            <a:r>
              <a:rPr lang="en-US" dirty="0"/>
              <a:t>ueer/</a:t>
            </a:r>
            <a:r>
              <a:rPr lang="en-US" b="1" dirty="0"/>
              <a:t>As</a:t>
            </a:r>
            <a:r>
              <a:rPr lang="en-US" dirty="0"/>
              <a:t>exual</a:t>
            </a:r>
          </a:p>
          <a:p>
            <a:pPr lvl="1"/>
            <a:r>
              <a:rPr lang="en-US" b="1" dirty="0"/>
              <a:t>Gender: T</a:t>
            </a:r>
            <a:r>
              <a:rPr lang="en-US" dirty="0"/>
              <a:t>ransgender</a:t>
            </a:r>
          </a:p>
          <a:p>
            <a:pPr lvl="1"/>
            <a:r>
              <a:rPr lang="en-US" b="1" dirty="0"/>
              <a:t>Sex: I</a:t>
            </a:r>
            <a:r>
              <a:rPr lang="en-US" dirty="0"/>
              <a:t>ntersex</a:t>
            </a:r>
          </a:p>
        </p:txBody>
      </p:sp>
    </p:spTree>
    <p:extLst>
      <p:ext uri="{BB962C8B-B14F-4D97-AF65-F5344CB8AC3E}">
        <p14:creationId xmlns:p14="http://schemas.microsoft.com/office/powerpoint/2010/main" val="11913618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32F647-010E-504A-AFF5-B4A7131C25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983" y="894522"/>
            <a:ext cx="7832034" cy="4458063"/>
          </a:xfrm>
        </p:spPr>
        <p:txBody>
          <a:bodyPr>
            <a:normAutofit/>
          </a:bodyPr>
          <a:lstStyle/>
          <a:p>
            <a:r>
              <a:rPr lang="en-US" sz="3600" dirty="0"/>
              <a:t>Are you talking about sex or gender?</a:t>
            </a:r>
          </a:p>
          <a:p>
            <a:endParaRPr lang="en-US" sz="1600" dirty="0"/>
          </a:p>
          <a:p>
            <a:pPr lvl="1"/>
            <a:r>
              <a:rPr lang="en-US" sz="3200" b="1" dirty="0"/>
              <a:t> “Sex” </a:t>
            </a:r>
            <a:r>
              <a:rPr lang="en-US" sz="2800" dirty="0"/>
              <a:t>should describe sex assigned at birth</a:t>
            </a:r>
          </a:p>
          <a:p>
            <a:pPr lvl="2"/>
            <a:r>
              <a:rPr lang="en-US" sz="2800" dirty="0"/>
              <a:t>male / female / intersex</a:t>
            </a:r>
          </a:p>
          <a:p>
            <a:pPr marL="914400" lvl="2" indent="0">
              <a:buNone/>
            </a:pPr>
            <a:endParaRPr lang="en-US" sz="1400" dirty="0"/>
          </a:p>
          <a:p>
            <a:pPr lvl="1"/>
            <a:r>
              <a:rPr lang="en-US" sz="3200" b="1" dirty="0"/>
              <a:t> “Gender” </a:t>
            </a:r>
            <a:r>
              <a:rPr lang="en-US" sz="2800" dirty="0"/>
              <a:t>should describe gender identity</a:t>
            </a:r>
          </a:p>
          <a:p>
            <a:pPr lvl="2"/>
            <a:r>
              <a:rPr lang="en-US" sz="2800" dirty="0"/>
              <a:t>man / woman / non-binary or genderqueer</a:t>
            </a:r>
          </a:p>
          <a:p>
            <a:pPr marL="914400" lvl="2" indent="0">
              <a:buNone/>
            </a:pPr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21989462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FB69FA9-FE6D-1440-848D-BA4E1972DA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0000"/>
          <a:stretch/>
        </p:blipFill>
        <p:spPr>
          <a:xfrm>
            <a:off x="534910" y="643686"/>
            <a:ext cx="8074179" cy="2188966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FA72FDB-4679-E442-93D1-8A5C3336AFC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6344"/>
          <a:stretch/>
        </p:blipFill>
        <p:spPr>
          <a:xfrm>
            <a:off x="534910" y="3060593"/>
            <a:ext cx="8112784" cy="218896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590F938-25D4-184A-AAC8-35DC20EC4F7E}"/>
              </a:ext>
            </a:extLst>
          </p:cNvPr>
          <p:cNvSpPr txBox="1"/>
          <p:nvPr/>
        </p:nvSpPr>
        <p:spPr>
          <a:xfrm>
            <a:off x="4381174" y="2766076"/>
            <a:ext cx="447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vs.</a:t>
            </a:r>
          </a:p>
        </p:txBody>
      </p:sp>
    </p:spTree>
    <p:extLst>
      <p:ext uri="{BB962C8B-B14F-4D97-AF65-F5344CB8AC3E}">
        <p14:creationId xmlns:p14="http://schemas.microsoft.com/office/powerpoint/2010/main" val="14021466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58E577-FD8D-2540-992A-1FEF94B1DB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96348"/>
            <a:ext cx="8229600" cy="4756237"/>
          </a:xfrm>
        </p:spPr>
        <p:txBody>
          <a:bodyPr>
            <a:normAutofit/>
          </a:bodyPr>
          <a:lstStyle/>
          <a:p>
            <a:r>
              <a:rPr lang="en-US" sz="3600" dirty="0"/>
              <a:t>Don’t be afraid to use the term cisgender</a:t>
            </a:r>
          </a:p>
          <a:p>
            <a:endParaRPr lang="en-US" sz="1400" dirty="0"/>
          </a:p>
          <a:p>
            <a:pPr lvl="1"/>
            <a:r>
              <a:rPr lang="en-US" dirty="0"/>
              <a:t>“</a:t>
            </a:r>
            <a:r>
              <a:rPr lang="en-US" b="1" dirty="0"/>
              <a:t>Cisgender</a:t>
            </a:r>
            <a:r>
              <a:rPr lang="en-US" dirty="0"/>
              <a:t>” just means you don’t feel any incongruence between your gender identity and the sex you were assigned at birth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9E4B6EC-AA69-5043-9785-BAC62BB37F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7659" y="3195154"/>
            <a:ext cx="4548682" cy="2274341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756218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1940E-0F1F-B746-BD5D-5AD456DEC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Everyday Applications for Practitioners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855D41-3904-1D4C-BBC8-4BFE86AF3D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130" y="1964890"/>
            <a:ext cx="7613374" cy="3581145"/>
          </a:xfrm>
        </p:spPr>
        <p:txBody>
          <a:bodyPr>
            <a:normAutofit lnSpcReduction="10000"/>
          </a:bodyPr>
          <a:lstStyle/>
          <a:p>
            <a:r>
              <a:rPr lang="en-US" sz="3600" dirty="0"/>
              <a:t>Use language that doesn’t make normative assumptions about bodies with LGBTQ clients</a:t>
            </a:r>
          </a:p>
          <a:p>
            <a:pPr marL="0" indent="0">
              <a:buNone/>
            </a:pPr>
            <a:endParaRPr lang="en-US" sz="1300" dirty="0"/>
          </a:p>
          <a:p>
            <a:r>
              <a:rPr lang="en-US" sz="3600" dirty="0"/>
              <a:t>Add inclusive language and options to intake forms </a:t>
            </a:r>
            <a:r>
              <a:rPr lang="en-US" sz="3600"/>
              <a:t>and medical charts</a:t>
            </a:r>
            <a:endParaRPr lang="en-US" sz="3600" dirty="0"/>
          </a:p>
          <a:p>
            <a:pPr marL="0" indent="0">
              <a:buNone/>
            </a:pPr>
            <a:r>
              <a:rPr lang="en-US" sz="3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264170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DBC29-7C74-7449-92EB-D7672FC19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2247"/>
            <a:ext cx="8229600" cy="652518"/>
          </a:xfrm>
        </p:spPr>
        <p:txBody>
          <a:bodyPr>
            <a:normAutofit fontScale="90000"/>
          </a:bodyPr>
          <a:lstStyle/>
          <a:p>
            <a:r>
              <a:rPr lang="en-US" dirty="0"/>
              <a:t>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CE6152-1B22-CB4C-9697-F623FDD686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7478" y="1097543"/>
            <a:ext cx="5267739" cy="4523768"/>
          </a:xfrm>
        </p:spPr>
        <p:txBody>
          <a:bodyPr>
            <a:normAutofit fontScale="85000" lnSpcReduction="10000"/>
          </a:bodyPr>
          <a:lstStyle/>
          <a:p>
            <a:r>
              <a:rPr lang="en-US" sz="2800" dirty="0">
                <a:hlinkClick r:id="rId3"/>
              </a:rPr>
              <a:t>Best Practices for Asking Questions to Identify Transgender and Other Gender Minority Respondents on Population-Based Surveys</a:t>
            </a:r>
            <a:r>
              <a:rPr lang="en-US" sz="2800" dirty="0"/>
              <a:t> (Williams Institute)</a:t>
            </a:r>
          </a:p>
          <a:p>
            <a:r>
              <a:rPr lang="en-US" sz="2800" dirty="0">
                <a:hlinkClick r:id="rId4"/>
              </a:rPr>
              <a:t>Data Collection Methods for Sexual Orientation and Gender Identity </a:t>
            </a:r>
            <a:r>
              <a:rPr lang="en-US" sz="2800" dirty="0"/>
              <a:t>(Williams Institute) </a:t>
            </a:r>
          </a:p>
          <a:p>
            <a:r>
              <a:rPr lang="en-US" dirty="0">
                <a:hlinkClick r:id="rId5"/>
              </a:rPr>
              <a:t>Planning and implementing sexual orientation and gender identity data collection in electronic health records</a:t>
            </a:r>
            <a:r>
              <a:rPr lang="en-US" dirty="0"/>
              <a:t> (2019)</a:t>
            </a:r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A931D57-333B-5C40-9401-186D3F7495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" y="1097543"/>
            <a:ext cx="3015845" cy="452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669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122" y="294555"/>
            <a:ext cx="8229600" cy="855538"/>
          </a:xfrm>
        </p:spPr>
        <p:txBody>
          <a:bodyPr/>
          <a:lstStyle/>
          <a:p>
            <a:r>
              <a:rPr lang="en-US" dirty="0"/>
              <a:t>Session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122" y="1045161"/>
            <a:ext cx="8229600" cy="3857719"/>
          </a:xfrm>
        </p:spPr>
        <p:txBody>
          <a:bodyPr>
            <a:normAutofit fontScale="92500" lnSpcReduction="10000"/>
          </a:bodyPr>
          <a:lstStyle/>
          <a:p>
            <a:endParaRPr lang="en-US" dirty="0"/>
          </a:p>
          <a:p>
            <a:r>
              <a:rPr lang="en-US" dirty="0"/>
              <a:t>Describe health disparities experienced by in transgender individuals and medical professionals role in these disparities </a:t>
            </a:r>
          </a:p>
          <a:p>
            <a:r>
              <a:rPr lang="en-US" dirty="0"/>
              <a:t>Discuss effective educational strategies to train future physicians in transgender medicine</a:t>
            </a:r>
          </a:p>
          <a:p>
            <a:r>
              <a:rPr lang="en-US" dirty="0"/>
              <a:t>Identify best practices for data collection in LGBTQ patients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30332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7669" y="1903543"/>
            <a:ext cx="8421687" cy="1574175"/>
          </a:xfrm>
        </p:spPr>
        <p:txBody>
          <a:bodyPr>
            <a:noAutofit/>
          </a:bodyPr>
          <a:lstStyle/>
          <a:p>
            <a:pPr algn="ctr"/>
            <a:r>
              <a:rPr lang="en-US" sz="2800" dirty="0"/>
              <a:t>Considerations on Medical Training for Gender-Affirming Care: Motivations and Perspectives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1467"/>
            <a:ext cx="7772400" cy="2159963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Shanna Stryker, MD</a:t>
            </a:r>
          </a:p>
          <a:p>
            <a:r>
              <a:rPr lang="en-US" dirty="0" err="1">
                <a:solidFill>
                  <a:schemeClr val="tx1"/>
                </a:solidFill>
              </a:rPr>
              <a:t>Harini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Pallerna</a:t>
            </a:r>
            <a:r>
              <a:rPr lang="en-US" dirty="0">
                <a:solidFill>
                  <a:schemeClr val="tx1"/>
                </a:solidFill>
              </a:rPr>
              <a:t>, MS</a:t>
            </a:r>
          </a:p>
          <a:p>
            <a:r>
              <a:rPr lang="en-US" dirty="0">
                <a:solidFill>
                  <a:schemeClr val="tx1"/>
                </a:solidFill>
              </a:rPr>
              <a:t>Sarah Pickle, MD</a:t>
            </a:r>
          </a:p>
        </p:txBody>
      </p:sp>
    </p:spTree>
    <p:extLst>
      <p:ext uri="{BB962C8B-B14F-4D97-AF65-F5344CB8AC3E}">
        <p14:creationId xmlns:p14="http://schemas.microsoft.com/office/powerpoint/2010/main" val="13182936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268224" y="54043"/>
            <a:ext cx="8607552" cy="845713"/>
          </a:xfrm>
        </p:spPr>
        <p:txBody>
          <a:bodyPr>
            <a:normAutofit/>
          </a:bodyPr>
          <a:lstStyle/>
          <a:p>
            <a:r>
              <a:rPr lang="en-US" altLang="en-US" dirty="0"/>
              <a:t>Healthcare for Transgender Persons</a:t>
            </a:r>
            <a:endParaRPr lang="en-US" altLang="en-US" sz="3600" u="sng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685800" y="839449"/>
            <a:ext cx="7772400" cy="4969095"/>
          </a:xfrm>
        </p:spPr>
        <p:txBody>
          <a:bodyPr>
            <a:normAutofit/>
          </a:bodyPr>
          <a:lstStyle/>
          <a:p>
            <a:r>
              <a:rPr lang="en-US" altLang="en-US" b="1" dirty="0"/>
              <a:t>Transgender</a:t>
            </a:r>
            <a:r>
              <a:rPr lang="en-US" altLang="en-US" dirty="0"/>
              <a:t> persons self-identity crosses established gender categories or they may feel a disconnect from the gender they were assigned at birth based on their presumed sex</a:t>
            </a:r>
          </a:p>
          <a:p>
            <a:r>
              <a:rPr lang="en-US" altLang="en-US" dirty="0"/>
              <a:t>Transgender persons report </a:t>
            </a:r>
            <a:r>
              <a:rPr lang="en-US" altLang="en-US" b="1" dirty="0"/>
              <a:t>less access to health care </a:t>
            </a:r>
            <a:r>
              <a:rPr lang="en-US" altLang="en-US" dirty="0"/>
              <a:t>and lack of providers knowledgeable in gender-affirming care</a:t>
            </a:r>
          </a:p>
          <a:p>
            <a:pPr lvl="1"/>
            <a:r>
              <a:rPr lang="en-US" altLang="en-US" dirty="0"/>
              <a:t>Outcomes: delays in seeing a health care provider, fear of </a:t>
            </a:r>
            <a:r>
              <a:rPr lang="en-US" altLang="en-US"/>
              <a:t>interfacing with the </a:t>
            </a:r>
            <a:r>
              <a:rPr lang="en-US" altLang="en-US" dirty="0"/>
              <a:t>medical system, mistreatment </a:t>
            </a:r>
          </a:p>
          <a:p>
            <a:pPr marL="400050">
              <a:buFont typeface="Arial" charset="0"/>
              <a:buChar char="•"/>
            </a:pPr>
            <a:r>
              <a:rPr lang="en-US" altLang="en-US" dirty="0"/>
              <a:t>Most US Medical Schools </a:t>
            </a:r>
            <a:r>
              <a:rPr lang="en-US" altLang="en-US" b="1" dirty="0"/>
              <a:t>lack training </a:t>
            </a:r>
            <a:r>
              <a:rPr lang="en-US" altLang="en-US" dirty="0"/>
              <a:t>in gender-affirming care and transgender health </a:t>
            </a:r>
          </a:p>
          <a:p>
            <a:pPr marL="400050">
              <a:buFont typeface="Arial" charset="0"/>
              <a:buChar char="•"/>
            </a:pPr>
            <a:r>
              <a:rPr lang="en-US" altLang="en-US" b="1" dirty="0"/>
              <a:t>No clear consensus </a:t>
            </a:r>
            <a:r>
              <a:rPr lang="en-US" altLang="en-US" dirty="0"/>
              <a:t>on how to develop core competencies in transgender health among medical trainees</a:t>
            </a:r>
            <a:endParaRPr lang="en-US" altLang="en-US" sz="800" dirty="0"/>
          </a:p>
          <a:p>
            <a:pPr lvl="1">
              <a:buFontTx/>
              <a:buNone/>
            </a:pPr>
            <a:endParaRPr lang="en-US" alt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912" y="6020231"/>
            <a:ext cx="2133352" cy="83776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62034" y="6119336"/>
            <a:ext cx="278194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James, et al. National Center for Transgender Equality. 2016 </a:t>
            </a: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554848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Considerations on Medical Training for Gender-Affirming Care: Motivations and Perspectives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4890"/>
            <a:ext cx="8229600" cy="3964855"/>
          </a:xfrm>
        </p:spPr>
        <p:txBody>
          <a:bodyPr>
            <a:normAutofit fontScale="92500" lnSpcReduction="20000"/>
          </a:bodyPr>
          <a:lstStyle/>
          <a:p>
            <a:endParaRPr lang="en-US" dirty="0"/>
          </a:p>
          <a:p>
            <a:r>
              <a:rPr lang="en-US" b="1" dirty="0"/>
              <a:t>Methods</a:t>
            </a:r>
            <a:r>
              <a:rPr lang="en-US" dirty="0"/>
              <a:t>: Voluntary cross-sectional electronic survey was distributed to interdisciplinary providers who self-identified as being providers experienced in providing care to transgender individuals.  </a:t>
            </a:r>
          </a:p>
          <a:p>
            <a:r>
              <a:rPr lang="en-US" b="1" dirty="0"/>
              <a:t>Purpose</a:t>
            </a:r>
            <a:r>
              <a:rPr lang="en-US" dirty="0"/>
              <a:t>: Identify professional motivators and training experiences that were most beneficial to providers’ career development in gender-affirming care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38727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94866"/>
            <a:ext cx="8229600" cy="3857719"/>
          </a:xfrm>
        </p:spPr>
        <p:txBody>
          <a:bodyPr/>
          <a:lstStyle/>
          <a:p>
            <a:r>
              <a:rPr lang="en-US" dirty="0"/>
              <a:t>473 interdisciplinary providers of gender-affirming care/transgender health </a:t>
            </a:r>
          </a:p>
          <a:p>
            <a:r>
              <a:rPr lang="en-US" dirty="0"/>
              <a:t>32.6% (n=151) of the overall survey respondents were physicians (n=125), physician assistants (n=5), nurse practitioners (n=21), or midwives (n=3)</a:t>
            </a:r>
          </a:p>
        </p:txBody>
      </p:sp>
    </p:spTree>
    <p:extLst>
      <p:ext uri="{BB962C8B-B14F-4D97-AF65-F5344CB8AC3E}">
        <p14:creationId xmlns:p14="http://schemas.microsoft.com/office/powerpoint/2010/main" val="17374391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7278" y="219604"/>
            <a:ext cx="8229600" cy="855538"/>
          </a:xfrm>
        </p:spPr>
        <p:txBody>
          <a:bodyPr>
            <a:normAutofit fontScale="90000"/>
          </a:bodyPr>
          <a:lstStyle/>
          <a:p>
            <a:r>
              <a:rPr lang="en-US" dirty="0"/>
              <a:t>Results: Motivations for training in gender-affirming care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9158330"/>
              </p:ext>
            </p:extLst>
          </p:nvPr>
        </p:nvGraphicFramePr>
        <p:xfrm>
          <a:off x="337278" y="1470648"/>
          <a:ext cx="8229600" cy="392581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3933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94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68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8870">
                <a:tc>
                  <a:txBody>
                    <a:bodyPr/>
                    <a:lstStyle/>
                    <a:p>
                      <a:r>
                        <a:rPr lang="en-US" sz="2000" dirty="0"/>
                        <a:t>Motivator</a:t>
                      </a:r>
                      <a:endParaRPr lang="en-US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/>
                        <a:t>n</a:t>
                      </a:r>
                      <a:r>
                        <a:rPr lang="en-US" sz="2000" baseline="0" dirty="0"/>
                        <a:t> </a:t>
                      </a:r>
                      <a:endParaRPr lang="en-US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/>
                        <a:t>%</a:t>
                      </a:r>
                      <a:endParaRPr lang="en-US" sz="20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3546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Filling a need in the community (e.g. there were no other providers doing this work)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103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dirty="0">
                          <a:effectLst/>
                        </a:rPr>
                        <a:t>73.00%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3546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Professional experience (e.g. transgender patient inspired my professional interest)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90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dirty="0">
                          <a:effectLst/>
                        </a:rPr>
                        <a:t>63.80%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137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Institutional expectation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53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dirty="0">
                          <a:effectLst/>
                        </a:rPr>
                        <a:t>37.60%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3546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Personal  experience (e.g. self, family, friend who identifies as transgender)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50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dirty="0">
                          <a:effectLst/>
                        </a:rPr>
                        <a:t>35.50%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137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Lecture/course/rotation while in school/training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21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dirty="0">
                          <a:effectLst/>
                        </a:rPr>
                        <a:t>14.90%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73546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Article in a professional journal/news source or presentation at a professional conference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6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dirty="0">
                          <a:effectLst/>
                        </a:rPr>
                        <a:t>4.30%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72703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512" y="209862"/>
            <a:ext cx="8686800" cy="1359955"/>
          </a:xfrm>
        </p:spPr>
        <p:txBody>
          <a:bodyPr>
            <a:normAutofit fontScale="90000"/>
          </a:bodyPr>
          <a:lstStyle/>
          <a:p>
            <a:r>
              <a:rPr lang="en-US" dirty="0"/>
              <a:t>Results: Experts’ Recommendations for Training Experiences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3223231"/>
              </p:ext>
            </p:extLst>
          </p:nvPr>
        </p:nvGraphicFramePr>
        <p:xfrm>
          <a:off x="592112" y="1815424"/>
          <a:ext cx="8229600" cy="35661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3889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93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112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Experience</a:t>
                      </a:r>
                      <a:endParaRPr lang="en-US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n</a:t>
                      </a:r>
                      <a:endParaRPr lang="en-US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%</a:t>
                      </a:r>
                      <a:endParaRPr lang="en-US" sz="20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Clinical experience/rotation</a:t>
                      </a:r>
                      <a:endParaRPr lang="en-US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49</a:t>
                      </a:r>
                      <a:endParaRPr lang="en-US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34.5%</a:t>
                      </a:r>
                      <a:endParaRPr lang="en-US" sz="20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Mentorship</a:t>
                      </a:r>
                      <a:endParaRPr lang="en-US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27</a:t>
                      </a:r>
                      <a:endParaRPr lang="en-US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19%</a:t>
                      </a:r>
                      <a:endParaRPr lang="en-US" sz="20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On-site training provided</a:t>
                      </a:r>
                      <a:r>
                        <a:rPr lang="en-US" sz="2000" baseline="0" dirty="0"/>
                        <a:t> by employer</a:t>
                      </a:r>
                      <a:endParaRPr lang="en-US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16</a:t>
                      </a:r>
                      <a:endParaRPr lang="en-US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11%</a:t>
                      </a:r>
                      <a:endParaRPr lang="en-US" sz="20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Professional Conference</a:t>
                      </a:r>
                      <a:endParaRPr lang="en-US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12</a:t>
                      </a:r>
                      <a:endParaRPr lang="en-US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8.5%</a:t>
                      </a:r>
                      <a:endParaRPr lang="en-US" sz="20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Residenc</a:t>
                      </a:r>
                      <a:r>
                        <a:rPr lang="en-US" sz="2000" baseline="0" dirty="0"/>
                        <a:t>y (Post-Graduate) Training</a:t>
                      </a:r>
                      <a:endParaRPr lang="en-US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10</a:t>
                      </a:r>
                      <a:endParaRPr lang="en-US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7%</a:t>
                      </a:r>
                      <a:endParaRPr lang="en-US" sz="20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Fellowship</a:t>
                      </a:r>
                      <a:r>
                        <a:rPr lang="en-US" sz="2000" baseline="0" dirty="0"/>
                        <a:t> (Post-Graduate) Training </a:t>
                      </a:r>
                      <a:endParaRPr lang="en-US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7</a:t>
                      </a:r>
                      <a:endParaRPr lang="en-US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4.9%</a:t>
                      </a:r>
                      <a:endParaRPr lang="en-US" sz="20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Self-Study</a:t>
                      </a:r>
                      <a:r>
                        <a:rPr lang="en-US" sz="2000" baseline="0" dirty="0"/>
                        <a:t> of Literature or Guidelines</a:t>
                      </a:r>
                      <a:endParaRPr lang="en-US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</a:t>
                      </a:r>
                      <a:endParaRPr lang="en-US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1.4%</a:t>
                      </a:r>
                      <a:endParaRPr lang="en-US" sz="20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Graduate</a:t>
                      </a:r>
                      <a:r>
                        <a:rPr lang="en-US" sz="2000" baseline="0" dirty="0"/>
                        <a:t> Course</a:t>
                      </a:r>
                      <a:endParaRPr lang="en-US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</a:t>
                      </a:r>
                      <a:endParaRPr lang="en-US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0.7%</a:t>
                      </a:r>
                      <a:endParaRPr lang="en-US" sz="20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459537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DE64AEEDD9B7A4D93545ACBE97D4615" ma:contentTypeVersion="2" ma:contentTypeDescription="Create a new document." ma:contentTypeScope="" ma:versionID="f49002b78e3a4a71b814eef46a983816">
  <xsd:schema xmlns:xsd="http://www.w3.org/2001/XMLSchema" xmlns:xs="http://www.w3.org/2001/XMLSchema" xmlns:p="http://schemas.microsoft.com/office/2006/metadata/properties" xmlns:ns2="http://schemas.microsoft.com/sharepoint/v3/fields" targetNamespace="http://schemas.microsoft.com/office/2006/metadata/properties" ma:root="true" ma:fieldsID="38f6db2dd0d9a0cf6a8dc37be32b365b" ns2:_=""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_Status" minOccurs="0"/>
                <xsd:element ref="ns2:_Vers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8" nillable="true" ma:displayName="Status" ma:default="Not Started" ma:internalName="_Status">
      <xsd:simpleType>
        <xsd:union memberTypes="dms:Text">
          <xsd:simpleType>
            <xsd:restriction base="dms:Choice">
              <xsd:enumeration value="Not Started"/>
              <xsd:enumeration value="Draft"/>
              <xsd:enumeration value="Reviewed"/>
              <xsd:enumeration value="Scheduled"/>
              <xsd:enumeration value="Published"/>
              <xsd:enumeration value="Final"/>
              <xsd:enumeration value="Expired"/>
            </xsd:restriction>
          </xsd:simpleType>
        </xsd:union>
      </xsd:simpleType>
    </xsd:element>
    <xsd:element name="_Version" ma:index="9" nillable="true" ma:displayName="Version" ma:internalName="_Version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Version xmlns="http://schemas.microsoft.com/sharepoint/v3/fields" xsi:nil="true"/>
    <_Status xmlns="http://schemas.microsoft.com/sharepoint/v3/fields">Not Started</_Status>
  </documentManagement>
</p:properties>
</file>

<file path=customXml/itemProps1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4214858-785C-42F7-BE66-6D0E79395F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B6F2769-7194-4217-93D3-3AF3A4742282}">
  <ds:schemaRefs>
    <ds:schemaRef ds:uri="http://schemas.microsoft.com/office/2006/metadata/properties"/>
    <ds:schemaRef ds:uri="http://schemas.microsoft.com/office/infopath/2007/PartnerControls"/>
    <ds:schemaRef ds:uri="http://schemas.microsoft.com/sharepoint/v3/field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403</TotalTime>
  <Words>1219</Words>
  <Application>Microsoft Macintosh PowerPoint</Application>
  <PresentationFormat>On-screen Show (4:3)</PresentationFormat>
  <Paragraphs>211</Paragraphs>
  <Slides>26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Calibri</vt:lpstr>
      <vt:lpstr>Times New Roman</vt:lpstr>
      <vt:lpstr>Wingdings</vt:lpstr>
      <vt:lpstr>1_Office Theme</vt:lpstr>
      <vt:lpstr>2_Office Theme</vt:lpstr>
      <vt:lpstr>Developing Best Practices to Address LGBTQ+ Health Disparities</vt:lpstr>
      <vt:lpstr>Disclosures</vt:lpstr>
      <vt:lpstr>Session Objectives</vt:lpstr>
      <vt:lpstr>Considerations on Medical Training for Gender-Affirming Care: Motivations and Perspectives</vt:lpstr>
      <vt:lpstr>Healthcare for Transgender Persons</vt:lpstr>
      <vt:lpstr>Considerations on Medical Training for Gender-Affirming Care: Motivations and Perspectives</vt:lpstr>
      <vt:lpstr>Results</vt:lpstr>
      <vt:lpstr>Results: Motivations for training in gender-affirming care</vt:lpstr>
      <vt:lpstr>Results: Experts’ Recommendations for Training Experiences</vt:lpstr>
      <vt:lpstr>Conclusions </vt:lpstr>
      <vt:lpstr>Best Linguistic Practices  in LGBTQ+ Research  Stef Murawsky, MA, WGSS Ph.D. Candidate, Sociology  murawssr@mail.uc.edu</vt:lpstr>
      <vt:lpstr>Research on Sexuality and Gender</vt:lpstr>
      <vt:lpstr>Questions about Sexuality</vt:lpstr>
      <vt:lpstr>Sexual Identification</vt:lpstr>
      <vt:lpstr>Sexual Behavior</vt:lpstr>
      <vt:lpstr>Sexual Attraction</vt:lpstr>
      <vt:lpstr>Questions about Gender</vt:lpstr>
      <vt:lpstr>Self-Identification (Two Step)</vt:lpstr>
      <vt:lpstr>PowerPoint Presentation</vt:lpstr>
      <vt:lpstr>When and What You Ask</vt:lpstr>
      <vt:lpstr>Grouping Respondents in Findings</vt:lpstr>
      <vt:lpstr>PowerPoint Presentation</vt:lpstr>
      <vt:lpstr>PowerPoint Presentation</vt:lpstr>
      <vt:lpstr>PowerPoint Presentation</vt:lpstr>
      <vt:lpstr>Everyday Applications for Practitioners</vt:lpstr>
      <vt:lpstr>Resources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FileNewTemplate</dc:title>
  <dc:creator>Diana</dc:creator>
  <cp:lastModifiedBy>stefmurawsky@gmail.com</cp:lastModifiedBy>
  <cp:revision>95</cp:revision>
  <cp:lastPrinted>2019-03-28T15:05:14Z</cp:lastPrinted>
  <dcterms:created xsi:type="dcterms:W3CDTF">2010-04-12T23:12:02Z</dcterms:created>
  <dcterms:modified xsi:type="dcterms:W3CDTF">2019-03-29T18:16:05Z</dcterms:modified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0x0101000DE64AEEDD9B7A4D93545ACBE97D4615</vt:lpwstr>
  </property>
</Properties>
</file>