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0"/>
  </p:notesMasterIdLst>
  <p:sldIdLst>
    <p:sldId id="256" r:id="rId2"/>
    <p:sldId id="279" r:id="rId3"/>
    <p:sldId id="296" r:id="rId4"/>
    <p:sldId id="260" r:id="rId5"/>
    <p:sldId id="261" r:id="rId6"/>
    <p:sldId id="302" r:id="rId7"/>
    <p:sldId id="262" r:id="rId8"/>
    <p:sldId id="263" r:id="rId9"/>
    <p:sldId id="264" r:id="rId10"/>
    <p:sldId id="265" r:id="rId11"/>
    <p:sldId id="277" r:id="rId12"/>
    <p:sldId id="275" r:id="rId13"/>
    <p:sldId id="267" r:id="rId14"/>
    <p:sldId id="268" r:id="rId15"/>
    <p:sldId id="269" r:id="rId16"/>
    <p:sldId id="271" r:id="rId17"/>
    <p:sldId id="266" r:id="rId18"/>
    <p:sldId id="272" r:id="rId19"/>
    <p:sldId id="299" r:id="rId20"/>
    <p:sldId id="291" r:id="rId21"/>
    <p:sldId id="273" r:id="rId22"/>
    <p:sldId id="276" r:id="rId23"/>
    <p:sldId id="292" r:id="rId24"/>
    <p:sldId id="281" r:id="rId25"/>
    <p:sldId id="283" r:id="rId26"/>
    <p:sldId id="284" r:id="rId27"/>
    <p:sldId id="303" r:id="rId28"/>
    <p:sldId id="300" r:id="rId29"/>
    <p:sldId id="287" r:id="rId30"/>
    <p:sldId id="285" r:id="rId31"/>
    <p:sldId id="286" r:id="rId32"/>
    <p:sldId id="289" r:id="rId33"/>
    <p:sldId id="290" r:id="rId34"/>
    <p:sldId id="294" r:id="rId35"/>
    <p:sldId id="304" r:id="rId36"/>
    <p:sldId id="301" r:id="rId37"/>
    <p:sldId id="305" r:id="rId38"/>
    <p:sldId id="29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0997"/>
  </p:normalViewPr>
  <p:slideViewPr>
    <p:cSldViewPr snapToGrid="0" snapToObjects="1">
      <p:cViewPr>
        <p:scale>
          <a:sx n="91" d="100"/>
          <a:sy n="91" d="100"/>
        </p:scale>
        <p:origin x="1536" y="14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Users/theresaculley/Desktop/Projects/Publication%20Bias/2018_APPS_Country_submissions+FinalDecis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'submission with final decision'!$W$1</c:f>
              <c:strCache>
                <c:ptCount val="1"/>
                <c:pt idx="0">
                  <c:v>Accept</c:v>
                </c:pt>
              </c:strCache>
            </c:strRef>
          </c:tx>
          <c:spPr>
            <a:solidFill>
              <a:srgbClr val="92D050"/>
            </a:solidFill>
            <a:ln>
              <a:noFill/>
            </a:ln>
            <a:effectLst/>
          </c:spPr>
          <c:invertIfNegative val="0"/>
          <c:cat>
            <c:strRef>
              <c:f>'submission with final decision'!$V$2:$V$30</c:f>
              <c:strCache>
                <c:ptCount val="29"/>
                <c:pt idx="0">
                  <c:v>China</c:v>
                </c:pt>
                <c:pt idx="1">
                  <c:v>United States</c:v>
                </c:pt>
                <c:pt idx="2">
                  <c:v>Canada</c:v>
                </c:pt>
                <c:pt idx="3">
                  <c:v>South Korea</c:v>
                </c:pt>
                <c:pt idx="4">
                  <c:v>Brazil</c:v>
                </c:pt>
                <c:pt idx="5">
                  <c:v>Pakistan</c:v>
                </c:pt>
                <c:pt idx="6">
                  <c:v>Taiwan</c:v>
                </c:pt>
                <c:pt idx="7">
                  <c:v>Chile</c:v>
                </c:pt>
                <c:pt idx="8">
                  <c:v>France</c:v>
                </c:pt>
                <c:pt idx="9">
                  <c:v>Germany</c:v>
                </c:pt>
                <c:pt idx="10">
                  <c:v>Iran</c:v>
                </c:pt>
                <c:pt idx="11">
                  <c:v>Japan</c:v>
                </c:pt>
                <c:pt idx="12">
                  <c:v>Spain</c:v>
                </c:pt>
                <c:pt idx="13">
                  <c:v>India</c:v>
                </c:pt>
                <c:pt idx="14">
                  <c:v>New Zealand</c:v>
                </c:pt>
                <c:pt idx="15">
                  <c:v>Thailand</c:v>
                </c:pt>
                <c:pt idx="16">
                  <c:v>Algeria</c:v>
                </c:pt>
                <c:pt idx="17">
                  <c:v>Australia </c:v>
                </c:pt>
                <c:pt idx="18">
                  <c:v>Bangladesh</c:v>
                </c:pt>
                <c:pt idx="19">
                  <c:v>Benin</c:v>
                </c:pt>
                <c:pt idx="20">
                  <c:v>Colombia</c:v>
                </c:pt>
                <c:pt idx="21">
                  <c:v>Ecuador</c:v>
                </c:pt>
                <c:pt idx="22">
                  <c:v>Finland</c:v>
                </c:pt>
                <c:pt idx="23">
                  <c:v>Hungary</c:v>
                </c:pt>
                <c:pt idx="24">
                  <c:v>Israel</c:v>
                </c:pt>
                <c:pt idx="25">
                  <c:v>Mexico</c:v>
                </c:pt>
                <c:pt idx="26">
                  <c:v>Norway</c:v>
                </c:pt>
                <c:pt idx="27">
                  <c:v>Turkey</c:v>
                </c:pt>
                <c:pt idx="28">
                  <c:v>United Kingdom</c:v>
                </c:pt>
              </c:strCache>
            </c:strRef>
          </c:cat>
          <c:val>
            <c:numRef>
              <c:f>'submission with final decision'!$W$2:$W$30</c:f>
              <c:numCache>
                <c:formatCode>General</c:formatCode>
                <c:ptCount val="29"/>
                <c:pt idx="0">
                  <c:v>28.0</c:v>
                </c:pt>
                <c:pt idx="1">
                  <c:v>28.0</c:v>
                </c:pt>
                <c:pt idx="2">
                  <c:v>6.0</c:v>
                </c:pt>
                <c:pt idx="3">
                  <c:v>3.0</c:v>
                </c:pt>
                <c:pt idx="4">
                  <c:v>2.0</c:v>
                </c:pt>
                <c:pt idx="5">
                  <c:v>0.0</c:v>
                </c:pt>
                <c:pt idx="6">
                  <c:v>3.0</c:v>
                </c:pt>
                <c:pt idx="7">
                  <c:v>1.0</c:v>
                </c:pt>
                <c:pt idx="8">
                  <c:v>2.0</c:v>
                </c:pt>
                <c:pt idx="9">
                  <c:v>0.0</c:v>
                </c:pt>
                <c:pt idx="10">
                  <c:v>1.0</c:v>
                </c:pt>
                <c:pt idx="11">
                  <c:v>2.0</c:v>
                </c:pt>
                <c:pt idx="12">
                  <c:v>1.0</c:v>
                </c:pt>
                <c:pt idx="13">
                  <c:v>1.0</c:v>
                </c:pt>
                <c:pt idx="14">
                  <c:v>2.0</c:v>
                </c:pt>
                <c:pt idx="15">
                  <c:v>2.0</c:v>
                </c:pt>
                <c:pt idx="16">
                  <c:v>0.0</c:v>
                </c:pt>
                <c:pt idx="17">
                  <c:v>1.0</c:v>
                </c:pt>
                <c:pt idx="18">
                  <c:v>0.0</c:v>
                </c:pt>
                <c:pt idx="19">
                  <c:v>1.0</c:v>
                </c:pt>
                <c:pt idx="20">
                  <c:v>0.0</c:v>
                </c:pt>
                <c:pt idx="21">
                  <c:v>1.0</c:v>
                </c:pt>
                <c:pt idx="22">
                  <c:v>1.0</c:v>
                </c:pt>
                <c:pt idx="23">
                  <c:v>1.0</c:v>
                </c:pt>
                <c:pt idx="24">
                  <c:v>1.0</c:v>
                </c:pt>
                <c:pt idx="25">
                  <c:v>0.0</c:v>
                </c:pt>
                <c:pt idx="26">
                  <c:v>1.0</c:v>
                </c:pt>
                <c:pt idx="27">
                  <c:v>0.0</c:v>
                </c:pt>
                <c:pt idx="28">
                  <c:v>1.0</c:v>
                </c:pt>
              </c:numCache>
            </c:numRef>
          </c:val>
        </c:ser>
        <c:ser>
          <c:idx val="1"/>
          <c:order val="1"/>
          <c:tx>
            <c:strRef>
              <c:f>'submission with final decision'!$X$1</c:f>
              <c:strCache>
                <c:ptCount val="1"/>
                <c:pt idx="0">
                  <c:v>Reject</c:v>
                </c:pt>
              </c:strCache>
            </c:strRef>
          </c:tx>
          <c:spPr>
            <a:solidFill>
              <a:srgbClr val="00B0F0"/>
            </a:solidFill>
            <a:ln>
              <a:noFill/>
            </a:ln>
            <a:effectLst/>
          </c:spPr>
          <c:invertIfNegative val="0"/>
          <c:cat>
            <c:strRef>
              <c:f>'submission with final decision'!$V$2:$V$30</c:f>
              <c:strCache>
                <c:ptCount val="29"/>
                <c:pt idx="0">
                  <c:v>China</c:v>
                </c:pt>
                <c:pt idx="1">
                  <c:v>United States</c:v>
                </c:pt>
                <c:pt idx="2">
                  <c:v>Canada</c:v>
                </c:pt>
                <c:pt idx="3">
                  <c:v>South Korea</c:v>
                </c:pt>
                <c:pt idx="4">
                  <c:v>Brazil</c:v>
                </c:pt>
                <c:pt idx="5">
                  <c:v>Pakistan</c:v>
                </c:pt>
                <c:pt idx="6">
                  <c:v>Taiwan</c:v>
                </c:pt>
                <c:pt idx="7">
                  <c:v>Chile</c:v>
                </c:pt>
                <c:pt idx="8">
                  <c:v>France</c:v>
                </c:pt>
                <c:pt idx="9">
                  <c:v>Germany</c:v>
                </c:pt>
                <c:pt idx="10">
                  <c:v>Iran</c:v>
                </c:pt>
                <c:pt idx="11">
                  <c:v>Japan</c:v>
                </c:pt>
                <c:pt idx="12">
                  <c:v>Spain</c:v>
                </c:pt>
                <c:pt idx="13">
                  <c:v>India</c:v>
                </c:pt>
                <c:pt idx="14">
                  <c:v>New Zealand</c:v>
                </c:pt>
                <c:pt idx="15">
                  <c:v>Thailand</c:v>
                </c:pt>
                <c:pt idx="16">
                  <c:v>Algeria</c:v>
                </c:pt>
                <c:pt idx="17">
                  <c:v>Australia </c:v>
                </c:pt>
                <c:pt idx="18">
                  <c:v>Bangladesh</c:v>
                </c:pt>
                <c:pt idx="19">
                  <c:v>Benin</c:v>
                </c:pt>
                <c:pt idx="20">
                  <c:v>Colombia</c:v>
                </c:pt>
                <c:pt idx="21">
                  <c:v>Ecuador</c:v>
                </c:pt>
                <c:pt idx="22">
                  <c:v>Finland</c:v>
                </c:pt>
                <c:pt idx="23">
                  <c:v>Hungary</c:v>
                </c:pt>
                <c:pt idx="24">
                  <c:v>Israel</c:v>
                </c:pt>
                <c:pt idx="25">
                  <c:v>Mexico</c:v>
                </c:pt>
                <c:pt idx="26">
                  <c:v>Norway</c:v>
                </c:pt>
                <c:pt idx="27">
                  <c:v>Turkey</c:v>
                </c:pt>
                <c:pt idx="28">
                  <c:v>United Kingdom</c:v>
                </c:pt>
              </c:strCache>
            </c:strRef>
          </c:cat>
          <c:val>
            <c:numRef>
              <c:f>'submission with final decision'!$X$2:$X$30</c:f>
              <c:numCache>
                <c:formatCode>General</c:formatCode>
                <c:ptCount val="29"/>
                <c:pt idx="0">
                  <c:v>46.0</c:v>
                </c:pt>
                <c:pt idx="1">
                  <c:v>7.0</c:v>
                </c:pt>
                <c:pt idx="2">
                  <c:v>2.0</c:v>
                </c:pt>
                <c:pt idx="3">
                  <c:v>2.0</c:v>
                </c:pt>
                <c:pt idx="4">
                  <c:v>3.0</c:v>
                </c:pt>
                <c:pt idx="5">
                  <c:v>6.0</c:v>
                </c:pt>
                <c:pt idx="6">
                  <c:v>1.0</c:v>
                </c:pt>
                <c:pt idx="7">
                  <c:v>2.0</c:v>
                </c:pt>
                <c:pt idx="8">
                  <c:v>1.0</c:v>
                </c:pt>
                <c:pt idx="9">
                  <c:v>1.0</c:v>
                </c:pt>
                <c:pt idx="10">
                  <c:v>2.0</c:v>
                </c:pt>
                <c:pt idx="11">
                  <c:v>1.0</c:v>
                </c:pt>
                <c:pt idx="12">
                  <c:v>2.0</c:v>
                </c:pt>
                <c:pt idx="13">
                  <c:v>1.0</c:v>
                </c:pt>
                <c:pt idx="14">
                  <c:v>0.0</c:v>
                </c:pt>
                <c:pt idx="15">
                  <c:v>0.0</c:v>
                </c:pt>
                <c:pt idx="16">
                  <c:v>1.0</c:v>
                </c:pt>
                <c:pt idx="17">
                  <c:v>0.0</c:v>
                </c:pt>
                <c:pt idx="18">
                  <c:v>1.0</c:v>
                </c:pt>
                <c:pt idx="19">
                  <c:v>0.0</c:v>
                </c:pt>
                <c:pt idx="20">
                  <c:v>0.0</c:v>
                </c:pt>
                <c:pt idx="21">
                  <c:v>0.0</c:v>
                </c:pt>
                <c:pt idx="22">
                  <c:v>0.0</c:v>
                </c:pt>
                <c:pt idx="23">
                  <c:v>0.0</c:v>
                </c:pt>
                <c:pt idx="24">
                  <c:v>0.0</c:v>
                </c:pt>
                <c:pt idx="25">
                  <c:v>1.0</c:v>
                </c:pt>
                <c:pt idx="26">
                  <c:v>0.0</c:v>
                </c:pt>
                <c:pt idx="27">
                  <c:v>1.0</c:v>
                </c:pt>
                <c:pt idx="28">
                  <c:v>0.0</c:v>
                </c:pt>
              </c:numCache>
            </c:numRef>
          </c:val>
        </c:ser>
        <c:dLbls>
          <c:showLegendKey val="0"/>
          <c:showVal val="0"/>
          <c:showCatName val="0"/>
          <c:showSerName val="0"/>
          <c:showPercent val="0"/>
          <c:showBubbleSize val="0"/>
        </c:dLbls>
        <c:gapWidth val="150"/>
        <c:overlap val="100"/>
        <c:axId val="-1523669024"/>
        <c:axId val="-1523666976"/>
      </c:barChart>
      <c:catAx>
        <c:axId val="-152366902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tx2"/>
                </a:solidFill>
                <a:latin typeface="+mn-lt"/>
                <a:ea typeface="+mn-ea"/>
                <a:cs typeface="+mn-cs"/>
              </a:defRPr>
            </a:pPr>
            <a:endParaRPr lang="en-US"/>
          </a:p>
        </c:txPr>
        <c:crossAx val="-1523666976"/>
        <c:crosses val="autoZero"/>
        <c:auto val="1"/>
        <c:lblAlgn val="ctr"/>
        <c:lblOffset val="100"/>
        <c:noMultiLvlLbl val="0"/>
      </c:catAx>
      <c:valAx>
        <c:axId val="-152366697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dirty="0" smtClean="0">
                    <a:solidFill>
                      <a:schemeClr val="tx2"/>
                    </a:solidFill>
                  </a:rPr>
                  <a:t>Number </a:t>
                </a:r>
                <a:r>
                  <a:rPr lang="en-US" sz="1400" dirty="0">
                    <a:solidFill>
                      <a:schemeClr val="tx2"/>
                    </a:solidFill>
                  </a:rPr>
                  <a:t>of Articles</a:t>
                </a:r>
              </a:p>
            </c:rich>
          </c:tx>
          <c:layout>
            <c:manualLayout>
              <c:xMode val="edge"/>
              <c:yMode val="edge"/>
              <c:x val="0.0216622578651784"/>
              <c:y val="0.22255063444659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523669024"/>
        <c:crosses val="autoZero"/>
        <c:crossBetween val="between"/>
      </c:valAx>
      <c:spPr>
        <a:pattFill prst="ltDnDiag">
          <a:fgClr>
            <a:schemeClr val="dk1">
              <a:lumMod val="15000"/>
              <a:lumOff val="85000"/>
            </a:schemeClr>
          </a:fgClr>
          <a:bgClr>
            <a:schemeClr val="lt1"/>
          </a:bgClr>
        </a:patt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DDFD4-D676-2346-B3C8-42B694743AE9}" type="datetimeFigureOut">
              <a:rPr lang="en-US" smtClean="0"/>
              <a:t>3/31/19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F6857B-0C26-7446-AC9D-4C317CD4882D}" type="slidenum">
              <a:rPr lang="en-US" smtClean="0"/>
              <a:t>‹#›</a:t>
            </a:fld>
            <a:endParaRPr lang="en-US"/>
          </a:p>
        </p:txBody>
      </p:sp>
    </p:spTree>
    <p:extLst>
      <p:ext uri="{BB962C8B-B14F-4D97-AF65-F5344CB8AC3E}">
        <p14:creationId xmlns:p14="http://schemas.microsoft.com/office/powerpoint/2010/main" val="10546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Amy </a:t>
            </a:r>
            <a:r>
              <a:rPr lang="en-US" dirty="0" err="1" smtClean="0"/>
              <a:t>Koshoffer</a:t>
            </a:r>
            <a:endParaRPr lang="en-US" dirty="0"/>
          </a:p>
        </p:txBody>
      </p:sp>
      <p:sp>
        <p:nvSpPr>
          <p:cNvPr id="4" name="Slide Number Placeholder 3"/>
          <p:cNvSpPr>
            <a:spLocks noGrp="1"/>
          </p:cNvSpPr>
          <p:nvPr>
            <p:ph type="sldNum" sz="quarter" idx="10"/>
          </p:nvPr>
        </p:nvSpPr>
        <p:spPr/>
        <p:txBody>
          <a:bodyPr/>
          <a:lstStyle/>
          <a:p>
            <a:fld id="{7CF6857B-0C26-7446-AC9D-4C317CD4882D}" type="slidenum">
              <a:rPr lang="en-US" smtClean="0"/>
              <a:t>2</a:t>
            </a:fld>
            <a:endParaRPr lang="en-US"/>
          </a:p>
        </p:txBody>
      </p:sp>
    </p:spTree>
    <p:extLst>
      <p:ext uri="{BB962C8B-B14F-4D97-AF65-F5344CB8AC3E}">
        <p14:creationId xmlns:p14="http://schemas.microsoft.com/office/powerpoint/2010/main" val="825247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www.imf.org</a:t>
            </a:r>
            <a:r>
              <a:rPr lang="en-US" dirty="0" smtClean="0"/>
              <a:t>/external/</a:t>
            </a:r>
            <a:r>
              <a:rPr lang="en-US" dirty="0" err="1" smtClean="0"/>
              <a:t>datamapper</a:t>
            </a:r>
            <a:r>
              <a:rPr lang="en-US" dirty="0" smtClean="0"/>
              <a:t>/PPPPC@WEO/OEMDC/ADVEC/WEOWORLD</a:t>
            </a:r>
            <a:endParaRPr lang="en-US" dirty="0"/>
          </a:p>
        </p:txBody>
      </p:sp>
      <p:sp>
        <p:nvSpPr>
          <p:cNvPr id="4" name="Slide Number Placeholder 3"/>
          <p:cNvSpPr>
            <a:spLocks noGrp="1"/>
          </p:cNvSpPr>
          <p:nvPr>
            <p:ph type="sldNum" sz="quarter" idx="10"/>
          </p:nvPr>
        </p:nvSpPr>
        <p:spPr/>
        <p:txBody>
          <a:bodyPr/>
          <a:lstStyle/>
          <a:p>
            <a:fld id="{7CF6857B-0C26-7446-AC9D-4C317CD4882D}" type="slidenum">
              <a:rPr lang="en-US" smtClean="0"/>
              <a:t>13</a:t>
            </a:fld>
            <a:endParaRPr lang="en-US"/>
          </a:p>
        </p:txBody>
      </p:sp>
    </p:spTree>
    <p:extLst>
      <p:ext uri="{BB962C8B-B14F-4D97-AF65-F5344CB8AC3E}">
        <p14:creationId xmlns:p14="http://schemas.microsoft.com/office/powerpoint/2010/main" val="710263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Figure 1. Geographic distribution of authors on published papers in plant conservation genetics.  The size of the circles represents the number of researchers on publications from each country.   Lines represent institutional collaborations among authors.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Figure 2. Geographic distribution of plant species from the dataset.  The sizes of the circle represent the occurrences of species in that country.  Lines indicates a global network of species distributions.</a:t>
            </a:r>
          </a:p>
          <a:p>
            <a:endParaRPr lang="en-US" dirty="0"/>
          </a:p>
        </p:txBody>
      </p:sp>
      <p:sp>
        <p:nvSpPr>
          <p:cNvPr id="4" name="Slide Number Placeholder 3"/>
          <p:cNvSpPr>
            <a:spLocks noGrp="1"/>
          </p:cNvSpPr>
          <p:nvPr>
            <p:ph type="sldNum" sz="quarter" idx="10"/>
          </p:nvPr>
        </p:nvSpPr>
        <p:spPr/>
        <p:txBody>
          <a:bodyPr/>
          <a:lstStyle/>
          <a:p>
            <a:fld id="{7CF6857B-0C26-7446-AC9D-4C317CD4882D}" type="slidenum">
              <a:rPr lang="en-US" smtClean="0"/>
              <a:t>34</a:t>
            </a:fld>
            <a:endParaRPr lang="en-US"/>
          </a:p>
        </p:txBody>
      </p:sp>
    </p:spTree>
    <p:extLst>
      <p:ext uri="{BB962C8B-B14F-4D97-AF65-F5344CB8AC3E}">
        <p14:creationId xmlns:p14="http://schemas.microsoft.com/office/powerpoint/2010/main" val="216016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F6857B-0C26-7446-AC9D-4C317CD4882D}" type="slidenum">
              <a:rPr lang="en-US" smtClean="0"/>
              <a:t>35</a:t>
            </a:fld>
            <a:endParaRPr lang="en-US"/>
          </a:p>
        </p:txBody>
      </p:sp>
    </p:spTree>
    <p:extLst>
      <p:ext uri="{BB962C8B-B14F-4D97-AF65-F5344CB8AC3E}">
        <p14:creationId xmlns:p14="http://schemas.microsoft.com/office/powerpoint/2010/main" val="143130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05200" y="1498602"/>
            <a:ext cx="5257800" cy="3298825"/>
          </a:xfrm>
        </p:spPr>
        <p:txBody>
          <a:bodyPr rtlCol="0">
            <a:normAutofit/>
          </a:bodyPr>
          <a:lstStyle>
            <a:lvl1pPr>
              <a:lnSpc>
                <a:spcPct val="90000"/>
              </a:lnSpc>
              <a:defRPr sz="4051" cap="none" baseline="0"/>
            </a:lvl1pPr>
          </a:lstStyle>
          <a:p>
            <a:pPr rtl="0"/>
            <a:r>
              <a:rPr lang="en-US" smtClean="0"/>
              <a:t>Click to edit Master title style</a:t>
            </a:r>
            <a:endParaRPr/>
          </a:p>
        </p:txBody>
      </p:sp>
      <p:sp>
        <p:nvSpPr>
          <p:cNvPr id="3" name="Subtitle 2"/>
          <p:cNvSpPr>
            <a:spLocks noGrp="1"/>
          </p:cNvSpPr>
          <p:nvPr>
            <p:ph type="subTitle" idx="1"/>
          </p:nvPr>
        </p:nvSpPr>
        <p:spPr>
          <a:xfrm>
            <a:off x="3505200" y="4927600"/>
            <a:ext cx="5257800" cy="1244600"/>
          </a:xfrm>
        </p:spPr>
        <p:txBody>
          <a:bodyPr rtlCol="0">
            <a:normAutofit/>
          </a:bodyPr>
          <a:lstStyle>
            <a:lvl1pPr marL="0" indent="0" algn="l">
              <a:spcBef>
                <a:spcPts val="0"/>
              </a:spcBef>
              <a:buNone/>
              <a:defRPr sz="2101" b="0">
                <a:solidFill>
                  <a:schemeClr val="tx1"/>
                </a:solidFill>
              </a:defRPr>
            </a:lvl1pPr>
            <a:lvl2pPr marL="457242" indent="0" algn="ctr">
              <a:buNone/>
              <a:defRPr>
                <a:solidFill>
                  <a:schemeClr val="tx1">
                    <a:tint val="75000"/>
                  </a:schemeClr>
                </a:solidFill>
              </a:defRPr>
            </a:lvl2pPr>
            <a:lvl3pPr marL="914484" indent="0" algn="ctr">
              <a:buNone/>
              <a:defRPr>
                <a:solidFill>
                  <a:schemeClr val="tx1">
                    <a:tint val="75000"/>
                  </a:schemeClr>
                </a:solidFill>
              </a:defRPr>
            </a:lvl3pPr>
            <a:lvl4pPr marL="1371726" indent="0" algn="ctr">
              <a:buNone/>
              <a:defRPr>
                <a:solidFill>
                  <a:schemeClr val="tx1">
                    <a:tint val="75000"/>
                  </a:schemeClr>
                </a:solidFill>
              </a:defRPr>
            </a:lvl4pPr>
            <a:lvl5pPr marL="1828967" indent="0" algn="ctr">
              <a:buNone/>
              <a:defRPr>
                <a:solidFill>
                  <a:schemeClr val="tx1">
                    <a:tint val="75000"/>
                  </a:schemeClr>
                </a:solidFill>
              </a:defRPr>
            </a:lvl5pPr>
            <a:lvl6pPr marL="2286210" indent="0" algn="ctr">
              <a:buNone/>
              <a:defRPr>
                <a:solidFill>
                  <a:schemeClr val="tx1">
                    <a:tint val="75000"/>
                  </a:schemeClr>
                </a:solidFill>
              </a:defRPr>
            </a:lvl6pPr>
            <a:lvl7pPr marL="2743451" indent="0" algn="ctr">
              <a:buNone/>
              <a:defRPr>
                <a:solidFill>
                  <a:schemeClr val="tx1">
                    <a:tint val="75000"/>
                  </a:schemeClr>
                </a:solidFill>
              </a:defRPr>
            </a:lvl7pPr>
            <a:lvl8pPr marL="3200693" indent="0" algn="ctr">
              <a:buNone/>
              <a:defRPr>
                <a:solidFill>
                  <a:schemeClr val="tx1">
                    <a:tint val="75000"/>
                  </a:schemeClr>
                </a:solidFill>
              </a:defRPr>
            </a:lvl8pPr>
            <a:lvl9pPr marL="3657935" indent="0" algn="ctr">
              <a:buNone/>
              <a:defRPr>
                <a:solidFill>
                  <a:schemeClr val="tx1">
                    <a:tint val="75000"/>
                  </a:schemeClr>
                </a:solidFill>
              </a:defRPr>
            </a:lvl9pPr>
          </a:lstStyle>
          <a:p>
            <a:pPr rtl="0"/>
            <a:r>
              <a:rPr lang="en-US" smtClean="0"/>
              <a:t>Click to edit Master subtitle style</a:t>
            </a:r>
            <a:endParaRPr/>
          </a:p>
        </p:txBody>
      </p:sp>
    </p:spTree>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5" name="Footer Placeholder 4"/>
          <p:cNvSpPr>
            <a:spLocks noGrp="1"/>
          </p:cNvSpPr>
          <p:nvPr>
            <p:ph type="ftr" sz="quarter" idx="11"/>
          </p:nvPr>
        </p:nvSpPr>
        <p:spPr/>
        <p:txBody>
          <a:bodyPr rtlCol="0"/>
          <a:lstStyle/>
          <a:p>
            <a:endParaRPr lang="en-US"/>
          </a:p>
        </p:txBody>
      </p:sp>
      <p:sp>
        <p:nvSpPr>
          <p:cNvPr id="6" name="Slide Number Placeholder 5"/>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1400" y="274639"/>
            <a:ext cx="1066800" cy="5897561"/>
          </a:xfrm>
        </p:spPr>
        <p:txBody>
          <a:bodyPr vert="eaVert" rtlCol="0"/>
          <a:lstStyle/>
          <a:p>
            <a:pPr rtl="0"/>
            <a:r>
              <a:rPr lang="en-US" noProof="0" smtClean="0"/>
              <a:t>Click to edit Master title style</a:t>
            </a:r>
            <a:endParaRPr lang="en-GB" noProof="0" dirty="0"/>
          </a:p>
        </p:txBody>
      </p:sp>
      <p:sp>
        <p:nvSpPr>
          <p:cNvPr id="3" name="Vertical Text Placeholder 2"/>
          <p:cNvSpPr>
            <a:spLocks noGrp="1"/>
          </p:cNvSpPr>
          <p:nvPr>
            <p:ph type="body" orient="vert" idx="1"/>
          </p:nvPr>
        </p:nvSpPr>
        <p:spPr>
          <a:xfrm>
            <a:off x="838200" y="274639"/>
            <a:ext cx="6400800" cy="5897561"/>
          </a:xfrm>
        </p:spPr>
        <p:txBody>
          <a:bodyPr vert="eaVert" rtlCol="0"/>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5" name="Footer Placeholder 4"/>
          <p:cNvSpPr>
            <a:spLocks noGrp="1"/>
          </p:cNvSpPr>
          <p:nvPr>
            <p:ph type="ftr" sz="quarter" idx="11"/>
          </p:nvPr>
        </p:nvSpPr>
        <p:spPr/>
        <p:txBody>
          <a:bodyPr rtlCol="0"/>
          <a:lstStyle/>
          <a:p>
            <a:endParaRPr lang="en-US"/>
          </a:p>
        </p:txBody>
      </p:sp>
      <p:sp>
        <p:nvSpPr>
          <p:cNvPr id="6" name="Slide Number Placeholder 5"/>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Content Placeholder 2"/>
          <p:cNvSpPr>
            <a:spLocks noGrp="1"/>
          </p:cNvSpPr>
          <p:nvPr>
            <p:ph idx="1"/>
          </p:nvPr>
        </p:nvSpPr>
        <p:spPr/>
        <p:txBody>
          <a:bodyPr rtlCol="0"/>
          <a:lstStyle>
            <a:lvl5pPr>
              <a:defRPr/>
            </a:lvl5pPr>
            <a:lvl6pPr>
              <a:defRPr/>
            </a:lvl6pPr>
            <a:lvl7pPr>
              <a:defRPr baseline="0"/>
            </a:lvl7pPr>
            <a:lvl8pPr>
              <a:defRPr baseline="0"/>
            </a:lvl8pPr>
            <a:lvl9pPr>
              <a:defRPr baseline="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5" name="Footer Placeholder 4"/>
          <p:cNvSpPr>
            <a:spLocks noGrp="1"/>
          </p:cNvSpPr>
          <p:nvPr>
            <p:ph type="ftr" sz="quarter" idx="11"/>
          </p:nvPr>
        </p:nvSpPr>
        <p:spPr/>
        <p:txBody>
          <a:bodyPr rtlCol="0"/>
          <a:lstStyle/>
          <a:p>
            <a:endParaRPr lang="en-US"/>
          </a:p>
        </p:txBody>
      </p:sp>
      <p:sp>
        <p:nvSpPr>
          <p:cNvPr id="6" name="Slide Number Placeholder 5"/>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445000"/>
            <a:ext cx="5257800" cy="1930400"/>
          </a:xfrm>
        </p:spPr>
        <p:txBody>
          <a:bodyPr rtlCol="0" anchor="t">
            <a:normAutofit/>
          </a:bodyPr>
          <a:lstStyle>
            <a:lvl1pPr algn="l">
              <a:defRPr sz="4051" b="0" cap="none" baseline="0"/>
            </a:lvl1pPr>
          </a:lstStyle>
          <a:p>
            <a:pPr rtl="0"/>
            <a:r>
              <a:rPr lang="en-US" smtClean="0"/>
              <a:t>Click to edit Master title style</a:t>
            </a:r>
            <a:endParaRPr/>
          </a:p>
        </p:txBody>
      </p:sp>
      <p:sp>
        <p:nvSpPr>
          <p:cNvPr id="3" name="Text Placeholder 2"/>
          <p:cNvSpPr>
            <a:spLocks noGrp="1"/>
          </p:cNvSpPr>
          <p:nvPr>
            <p:ph type="body" idx="1"/>
          </p:nvPr>
        </p:nvSpPr>
        <p:spPr>
          <a:xfrm>
            <a:off x="609600" y="3124201"/>
            <a:ext cx="5257800" cy="1296987"/>
          </a:xfrm>
        </p:spPr>
        <p:txBody>
          <a:bodyPr rtlCol="0" anchor="b">
            <a:normAutofit/>
          </a:bodyPr>
          <a:lstStyle>
            <a:lvl1pPr marL="0" indent="0">
              <a:spcBef>
                <a:spcPts val="0"/>
              </a:spcBef>
              <a:buNone/>
              <a:defRPr sz="2101">
                <a:solidFill>
                  <a:schemeClr val="tx1"/>
                </a:solidFill>
              </a:defRPr>
            </a:lvl1pPr>
            <a:lvl2pPr marL="457242" indent="0">
              <a:buNone/>
              <a:defRPr sz="1800">
                <a:solidFill>
                  <a:schemeClr val="tx1">
                    <a:tint val="75000"/>
                  </a:schemeClr>
                </a:solidFill>
              </a:defRPr>
            </a:lvl2pPr>
            <a:lvl3pPr marL="914484" indent="0">
              <a:buNone/>
              <a:defRPr sz="1575">
                <a:solidFill>
                  <a:schemeClr val="tx1">
                    <a:tint val="75000"/>
                  </a:schemeClr>
                </a:solidFill>
              </a:defRPr>
            </a:lvl3pPr>
            <a:lvl4pPr marL="1371726" indent="0">
              <a:buNone/>
              <a:defRPr sz="1425">
                <a:solidFill>
                  <a:schemeClr val="tx1">
                    <a:tint val="75000"/>
                  </a:schemeClr>
                </a:solidFill>
              </a:defRPr>
            </a:lvl4pPr>
            <a:lvl5pPr marL="1828967" indent="0">
              <a:buNone/>
              <a:defRPr sz="1425">
                <a:solidFill>
                  <a:schemeClr val="tx1">
                    <a:tint val="75000"/>
                  </a:schemeClr>
                </a:solidFill>
              </a:defRPr>
            </a:lvl5pPr>
            <a:lvl6pPr marL="2286210" indent="0">
              <a:buNone/>
              <a:defRPr sz="1425">
                <a:solidFill>
                  <a:schemeClr val="tx1">
                    <a:tint val="75000"/>
                  </a:schemeClr>
                </a:solidFill>
              </a:defRPr>
            </a:lvl6pPr>
            <a:lvl7pPr marL="2743451" indent="0">
              <a:buNone/>
              <a:defRPr sz="1425">
                <a:solidFill>
                  <a:schemeClr val="tx1">
                    <a:tint val="75000"/>
                  </a:schemeClr>
                </a:solidFill>
              </a:defRPr>
            </a:lvl7pPr>
            <a:lvl8pPr marL="3200693" indent="0">
              <a:buNone/>
              <a:defRPr sz="1425">
                <a:solidFill>
                  <a:schemeClr val="tx1">
                    <a:tint val="75000"/>
                  </a:schemeClr>
                </a:solidFill>
              </a:defRPr>
            </a:lvl8pPr>
            <a:lvl9pPr marL="3657935" indent="0">
              <a:buNone/>
              <a:defRPr sz="1425">
                <a:solidFill>
                  <a:schemeClr val="tx1">
                    <a:tint val="75000"/>
                  </a:schemeClr>
                </a:solidFill>
              </a:defRPr>
            </a:lvl9pPr>
          </a:lstStyle>
          <a:p>
            <a:pPr lvl="0" rtl="0"/>
            <a:r>
              <a:rPr lang="en-US" smtClean="0"/>
              <a:t>Click to edit Master text styles</a:t>
            </a:r>
          </a:p>
        </p:txBody>
      </p:sp>
    </p:spTree>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Content Placeholder 2"/>
          <p:cNvSpPr>
            <a:spLocks noGrp="1"/>
          </p:cNvSpPr>
          <p:nvPr>
            <p:ph sz="half" idx="1"/>
          </p:nvPr>
        </p:nvSpPr>
        <p:spPr>
          <a:xfrm>
            <a:off x="838200" y="1701800"/>
            <a:ext cx="3733800" cy="4470400"/>
          </a:xfrm>
        </p:spPr>
        <p:txBody>
          <a:bodyPr rtlCol="0">
            <a:normAutofit/>
          </a:bodyPr>
          <a:lstStyle>
            <a:lvl1pPr>
              <a:defRPr sz="1800"/>
            </a:lvl1pPr>
            <a:lvl2pPr>
              <a:defRPr sz="1500"/>
            </a:lvl2pPr>
            <a:lvl3pPr>
              <a:defRPr sz="1350"/>
            </a:lvl3pPr>
            <a:lvl4pPr>
              <a:defRPr sz="1350"/>
            </a:lvl4pPr>
            <a:lvl5pPr marL="1508898">
              <a:defRPr sz="1350"/>
            </a:lvl5pPr>
            <a:lvl6pPr marL="1508898">
              <a:defRPr sz="1350"/>
            </a:lvl6pPr>
            <a:lvl7pPr marL="1508898">
              <a:defRPr sz="1350"/>
            </a:lvl7pPr>
            <a:lvl8pPr marL="1508898">
              <a:defRPr sz="1350"/>
            </a:lvl8pPr>
            <a:lvl9pPr marL="1508898">
              <a:defRPr sz="135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Content Placeholder 3"/>
          <p:cNvSpPr>
            <a:spLocks noGrp="1"/>
          </p:cNvSpPr>
          <p:nvPr>
            <p:ph sz="half" idx="2"/>
          </p:nvPr>
        </p:nvSpPr>
        <p:spPr>
          <a:xfrm>
            <a:off x="4724400" y="1701800"/>
            <a:ext cx="3733800" cy="4470400"/>
          </a:xfrm>
        </p:spPr>
        <p:txBody>
          <a:bodyPr rtlCol="0">
            <a:normAutofit/>
          </a:bodyPr>
          <a:lstStyle>
            <a:lvl1pPr>
              <a:defRPr sz="1800"/>
            </a:lvl1pPr>
            <a:lvl2pPr>
              <a:defRPr sz="1500"/>
            </a:lvl2pPr>
            <a:lvl3pPr>
              <a:defRPr sz="1350"/>
            </a:lvl3pPr>
            <a:lvl4pPr>
              <a:defRPr sz="1350"/>
            </a:lvl4pPr>
            <a:lvl5pPr marL="1508898">
              <a:defRPr sz="1350"/>
            </a:lvl5pPr>
            <a:lvl6pPr marL="1508898">
              <a:defRPr sz="1350"/>
            </a:lvl6pPr>
            <a:lvl7pPr marL="1508898">
              <a:defRPr sz="1350"/>
            </a:lvl7pPr>
            <a:lvl8pPr marL="1508898">
              <a:defRPr sz="1350"/>
            </a:lvl8pPr>
            <a:lvl9pPr marL="1508898">
              <a:defRPr sz="135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5" name="Date Placeholder 4"/>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6" name="Footer Placeholder 5"/>
          <p:cNvSpPr>
            <a:spLocks noGrp="1"/>
          </p:cNvSpPr>
          <p:nvPr>
            <p:ph type="ftr" sz="quarter" idx="11"/>
          </p:nvPr>
        </p:nvSpPr>
        <p:spPr/>
        <p:txBody>
          <a:bodyPr rtlCol="0"/>
          <a:lstStyle/>
          <a:p>
            <a:endParaRPr lang="en-US"/>
          </a:p>
        </p:txBody>
      </p:sp>
      <p:sp>
        <p:nvSpPr>
          <p:cNvPr id="7" name="Slide Number Placeholder 6"/>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pPr rtl="0"/>
            <a:r>
              <a:rPr lang="en-US" noProof="0" smtClean="0"/>
              <a:t>Click to edit Master title style</a:t>
            </a:r>
            <a:endParaRPr lang="en-GB" noProof="0" dirty="0"/>
          </a:p>
        </p:txBody>
      </p:sp>
      <p:sp>
        <p:nvSpPr>
          <p:cNvPr id="3" name="Text Placeholder 2"/>
          <p:cNvSpPr>
            <a:spLocks noGrp="1"/>
          </p:cNvSpPr>
          <p:nvPr>
            <p:ph type="body" idx="1"/>
          </p:nvPr>
        </p:nvSpPr>
        <p:spPr>
          <a:xfrm>
            <a:off x="841249" y="1608836"/>
            <a:ext cx="3730752" cy="512064"/>
          </a:xfrm>
        </p:spPr>
        <p:txBody>
          <a:bodyPr rtlCol="0" anchor="b">
            <a:noAutofit/>
          </a:bodyPr>
          <a:lstStyle>
            <a:lvl1pPr marL="0" indent="0">
              <a:spcBef>
                <a:spcPts val="0"/>
              </a:spcBef>
              <a:buNone/>
              <a:defRPr sz="1800" b="1"/>
            </a:lvl1pPr>
            <a:lvl2pPr marL="457242" indent="0">
              <a:buNone/>
              <a:defRPr sz="2026" b="1"/>
            </a:lvl2pPr>
            <a:lvl3pPr marL="914484" indent="0">
              <a:buNone/>
              <a:defRPr sz="1800" b="1"/>
            </a:lvl3pPr>
            <a:lvl4pPr marL="1371726" indent="0">
              <a:buNone/>
              <a:defRPr sz="1575" b="1"/>
            </a:lvl4pPr>
            <a:lvl5pPr marL="1828967" indent="0">
              <a:buNone/>
              <a:defRPr sz="1575" b="1"/>
            </a:lvl5pPr>
            <a:lvl6pPr marL="2286210" indent="0">
              <a:buNone/>
              <a:defRPr sz="1575" b="1"/>
            </a:lvl6pPr>
            <a:lvl7pPr marL="2743451" indent="0">
              <a:buNone/>
              <a:defRPr sz="1575" b="1"/>
            </a:lvl7pPr>
            <a:lvl8pPr marL="3200693" indent="0">
              <a:buNone/>
              <a:defRPr sz="1575" b="1"/>
            </a:lvl8pPr>
            <a:lvl9pPr marL="3657935" indent="0">
              <a:buNone/>
              <a:defRPr sz="1575" b="1"/>
            </a:lvl9pPr>
          </a:lstStyle>
          <a:p>
            <a:pPr lvl="0" rtl="0"/>
            <a:r>
              <a:rPr lang="en-US" noProof="0" smtClean="0"/>
              <a:t>Click to edit Master text styles</a:t>
            </a:r>
          </a:p>
        </p:txBody>
      </p:sp>
      <p:sp>
        <p:nvSpPr>
          <p:cNvPr id="4" name="Content Placeholder 3"/>
          <p:cNvSpPr>
            <a:spLocks noGrp="1"/>
          </p:cNvSpPr>
          <p:nvPr>
            <p:ph sz="half" idx="2"/>
          </p:nvPr>
        </p:nvSpPr>
        <p:spPr>
          <a:xfrm>
            <a:off x="838200" y="2209800"/>
            <a:ext cx="3733800" cy="3962400"/>
          </a:xfrm>
        </p:spPr>
        <p:txBody>
          <a:bodyPr rtlCol="0">
            <a:normAutofit/>
          </a:bodyPr>
          <a:lstStyle>
            <a:lvl1pPr>
              <a:defRPr sz="1500"/>
            </a:lvl1pPr>
            <a:lvl2pPr>
              <a:defRPr sz="1350"/>
            </a:lvl2pPr>
            <a:lvl3pPr>
              <a:defRPr sz="1350"/>
            </a:lvl3pPr>
            <a:lvl4pPr>
              <a:defRPr sz="1350"/>
            </a:lvl4pPr>
            <a:lvl5pPr marL="1508898">
              <a:defRPr sz="1350"/>
            </a:lvl5pPr>
            <a:lvl6pPr marL="1508898">
              <a:defRPr sz="1350"/>
            </a:lvl6pPr>
            <a:lvl7pPr marL="1508898">
              <a:defRPr sz="1350"/>
            </a:lvl7pPr>
            <a:lvl8pPr marL="1508898">
              <a:defRPr sz="1350"/>
            </a:lvl8pPr>
            <a:lvl9pPr marL="1508898">
              <a:defRPr sz="135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5" name="Text Placeholder 4"/>
          <p:cNvSpPr>
            <a:spLocks noGrp="1"/>
          </p:cNvSpPr>
          <p:nvPr>
            <p:ph type="body" sz="quarter" idx="3"/>
          </p:nvPr>
        </p:nvSpPr>
        <p:spPr>
          <a:xfrm>
            <a:off x="4727448" y="1608836"/>
            <a:ext cx="3730752" cy="512064"/>
          </a:xfrm>
        </p:spPr>
        <p:txBody>
          <a:bodyPr rtlCol="0" anchor="b">
            <a:noAutofit/>
          </a:bodyPr>
          <a:lstStyle>
            <a:lvl1pPr marL="0" indent="0">
              <a:spcBef>
                <a:spcPts val="0"/>
              </a:spcBef>
              <a:buNone/>
              <a:defRPr sz="1800" b="1"/>
            </a:lvl1pPr>
            <a:lvl2pPr marL="457242" indent="0">
              <a:buNone/>
              <a:defRPr sz="2026" b="1"/>
            </a:lvl2pPr>
            <a:lvl3pPr marL="914484" indent="0">
              <a:buNone/>
              <a:defRPr sz="1800" b="1"/>
            </a:lvl3pPr>
            <a:lvl4pPr marL="1371726" indent="0">
              <a:buNone/>
              <a:defRPr sz="1575" b="1"/>
            </a:lvl4pPr>
            <a:lvl5pPr marL="1828967" indent="0">
              <a:buNone/>
              <a:defRPr sz="1575" b="1"/>
            </a:lvl5pPr>
            <a:lvl6pPr marL="2286210" indent="0">
              <a:buNone/>
              <a:defRPr sz="1575" b="1"/>
            </a:lvl6pPr>
            <a:lvl7pPr marL="2743451" indent="0">
              <a:buNone/>
              <a:defRPr sz="1575" b="1"/>
            </a:lvl7pPr>
            <a:lvl8pPr marL="3200693" indent="0">
              <a:buNone/>
              <a:defRPr sz="1575" b="1"/>
            </a:lvl8pPr>
            <a:lvl9pPr marL="3657935" indent="0">
              <a:buNone/>
              <a:defRPr sz="1575" b="1"/>
            </a:lvl9pPr>
          </a:lstStyle>
          <a:p>
            <a:pPr lvl="0" rtl="0"/>
            <a:r>
              <a:rPr lang="en-US" noProof="0" smtClean="0"/>
              <a:t>Click to edit Master text styles</a:t>
            </a:r>
          </a:p>
        </p:txBody>
      </p:sp>
      <p:sp>
        <p:nvSpPr>
          <p:cNvPr id="6" name="Content Placeholder 5"/>
          <p:cNvSpPr>
            <a:spLocks noGrp="1"/>
          </p:cNvSpPr>
          <p:nvPr>
            <p:ph sz="quarter" idx="4"/>
          </p:nvPr>
        </p:nvSpPr>
        <p:spPr>
          <a:xfrm>
            <a:off x="4724400" y="2209800"/>
            <a:ext cx="3733800" cy="3962400"/>
          </a:xfrm>
        </p:spPr>
        <p:txBody>
          <a:bodyPr rtlCol="0">
            <a:normAutofit/>
          </a:bodyPr>
          <a:lstStyle>
            <a:lvl1pPr>
              <a:defRPr sz="1500"/>
            </a:lvl1pPr>
            <a:lvl2pPr>
              <a:defRPr sz="1350"/>
            </a:lvl2pPr>
            <a:lvl3pPr>
              <a:defRPr sz="1350"/>
            </a:lvl3pPr>
            <a:lvl4pPr>
              <a:defRPr sz="1350"/>
            </a:lvl4pPr>
            <a:lvl5pPr marL="1508898">
              <a:defRPr sz="1350"/>
            </a:lvl5pPr>
            <a:lvl6pPr marL="1508898">
              <a:defRPr sz="1350"/>
            </a:lvl6pPr>
            <a:lvl7pPr marL="1508898">
              <a:defRPr sz="1350"/>
            </a:lvl7pPr>
            <a:lvl8pPr marL="1508898">
              <a:defRPr sz="1350"/>
            </a:lvl8pPr>
            <a:lvl9pPr marL="1508898">
              <a:defRPr sz="135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7" name="Date Placeholder 6"/>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8" name="Footer Placeholder 7"/>
          <p:cNvSpPr>
            <a:spLocks noGrp="1"/>
          </p:cNvSpPr>
          <p:nvPr>
            <p:ph type="ftr" sz="quarter" idx="11"/>
          </p:nvPr>
        </p:nvSpPr>
        <p:spPr/>
        <p:txBody>
          <a:bodyPr rtlCol="0"/>
          <a:lstStyle/>
          <a:p>
            <a:endParaRPr lang="en-US"/>
          </a:p>
        </p:txBody>
      </p:sp>
      <p:sp>
        <p:nvSpPr>
          <p:cNvPr id="9" name="Slide Number Placeholder 8"/>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smtClean="0"/>
              <a:t>Click to edit Master title style</a:t>
            </a:r>
            <a:endParaRPr lang="en-GB" noProof="0" dirty="0"/>
          </a:p>
        </p:txBody>
      </p:sp>
      <p:sp>
        <p:nvSpPr>
          <p:cNvPr id="3" name="Date Placeholder 2"/>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4" name="Footer Placeholder 3"/>
          <p:cNvSpPr>
            <a:spLocks noGrp="1"/>
          </p:cNvSpPr>
          <p:nvPr>
            <p:ph type="ftr" sz="quarter" idx="11"/>
          </p:nvPr>
        </p:nvSpPr>
        <p:spPr/>
        <p:txBody>
          <a:bodyPr rtlCol="0"/>
          <a:lstStyle/>
          <a:p>
            <a:endParaRPr lang="en-US"/>
          </a:p>
        </p:txBody>
      </p:sp>
      <p:sp>
        <p:nvSpPr>
          <p:cNvPr id="5" name="Slide Number Placeholder 4"/>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3" name="Footer Placeholder 2"/>
          <p:cNvSpPr>
            <a:spLocks noGrp="1"/>
          </p:cNvSpPr>
          <p:nvPr>
            <p:ph type="ftr" sz="quarter" idx="11"/>
          </p:nvPr>
        </p:nvSpPr>
        <p:spPr/>
        <p:txBody>
          <a:bodyPr rtlCol="0"/>
          <a:lstStyle/>
          <a:p>
            <a:endParaRPr lang="en-US"/>
          </a:p>
        </p:txBody>
      </p:sp>
      <p:sp>
        <p:nvSpPr>
          <p:cNvPr id="4" name="Slide Number Placeholder 3"/>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971800" y="0"/>
            <a:ext cx="59436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lang="en-GB" sz="1350" noProof="0" dirty="0"/>
          </a:p>
        </p:txBody>
      </p:sp>
      <p:sp>
        <p:nvSpPr>
          <p:cNvPr id="2" name="Title 1"/>
          <p:cNvSpPr>
            <a:spLocks noGrp="1"/>
          </p:cNvSpPr>
          <p:nvPr>
            <p:ph type="title"/>
          </p:nvPr>
        </p:nvSpPr>
        <p:spPr>
          <a:xfrm>
            <a:off x="228601" y="1701800"/>
            <a:ext cx="2514600" cy="2844800"/>
          </a:xfrm>
        </p:spPr>
        <p:txBody>
          <a:bodyPr rtlCol="0" anchor="b">
            <a:normAutofit/>
          </a:bodyPr>
          <a:lstStyle>
            <a:lvl1pPr algn="l">
              <a:defRPr sz="1500" b="1"/>
            </a:lvl1pPr>
          </a:lstStyle>
          <a:p>
            <a:pPr rtl="0"/>
            <a:r>
              <a:rPr lang="en-US" noProof="0" smtClean="0"/>
              <a:t>Click to edit Master title style</a:t>
            </a:r>
            <a:endParaRPr lang="en-GB" noProof="0" dirty="0"/>
          </a:p>
        </p:txBody>
      </p:sp>
      <p:sp>
        <p:nvSpPr>
          <p:cNvPr id="3" name="Content Placeholder 2"/>
          <p:cNvSpPr>
            <a:spLocks noGrp="1"/>
          </p:cNvSpPr>
          <p:nvPr>
            <p:ph idx="1"/>
          </p:nvPr>
        </p:nvSpPr>
        <p:spPr>
          <a:xfrm>
            <a:off x="3352800" y="482600"/>
            <a:ext cx="5105400" cy="5892800"/>
          </a:xfrm>
        </p:spPr>
        <p:txBody>
          <a:bodyPr rtlCol="0">
            <a:normAutofit/>
          </a:bodyPr>
          <a:lstStyle>
            <a:lvl1pPr>
              <a:defRPr sz="1800"/>
            </a:lvl1pPr>
            <a:lvl2pPr>
              <a:defRPr sz="1500"/>
            </a:lvl2pPr>
            <a:lvl3pPr>
              <a:defRPr sz="1350"/>
            </a:lvl3pPr>
            <a:lvl4pPr>
              <a:defRPr sz="1350"/>
            </a:lvl4pPr>
            <a:lvl5pPr>
              <a:defRPr sz="1350"/>
            </a:lvl5pPr>
            <a:lvl6pPr>
              <a:defRPr sz="1350"/>
            </a:lvl6pPr>
            <a:lvl7pPr>
              <a:defRPr sz="1350"/>
            </a:lvl7pPr>
            <a:lvl8pPr>
              <a:defRPr sz="1350"/>
            </a:lvl8pPr>
            <a:lvl9pPr>
              <a:defRPr sz="1350"/>
            </a:lvl9p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Text Placeholder 3"/>
          <p:cNvSpPr>
            <a:spLocks noGrp="1"/>
          </p:cNvSpPr>
          <p:nvPr>
            <p:ph type="body" sz="half" idx="2"/>
          </p:nvPr>
        </p:nvSpPr>
        <p:spPr>
          <a:xfrm>
            <a:off x="228601" y="4648200"/>
            <a:ext cx="2514600" cy="1727200"/>
          </a:xfrm>
        </p:spPr>
        <p:txBody>
          <a:bodyPr rtlCol="0">
            <a:normAutofit/>
          </a:bodyPr>
          <a:lstStyle>
            <a:lvl1pPr marL="0" indent="0">
              <a:spcBef>
                <a:spcPts val="900"/>
              </a:spcBef>
              <a:buNone/>
              <a:defRPr sz="1200"/>
            </a:lvl1pPr>
            <a:lvl2pPr marL="457242" indent="0">
              <a:buNone/>
              <a:defRPr sz="1200"/>
            </a:lvl2pPr>
            <a:lvl3pPr marL="914484" indent="0">
              <a:buNone/>
              <a:defRPr sz="975"/>
            </a:lvl3pPr>
            <a:lvl4pPr marL="1371726" indent="0">
              <a:buNone/>
              <a:defRPr sz="900"/>
            </a:lvl4pPr>
            <a:lvl5pPr marL="1828967" indent="0">
              <a:buNone/>
              <a:defRPr sz="900"/>
            </a:lvl5pPr>
            <a:lvl6pPr marL="2286210" indent="0">
              <a:buNone/>
              <a:defRPr sz="900"/>
            </a:lvl6pPr>
            <a:lvl7pPr marL="2743451" indent="0">
              <a:buNone/>
              <a:defRPr sz="900"/>
            </a:lvl7pPr>
            <a:lvl8pPr marL="3200693" indent="0">
              <a:buNone/>
              <a:defRPr sz="900"/>
            </a:lvl8pPr>
            <a:lvl9pPr marL="3657935" indent="0">
              <a:buNone/>
              <a:defRPr sz="900"/>
            </a:lvl9pPr>
          </a:lstStyle>
          <a:p>
            <a:pPr lvl="0" rtl="0"/>
            <a:r>
              <a:rPr lang="en-US" noProof="0" smtClean="0"/>
              <a:t>Click to edit Master text styles</a:t>
            </a:r>
          </a:p>
        </p:txBody>
      </p:sp>
      <p:sp>
        <p:nvSpPr>
          <p:cNvPr id="5" name="Date Placeholder 4"/>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6" name="Footer Placeholder 5"/>
          <p:cNvSpPr>
            <a:spLocks noGrp="1"/>
          </p:cNvSpPr>
          <p:nvPr>
            <p:ph type="ftr" sz="quarter" idx="11"/>
          </p:nvPr>
        </p:nvSpPr>
        <p:spPr/>
        <p:txBody>
          <a:bodyPr rtlCol="0"/>
          <a:lstStyle/>
          <a:p>
            <a:endParaRPr lang="en-US"/>
          </a:p>
        </p:txBody>
      </p:sp>
      <p:sp>
        <p:nvSpPr>
          <p:cNvPr id="7" name="Slide Number Placeholder 6"/>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562100" y="0"/>
            <a:ext cx="60198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lang="en-GB" sz="1350" noProof="0" dirty="0"/>
          </a:p>
        </p:txBody>
      </p:sp>
      <p:sp>
        <p:nvSpPr>
          <p:cNvPr id="2" name="Title 1"/>
          <p:cNvSpPr>
            <a:spLocks noGrp="1"/>
          </p:cNvSpPr>
          <p:nvPr>
            <p:ph type="title"/>
          </p:nvPr>
        </p:nvSpPr>
        <p:spPr>
          <a:xfrm>
            <a:off x="1828800" y="4800600"/>
            <a:ext cx="5486400" cy="762000"/>
          </a:xfrm>
        </p:spPr>
        <p:txBody>
          <a:bodyPr rtlCol="0" anchor="b">
            <a:normAutofit/>
          </a:bodyPr>
          <a:lstStyle>
            <a:lvl1pPr algn="l">
              <a:defRPr sz="1500" b="1"/>
            </a:lvl1pPr>
          </a:lstStyle>
          <a:p>
            <a:pPr rtl="0"/>
            <a:r>
              <a:rPr lang="en-US" noProof="0" smtClean="0"/>
              <a:t>Click to edit Master title style</a:t>
            </a:r>
            <a:endParaRPr lang="en-GB" noProof="0" dirty="0"/>
          </a:p>
        </p:txBody>
      </p:sp>
      <p:sp>
        <p:nvSpPr>
          <p:cNvPr id="3" name="Picture Placeholder 2"/>
          <p:cNvSpPr>
            <a:spLocks noGrp="1"/>
          </p:cNvSpPr>
          <p:nvPr>
            <p:ph type="pic" idx="1"/>
          </p:nvPr>
        </p:nvSpPr>
        <p:spPr>
          <a:xfrm>
            <a:off x="1828800" y="279402"/>
            <a:ext cx="5486400" cy="4448175"/>
          </a:xfrm>
        </p:spPr>
        <p:txBody>
          <a:bodyPr rtlCol="0">
            <a:normAutofit/>
          </a:bodyPr>
          <a:lstStyle>
            <a:lvl1pPr marL="0" indent="0">
              <a:buNone/>
              <a:defRPr sz="2101"/>
            </a:lvl1pPr>
            <a:lvl2pPr marL="457242" indent="0">
              <a:buNone/>
              <a:defRPr sz="2776"/>
            </a:lvl2pPr>
            <a:lvl3pPr marL="914484" indent="0">
              <a:buNone/>
              <a:defRPr sz="2401"/>
            </a:lvl3pPr>
            <a:lvl4pPr marL="1371726" indent="0">
              <a:buNone/>
              <a:defRPr sz="2026"/>
            </a:lvl4pPr>
            <a:lvl5pPr marL="1828967" indent="0">
              <a:buNone/>
              <a:defRPr sz="2026"/>
            </a:lvl5pPr>
            <a:lvl6pPr marL="2286210" indent="0">
              <a:buNone/>
              <a:defRPr sz="2026"/>
            </a:lvl6pPr>
            <a:lvl7pPr marL="2743451" indent="0">
              <a:buNone/>
              <a:defRPr sz="2026"/>
            </a:lvl7pPr>
            <a:lvl8pPr marL="3200693" indent="0">
              <a:buNone/>
              <a:defRPr sz="2026"/>
            </a:lvl8pPr>
            <a:lvl9pPr marL="3657935" indent="0">
              <a:buNone/>
              <a:defRPr sz="2026"/>
            </a:lvl9pPr>
          </a:lstStyle>
          <a:p>
            <a:pPr rtl="0"/>
            <a:r>
              <a:rPr lang="en-US" noProof="0" smtClean="0"/>
              <a:t>Drag picture to placeholder or click icon to add</a:t>
            </a:r>
            <a:endParaRPr lang="en-GB" noProof="0" dirty="0"/>
          </a:p>
        </p:txBody>
      </p:sp>
      <p:sp>
        <p:nvSpPr>
          <p:cNvPr id="4" name="Text Placeholder 3"/>
          <p:cNvSpPr>
            <a:spLocks noGrp="1"/>
          </p:cNvSpPr>
          <p:nvPr>
            <p:ph type="body" sz="half" idx="2"/>
          </p:nvPr>
        </p:nvSpPr>
        <p:spPr>
          <a:xfrm>
            <a:off x="1828800" y="5562600"/>
            <a:ext cx="5486400" cy="812800"/>
          </a:xfrm>
        </p:spPr>
        <p:txBody>
          <a:bodyPr rtlCol="0">
            <a:normAutofit/>
          </a:bodyPr>
          <a:lstStyle>
            <a:lvl1pPr marL="0" indent="0">
              <a:spcBef>
                <a:spcPts val="0"/>
              </a:spcBef>
              <a:buNone/>
              <a:defRPr sz="1200"/>
            </a:lvl1pPr>
            <a:lvl2pPr marL="457242" indent="0">
              <a:buNone/>
              <a:defRPr sz="1200"/>
            </a:lvl2pPr>
            <a:lvl3pPr marL="914484" indent="0">
              <a:buNone/>
              <a:defRPr sz="975"/>
            </a:lvl3pPr>
            <a:lvl4pPr marL="1371726" indent="0">
              <a:buNone/>
              <a:defRPr sz="900"/>
            </a:lvl4pPr>
            <a:lvl5pPr marL="1828967" indent="0">
              <a:buNone/>
              <a:defRPr sz="900"/>
            </a:lvl5pPr>
            <a:lvl6pPr marL="2286210" indent="0">
              <a:buNone/>
              <a:defRPr sz="900"/>
            </a:lvl6pPr>
            <a:lvl7pPr marL="2743451" indent="0">
              <a:buNone/>
              <a:defRPr sz="900"/>
            </a:lvl7pPr>
            <a:lvl8pPr marL="3200693" indent="0">
              <a:buNone/>
              <a:defRPr sz="900"/>
            </a:lvl8pPr>
            <a:lvl9pPr marL="3657935" indent="0">
              <a:buNone/>
              <a:defRPr sz="900"/>
            </a:lvl9pPr>
          </a:lstStyle>
          <a:p>
            <a:pPr lvl="0" rtl="0"/>
            <a:r>
              <a:rPr lang="en-US" noProof="0" smtClean="0"/>
              <a:t>Click to edit Master text styles</a:t>
            </a:r>
          </a:p>
        </p:txBody>
      </p:sp>
      <p:sp>
        <p:nvSpPr>
          <p:cNvPr id="5" name="Date Placeholder 4"/>
          <p:cNvSpPr>
            <a:spLocks noGrp="1"/>
          </p:cNvSpPr>
          <p:nvPr>
            <p:ph type="dt" sz="half" idx="10"/>
          </p:nvPr>
        </p:nvSpPr>
        <p:spPr/>
        <p:txBody>
          <a:bodyPr rtlCol="0"/>
          <a:lstStyle>
            <a:lvl1pPr>
              <a:defRPr/>
            </a:lvl1pPr>
          </a:lstStyle>
          <a:p>
            <a:fld id="{7A952ECD-7E25-B64D-972A-5609850D6E58}" type="datetimeFigureOut">
              <a:rPr lang="en-US" smtClean="0"/>
              <a:t>3/31/19</a:t>
            </a:fld>
            <a:endParaRPr lang="en-US"/>
          </a:p>
        </p:txBody>
      </p:sp>
      <p:sp>
        <p:nvSpPr>
          <p:cNvPr id="6" name="Footer Placeholder 5"/>
          <p:cNvSpPr>
            <a:spLocks noGrp="1"/>
          </p:cNvSpPr>
          <p:nvPr>
            <p:ph type="ftr" sz="quarter" idx="11"/>
          </p:nvPr>
        </p:nvSpPr>
        <p:spPr/>
        <p:txBody>
          <a:bodyPr rtlCol="0"/>
          <a:lstStyle/>
          <a:p>
            <a:endParaRPr lang="en-US"/>
          </a:p>
        </p:txBody>
      </p:sp>
      <p:sp>
        <p:nvSpPr>
          <p:cNvPr id="7" name="Slide Number Placeholder 6"/>
          <p:cNvSpPr>
            <a:spLocks noGrp="1"/>
          </p:cNvSpPr>
          <p:nvPr>
            <p:ph type="sldNum" sz="quarter" idx="12"/>
          </p:nvPr>
        </p:nvSpPr>
        <p:spPr/>
        <p:txBody>
          <a:bodyPr rtlCol="0"/>
          <a:lstStyle/>
          <a:p>
            <a:fld id="{EEAC764F-259B-0C48-BD18-D1CD3BFE9C36}" type="slidenum">
              <a:rPr lang="en-US" smtClean="0"/>
              <a:t>‹#›</a:t>
            </a:fld>
            <a:endParaRPr lang="en-US"/>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228600" y="0"/>
            <a:ext cx="868680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8" tIns="45724" rIns="91448" bIns="45724" rtlCol="0" anchor="ctr"/>
          <a:lstStyle/>
          <a:p>
            <a:pPr algn="ctr" rtl="0"/>
            <a:endParaRPr lang="en-GB" sz="1350" noProof="0" dirty="0"/>
          </a:p>
        </p:txBody>
      </p:sp>
      <p:sp>
        <p:nvSpPr>
          <p:cNvPr id="2" name="Title Placeholder 1"/>
          <p:cNvSpPr>
            <a:spLocks noGrp="1"/>
          </p:cNvSpPr>
          <p:nvPr>
            <p:ph type="title"/>
          </p:nvPr>
        </p:nvSpPr>
        <p:spPr>
          <a:xfrm>
            <a:off x="838200" y="76200"/>
            <a:ext cx="7620000" cy="1397000"/>
          </a:xfrm>
          <a:prstGeom prst="rect">
            <a:avLst/>
          </a:prstGeom>
        </p:spPr>
        <p:txBody>
          <a:bodyPr vert="horz" lIns="121899" tIns="60949" rIns="121899" bIns="60949" rtlCol="0" anchor="b">
            <a:normAutofit/>
          </a:bodyPr>
          <a:lstStyle/>
          <a:p>
            <a:pPr rtl="0"/>
            <a:r>
              <a:rPr lang="en-US" noProof="0" smtClean="0"/>
              <a:t>Click to edit Master title style</a:t>
            </a:r>
            <a:endParaRPr lang="en-GB" noProof="0" dirty="0"/>
          </a:p>
        </p:txBody>
      </p:sp>
      <p:sp>
        <p:nvSpPr>
          <p:cNvPr id="3" name="Text Placeholder 2"/>
          <p:cNvSpPr>
            <a:spLocks noGrp="1"/>
          </p:cNvSpPr>
          <p:nvPr>
            <p:ph type="body" idx="1"/>
          </p:nvPr>
        </p:nvSpPr>
        <p:spPr>
          <a:xfrm>
            <a:off x="838200" y="1701800"/>
            <a:ext cx="7620000" cy="4470400"/>
          </a:xfrm>
          <a:prstGeom prst="rect">
            <a:avLst/>
          </a:prstGeom>
        </p:spPr>
        <p:txBody>
          <a:bodyPr vert="horz" lIns="121899" tIns="60949" rIns="121899" bIns="60949" rtlCol="0">
            <a:normAutofit/>
          </a:bodyPr>
          <a:lstStyle/>
          <a:p>
            <a:pPr lvl="0" rtl="0"/>
            <a:r>
              <a:rPr lang="en-US" noProof="0" smtClean="0"/>
              <a:t>Click to edit Master text styles</a:t>
            </a:r>
          </a:p>
          <a:p>
            <a:pPr lvl="1" rtl="0"/>
            <a:r>
              <a:rPr lang="en-US" noProof="0" smtClean="0"/>
              <a:t>Second level</a:t>
            </a:r>
          </a:p>
          <a:p>
            <a:pPr lvl="2" rtl="0"/>
            <a:r>
              <a:rPr lang="en-US" noProof="0" smtClean="0"/>
              <a:t>Third level</a:t>
            </a:r>
          </a:p>
          <a:p>
            <a:pPr lvl="3" rtl="0"/>
            <a:r>
              <a:rPr lang="en-US" noProof="0" smtClean="0"/>
              <a:t>Fourth level</a:t>
            </a:r>
          </a:p>
          <a:p>
            <a:pPr lvl="4" rtl="0"/>
            <a:r>
              <a:rPr lang="en-US" noProof="0" smtClean="0"/>
              <a:t>Fifth level</a:t>
            </a:r>
            <a:endParaRPr lang="en-GB" noProof="0" dirty="0"/>
          </a:p>
        </p:txBody>
      </p:sp>
      <p:sp>
        <p:nvSpPr>
          <p:cNvPr id="4" name="Date Placeholder 3"/>
          <p:cNvSpPr>
            <a:spLocks noGrp="1"/>
          </p:cNvSpPr>
          <p:nvPr>
            <p:ph type="dt" sz="half" idx="2"/>
          </p:nvPr>
        </p:nvSpPr>
        <p:spPr>
          <a:xfrm>
            <a:off x="838200" y="6400802"/>
            <a:ext cx="2057400" cy="320675"/>
          </a:xfrm>
          <a:prstGeom prst="rect">
            <a:avLst/>
          </a:prstGeom>
        </p:spPr>
        <p:txBody>
          <a:bodyPr vert="horz" lIns="121899" tIns="60949" rIns="121899" bIns="60949" rtlCol="0" anchor="b"/>
          <a:lstStyle>
            <a:lvl1pPr algn="l">
              <a:defRPr sz="900">
                <a:solidFill>
                  <a:schemeClr val="tx2">
                    <a:lumMod val="50000"/>
                    <a:lumOff val="50000"/>
                  </a:schemeClr>
                </a:solidFill>
              </a:defRPr>
            </a:lvl1pPr>
          </a:lstStyle>
          <a:p>
            <a:fld id="{7A952ECD-7E25-B64D-972A-5609850D6E58}" type="datetimeFigureOut">
              <a:rPr lang="en-US" smtClean="0"/>
              <a:t>3/31/19</a:t>
            </a:fld>
            <a:endParaRPr lang="en-US"/>
          </a:p>
        </p:txBody>
      </p:sp>
      <p:sp>
        <p:nvSpPr>
          <p:cNvPr id="5" name="Footer Placeholder 4"/>
          <p:cNvSpPr>
            <a:spLocks noGrp="1"/>
          </p:cNvSpPr>
          <p:nvPr>
            <p:ph type="ftr" sz="quarter" idx="3"/>
          </p:nvPr>
        </p:nvSpPr>
        <p:spPr>
          <a:xfrm>
            <a:off x="2931645" y="6400802"/>
            <a:ext cx="4663440" cy="320675"/>
          </a:xfrm>
          <a:prstGeom prst="rect">
            <a:avLst/>
          </a:prstGeom>
        </p:spPr>
        <p:txBody>
          <a:bodyPr vert="horz" lIns="121899" tIns="60949" rIns="121899" bIns="60949" rtlCol="0" anchor="b"/>
          <a:lstStyle>
            <a:lvl1pPr algn="ctr">
              <a:defRPr sz="900">
                <a:solidFill>
                  <a:schemeClr val="tx2">
                    <a:lumMod val="50000"/>
                    <a:lumOff val="50000"/>
                  </a:schemeClr>
                </a:solidFill>
              </a:defRPr>
            </a:lvl1pPr>
          </a:lstStyle>
          <a:p>
            <a:endParaRPr lang="en-US"/>
          </a:p>
        </p:txBody>
      </p:sp>
      <p:sp>
        <p:nvSpPr>
          <p:cNvPr id="6" name="Slide Number Placeholder 5"/>
          <p:cNvSpPr>
            <a:spLocks noGrp="1"/>
          </p:cNvSpPr>
          <p:nvPr>
            <p:ph type="sldNum" sz="quarter" idx="4"/>
          </p:nvPr>
        </p:nvSpPr>
        <p:spPr>
          <a:xfrm>
            <a:off x="7627346" y="6400802"/>
            <a:ext cx="830855" cy="320675"/>
          </a:xfrm>
          <a:prstGeom prst="rect">
            <a:avLst/>
          </a:prstGeom>
        </p:spPr>
        <p:txBody>
          <a:bodyPr vert="horz" lIns="121899" tIns="60949" rIns="121899" bIns="60949" rtlCol="0" anchor="b"/>
          <a:lstStyle>
            <a:lvl1pPr algn="r">
              <a:defRPr sz="900">
                <a:solidFill>
                  <a:schemeClr val="tx2">
                    <a:lumMod val="50000"/>
                    <a:lumOff val="50000"/>
                  </a:schemeClr>
                </a:solidFill>
              </a:defRPr>
            </a:lvl1pPr>
          </a:lstStyle>
          <a:p>
            <a:fld id="{EEAC764F-259B-0C48-BD18-D1CD3BFE9C36}" type="slidenum">
              <a:rPr lang="en-US" smtClean="0"/>
              <a:t>‹#›</a:t>
            </a:fld>
            <a:endParaRPr lang="en-US"/>
          </a:p>
        </p:txBody>
      </p:sp>
    </p:spTree>
    <p:extLst>
      <p:ext uri="{BB962C8B-B14F-4D97-AF65-F5344CB8AC3E}">
        <p14:creationId xmlns:p14="http://schemas.microsoft.com/office/powerpoint/2010/main" val="13509115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84" rtl="0" eaLnBrk="1" latinLnBrk="0" hangingPunct="1">
        <a:lnSpc>
          <a:spcPct val="85000"/>
        </a:lnSpc>
        <a:spcBef>
          <a:spcPct val="0"/>
        </a:spcBef>
        <a:buNone/>
        <a:tabLst/>
        <a:defRPr sz="3301" kern="1200" cap="none" baseline="0">
          <a:solidFill>
            <a:schemeClr val="tx1"/>
          </a:solidFill>
          <a:latin typeface="+mj-lt"/>
          <a:ea typeface="+mj-ea"/>
          <a:cs typeface="+mj-cs"/>
        </a:defRPr>
      </a:lvl1pPr>
    </p:titleStyle>
    <p:bodyStyle>
      <a:lvl1pPr marL="228621" indent="-228621" algn="l" defTabSz="914484" rtl="0" eaLnBrk="1" latinLnBrk="0" hangingPunct="1">
        <a:lnSpc>
          <a:spcPct val="95000"/>
        </a:lnSpc>
        <a:spcBef>
          <a:spcPts val="1400"/>
        </a:spcBef>
        <a:buSzPct val="100000"/>
        <a:buFont typeface="Arial" pitchFamily="34" charset="0"/>
        <a:buChar char="•"/>
        <a:defRPr sz="1800" kern="1200">
          <a:solidFill>
            <a:schemeClr val="tx1"/>
          </a:solidFill>
          <a:latin typeface="+mn-lt"/>
          <a:ea typeface="+mn-ea"/>
          <a:cs typeface="+mn-cs"/>
        </a:defRPr>
      </a:lvl1pPr>
      <a:lvl2pPr marL="548690" indent="-228621" algn="l" defTabSz="914484" rtl="0" eaLnBrk="1" latinLnBrk="0" hangingPunct="1">
        <a:lnSpc>
          <a:spcPct val="95000"/>
        </a:lnSpc>
        <a:spcBef>
          <a:spcPts val="800"/>
        </a:spcBef>
        <a:buSzPct val="100000"/>
        <a:buFont typeface="Century Gothic" pitchFamily="34" charset="0"/>
        <a:buChar char="–"/>
        <a:defRPr sz="1500" kern="1200">
          <a:solidFill>
            <a:schemeClr val="tx1"/>
          </a:solidFill>
          <a:latin typeface="+mn-lt"/>
          <a:ea typeface="+mn-ea"/>
          <a:cs typeface="+mn-cs"/>
        </a:defRPr>
      </a:lvl2pPr>
      <a:lvl3pPr marL="868759" indent="-228621" algn="l" defTabSz="914484" rtl="0" eaLnBrk="1" latinLnBrk="0" hangingPunct="1">
        <a:lnSpc>
          <a:spcPct val="95000"/>
        </a:lnSpc>
        <a:spcBef>
          <a:spcPts val="800"/>
        </a:spcBef>
        <a:buSzPct val="100000"/>
        <a:buFont typeface="Century Gothic" pitchFamily="34" charset="0"/>
        <a:buChar char="–"/>
        <a:defRPr sz="1350" kern="1200">
          <a:solidFill>
            <a:schemeClr val="tx1"/>
          </a:solidFill>
          <a:latin typeface="+mn-lt"/>
          <a:ea typeface="+mn-ea"/>
          <a:cs typeface="+mn-cs"/>
        </a:defRPr>
      </a:lvl3pPr>
      <a:lvl4pPr marL="1188829" indent="-228621" algn="l" defTabSz="914484" rtl="0" eaLnBrk="1" latinLnBrk="0" hangingPunct="1">
        <a:lnSpc>
          <a:spcPct val="95000"/>
        </a:lnSpc>
        <a:spcBef>
          <a:spcPts val="800"/>
        </a:spcBef>
        <a:buSzPct val="100000"/>
        <a:buFont typeface="Century Gothic" pitchFamily="34" charset="0"/>
        <a:buChar char="–"/>
        <a:defRPr sz="1350" kern="1200">
          <a:solidFill>
            <a:schemeClr val="tx1"/>
          </a:solidFill>
          <a:latin typeface="+mn-lt"/>
          <a:ea typeface="+mn-ea"/>
          <a:cs typeface="+mn-cs"/>
        </a:defRPr>
      </a:lvl4pPr>
      <a:lvl5pPr marL="1508898" indent="-228621" algn="l" defTabSz="914484" rtl="0" eaLnBrk="1" latinLnBrk="0" hangingPunct="1">
        <a:lnSpc>
          <a:spcPct val="95000"/>
        </a:lnSpc>
        <a:spcBef>
          <a:spcPts val="800"/>
        </a:spcBef>
        <a:buSzPct val="100000"/>
        <a:buFont typeface="Century Gothic" pitchFamily="34" charset="0"/>
        <a:buChar char="–"/>
        <a:defRPr sz="1350" kern="1200">
          <a:solidFill>
            <a:schemeClr val="tx1"/>
          </a:solidFill>
          <a:latin typeface="+mn-lt"/>
          <a:ea typeface="+mn-ea"/>
          <a:cs typeface="+mn-cs"/>
        </a:defRPr>
      </a:lvl5pPr>
      <a:lvl6pPr marL="1828967" indent="-228621" algn="l" defTabSz="914484" rtl="0" eaLnBrk="1" latinLnBrk="0" hangingPunct="1">
        <a:lnSpc>
          <a:spcPct val="95000"/>
        </a:lnSpc>
        <a:spcBef>
          <a:spcPts val="800"/>
        </a:spcBef>
        <a:buSzPct val="90000"/>
        <a:buFont typeface="Century Gothic" pitchFamily="34" charset="0"/>
        <a:buChar char="–"/>
        <a:defRPr sz="1350" kern="1200">
          <a:solidFill>
            <a:schemeClr val="tx1"/>
          </a:solidFill>
          <a:latin typeface="+mn-lt"/>
          <a:ea typeface="+mn-ea"/>
          <a:cs typeface="+mn-cs"/>
        </a:defRPr>
      </a:lvl6pPr>
      <a:lvl7pPr marL="2149037" indent="-228621" algn="l" defTabSz="914484" rtl="0" eaLnBrk="1" latinLnBrk="0" hangingPunct="1">
        <a:lnSpc>
          <a:spcPct val="95000"/>
        </a:lnSpc>
        <a:spcBef>
          <a:spcPts val="800"/>
        </a:spcBef>
        <a:buSzPct val="90000"/>
        <a:buFont typeface="Century Gothic" pitchFamily="34" charset="0"/>
        <a:buChar char="–"/>
        <a:defRPr sz="1350" kern="1200">
          <a:solidFill>
            <a:schemeClr val="tx1"/>
          </a:solidFill>
          <a:latin typeface="+mn-lt"/>
          <a:ea typeface="+mn-ea"/>
          <a:cs typeface="+mn-cs"/>
        </a:defRPr>
      </a:lvl7pPr>
      <a:lvl8pPr marL="2469106" indent="-228621" algn="l" defTabSz="914484" rtl="0" eaLnBrk="1" latinLnBrk="0" hangingPunct="1">
        <a:lnSpc>
          <a:spcPct val="95000"/>
        </a:lnSpc>
        <a:spcBef>
          <a:spcPts val="800"/>
        </a:spcBef>
        <a:buSzPct val="90000"/>
        <a:buFont typeface="Century Gothic" pitchFamily="34" charset="0"/>
        <a:buChar char="–"/>
        <a:defRPr sz="1350" kern="1200">
          <a:solidFill>
            <a:schemeClr val="tx1"/>
          </a:solidFill>
          <a:latin typeface="+mn-lt"/>
          <a:ea typeface="+mn-ea"/>
          <a:cs typeface="+mn-cs"/>
        </a:defRPr>
      </a:lvl8pPr>
      <a:lvl9pPr marL="2834900" indent="-228621" algn="l" defTabSz="914484" rtl="0" eaLnBrk="1" latinLnBrk="0" hangingPunct="1">
        <a:lnSpc>
          <a:spcPct val="95000"/>
        </a:lnSpc>
        <a:spcBef>
          <a:spcPts val="800"/>
        </a:spcBef>
        <a:buSzPct val="90000"/>
        <a:buFont typeface="Century Gothic" pitchFamily="34" charset="0"/>
        <a:buChar char="–"/>
        <a:defRPr sz="1350" kern="1200">
          <a:solidFill>
            <a:schemeClr val="tx1"/>
          </a:solidFill>
          <a:latin typeface="+mn-lt"/>
          <a:ea typeface="+mn-ea"/>
          <a:cs typeface="+mn-cs"/>
        </a:defRPr>
      </a:lvl9pPr>
    </p:bodyStyle>
    <p:otherStyle>
      <a:defPPr>
        <a:defRPr/>
      </a:defPPr>
      <a:lvl1pPr marL="0" algn="l" defTabSz="914484" rtl="0" eaLnBrk="1" latinLnBrk="0" hangingPunct="1">
        <a:defRPr sz="1800" kern="1200">
          <a:solidFill>
            <a:schemeClr val="tx1"/>
          </a:solidFill>
          <a:latin typeface="+mn-lt"/>
          <a:ea typeface="+mn-ea"/>
          <a:cs typeface="+mn-cs"/>
        </a:defRPr>
      </a:lvl1pPr>
      <a:lvl2pPr marL="457242" algn="l" defTabSz="914484" rtl="0" eaLnBrk="1" latinLnBrk="0" hangingPunct="1">
        <a:defRPr sz="1800" kern="1200">
          <a:solidFill>
            <a:schemeClr val="tx1"/>
          </a:solidFill>
          <a:latin typeface="+mn-lt"/>
          <a:ea typeface="+mn-ea"/>
          <a:cs typeface="+mn-cs"/>
        </a:defRPr>
      </a:lvl2pPr>
      <a:lvl3pPr marL="914484" algn="l" defTabSz="914484" rtl="0" eaLnBrk="1" latinLnBrk="0" hangingPunct="1">
        <a:defRPr sz="1800" kern="1200">
          <a:solidFill>
            <a:schemeClr val="tx1"/>
          </a:solidFill>
          <a:latin typeface="+mn-lt"/>
          <a:ea typeface="+mn-ea"/>
          <a:cs typeface="+mn-cs"/>
        </a:defRPr>
      </a:lvl3pPr>
      <a:lvl4pPr marL="1371726" algn="l" defTabSz="914484" rtl="0" eaLnBrk="1" latinLnBrk="0" hangingPunct="1">
        <a:defRPr sz="1800" kern="1200">
          <a:solidFill>
            <a:schemeClr val="tx1"/>
          </a:solidFill>
          <a:latin typeface="+mn-lt"/>
          <a:ea typeface="+mn-ea"/>
          <a:cs typeface="+mn-cs"/>
        </a:defRPr>
      </a:lvl4pPr>
      <a:lvl5pPr marL="1828967" algn="l" defTabSz="914484" rtl="0" eaLnBrk="1" latinLnBrk="0" hangingPunct="1">
        <a:defRPr sz="1800" kern="1200">
          <a:solidFill>
            <a:schemeClr val="tx1"/>
          </a:solidFill>
          <a:latin typeface="+mn-lt"/>
          <a:ea typeface="+mn-ea"/>
          <a:cs typeface="+mn-cs"/>
        </a:defRPr>
      </a:lvl5pPr>
      <a:lvl6pPr marL="2286210" algn="l" defTabSz="914484" rtl="0" eaLnBrk="1" latinLnBrk="0" hangingPunct="1">
        <a:defRPr sz="1800" kern="1200">
          <a:solidFill>
            <a:schemeClr val="tx1"/>
          </a:solidFill>
          <a:latin typeface="+mn-lt"/>
          <a:ea typeface="+mn-ea"/>
          <a:cs typeface="+mn-cs"/>
        </a:defRPr>
      </a:lvl6pPr>
      <a:lvl7pPr marL="2743451" algn="l" defTabSz="914484" rtl="0" eaLnBrk="1" latinLnBrk="0" hangingPunct="1">
        <a:defRPr sz="1800" kern="1200">
          <a:solidFill>
            <a:schemeClr val="tx1"/>
          </a:solidFill>
          <a:latin typeface="+mn-lt"/>
          <a:ea typeface="+mn-ea"/>
          <a:cs typeface="+mn-cs"/>
        </a:defRPr>
      </a:lvl7pPr>
      <a:lvl8pPr marL="3200693" algn="l" defTabSz="914484" rtl="0" eaLnBrk="1" latinLnBrk="0" hangingPunct="1">
        <a:defRPr sz="1800" kern="1200">
          <a:solidFill>
            <a:schemeClr val="tx1"/>
          </a:solidFill>
          <a:latin typeface="+mn-lt"/>
          <a:ea typeface="+mn-ea"/>
          <a:cs typeface="+mn-cs"/>
        </a:defRPr>
      </a:lvl8pPr>
      <a:lvl9pPr marL="3657935" algn="l" defTabSz="914484"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tiff"/><Relationship Id="rId3"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s>
</file>

<file path=ppt/slides/_rels/slide2.xml.rels><?xml version="1.0" encoding="UTF-8" standalone="yes"?>
<Relationships xmlns="http://schemas.openxmlformats.org/package/2006/relationships"><Relationship Id="rId11" Type="http://schemas.openxmlformats.org/officeDocument/2006/relationships/image" Target="../media/image12.tiff"/><Relationship Id="rId12" Type="http://schemas.openxmlformats.org/officeDocument/2006/relationships/image" Target="../media/image13.tiff"/><Relationship Id="rId13" Type="http://schemas.openxmlformats.org/officeDocument/2006/relationships/image" Target="../media/image14.tiff"/><Relationship Id="rId14" Type="http://schemas.openxmlformats.org/officeDocument/2006/relationships/image" Target="../media/image15.tiff"/><Relationship Id="rId15"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4.tiff"/><Relationship Id="rId4" Type="http://schemas.openxmlformats.org/officeDocument/2006/relationships/image" Target="../media/image5.tiff"/><Relationship Id="rId5" Type="http://schemas.openxmlformats.org/officeDocument/2006/relationships/image" Target="../media/image6.tiff"/><Relationship Id="rId6" Type="http://schemas.openxmlformats.org/officeDocument/2006/relationships/image" Target="../media/image7.tiff"/><Relationship Id="rId7" Type="http://schemas.openxmlformats.org/officeDocument/2006/relationships/image" Target="../media/image8.tiff"/><Relationship Id="rId8" Type="http://schemas.openxmlformats.org/officeDocument/2006/relationships/image" Target="../media/image9.tiff"/><Relationship Id="rId9" Type="http://schemas.openxmlformats.org/officeDocument/2006/relationships/image" Target="../media/image10.jpeg"/><Relationship Id="rId10"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tiff"/></Relationships>
</file>

<file path=ppt/slides/_rels/slide21.xml.rels><?xml version="1.0" encoding="UTF-8" standalone="yes"?>
<Relationships xmlns="http://schemas.openxmlformats.org/package/2006/relationships"><Relationship Id="rId3" Type="http://schemas.openxmlformats.org/officeDocument/2006/relationships/image" Target="../media/image44.tiff"/><Relationship Id="rId4" Type="http://schemas.openxmlformats.org/officeDocument/2006/relationships/image" Target="../media/image45.jpeg"/><Relationship Id="rId5" Type="http://schemas.openxmlformats.org/officeDocument/2006/relationships/image" Target="../media/image46.jpeg"/><Relationship Id="rId6" Type="http://schemas.openxmlformats.org/officeDocument/2006/relationships/image" Target="../media/image47.tiff"/><Relationship Id="rId1" Type="http://schemas.openxmlformats.org/officeDocument/2006/relationships/slideLayout" Target="../slideLayouts/slideLayout7.xml"/><Relationship Id="rId2"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tiff"/><Relationship Id="rId5" Type="http://schemas.openxmlformats.org/officeDocument/2006/relationships/image" Target="../media/image51.jpeg"/><Relationship Id="rId6" Type="http://schemas.openxmlformats.org/officeDocument/2006/relationships/image" Target="../media/image52.tiff"/><Relationship Id="rId7" Type="http://schemas.openxmlformats.org/officeDocument/2006/relationships/image" Target="../media/image53.tiff"/><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55.tiff"/></Relationships>
</file>

<file path=ppt/slides/_rels/slide26.xml.rels><?xml version="1.0" encoding="UTF-8" standalone="yes"?>
<Relationships xmlns="http://schemas.openxmlformats.org/package/2006/relationships"><Relationship Id="rId3" Type="http://schemas.openxmlformats.org/officeDocument/2006/relationships/image" Target="../media/image57.tiff"/><Relationship Id="rId4" Type="http://schemas.openxmlformats.org/officeDocument/2006/relationships/image" Target="../media/image58.tiff"/><Relationship Id="rId1" Type="http://schemas.openxmlformats.org/officeDocument/2006/relationships/slideLayout" Target="../slideLayouts/slideLayout7.xml"/><Relationship Id="rId2"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59.tiff"/></Relationships>
</file>

<file path=ppt/slides/_rels/slide28.xml.rels><?xml version="1.0" encoding="UTF-8" standalone="yes"?>
<Relationships xmlns="http://schemas.openxmlformats.org/package/2006/relationships"><Relationship Id="rId3" Type="http://schemas.openxmlformats.org/officeDocument/2006/relationships/image" Target="../media/image61.tiff"/><Relationship Id="rId4" Type="http://schemas.openxmlformats.org/officeDocument/2006/relationships/image" Target="../media/image62.tiff"/><Relationship Id="rId5" Type="http://schemas.openxmlformats.org/officeDocument/2006/relationships/image" Target="../media/image63.tiff"/><Relationship Id="rId1" Type="http://schemas.openxmlformats.org/officeDocument/2006/relationships/slideLayout" Target="../slideLayouts/slideLayout7.xml"/><Relationship Id="rId2"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4.png"/><Relationship Id="rId3"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tiff"/></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tiff"/><Relationship Id="rId5" Type="http://schemas.openxmlformats.org/officeDocument/2006/relationships/image" Target="../media/image68.tiff"/><Relationship Id="rId1" Type="http://schemas.openxmlformats.org/officeDocument/2006/relationships/slideLayout" Target="../slideLayouts/slideLayout7.xml"/><Relationship Id="rId2"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7.tiff"/><Relationship Id="rId5" Type="http://schemas.openxmlformats.org/officeDocument/2006/relationships/image" Target="../media/image68.tiff"/><Relationship Id="rId1" Type="http://schemas.openxmlformats.org/officeDocument/2006/relationships/slideLayout" Target="../slideLayouts/slideLayout7.xml"/><Relationship Id="rId2"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tiff"/><Relationship Id="rId5" Type="http://schemas.openxmlformats.org/officeDocument/2006/relationships/image" Target="../media/image73.tiff"/><Relationship Id="rId1" Type="http://schemas.openxmlformats.org/officeDocument/2006/relationships/slideLayout" Target="../slideLayouts/slideLayout7.xml"/><Relationship Id="rId2"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tiff"/><Relationship Id="rId5" Type="http://schemas.openxmlformats.org/officeDocument/2006/relationships/image" Target="../media/image73.tiff"/><Relationship Id="rId1" Type="http://schemas.openxmlformats.org/officeDocument/2006/relationships/slideLayout" Target="../slideLayouts/slideLayout7.xml"/><Relationship Id="rId2" Type="http://schemas.openxmlformats.org/officeDocument/2006/relationships/image" Target="../media/image74.png"/></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77.tiff"/><Relationship Id="rId4" Type="http://schemas.openxmlformats.org/officeDocument/2006/relationships/image" Target="../media/image78.png"/><Relationship Id="rId5" Type="http://schemas.openxmlformats.org/officeDocument/2006/relationships/image" Target="../media/image79.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0.tiff"/><Relationship Id="rId3" Type="http://schemas.openxmlformats.org/officeDocument/2006/relationships/image" Target="../media/image15.tif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1.tif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2.tiff"/></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tiff"/><Relationship Id="rId5" Type="http://schemas.openxmlformats.org/officeDocument/2006/relationships/image" Target="../media/image21.tiff"/><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tiff"/><Relationship Id="rId4" Type="http://schemas.openxmlformats.org/officeDocument/2006/relationships/image" Target="../media/image23.png"/><Relationship Id="rId5"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20.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 Id="rId3" Type="http://schemas.openxmlformats.org/officeDocument/2006/relationships/image" Target="../media/image25.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image" Target="../media/image2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 Id="rId3" Type="http://schemas.openxmlformats.org/officeDocument/2006/relationships/image" Target="../media/image2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 Id="rId3" Type="http://schemas.openxmlformats.org/officeDocument/2006/relationships/image" Target="../media/image3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2972" y="1295402"/>
            <a:ext cx="5257800" cy="3298825"/>
          </a:xfrm>
        </p:spPr>
        <p:txBody>
          <a:bodyPr>
            <a:normAutofit fontScale="90000"/>
          </a:bodyPr>
          <a:lstStyle/>
          <a:p>
            <a:r>
              <a:rPr lang="en-US" dirty="0"/>
              <a:t>Lessons From Publishing: Do Researchers in Developing Countries </a:t>
            </a:r>
            <a:r>
              <a:rPr lang="en-US" dirty="0" smtClean="0"/>
              <a:t>Receive Credit </a:t>
            </a:r>
            <a:r>
              <a:rPr lang="en-US" dirty="0"/>
              <a:t>for Their Work?</a:t>
            </a:r>
            <a:br>
              <a:rPr lang="en-US" dirty="0"/>
            </a:br>
            <a:endParaRPr lang="en-US" dirty="0"/>
          </a:p>
        </p:txBody>
      </p:sp>
      <p:sp>
        <p:nvSpPr>
          <p:cNvPr id="3" name="Subtitle 2"/>
          <p:cNvSpPr>
            <a:spLocks noGrp="1"/>
          </p:cNvSpPr>
          <p:nvPr>
            <p:ph type="subTitle" idx="1"/>
          </p:nvPr>
        </p:nvSpPr>
        <p:spPr>
          <a:xfrm>
            <a:off x="3389086" y="4594227"/>
            <a:ext cx="5257800" cy="1244600"/>
          </a:xfrm>
        </p:spPr>
        <p:txBody>
          <a:bodyPr/>
          <a:lstStyle/>
          <a:p>
            <a:r>
              <a:rPr lang="en-US" dirty="0" smtClean="0"/>
              <a:t>Theresa M. Culley</a:t>
            </a:r>
          </a:p>
          <a:p>
            <a:r>
              <a:rPr lang="en-US" dirty="0" smtClean="0"/>
              <a:t>Dept. Biological Sciences</a:t>
            </a:r>
            <a:endParaRPr lang="en-US" dirty="0"/>
          </a:p>
        </p:txBody>
      </p:sp>
    </p:spTree>
    <p:extLst>
      <p:ext uri="{BB962C8B-B14F-4D97-AF65-F5344CB8AC3E}">
        <p14:creationId xmlns:p14="http://schemas.microsoft.com/office/powerpoint/2010/main" val="437911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78857" y="203200"/>
            <a:ext cx="7344229" cy="523220"/>
          </a:xfrm>
          <a:prstGeom prst="rect">
            <a:avLst/>
          </a:prstGeom>
          <a:noFill/>
        </p:spPr>
        <p:txBody>
          <a:bodyPr wrap="square" rtlCol="0">
            <a:spAutoFit/>
          </a:bodyPr>
          <a:lstStyle/>
          <a:p>
            <a:r>
              <a:rPr lang="en-US" sz="2800" b="1" dirty="0" smtClean="0"/>
              <a:t>Species Richness </a:t>
            </a:r>
            <a:r>
              <a:rPr lang="en-US" sz="2800" dirty="0" smtClean="0"/>
              <a:t>= Number of Species</a:t>
            </a:r>
            <a:endParaRPr lang="en-US" sz="28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66057" y="1509485"/>
            <a:ext cx="7866743" cy="4898571"/>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192" y="1277256"/>
            <a:ext cx="1666948" cy="1146629"/>
          </a:xfrm>
          <a:prstGeom prst="rect">
            <a:avLst/>
          </a:prstGeom>
        </p:spPr>
      </p:pic>
      <p:cxnSp>
        <p:nvCxnSpPr>
          <p:cNvPr id="9" name="Straight Connector 8"/>
          <p:cNvCxnSpPr/>
          <p:nvPr/>
        </p:nvCxnSpPr>
        <p:spPr>
          <a:xfrm>
            <a:off x="956667" y="3958770"/>
            <a:ext cx="7085522" cy="0"/>
          </a:xfrm>
          <a:prstGeom prst="line">
            <a:avLst/>
          </a:prstGeom>
          <a:ln w="19050">
            <a:solidFill>
              <a:srgbClr val="FFC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887594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983" y="159656"/>
            <a:ext cx="7971971" cy="845457"/>
          </a:xfrm>
        </p:spPr>
        <p:txBody>
          <a:bodyPr/>
          <a:lstStyle/>
          <a:p>
            <a:r>
              <a:rPr lang="en-US" b="1" dirty="0" smtClean="0"/>
              <a:t>Plant Species </a:t>
            </a:r>
            <a:r>
              <a:rPr lang="en-US" b="1" dirty="0" smtClean="0"/>
              <a:t>Richness</a:t>
            </a:r>
            <a:endParaRPr lang="en-US" b="1"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7845" y="1397168"/>
            <a:ext cx="3986155" cy="5460832"/>
          </a:xfrm>
          <a:prstGeom prst="rect">
            <a:avLst/>
          </a:prstGeom>
        </p:spPr>
      </p:pic>
      <p:sp>
        <p:nvSpPr>
          <p:cNvPr id="7" name="TextBox 6"/>
          <p:cNvSpPr txBox="1"/>
          <p:nvPr/>
        </p:nvSpPr>
        <p:spPr>
          <a:xfrm>
            <a:off x="643201" y="3073877"/>
            <a:ext cx="6761830" cy="2031325"/>
          </a:xfrm>
          <a:prstGeom prst="rect">
            <a:avLst/>
          </a:prstGeom>
          <a:noFill/>
        </p:spPr>
        <p:txBody>
          <a:bodyPr wrap="square" rtlCol="0">
            <a:spAutoFit/>
          </a:bodyPr>
          <a:lstStyle/>
          <a:p>
            <a:r>
              <a:rPr lang="en-US" b="1" dirty="0" smtClean="0"/>
              <a:t>Country		Area </a:t>
            </a:r>
            <a:r>
              <a:rPr lang="en-US" dirty="0" smtClean="0"/>
              <a:t>(km</a:t>
            </a:r>
            <a:r>
              <a:rPr lang="en-US" baseline="30000" dirty="0" smtClean="0"/>
              <a:t>2</a:t>
            </a:r>
            <a:r>
              <a:rPr lang="en-US" dirty="0" smtClean="0"/>
              <a:t>)</a:t>
            </a:r>
            <a:r>
              <a:rPr lang="en-US" b="1" dirty="0" smtClean="0"/>
              <a:t>      R	       	</a:t>
            </a:r>
            <a:endParaRPr lang="en-US" b="1" dirty="0"/>
          </a:p>
          <a:p>
            <a:endParaRPr lang="en-US" dirty="0" smtClean="0"/>
          </a:p>
          <a:p>
            <a:r>
              <a:rPr lang="en-US" dirty="0" smtClean="0"/>
              <a:t>United States	</a:t>
            </a:r>
            <a:r>
              <a:rPr lang="fi-FI" dirty="0" smtClean="0"/>
              <a:t>9,156,793       </a:t>
            </a:r>
            <a:r>
              <a:rPr lang="fi-FI" dirty="0" smtClean="0"/>
              <a:t>462</a:t>
            </a:r>
          </a:p>
          <a:p>
            <a:endParaRPr lang="en-US" dirty="0"/>
          </a:p>
          <a:p>
            <a:r>
              <a:rPr lang="en-US" dirty="0" smtClean="0"/>
              <a:t>Brazil		</a:t>
            </a:r>
            <a:r>
              <a:rPr lang="cs-CZ" dirty="0" smtClean="0"/>
              <a:t>8,358,140        </a:t>
            </a:r>
            <a:r>
              <a:rPr lang="cs-CZ" dirty="0" smtClean="0"/>
              <a:t>521</a:t>
            </a:r>
          </a:p>
          <a:p>
            <a:endParaRPr lang="en-US" dirty="0" smtClean="0"/>
          </a:p>
          <a:p>
            <a:r>
              <a:rPr lang="en-US" dirty="0" smtClean="0"/>
              <a:t>Ecuador	</a:t>
            </a:r>
            <a:r>
              <a:rPr lang="is-IS" dirty="0" smtClean="0"/>
              <a:t>262,21           </a:t>
            </a:r>
            <a:r>
              <a:rPr lang="is-IS" dirty="0" smtClean="0"/>
              <a:t>1856</a:t>
            </a:r>
            <a:endParaRPr lang="en-US" dirty="0" smtClean="0"/>
          </a:p>
        </p:txBody>
      </p:sp>
      <p:cxnSp>
        <p:nvCxnSpPr>
          <p:cNvPr id="10" name="Straight Connector 9"/>
          <p:cNvCxnSpPr/>
          <p:nvPr/>
        </p:nvCxnSpPr>
        <p:spPr>
          <a:xfrm>
            <a:off x="671337" y="3448054"/>
            <a:ext cx="4083543" cy="9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71337" y="2972303"/>
            <a:ext cx="4083543" cy="9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71337" y="5181295"/>
            <a:ext cx="4083543" cy="9342"/>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83300" y="1476256"/>
            <a:ext cx="4271580" cy="461665"/>
          </a:xfrm>
          <a:prstGeom prst="rect">
            <a:avLst/>
          </a:prstGeom>
          <a:noFill/>
        </p:spPr>
        <p:txBody>
          <a:bodyPr wrap="square" rtlCol="0">
            <a:spAutoFit/>
          </a:bodyPr>
          <a:lstStyle/>
          <a:p>
            <a:r>
              <a:rPr lang="en-US" sz="2400" dirty="0" smtClean="0"/>
              <a:t>- Greatest in </a:t>
            </a:r>
            <a:r>
              <a:rPr lang="en-US" sz="2400" smtClean="0"/>
              <a:t>tropical areas!</a:t>
            </a:r>
            <a:endParaRPr lang="en-US" sz="2400"/>
          </a:p>
        </p:txBody>
      </p:sp>
    </p:spTree>
    <p:extLst>
      <p:ext uri="{BB962C8B-B14F-4D97-AF65-F5344CB8AC3E}">
        <p14:creationId xmlns:p14="http://schemas.microsoft.com/office/powerpoint/2010/main" val="1772936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742" y="2093685"/>
            <a:ext cx="7870371" cy="2434771"/>
          </a:xfrm>
        </p:spPr>
        <p:txBody>
          <a:bodyPr>
            <a:noAutofit/>
          </a:bodyPr>
          <a:lstStyle/>
          <a:p>
            <a:pPr algn="ctr">
              <a:lnSpc>
                <a:spcPts val="5480"/>
              </a:lnSpc>
            </a:pPr>
            <a:r>
              <a:rPr lang="en-US" sz="4000" dirty="0" smtClean="0"/>
              <a:t>The world regions of </a:t>
            </a:r>
            <a:r>
              <a:rPr lang="en-US" sz="4000" b="1" dirty="0" smtClean="0"/>
              <a:t>highest biodiversity</a:t>
            </a:r>
            <a:r>
              <a:rPr lang="en-US" sz="4000" dirty="0" smtClean="0"/>
              <a:t> are also usually those with the </a:t>
            </a:r>
            <a:r>
              <a:rPr lang="en-US" sz="4000" b="1" dirty="0" smtClean="0"/>
              <a:t>lowest economic resources</a:t>
            </a:r>
            <a:endParaRPr lang="en-US" sz="4000" b="1" dirty="0"/>
          </a:p>
        </p:txBody>
      </p:sp>
    </p:spTree>
    <p:extLst>
      <p:ext uri="{BB962C8B-B14F-4D97-AF65-F5344CB8AC3E}">
        <p14:creationId xmlns:p14="http://schemas.microsoft.com/office/powerpoint/2010/main" val="74892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6667" y="362857"/>
            <a:ext cx="7795447" cy="523220"/>
          </a:xfrm>
          <a:prstGeom prst="rect">
            <a:avLst/>
          </a:prstGeom>
          <a:noFill/>
        </p:spPr>
        <p:txBody>
          <a:bodyPr wrap="square" rtlCol="0">
            <a:spAutoFit/>
          </a:bodyPr>
          <a:lstStyle/>
          <a:p>
            <a:r>
              <a:rPr lang="en-US" sz="2800" b="1" dirty="0" smtClean="0"/>
              <a:t>Global Gross Domestic Product </a:t>
            </a:r>
            <a:r>
              <a:rPr lang="en-US" sz="2800" dirty="0" smtClean="0"/>
              <a:t>Per Capita</a:t>
            </a:r>
            <a:endParaRPr lang="en-US" sz="2800"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92200"/>
            <a:ext cx="9144000" cy="5486400"/>
          </a:xfrm>
          <a:prstGeom prst="rect">
            <a:avLst/>
          </a:prstGeom>
        </p:spPr>
      </p:pic>
    </p:spTree>
    <p:extLst>
      <p:ext uri="{BB962C8B-B14F-4D97-AF65-F5344CB8AC3E}">
        <p14:creationId xmlns:p14="http://schemas.microsoft.com/office/powerpoint/2010/main" val="2077558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6667" y="362857"/>
            <a:ext cx="7795447" cy="523220"/>
          </a:xfrm>
          <a:prstGeom prst="rect">
            <a:avLst/>
          </a:prstGeom>
          <a:noFill/>
        </p:spPr>
        <p:txBody>
          <a:bodyPr wrap="square" rtlCol="0">
            <a:spAutoFit/>
          </a:bodyPr>
          <a:lstStyle/>
          <a:p>
            <a:r>
              <a:rPr lang="en-US" sz="2800" b="1" dirty="0" smtClean="0"/>
              <a:t>Global Gross Domestic Product </a:t>
            </a:r>
            <a:r>
              <a:rPr lang="en-US" sz="2800" dirty="0" smtClean="0"/>
              <a:t>Per Capita</a:t>
            </a:r>
            <a:endParaRPr lang="en-US" sz="28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077685"/>
            <a:ext cx="9144000" cy="5486400"/>
          </a:xfrm>
          <a:prstGeom prst="rect">
            <a:avLst/>
          </a:prstGeom>
        </p:spPr>
      </p:pic>
    </p:spTree>
    <p:extLst>
      <p:ext uri="{BB962C8B-B14F-4D97-AF65-F5344CB8AC3E}">
        <p14:creationId xmlns:p14="http://schemas.microsoft.com/office/powerpoint/2010/main" val="143759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6667" y="362857"/>
            <a:ext cx="7795447" cy="523220"/>
          </a:xfrm>
          <a:prstGeom prst="rect">
            <a:avLst/>
          </a:prstGeom>
          <a:noFill/>
        </p:spPr>
        <p:txBody>
          <a:bodyPr wrap="square" rtlCol="0">
            <a:spAutoFit/>
          </a:bodyPr>
          <a:lstStyle/>
          <a:p>
            <a:r>
              <a:rPr lang="en-US" sz="2800" b="1" dirty="0" smtClean="0"/>
              <a:t>Global Gross Domestic Product </a:t>
            </a:r>
            <a:r>
              <a:rPr lang="en-US" sz="2800" dirty="0" smtClean="0"/>
              <a:t>Per Capita</a:t>
            </a:r>
            <a:endParaRPr lang="en-US" sz="28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06715"/>
            <a:ext cx="9144000" cy="5486400"/>
          </a:xfrm>
          <a:prstGeom prst="rect">
            <a:avLst/>
          </a:prstGeom>
        </p:spPr>
      </p:pic>
    </p:spTree>
    <p:extLst>
      <p:ext uri="{BB962C8B-B14F-4D97-AF65-F5344CB8AC3E}">
        <p14:creationId xmlns:p14="http://schemas.microsoft.com/office/powerpoint/2010/main" val="34031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6667" y="362857"/>
            <a:ext cx="7795447" cy="523220"/>
          </a:xfrm>
          <a:prstGeom prst="rect">
            <a:avLst/>
          </a:prstGeom>
          <a:noFill/>
        </p:spPr>
        <p:txBody>
          <a:bodyPr wrap="square" rtlCol="0">
            <a:spAutoFit/>
          </a:bodyPr>
          <a:lstStyle/>
          <a:p>
            <a:r>
              <a:rPr lang="en-US" sz="2800" b="1" dirty="0" smtClean="0"/>
              <a:t>Global Gross Domestic Product </a:t>
            </a:r>
            <a:r>
              <a:rPr lang="en-US" sz="2800" dirty="0" smtClean="0"/>
              <a:t>Per Capita</a:t>
            </a:r>
            <a:endParaRPr lang="en-US" sz="28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1229"/>
            <a:ext cx="9144000" cy="5486400"/>
          </a:xfrm>
          <a:prstGeom prst="rect">
            <a:avLst/>
          </a:prstGeom>
        </p:spPr>
      </p:pic>
    </p:spTree>
    <p:extLst>
      <p:ext uri="{BB962C8B-B14F-4D97-AF65-F5344CB8AC3E}">
        <p14:creationId xmlns:p14="http://schemas.microsoft.com/office/powerpoint/2010/main" val="47071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56667" y="362857"/>
            <a:ext cx="7795447" cy="523220"/>
          </a:xfrm>
          <a:prstGeom prst="rect">
            <a:avLst/>
          </a:prstGeom>
          <a:noFill/>
        </p:spPr>
        <p:txBody>
          <a:bodyPr wrap="square" rtlCol="0">
            <a:spAutoFit/>
          </a:bodyPr>
          <a:lstStyle/>
          <a:p>
            <a:r>
              <a:rPr lang="en-US" sz="2800" b="1" dirty="0" smtClean="0"/>
              <a:t>Global Gross Domestic Product </a:t>
            </a:r>
            <a:r>
              <a:rPr lang="en-US" sz="2800" dirty="0" smtClean="0"/>
              <a:t>Per Capita</a:t>
            </a:r>
            <a:endParaRPr lang="en-US" sz="28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1229"/>
            <a:ext cx="9144000" cy="5486400"/>
          </a:xfrm>
          <a:prstGeom prst="rect">
            <a:avLst/>
          </a:prstGeom>
        </p:spPr>
      </p:pic>
    </p:spTree>
    <p:extLst>
      <p:ext uri="{BB962C8B-B14F-4D97-AF65-F5344CB8AC3E}">
        <p14:creationId xmlns:p14="http://schemas.microsoft.com/office/powerpoint/2010/main" val="123869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956667" y="362857"/>
            <a:ext cx="7795447" cy="523220"/>
          </a:xfrm>
          <a:prstGeom prst="rect">
            <a:avLst/>
          </a:prstGeom>
          <a:noFill/>
        </p:spPr>
        <p:txBody>
          <a:bodyPr wrap="square" rtlCol="0">
            <a:spAutoFit/>
          </a:bodyPr>
          <a:lstStyle/>
          <a:p>
            <a:r>
              <a:rPr lang="en-US" sz="2800" b="1" dirty="0" smtClean="0"/>
              <a:t>Global Gross Domestic Product </a:t>
            </a:r>
            <a:r>
              <a:rPr lang="en-US" sz="2800" dirty="0" smtClean="0"/>
              <a:t>Per Capita</a:t>
            </a:r>
            <a:endParaRPr lang="en-US" sz="2800"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35743"/>
            <a:ext cx="9144000" cy="5486400"/>
          </a:xfrm>
          <a:prstGeom prst="rect">
            <a:avLst/>
          </a:prstGeom>
        </p:spPr>
      </p:pic>
    </p:spTree>
    <p:extLst>
      <p:ext uri="{BB962C8B-B14F-4D97-AF65-F5344CB8AC3E}">
        <p14:creationId xmlns:p14="http://schemas.microsoft.com/office/powerpoint/2010/main" val="497044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8462" y="2543316"/>
            <a:ext cx="8009439" cy="4314684"/>
          </a:xfrm>
          <a:prstGeom prst="rect">
            <a:avLst/>
          </a:prstGeom>
        </p:spPr>
      </p:pic>
      <p:sp>
        <p:nvSpPr>
          <p:cNvPr id="9" name="TextBox 8"/>
          <p:cNvSpPr txBox="1"/>
          <p:nvPr/>
        </p:nvSpPr>
        <p:spPr>
          <a:xfrm>
            <a:off x="396559" y="254808"/>
            <a:ext cx="8536426" cy="646331"/>
          </a:xfrm>
          <a:prstGeom prst="rect">
            <a:avLst/>
          </a:prstGeom>
          <a:noFill/>
        </p:spPr>
        <p:txBody>
          <a:bodyPr wrap="square" rtlCol="0">
            <a:spAutoFit/>
          </a:bodyPr>
          <a:lstStyle/>
          <a:p>
            <a:r>
              <a:rPr lang="en-US" sz="3600" b="1" dirty="0" smtClean="0"/>
              <a:t>Developed vs. Developing Countries</a:t>
            </a:r>
            <a:endParaRPr lang="en-US" sz="3600" b="1" dirty="0"/>
          </a:p>
        </p:txBody>
      </p:sp>
      <p:sp>
        <p:nvSpPr>
          <p:cNvPr id="10" name="TextBox 9"/>
          <p:cNvSpPr txBox="1"/>
          <p:nvPr/>
        </p:nvSpPr>
        <p:spPr>
          <a:xfrm>
            <a:off x="396559" y="1101536"/>
            <a:ext cx="6883616" cy="461665"/>
          </a:xfrm>
          <a:prstGeom prst="rect">
            <a:avLst/>
          </a:prstGeom>
          <a:noFill/>
        </p:spPr>
        <p:txBody>
          <a:bodyPr wrap="none" rtlCol="0">
            <a:spAutoFit/>
          </a:bodyPr>
          <a:lstStyle/>
          <a:p>
            <a:r>
              <a:rPr lang="en-US" sz="2400" dirty="0" smtClean="0"/>
              <a:t>213 Countries identified into these categories</a:t>
            </a:r>
            <a:endParaRPr lang="en-US" sz="2400" b="1" dirty="0"/>
          </a:p>
        </p:txBody>
      </p:sp>
      <p:sp>
        <p:nvSpPr>
          <p:cNvPr id="11" name="TextBox 10"/>
          <p:cNvSpPr txBox="1"/>
          <p:nvPr/>
        </p:nvSpPr>
        <p:spPr>
          <a:xfrm>
            <a:off x="698462" y="1596279"/>
            <a:ext cx="8584401" cy="830997"/>
          </a:xfrm>
          <a:prstGeom prst="rect">
            <a:avLst/>
          </a:prstGeom>
          <a:noFill/>
        </p:spPr>
        <p:txBody>
          <a:bodyPr wrap="none" rtlCol="0">
            <a:spAutoFit/>
          </a:bodyPr>
          <a:lstStyle/>
          <a:p>
            <a:pPr marL="285750" indent="-285750">
              <a:buFontTx/>
              <a:buChar char="-"/>
            </a:pPr>
            <a:r>
              <a:rPr lang="en-US" sz="2000" dirty="0" smtClean="0"/>
              <a:t>Originally based </a:t>
            </a:r>
            <a:r>
              <a:rPr lang="en-US" sz="2000" dirty="0" smtClean="0"/>
              <a:t>on </a:t>
            </a:r>
            <a:r>
              <a:rPr lang="en-US" sz="2000" dirty="0" smtClean="0"/>
              <a:t>CIA criteria</a:t>
            </a:r>
          </a:p>
          <a:p>
            <a:pPr marL="285750" indent="-285750">
              <a:buFontTx/>
              <a:buChar char="-"/>
            </a:pPr>
            <a:endParaRPr lang="en-US" sz="800" dirty="0" smtClean="0"/>
          </a:p>
          <a:p>
            <a:pPr marL="285750" indent="-285750">
              <a:buFontTx/>
              <a:buChar char="-"/>
            </a:pPr>
            <a:r>
              <a:rPr lang="en-US" sz="2000" dirty="0" smtClean="0"/>
              <a:t>Now based on UN, World Bank, and International Monetary Fund </a:t>
            </a:r>
            <a:endParaRPr lang="en-US" sz="1050" dirty="0" smtClean="0"/>
          </a:p>
        </p:txBody>
      </p:sp>
      <p:sp>
        <p:nvSpPr>
          <p:cNvPr id="3" name="TextBox 2"/>
          <p:cNvSpPr txBox="1"/>
          <p:nvPr/>
        </p:nvSpPr>
        <p:spPr>
          <a:xfrm>
            <a:off x="858129" y="5261317"/>
            <a:ext cx="1983544" cy="646331"/>
          </a:xfrm>
          <a:prstGeom prst="rect">
            <a:avLst/>
          </a:prstGeom>
          <a:noFill/>
        </p:spPr>
        <p:txBody>
          <a:bodyPr wrap="square" rtlCol="0">
            <a:spAutoFit/>
          </a:bodyPr>
          <a:lstStyle/>
          <a:p>
            <a:r>
              <a:rPr lang="en-US" dirty="0" smtClean="0"/>
              <a:t>87 Developing</a:t>
            </a:r>
          </a:p>
          <a:p>
            <a:r>
              <a:rPr lang="en-US" dirty="0" smtClean="0"/>
              <a:t>126 Developing</a:t>
            </a:r>
            <a:endParaRPr lang="en-US" dirty="0"/>
          </a:p>
        </p:txBody>
      </p:sp>
    </p:spTree>
    <p:extLst>
      <p:ext uri="{BB962C8B-B14F-4D97-AF65-F5344CB8AC3E}">
        <p14:creationId xmlns:p14="http://schemas.microsoft.com/office/powerpoint/2010/main" val="410515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017222" y="1214208"/>
            <a:ext cx="1221923" cy="1832884"/>
          </a:xfrm>
          <a:prstGeom prst="rect">
            <a:avLst/>
          </a:prstGeom>
        </p:spPr>
      </p:pic>
      <p:pic>
        <p:nvPicPr>
          <p:cNvPr id="3" name="Picture 2"/>
          <p:cNvPicPr>
            <a:picLocks noChangeAspect="1"/>
          </p:cNvPicPr>
          <p:nvPr/>
        </p:nvPicPr>
        <p:blipFill>
          <a:blip r:embed="rId4"/>
          <a:stretch>
            <a:fillRect/>
          </a:stretch>
        </p:blipFill>
        <p:spPr>
          <a:xfrm>
            <a:off x="1814287" y="4088268"/>
            <a:ext cx="1186833" cy="1780250"/>
          </a:xfrm>
          <a:prstGeom prst="rect">
            <a:avLst/>
          </a:prstGeom>
        </p:spPr>
      </p:pic>
      <p:pic>
        <p:nvPicPr>
          <p:cNvPr id="4" name="Picture 3"/>
          <p:cNvPicPr>
            <a:picLocks noChangeAspect="1"/>
          </p:cNvPicPr>
          <p:nvPr/>
        </p:nvPicPr>
        <p:blipFill>
          <a:blip r:embed="rId5"/>
          <a:stretch>
            <a:fillRect/>
          </a:stretch>
        </p:blipFill>
        <p:spPr>
          <a:xfrm>
            <a:off x="4577452" y="1209617"/>
            <a:ext cx="1284184" cy="1837475"/>
          </a:xfrm>
          <a:prstGeom prst="rect">
            <a:avLst/>
          </a:prstGeom>
        </p:spPr>
      </p:pic>
      <p:sp>
        <p:nvSpPr>
          <p:cNvPr id="6" name="TextBox 5"/>
          <p:cNvSpPr txBox="1"/>
          <p:nvPr/>
        </p:nvSpPr>
        <p:spPr>
          <a:xfrm>
            <a:off x="0" y="3047092"/>
            <a:ext cx="9144000" cy="646331"/>
          </a:xfrm>
          <a:prstGeom prst="rect">
            <a:avLst/>
          </a:prstGeom>
          <a:noFill/>
        </p:spPr>
        <p:txBody>
          <a:bodyPr wrap="square" rtlCol="0">
            <a:spAutoFit/>
          </a:bodyPr>
          <a:lstStyle/>
          <a:p>
            <a:r>
              <a:rPr lang="en-US" dirty="0"/>
              <a:t> </a:t>
            </a:r>
            <a:r>
              <a:rPr lang="en-US" dirty="0" smtClean="0"/>
              <a:t>     Amy		</a:t>
            </a:r>
            <a:r>
              <a:rPr lang="en-US" dirty="0" err="1" smtClean="0"/>
              <a:t>Marwa</a:t>
            </a:r>
            <a:r>
              <a:rPr lang="en-US" dirty="0" smtClean="0"/>
              <a:t>	            Jose	     Ben	           Megan	     Eric</a:t>
            </a:r>
          </a:p>
          <a:p>
            <a:r>
              <a:rPr lang="en-US" dirty="0" smtClean="0"/>
              <a:t>   </a:t>
            </a:r>
            <a:r>
              <a:rPr lang="en-US" dirty="0" err="1" smtClean="0"/>
              <a:t>Koshoffer</a:t>
            </a:r>
            <a:r>
              <a:rPr lang="en-US" dirty="0"/>
              <a:t>	</a:t>
            </a:r>
            <a:r>
              <a:rPr lang="en-US" dirty="0" smtClean="0"/>
              <a:t>Ammar            Barreiro	    Merritt         Philpott	    Tepe</a:t>
            </a:r>
            <a:endParaRPr lang="en-US" dirty="0"/>
          </a:p>
        </p:txBody>
      </p:sp>
      <p:pic>
        <p:nvPicPr>
          <p:cNvPr id="7" name="Picture 6"/>
          <p:cNvPicPr>
            <a:picLocks noChangeAspect="1"/>
          </p:cNvPicPr>
          <p:nvPr/>
        </p:nvPicPr>
        <p:blipFill>
          <a:blip r:embed="rId6"/>
          <a:stretch>
            <a:fillRect/>
          </a:stretch>
        </p:blipFill>
        <p:spPr>
          <a:xfrm>
            <a:off x="1814287" y="1126199"/>
            <a:ext cx="1280596" cy="1920893"/>
          </a:xfrm>
          <a:prstGeom prst="rect">
            <a:avLst/>
          </a:prstGeom>
        </p:spPr>
      </p:pic>
      <p:sp>
        <p:nvSpPr>
          <p:cNvPr id="8" name="TextBox 7"/>
          <p:cNvSpPr txBox="1"/>
          <p:nvPr/>
        </p:nvSpPr>
        <p:spPr>
          <a:xfrm>
            <a:off x="2218264" y="328658"/>
            <a:ext cx="6037943" cy="523220"/>
          </a:xfrm>
          <a:prstGeom prst="rect">
            <a:avLst/>
          </a:prstGeom>
          <a:noFill/>
        </p:spPr>
        <p:txBody>
          <a:bodyPr wrap="square" rtlCol="0">
            <a:spAutoFit/>
          </a:bodyPr>
          <a:lstStyle/>
          <a:p>
            <a:r>
              <a:rPr lang="en-US" sz="2800" b="1" smtClean="0"/>
              <a:t>Pub Bias Team Members</a:t>
            </a:r>
            <a:endParaRPr lang="en-US" sz="2800" b="1"/>
          </a:p>
        </p:txBody>
      </p:sp>
      <p:pic>
        <p:nvPicPr>
          <p:cNvPr id="9" name="Picture 8"/>
          <p:cNvPicPr>
            <a:picLocks noChangeAspect="1"/>
          </p:cNvPicPr>
          <p:nvPr/>
        </p:nvPicPr>
        <p:blipFill>
          <a:blip r:embed="rId7"/>
          <a:stretch>
            <a:fillRect/>
          </a:stretch>
        </p:blipFill>
        <p:spPr>
          <a:xfrm>
            <a:off x="7394731" y="1209617"/>
            <a:ext cx="1224983" cy="1837475"/>
          </a:xfrm>
          <a:prstGeom prst="rect">
            <a:avLst/>
          </a:prstGeom>
        </p:spPr>
      </p:pic>
      <p:pic>
        <p:nvPicPr>
          <p:cNvPr id="10" name="Picture 9"/>
          <p:cNvPicPr>
            <a:picLocks noChangeAspect="1"/>
          </p:cNvPicPr>
          <p:nvPr/>
        </p:nvPicPr>
        <p:blipFill>
          <a:blip r:embed="rId8"/>
          <a:stretch>
            <a:fillRect/>
          </a:stretch>
        </p:blipFill>
        <p:spPr>
          <a:xfrm>
            <a:off x="432785" y="4088268"/>
            <a:ext cx="1213373" cy="1820060"/>
          </a:xfrm>
          <a:prstGeom prst="rect">
            <a:avLst/>
          </a:prstGeom>
        </p:spPr>
      </p:pic>
      <p:pic>
        <p:nvPicPr>
          <p:cNvPr id="11" name="Picture 10"/>
          <p:cNvPicPr>
            <a:picLocks noChangeAspect="1"/>
          </p:cNvPicPr>
          <p:nvPr/>
        </p:nvPicPr>
        <p:blipFill rotWithShape="1">
          <a:blip r:embed="rId9" cstate="screen">
            <a:extLst>
              <a:ext uri="{28A0092B-C50C-407E-A947-70E740481C1C}">
                <a14:useLocalDpi xmlns:a14="http://schemas.microsoft.com/office/drawing/2010/main"/>
              </a:ext>
            </a:extLst>
          </a:blip>
          <a:srcRect t="-1744"/>
          <a:stretch/>
        </p:blipFill>
        <p:spPr>
          <a:xfrm>
            <a:off x="6013739" y="3898173"/>
            <a:ext cx="1330586" cy="2010155"/>
          </a:xfrm>
          <a:prstGeom prst="rect">
            <a:avLst/>
          </a:prstGeom>
        </p:spPr>
      </p:pic>
      <p:pic>
        <p:nvPicPr>
          <p:cNvPr id="12" name="Picture 11"/>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523456" y="3865048"/>
            <a:ext cx="1321169" cy="2043280"/>
          </a:xfrm>
          <a:prstGeom prst="rect">
            <a:avLst/>
          </a:prstGeom>
        </p:spPr>
      </p:pic>
      <p:pic>
        <p:nvPicPr>
          <p:cNvPr id="13" name="Picture 12"/>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3204339" y="1155374"/>
            <a:ext cx="1237032" cy="1955761"/>
          </a:xfrm>
          <a:prstGeom prst="rect">
            <a:avLst/>
          </a:prstGeom>
        </p:spPr>
      </p:pic>
      <p:sp>
        <p:nvSpPr>
          <p:cNvPr id="14" name="TextBox 13"/>
          <p:cNvSpPr txBox="1"/>
          <p:nvPr/>
        </p:nvSpPr>
        <p:spPr>
          <a:xfrm>
            <a:off x="0" y="5980007"/>
            <a:ext cx="9144000" cy="646331"/>
          </a:xfrm>
          <a:prstGeom prst="rect">
            <a:avLst/>
          </a:prstGeom>
          <a:noFill/>
        </p:spPr>
        <p:txBody>
          <a:bodyPr wrap="square" rtlCol="0">
            <a:spAutoFit/>
          </a:bodyPr>
          <a:lstStyle/>
          <a:p>
            <a:r>
              <a:rPr lang="en-US" dirty="0"/>
              <a:t> </a:t>
            </a:r>
            <a:r>
              <a:rPr lang="en-US" dirty="0" smtClean="0"/>
              <a:t>     Maria	    Rob	            James	      Arlene             Erin	     </a:t>
            </a:r>
            <a:r>
              <a:rPr lang="en-US" dirty="0" err="1" smtClean="0"/>
              <a:t>Zhaowei</a:t>
            </a:r>
            <a:endParaRPr lang="en-US" dirty="0"/>
          </a:p>
          <a:p>
            <a:r>
              <a:rPr lang="en-US" dirty="0" smtClean="0"/>
              <a:t>      Torres	  Tunison	Lee	     Johnson         McCabe        Ren</a:t>
            </a:r>
            <a:endParaRPr lang="en-US" dirty="0"/>
          </a:p>
        </p:txBody>
      </p:sp>
      <p:pic>
        <p:nvPicPr>
          <p:cNvPr id="15" name="Picture 14"/>
          <p:cNvPicPr>
            <a:picLocks noChangeAspect="1"/>
          </p:cNvPicPr>
          <p:nvPr/>
        </p:nvPicPr>
        <p:blipFill>
          <a:blip r:embed="rId12"/>
          <a:stretch>
            <a:fillRect/>
          </a:stretch>
        </p:blipFill>
        <p:spPr>
          <a:xfrm>
            <a:off x="3200394" y="4040982"/>
            <a:ext cx="1289973" cy="1840571"/>
          </a:xfrm>
          <a:prstGeom prst="rect">
            <a:avLst/>
          </a:prstGeom>
        </p:spPr>
      </p:pic>
      <p:pic>
        <p:nvPicPr>
          <p:cNvPr id="16" name="Picture 15"/>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4608451" y="3999188"/>
            <a:ext cx="1270755" cy="1869329"/>
          </a:xfrm>
          <a:prstGeom prst="rect">
            <a:avLst/>
          </a:prstGeom>
        </p:spPr>
      </p:pic>
      <p:pic>
        <p:nvPicPr>
          <p:cNvPr id="17" name="Picture 1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502799" y="130139"/>
            <a:ext cx="1506816" cy="746323"/>
          </a:xfrm>
          <a:prstGeom prst="rect">
            <a:avLst/>
          </a:prstGeom>
        </p:spPr>
      </p:pic>
      <p:pic>
        <p:nvPicPr>
          <p:cNvPr id="18" name="Picture 17"/>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82520" y="1209617"/>
            <a:ext cx="1319650" cy="1847511"/>
          </a:xfrm>
          <a:prstGeom prst="rect">
            <a:avLst/>
          </a:prstGeom>
        </p:spPr>
      </p:pic>
    </p:spTree>
    <p:extLst>
      <p:ext uri="{BB962C8B-B14F-4D97-AF65-F5344CB8AC3E}">
        <p14:creationId xmlns:p14="http://schemas.microsoft.com/office/powerpoint/2010/main" val="7328111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Challenges Often Experienced by Authors from Developing Countries:</a:t>
            </a:r>
            <a:endParaRPr lang="en-US" b="1" dirty="0"/>
          </a:p>
        </p:txBody>
      </p:sp>
      <p:sp>
        <p:nvSpPr>
          <p:cNvPr id="3" name="Content Placeholder 2"/>
          <p:cNvSpPr>
            <a:spLocks noGrp="1"/>
          </p:cNvSpPr>
          <p:nvPr>
            <p:ph idx="1"/>
          </p:nvPr>
        </p:nvSpPr>
        <p:spPr>
          <a:xfrm>
            <a:off x="838199" y="1701800"/>
            <a:ext cx="8151055" cy="4470400"/>
          </a:xfrm>
        </p:spPr>
        <p:txBody>
          <a:bodyPr>
            <a:normAutofit/>
          </a:bodyPr>
          <a:lstStyle/>
          <a:p>
            <a:r>
              <a:rPr lang="en-US" sz="2400" dirty="0" smtClean="0"/>
              <a:t>Lack of fluency in English (or perceived as such)</a:t>
            </a:r>
          </a:p>
          <a:p>
            <a:r>
              <a:rPr lang="en-US" sz="2400" dirty="0" smtClean="0"/>
              <a:t>Reported difficulty in getting work published</a:t>
            </a:r>
          </a:p>
          <a:p>
            <a:r>
              <a:rPr lang="en-US" sz="2400" dirty="0"/>
              <a:t>Limited access to many modern genetic methods</a:t>
            </a:r>
          </a:p>
          <a:p>
            <a:endParaRPr lang="en-US" sz="2400" dirty="0"/>
          </a:p>
        </p:txBody>
      </p:sp>
      <p:cxnSp>
        <p:nvCxnSpPr>
          <p:cNvPr id="5" name="Straight Connector 4"/>
          <p:cNvCxnSpPr/>
          <p:nvPr/>
        </p:nvCxnSpPr>
        <p:spPr>
          <a:xfrm flipH="1">
            <a:off x="1524294" y="3382731"/>
            <a:ext cx="14067" cy="208201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524294" y="5464749"/>
            <a:ext cx="2957634" cy="9377"/>
          </a:xfrm>
          <a:prstGeom prst="line">
            <a:avLst/>
          </a:prstGeom>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1566497" y="3451822"/>
            <a:ext cx="2797775" cy="1792696"/>
          </a:xfrm>
          <a:custGeom>
            <a:avLst/>
            <a:gdLst>
              <a:gd name="connsiteX0" fmla="*/ 0 w 3896751"/>
              <a:gd name="connsiteY0" fmla="*/ 212263 h 1792696"/>
              <a:gd name="connsiteX1" fmla="*/ 140677 w 3896751"/>
              <a:gd name="connsiteY1" fmla="*/ 43450 h 1792696"/>
              <a:gd name="connsiteX2" fmla="*/ 351692 w 3896751"/>
              <a:gd name="connsiteY2" fmla="*/ 127856 h 1792696"/>
              <a:gd name="connsiteX3" fmla="*/ 759655 w 3896751"/>
              <a:gd name="connsiteY3" fmla="*/ 1323610 h 1792696"/>
              <a:gd name="connsiteX4" fmla="*/ 1477108 w 3896751"/>
              <a:gd name="connsiteY4" fmla="*/ 1675303 h 1792696"/>
              <a:gd name="connsiteX5" fmla="*/ 3390314 w 3896751"/>
              <a:gd name="connsiteY5" fmla="*/ 1787844 h 1792696"/>
              <a:gd name="connsiteX6" fmla="*/ 3896751 w 3896751"/>
              <a:gd name="connsiteY6" fmla="*/ 1773776 h 179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6751" h="1792696">
                <a:moveTo>
                  <a:pt x="0" y="212263"/>
                </a:moveTo>
                <a:cubicBezTo>
                  <a:pt x="41031" y="134890"/>
                  <a:pt x="82062" y="57518"/>
                  <a:pt x="140677" y="43450"/>
                </a:cubicBezTo>
                <a:cubicBezTo>
                  <a:pt x="199292" y="29382"/>
                  <a:pt x="248529" y="-85504"/>
                  <a:pt x="351692" y="127856"/>
                </a:cubicBezTo>
                <a:cubicBezTo>
                  <a:pt x="454855" y="341216"/>
                  <a:pt x="572086" y="1065702"/>
                  <a:pt x="759655" y="1323610"/>
                </a:cubicBezTo>
                <a:cubicBezTo>
                  <a:pt x="947224" y="1581518"/>
                  <a:pt x="1038665" y="1597931"/>
                  <a:pt x="1477108" y="1675303"/>
                </a:cubicBezTo>
                <a:cubicBezTo>
                  <a:pt x="1915551" y="1752675"/>
                  <a:pt x="2987040" y="1771432"/>
                  <a:pt x="3390314" y="1787844"/>
                </a:cubicBezTo>
                <a:cubicBezTo>
                  <a:pt x="3793588" y="1804256"/>
                  <a:pt x="3896751" y="1773776"/>
                  <a:pt x="3896751" y="1773776"/>
                </a:cubicBezTo>
              </a:path>
            </a:pathLst>
          </a:cu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31034" y="5620835"/>
            <a:ext cx="696024" cy="369332"/>
          </a:xfrm>
          <a:prstGeom prst="rect">
            <a:avLst/>
          </a:prstGeom>
          <a:noFill/>
        </p:spPr>
        <p:txBody>
          <a:bodyPr wrap="none" rtlCol="0">
            <a:spAutoFit/>
          </a:bodyPr>
          <a:lstStyle/>
          <a:p>
            <a:r>
              <a:rPr lang="en-US" smtClean="0"/>
              <a:t>Time</a:t>
            </a:r>
            <a:endParaRPr lang="en-US"/>
          </a:p>
        </p:txBody>
      </p:sp>
      <p:sp>
        <p:nvSpPr>
          <p:cNvPr id="10" name="TextBox 9"/>
          <p:cNvSpPr txBox="1"/>
          <p:nvPr/>
        </p:nvSpPr>
        <p:spPr>
          <a:xfrm rot="16200000">
            <a:off x="846841" y="4239073"/>
            <a:ext cx="691215" cy="369332"/>
          </a:xfrm>
          <a:prstGeom prst="rect">
            <a:avLst/>
          </a:prstGeom>
          <a:noFill/>
        </p:spPr>
        <p:txBody>
          <a:bodyPr wrap="none" rtlCol="0">
            <a:spAutoFit/>
          </a:bodyPr>
          <a:lstStyle/>
          <a:p>
            <a:r>
              <a:rPr lang="en-US" dirty="0" smtClean="0"/>
              <a:t>Cost</a:t>
            </a:r>
            <a:endParaRPr lang="en-US" dirty="0"/>
          </a:p>
        </p:txBody>
      </p:sp>
      <p:sp>
        <p:nvSpPr>
          <p:cNvPr id="11" name="TextBox 10"/>
          <p:cNvSpPr txBox="1"/>
          <p:nvPr/>
        </p:nvSpPr>
        <p:spPr>
          <a:xfrm>
            <a:off x="4525518" y="3451822"/>
            <a:ext cx="2678938" cy="2585323"/>
          </a:xfrm>
          <a:prstGeom prst="rect">
            <a:avLst/>
          </a:prstGeom>
          <a:noFill/>
        </p:spPr>
        <p:txBody>
          <a:bodyPr wrap="none" rtlCol="0">
            <a:spAutoFit/>
          </a:bodyPr>
          <a:lstStyle/>
          <a:p>
            <a:r>
              <a:rPr lang="en-US" b="1" dirty="0" smtClean="0"/>
              <a:t>New:</a:t>
            </a:r>
          </a:p>
          <a:p>
            <a:r>
              <a:rPr lang="en-US" dirty="0" smtClean="0"/>
              <a:t>Next-Gen Sequencing</a:t>
            </a:r>
          </a:p>
          <a:p>
            <a:r>
              <a:rPr lang="en-US" dirty="0" smtClean="0"/>
              <a:t>SNPs</a:t>
            </a:r>
          </a:p>
          <a:p>
            <a:r>
              <a:rPr lang="en-US" dirty="0" smtClean="0"/>
              <a:t>Microsatellites</a:t>
            </a:r>
          </a:p>
          <a:p>
            <a:endParaRPr lang="en-US" dirty="0"/>
          </a:p>
          <a:p>
            <a:r>
              <a:rPr lang="en-US" b="1" dirty="0" smtClean="0"/>
              <a:t>Old:</a:t>
            </a:r>
          </a:p>
          <a:p>
            <a:r>
              <a:rPr lang="en-US" dirty="0" smtClean="0"/>
              <a:t>ISSRs</a:t>
            </a:r>
          </a:p>
          <a:p>
            <a:r>
              <a:rPr lang="en-US" dirty="0" err="1" smtClean="0"/>
              <a:t>Allozymes</a:t>
            </a:r>
            <a:endParaRPr lang="en-US" dirty="0" smtClean="0"/>
          </a:p>
          <a:p>
            <a:r>
              <a:rPr lang="en-US" dirty="0" smtClean="0"/>
              <a:t>RFLPs</a:t>
            </a:r>
            <a:endParaRPr lang="en-US" dirty="0"/>
          </a:p>
        </p:txBody>
      </p:sp>
      <p:grpSp>
        <p:nvGrpSpPr>
          <p:cNvPr id="14" name="Group 13"/>
          <p:cNvGrpSpPr/>
          <p:nvPr/>
        </p:nvGrpSpPr>
        <p:grpSpPr>
          <a:xfrm>
            <a:off x="6266726" y="4596619"/>
            <a:ext cx="3166706" cy="2243796"/>
            <a:chOff x="6266726" y="4596619"/>
            <a:chExt cx="3166706" cy="2243796"/>
          </a:xfrm>
        </p:grpSpPr>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66726" y="4596619"/>
              <a:ext cx="2892111" cy="2243796"/>
            </a:xfrm>
            <a:prstGeom prst="rect">
              <a:avLst/>
            </a:prstGeom>
          </p:spPr>
        </p:pic>
        <p:sp>
          <p:nvSpPr>
            <p:cNvPr id="13" name="TextBox 12"/>
            <p:cNvSpPr txBox="1"/>
            <p:nvPr/>
          </p:nvSpPr>
          <p:spPr>
            <a:xfrm>
              <a:off x="7800704" y="6578805"/>
              <a:ext cx="1632728" cy="261610"/>
            </a:xfrm>
            <a:prstGeom prst="rect">
              <a:avLst/>
            </a:prstGeom>
            <a:noFill/>
          </p:spPr>
          <p:txBody>
            <a:bodyPr wrap="square" rtlCol="0">
              <a:spAutoFit/>
            </a:bodyPr>
            <a:lstStyle/>
            <a:p>
              <a:r>
                <a:rPr lang="de-DE" sz="1100" smtClean="0"/>
                <a:t>© NY Daily News</a:t>
              </a:r>
              <a:endParaRPr lang="en-US" sz="1100" dirty="0"/>
            </a:p>
          </p:txBody>
        </p:sp>
      </p:grpSp>
    </p:spTree>
    <p:extLst>
      <p:ext uri="{BB962C8B-B14F-4D97-AF65-F5344CB8AC3E}">
        <p14:creationId xmlns:p14="http://schemas.microsoft.com/office/powerpoint/2010/main" val="41382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animBg="1"/>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6382" y="414609"/>
            <a:ext cx="8212486" cy="1754326"/>
          </a:xfrm>
          <a:prstGeom prst="rect">
            <a:avLst/>
          </a:prstGeom>
          <a:noFill/>
        </p:spPr>
        <p:txBody>
          <a:bodyPr wrap="square" rtlCol="0">
            <a:spAutoFit/>
          </a:bodyPr>
          <a:lstStyle/>
          <a:p>
            <a:r>
              <a:rPr lang="en-US" sz="3600" b="1" dirty="0" smtClean="0"/>
              <a:t>Has this inequality in resources and language barriers led to a publication bias?</a:t>
            </a:r>
            <a:endParaRPr lang="en-US" sz="3600" b="1" dirty="0"/>
          </a:p>
        </p:txBody>
      </p:sp>
      <p:sp>
        <p:nvSpPr>
          <p:cNvPr id="3" name="TextBox 2"/>
          <p:cNvSpPr txBox="1"/>
          <p:nvPr/>
        </p:nvSpPr>
        <p:spPr>
          <a:xfrm>
            <a:off x="657483" y="5734447"/>
            <a:ext cx="1988996" cy="615553"/>
          </a:xfrm>
          <a:prstGeom prst="rect">
            <a:avLst/>
          </a:prstGeom>
          <a:noFill/>
        </p:spPr>
        <p:txBody>
          <a:bodyPr wrap="square" rtlCol="0">
            <a:spAutoFit/>
          </a:bodyPr>
          <a:lstStyle/>
          <a:p>
            <a:pPr algn="ctr"/>
            <a:r>
              <a:rPr lang="en-US" dirty="0" smtClean="0"/>
              <a:t>Frank Meyer</a:t>
            </a:r>
          </a:p>
          <a:p>
            <a:pPr algn="ctr"/>
            <a:r>
              <a:rPr lang="en-US" sz="1600" dirty="0" smtClean="0"/>
              <a:t>(1875-1918)</a:t>
            </a:r>
            <a:endParaRPr lang="en-US" sz="1600" dirty="0"/>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74687" y="6350000"/>
            <a:ext cx="2846396" cy="333959"/>
          </a:xfrm>
          <a:prstGeom prst="rect">
            <a:avLst/>
          </a:prstGeom>
        </p:spPr>
      </p:pic>
      <p:pic>
        <p:nvPicPr>
          <p:cNvPr id="8" name="Picture 7"/>
          <p:cNvPicPr>
            <a:picLocks noChangeAspect="1"/>
          </p:cNvPicPr>
          <p:nvPr/>
        </p:nvPicPr>
        <p:blipFill>
          <a:blip r:embed="rId3"/>
          <a:stretch>
            <a:fillRect/>
          </a:stretch>
        </p:blipFill>
        <p:spPr>
          <a:xfrm>
            <a:off x="666382" y="2421632"/>
            <a:ext cx="2188550" cy="3271882"/>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95468" y="1786445"/>
            <a:ext cx="3604989" cy="2473022"/>
          </a:xfrm>
          <a:prstGeom prst="rect">
            <a:avLst/>
          </a:prstGeom>
        </p:spPr>
      </p:pic>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374285" y="2247152"/>
            <a:ext cx="1972412" cy="3461657"/>
          </a:xfrm>
          <a:prstGeom prst="rect">
            <a:avLst/>
          </a:prstGeom>
        </p:spPr>
      </p:pic>
      <p:pic>
        <p:nvPicPr>
          <p:cNvPr id="2" name="Picture 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495468" y="4405215"/>
            <a:ext cx="2972775" cy="2278744"/>
          </a:xfrm>
          <a:prstGeom prst="rect">
            <a:avLst/>
          </a:prstGeom>
        </p:spPr>
      </p:pic>
    </p:spTree>
    <p:extLst>
      <p:ext uri="{BB962C8B-B14F-4D97-AF65-F5344CB8AC3E}">
        <p14:creationId xmlns:p14="http://schemas.microsoft.com/office/powerpoint/2010/main" val="11199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6382" y="414609"/>
            <a:ext cx="8212486" cy="646331"/>
          </a:xfrm>
          <a:prstGeom prst="rect">
            <a:avLst/>
          </a:prstGeom>
          <a:noFill/>
        </p:spPr>
        <p:txBody>
          <a:bodyPr wrap="square" rtlCol="0">
            <a:spAutoFit/>
          </a:bodyPr>
          <a:lstStyle/>
          <a:p>
            <a:r>
              <a:rPr lang="en-US" sz="3600" b="1" dirty="0" smtClean="0"/>
              <a:t>Another approach</a:t>
            </a:r>
            <a:r>
              <a:rPr lang="mr-IN" sz="3600" b="1" dirty="0" smtClean="0"/>
              <a:t>…</a:t>
            </a:r>
            <a:r>
              <a:rPr lang="en-US" sz="3600" b="1" dirty="0" smtClean="0"/>
              <a:t>.</a:t>
            </a:r>
            <a:endParaRPr lang="en-US" sz="3600" b="1" dirty="0"/>
          </a:p>
        </p:txBody>
      </p:sp>
      <p:pic>
        <p:nvPicPr>
          <p:cNvPr id="11" name="Picture 10"/>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67287" y="1640114"/>
            <a:ext cx="1349829" cy="2191657"/>
          </a:xfrm>
          <a:prstGeom prst="rect">
            <a:avLst/>
          </a:prstGeom>
        </p:spPr>
      </p:pic>
      <p:sp>
        <p:nvSpPr>
          <p:cNvPr id="12" name="TextBox 11"/>
          <p:cNvSpPr txBox="1"/>
          <p:nvPr/>
        </p:nvSpPr>
        <p:spPr>
          <a:xfrm>
            <a:off x="400372" y="3848018"/>
            <a:ext cx="1683658" cy="615553"/>
          </a:xfrm>
          <a:prstGeom prst="rect">
            <a:avLst/>
          </a:prstGeom>
          <a:noFill/>
        </p:spPr>
        <p:txBody>
          <a:bodyPr wrap="square" rtlCol="0">
            <a:spAutoFit/>
          </a:bodyPr>
          <a:lstStyle/>
          <a:p>
            <a:r>
              <a:rPr lang="en-US" dirty="0" smtClean="0"/>
              <a:t>John G. Jack</a:t>
            </a:r>
          </a:p>
          <a:p>
            <a:pPr algn="ctr"/>
            <a:r>
              <a:rPr lang="en-US" sz="1600" dirty="0" smtClean="0"/>
              <a:t>(1861-1949)</a:t>
            </a:r>
            <a:endParaRPr lang="en-US" sz="1600" dirty="0"/>
          </a:p>
        </p:txBody>
      </p:sp>
      <p:pic>
        <p:nvPicPr>
          <p:cNvPr id="13" name="Picture 1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21054" y="1486764"/>
            <a:ext cx="4705091" cy="3796436"/>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454970" y="1264475"/>
            <a:ext cx="1438347" cy="2409372"/>
          </a:xfrm>
          <a:prstGeom prst="rect">
            <a:avLst/>
          </a:prstGeom>
        </p:spPr>
      </p:pic>
      <p:sp>
        <p:nvSpPr>
          <p:cNvPr id="16" name="TextBox 15"/>
          <p:cNvSpPr txBox="1"/>
          <p:nvPr/>
        </p:nvSpPr>
        <p:spPr>
          <a:xfrm>
            <a:off x="7334509" y="3673847"/>
            <a:ext cx="1809491" cy="584775"/>
          </a:xfrm>
          <a:prstGeom prst="rect">
            <a:avLst/>
          </a:prstGeom>
          <a:noFill/>
        </p:spPr>
        <p:txBody>
          <a:bodyPr wrap="square" rtlCol="0">
            <a:spAutoFit/>
          </a:bodyPr>
          <a:lstStyle/>
          <a:p>
            <a:r>
              <a:rPr lang="en-US" sz="1600" dirty="0" err="1" smtClean="0"/>
              <a:t>Woon</a:t>
            </a:r>
            <a:r>
              <a:rPr lang="en-US" sz="1600" dirty="0" smtClean="0"/>
              <a:t>-Young Chun</a:t>
            </a:r>
            <a:endParaRPr lang="en-US" sz="1600" dirty="0"/>
          </a:p>
        </p:txBody>
      </p:sp>
      <p:pic>
        <p:nvPicPr>
          <p:cNvPr id="17" name="Picture 1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65138" y="4258622"/>
            <a:ext cx="1520781" cy="2286043"/>
          </a:xfrm>
          <a:prstGeom prst="rect">
            <a:avLst/>
          </a:prstGeom>
        </p:spPr>
      </p:pic>
      <p:sp>
        <p:nvSpPr>
          <p:cNvPr id="18" name="TextBox 17"/>
          <p:cNvSpPr txBox="1"/>
          <p:nvPr/>
        </p:nvSpPr>
        <p:spPr>
          <a:xfrm>
            <a:off x="7465138" y="6519446"/>
            <a:ext cx="1809491" cy="338554"/>
          </a:xfrm>
          <a:prstGeom prst="rect">
            <a:avLst/>
          </a:prstGeom>
          <a:noFill/>
        </p:spPr>
        <p:txBody>
          <a:bodyPr wrap="square" rtlCol="0">
            <a:spAutoFit/>
          </a:bodyPr>
          <a:lstStyle/>
          <a:p>
            <a:r>
              <a:rPr lang="en-US" sz="1600" dirty="0" err="1" smtClean="0"/>
              <a:t>Hsen</a:t>
            </a:r>
            <a:r>
              <a:rPr lang="en-US" sz="1600" dirty="0" smtClean="0"/>
              <a:t>-Hsu Hu</a:t>
            </a:r>
            <a:endParaRPr lang="en-US" sz="1600" dirty="0"/>
          </a:p>
        </p:txBody>
      </p:sp>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2610" y="5502003"/>
            <a:ext cx="2354036" cy="720742"/>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6142" y="1855600"/>
            <a:ext cx="3112367" cy="4689065"/>
          </a:xfrm>
          <a:prstGeom prst="rect">
            <a:avLst/>
          </a:prstGeom>
        </p:spPr>
      </p:pic>
      <p:sp>
        <p:nvSpPr>
          <p:cNvPr id="21" name="TextBox 20"/>
          <p:cNvSpPr txBox="1"/>
          <p:nvPr/>
        </p:nvSpPr>
        <p:spPr>
          <a:xfrm>
            <a:off x="3324580" y="1903163"/>
            <a:ext cx="2331183" cy="369332"/>
          </a:xfrm>
          <a:prstGeom prst="rect">
            <a:avLst/>
          </a:prstGeom>
          <a:noFill/>
        </p:spPr>
        <p:txBody>
          <a:bodyPr wrap="square" rtlCol="0">
            <a:spAutoFit/>
          </a:bodyPr>
          <a:lstStyle/>
          <a:p>
            <a:r>
              <a:rPr lang="en-US" smtClean="0"/>
              <a:t>Dawn Redwood</a:t>
            </a:r>
            <a:endParaRPr lang="en-US"/>
          </a:p>
        </p:txBody>
      </p:sp>
    </p:spTree>
    <p:extLst>
      <p:ext uri="{BB962C8B-B14F-4D97-AF65-F5344CB8AC3E}">
        <p14:creationId xmlns:p14="http://schemas.microsoft.com/office/powerpoint/2010/main" val="1192052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742" y="2093685"/>
            <a:ext cx="7870371" cy="2434771"/>
          </a:xfrm>
        </p:spPr>
        <p:txBody>
          <a:bodyPr>
            <a:noAutofit/>
          </a:bodyPr>
          <a:lstStyle/>
          <a:p>
            <a:pPr algn="ctr">
              <a:lnSpc>
                <a:spcPts val="5480"/>
              </a:lnSpc>
            </a:pPr>
            <a:r>
              <a:rPr lang="en-US" sz="4000" dirty="0" smtClean="0"/>
              <a:t>Do researchers in developing countries receive proper credit for their work?</a:t>
            </a:r>
            <a:endParaRPr lang="en-US" sz="4000" b="1" dirty="0"/>
          </a:p>
        </p:txBody>
      </p:sp>
    </p:spTree>
    <p:extLst>
      <p:ext uri="{BB962C8B-B14F-4D97-AF65-F5344CB8AC3E}">
        <p14:creationId xmlns:p14="http://schemas.microsoft.com/office/powerpoint/2010/main" val="2015902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6382" y="414609"/>
            <a:ext cx="8212486" cy="646331"/>
          </a:xfrm>
          <a:prstGeom prst="rect">
            <a:avLst/>
          </a:prstGeom>
          <a:noFill/>
        </p:spPr>
        <p:txBody>
          <a:bodyPr wrap="square" rtlCol="0">
            <a:spAutoFit/>
          </a:bodyPr>
          <a:lstStyle/>
          <a:p>
            <a:r>
              <a:rPr lang="en-US" sz="3600" b="1" dirty="0" smtClean="0"/>
              <a:t>Who should be an author?</a:t>
            </a:r>
            <a:endParaRPr lang="en-US" sz="3600" b="1" dirty="0"/>
          </a:p>
        </p:txBody>
      </p:sp>
      <p:sp>
        <p:nvSpPr>
          <p:cNvPr id="2" name="TextBox 1"/>
          <p:cNvSpPr txBox="1"/>
          <p:nvPr/>
        </p:nvSpPr>
        <p:spPr>
          <a:xfrm>
            <a:off x="449498" y="1283510"/>
            <a:ext cx="8215086" cy="4708981"/>
          </a:xfrm>
          <a:prstGeom prst="rect">
            <a:avLst/>
          </a:prstGeom>
          <a:noFill/>
        </p:spPr>
        <p:txBody>
          <a:bodyPr wrap="square" rtlCol="0">
            <a:spAutoFit/>
          </a:bodyPr>
          <a:lstStyle/>
          <a:p>
            <a:pPr marL="457200" indent="-457200">
              <a:buFont typeface="Arial" charset="0"/>
              <a:buChar char="•"/>
            </a:pPr>
            <a:r>
              <a:rPr lang="en-US" sz="2400" dirty="0" smtClean="0"/>
              <a:t>Substantially contributed </a:t>
            </a:r>
            <a:r>
              <a:rPr lang="en-US" sz="2400" dirty="0"/>
              <a:t>to conception </a:t>
            </a:r>
            <a:r>
              <a:rPr lang="en-US" sz="2400" dirty="0" smtClean="0"/>
              <a:t>&amp; </a:t>
            </a:r>
            <a:r>
              <a:rPr lang="en-US" sz="2400" dirty="0"/>
              <a:t>design, or </a:t>
            </a:r>
            <a:r>
              <a:rPr lang="en-US" sz="2400" dirty="0" smtClean="0"/>
              <a:t>data acquisition, </a:t>
            </a:r>
            <a:r>
              <a:rPr lang="en-US" sz="2400" dirty="0"/>
              <a:t>or analysis </a:t>
            </a:r>
            <a:r>
              <a:rPr lang="en-US" sz="2400" dirty="0" smtClean="0"/>
              <a:t>of </a:t>
            </a:r>
            <a:r>
              <a:rPr lang="en-US" sz="2400" dirty="0" smtClean="0"/>
              <a:t>data</a:t>
            </a:r>
          </a:p>
          <a:p>
            <a:pPr marL="457200" indent="-457200">
              <a:buFont typeface="Arial" charset="0"/>
              <a:buChar char="•"/>
            </a:pPr>
            <a:endParaRPr lang="en-US" sz="2000" dirty="0" smtClean="0"/>
          </a:p>
          <a:p>
            <a:pPr marL="457200" indent="-457200">
              <a:buFont typeface="Arial" charset="0"/>
              <a:buChar char="•"/>
            </a:pPr>
            <a:r>
              <a:rPr lang="en-US" sz="2400" dirty="0" smtClean="0"/>
              <a:t>Involved </a:t>
            </a:r>
            <a:r>
              <a:rPr lang="en-US" sz="2400" dirty="0"/>
              <a:t>in drafting the manuscript or revising it </a:t>
            </a:r>
            <a:r>
              <a:rPr lang="en-US" sz="2400" dirty="0" smtClean="0"/>
              <a:t>for </a:t>
            </a:r>
            <a:r>
              <a:rPr lang="en-US" sz="2400" dirty="0"/>
              <a:t>important intellectual </a:t>
            </a:r>
            <a:r>
              <a:rPr lang="en-US" sz="2400" dirty="0" smtClean="0"/>
              <a:t>content or approves of it</a:t>
            </a:r>
          </a:p>
          <a:p>
            <a:pPr marL="457200" indent="-457200">
              <a:buFont typeface="Arial" charset="0"/>
              <a:buChar char="•"/>
            </a:pPr>
            <a:endParaRPr lang="en-US" sz="2000" dirty="0"/>
          </a:p>
          <a:p>
            <a:pPr marL="457200" indent="-457200">
              <a:buFont typeface="Arial" charset="0"/>
              <a:buChar char="•"/>
            </a:pPr>
            <a:r>
              <a:rPr lang="en-US" sz="2400" dirty="0" smtClean="0"/>
              <a:t>Participated </a:t>
            </a:r>
            <a:r>
              <a:rPr lang="en-US" sz="2400" dirty="0"/>
              <a:t>sufficiently </a:t>
            </a:r>
            <a:r>
              <a:rPr lang="en-US" sz="2400" dirty="0" smtClean="0"/>
              <a:t>to </a:t>
            </a:r>
            <a:r>
              <a:rPr lang="en-US" sz="2400" dirty="0"/>
              <a:t>take public responsibility for appropriate portions of the </a:t>
            </a:r>
            <a:r>
              <a:rPr lang="en-US" sz="2400" dirty="0" smtClean="0"/>
              <a:t>content </a:t>
            </a:r>
          </a:p>
          <a:p>
            <a:pPr lvl="2"/>
            <a:r>
              <a:rPr lang="en-US" sz="2400" dirty="0" smtClean="0"/>
              <a:t>-  Can explain their contribution</a:t>
            </a:r>
          </a:p>
          <a:p>
            <a:pPr marL="457200" indent="-457200">
              <a:buFont typeface="Arial" charset="0"/>
              <a:buChar char="•"/>
            </a:pPr>
            <a:endParaRPr lang="en-US" sz="2000" dirty="0"/>
          </a:p>
          <a:p>
            <a:pPr marL="457200" indent="-457200">
              <a:buFont typeface="Arial" charset="0"/>
              <a:buChar char="•"/>
            </a:pPr>
            <a:r>
              <a:rPr lang="en-US" sz="2400" dirty="0" smtClean="0"/>
              <a:t>The project could not have been done otherwise without this persons’ contribution</a:t>
            </a:r>
          </a:p>
          <a:p>
            <a:pPr marL="457200" indent="-457200">
              <a:buFont typeface="Arial" charset="0"/>
              <a:buChar char="•"/>
            </a:pPr>
            <a:endParaRPr lang="en-US" sz="2400" dirty="0"/>
          </a:p>
        </p:txBody>
      </p:sp>
    </p:spTree>
    <p:extLst>
      <p:ext uri="{BB962C8B-B14F-4D97-AF65-F5344CB8AC3E}">
        <p14:creationId xmlns:p14="http://schemas.microsoft.com/office/powerpoint/2010/main" val="1761969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8164" y="359014"/>
            <a:ext cx="8212486" cy="646331"/>
          </a:xfrm>
          <a:prstGeom prst="rect">
            <a:avLst/>
          </a:prstGeom>
          <a:noFill/>
        </p:spPr>
        <p:txBody>
          <a:bodyPr wrap="square" rtlCol="0">
            <a:spAutoFit/>
          </a:bodyPr>
          <a:lstStyle/>
          <a:p>
            <a:r>
              <a:rPr lang="en-US" sz="3600" b="1" dirty="0" smtClean="0"/>
              <a:t>How about non-researchers? </a:t>
            </a:r>
            <a:endParaRPr lang="en-US" sz="3600" b="1" dirty="0"/>
          </a:p>
        </p:txBody>
      </p:sp>
      <p:sp>
        <p:nvSpPr>
          <p:cNvPr id="3" name="TextBox 2"/>
          <p:cNvSpPr txBox="1"/>
          <p:nvPr/>
        </p:nvSpPr>
        <p:spPr>
          <a:xfrm>
            <a:off x="546427" y="1188078"/>
            <a:ext cx="8510954" cy="461665"/>
          </a:xfrm>
          <a:prstGeom prst="rect">
            <a:avLst/>
          </a:prstGeom>
          <a:noFill/>
        </p:spPr>
        <p:txBody>
          <a:bodyPr wrap="square" rtlCol="0">
            <a:spAutoFit/>
          </a:bodyPr>
          <a:lstStyle/>
          <a:p>
            <a:r>
              <a:rPr lang="en-US" sz="2400" dirty="0" smtClean="0"/>
              <a:t>Debate on how to properly recognize “</a:t>
            </a:r>
            <a:r>
              <a:rPr lang="en-US" sz="2400" b="1" dirty="0" smtClean="0"/>
              <a:t>para-scientists</a:t>
            </a:r>
            <a:r>
              <a:rPr lang="en-US" sz="2400" dirty="0" smtClean="0"/>
              <a:t>”</a:t>
            </a:r>
            <a:endParaRPr lang="en-US" sz="2400" dirty="0"/>
          </a:p>
        </p:txBody>
      </p:sp>
      <p:sp>
        <p:nvSpPr>
          <p:cNvPr id="5" name="TextBox 4"/>
          <p:cNvSpPr txBox="1"/>
          <p:nvPr/>
        </p:nvSpPr>
        <p:spPr>
          <a:xfrm>
            <a:off x="574264" y="1708701"/>
            <a:ext cx="8100778" cy="1200329"/>
          </a:xfrm>
          <a:prstGeom prst="rect">
            <a:avLst/>
          </a:prstGeom>
          <a:noFill/>
        </p:spPr>
        <p:txBody>
          <a:bodyPr wrap="square" rtlCol="0">
            <a:spAutoFit/>
          </a:bodyPr>
          <a:lstStyle/>
          <a:p>
            <a:pPr marL="641350" indent="-641350"/>
            <a:r>
              <a:rPr lang="en-US" sz="2400" i="1" dirty="0" smtClean="0">
                <a:latin typeface="Times New Roman" charset="0"/>
                <a:ea typeface="Times New Roman" charset="0"/>
                <a:cs typeface="Times New Roman" charset="0"/>
              </a:rPr>
              <a:t>Def.  </a:t>
            </a:r>
            <a:r>
              <a:rPr lang="en-US" sz="2400" dirty="0"/>
              <a:t>M</a:t>
            </a:r>
            <a:r>
              <a:rPr lang="en-US" sz="2400" dirty="0" smtClean="0"/>
              <a:t>embers </a:t>
            </a:r>
            <a:r>
              <a:rPr lang="en-US" sz="2400" dirty="0"/>
              <a:t>of indigenous and local communities with substantial </a:t>
            </a:r>
            <a:r>
              <a:rPr lang="en-US" sz="2400" dirty="0" smtClean="0"/>
              <a:t>knowledge, </a:t>
            </a:r>
            <a:r>
              <a:rPr lang="en-US" sz="2400" dirty="0"/>
              <a:t>yet a lack of formal </a:t>
            </a:r>
            <a:r>
              <a:rPr lang="en-US" sz="2400" dirty="0" smtClean="0"/>
              <a:t>training</a:t>
            </a:r>
            <a:endParaRPr lang="en-US" sz="2400" dirty="0"/>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611455" y="2909030"/>
            <a:ext cx="6337751" cy="3850482"/>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3409" y="3774423"/>
            <a:ext cx="1552470" cy="1905559"/>
          </a:xfrm>
          <a:prstGeom prst="rect">
            <a:avLst/>
          </a:prstGeom>
        </p:spPr>
      </p:pic>
      <p:sp>
        <p:nvSpPr>
          <p:cNvPr id="14" name="TextBox 13"/>
          <p:cNvSpPr txBox="1"/>
          <p:nvPr/>
        </p:nvSpPr>
        <p:spPr>
          <a:xfrm>
            <a:off x="637309" y="5862715"/>
            <a:ext cx="1911101" cy="307777"/>
          </a:xfrm>
          <a:prstGeom prst="rect">
            <a:avLst/>
          </a:prstGeom>
          <a:noFill/>
        </p:spPr>
        <p:txBody>
          <a:bodyPr wrap="none" rtlCol="0">
            <a:spAutoFit/>
          </a:bodyPr>
          <a:lstStyle/>
          <a:p>
            <a:r>
              <a:rPr lang="en-US" sz="1400" dirty="0" smtClean="0"/>
              <a:t>Dr. Nicola Flanagan</a:t>
            </a:r>
            <a:endParaRPr lang="en-US" sz="1400" dirty="0"/>
          </a:p>
        </p:txBody>
      </p:sp>
    </p:spTree>
    <p:extLst>
      <p:ext uri="{BB962C8B-B14F-4D97-AF65-F5344CB8AC3E}">
        <p14:creationId xmlns:p14="http://schemas.microsoft.com/office/powerpoint/2010/main" val="1301566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93523" y="2039900"/>
            <a:ext cx="3460124" cy="1863968"/>
          </a:xfrm>
          <a:prstGeom prst="rect">
            <a:avLst/>
          </a:prstGeom>
        </p:spPr>
      </p:pic>
      <p:sp>
        <p:nvSpPr>
          <p:cNvPr id="9" name="TextBox 8"/>
          <p:cNvSpPr txBox="1"/>
          <p:nvPr/>
        </p:nvSpPr>
        <p:spPr>
          <a:xfrm>
            <a:off x="396559" y="254808"/>
            <a:ext cx="8212486" cy="646331"/>
          </a:xfrm>
          <a:prstGeom prst="rect">
            <a:avLst/>
          </a:prstGeom>
          <a:noFill/>
        </p:spPr>
        <p:txBody>
          <a:bodyPr wrap="square" rtlCol="0">
            <a:spAutoFit/>
          </a:bodyPr>
          <a:lstStyle/>
          <a:p>
            <a:r>
              <a:rPr lang="en-US" sz="3600" b="1" dirty="0" smtClean="0"/>
              <a:t>Our Analysis</a:t>
            </a:r>
            <a:endParaRPr lang="en-US" sz="3600" b="1" dirty="0"/>
          </a:p>
        </p:txBody>
      </p:sp>
      <p:sp>
        <p:nvSpPr>
          <p:cNvPr id="10" name="TextBox 9"/>
          <p:cNvSpPr txBox="1"/>
          <p:nvPr/>
        </p:nvSpPr>
        <p:spPr>
          <a:xfrm>
            <a:off x="396558" y="981279"/>
            <a:ext cx="8408071" cy="461665"/>
          </a:xfrm>
          <a:prstGeom prst="rect">
            <a:avLst/>
          </a:prstGeom>
          <a:noFill/>
        </p:spPr>
        <p:txBody>
          <a:bodyPr wrap="none" rtlCol="0">
            <a:spAutoFit/>
          </a:bodyPr>
          <a:lstStyle/>
          <a:p>
            <a:r>
              <a:rPr lang="en-US" sz="2400" dirty="0" smtClean="0"/>
              <a:t>Examined 87 </a:t>
            </a:r>
            <a:r>
              <a:rPr lang="en-US" sz="2400" b="1" dirty="0" smtClean="0"/>
              <a:t>Developed</a:t>
            </a:r>
            <a:r>
              <a:rPr lang="en-US" sz="2400" dirty="0" smtClean="0"/>
              <a:t> and 126 </a:t>
            </a:r>
            <a:r>
              <a:rPr lang="en-US" sz="2400" b="1" dirty="0" smtClean="0"/>
              <a:t>Developing </a:t>
            </a:r>
            <a:r>
              <a:rPr lang="en-US" sz="2400" dirty="0" smtClean="0"/>
              <a:t>Countries</a:t>
            </a:r>
            <a:endParaRPr lang="en-US" sz="2400" b="1" dirty="0"/>
          </a:p>
        </p:txBody>
      </p:sp>
      <p:sp>
        <p:nvSpPr>
          <p:cNvPr id="12" name="TextBox 11"/>
          <p:cNvSpPr txBox="1"/>
          <p:nvPr/>
        </p:nvSpPr>
        <p:spPr>
          <a:xfrm>
            <a:off x="396558" y="2162843"/>
            <a:ext cx="4796965" cy="1785104"/>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charset="0"/>
              <a:buNone/>
              <a:tabLst/>
              <a:defRPr/>
            </a:pPr>
            <a:r>
              <a:rPr lang="en-US" sz="2000" b="1" u="sng" dirty="0" smtClean="0"/>
              <a:t>Country Data:</a:t>
            </a:r>
          </a:p>
          <a:p>
            <a:pPr marL="285750" marR="0" lvl="0" indent="-285750" defTabSz="914400" eaLnBrk="1" fontAlgn="auto" latinLnBrk="0" hangingPunct="1">
              <a:lnSpc>
                <a:spcPct val="100000"/>
              </a:lnSpc>
              <a:spcBef>
                <a:spcPts val="0"/>
              </a:spcBef>
              <a:spcAft>
                <a:spcPts val="0"/>
              </a:spcAft>
              <a:buClrTx/>
              <a:buSzTx/>
              <a:buFont typeface="Arial" charset="0"/>
              <a:buNone/>
              <a:tabLst/>
              <a:defRPr/>
            </a:pPr>
            <a:endParaRPr lang="en-US" sz="1000" dirty="0" smtClean="0"/>
          </a:p>
          <a:p>
            <a:pPr marL="742950" lvl="1" indent="-285750">
              <a:buFont typeface="Arial" charset="0"/>
              <a:buChar char="•"/>
              <a:defRPr/>
            </a:pPr>
            <a:r>
              <a:rPr lang="en-US" sz="2000" dirty="0" smtClean="0"/>
              <a:t>Land Area</a:t>
            </a:r>
          </a:p>
          <a:p>
            <a:pPr marL="742950" lvl="1" indent="-285750">
              <a:buFont typeface="Arial" charset="0"/>
              <a:buChar char="•"/>
              <a:defRPr/>
            </a:pPr>
            <a:r>
              <a:rPr lang="en-US" sz="2000" dirty="0"/>
              <a:t>Gross Domestic Product</a:t>
            </a:r>
          </a:p>
          <a:p>
            <a:pPr marL="742950" lvl="1" indent="-285750">
              <a:buFont typeface="Arial" charset="0"/>
              <a:buChar char="•"/>
              <a:defRPr/>
            </a:pPr>
            <a:r>
              <a:rPr lang="en-US" sz="2000" dirty="0" smtClean="0"/>
              <a:t>Species </a:t>
            </a:r>
            <a:r>
              <a:rPr lang="en-US" sz="2000" dirty="0" smtClean="0"/>
              <a:t>richness (# of species)</a:t>
            </a:r>
          </a:p>
          <a:p>
            <a:pPr marL="742950" lvl="1" indent="-285750">
              <a:buFont typeface="Arial" charset="0"/>
              <a:buChar char="•"/>
              <a:defRPr/>
            </a:pPr>
            <a:r>
              <a:rPr lang="en-US" sz="2000" dirty="0" smtClean="0"/>
              <a:t>Diversity</a:t>
            </a:r>
            <a:endParaRPr lang="en-US" sz="2000" dirty="0" smtClean="0"/>
          </a:p>
        </p:txBody>
      </p:sp>
      <p:sp>
        <p:nvSpPr>
          <p:cNvPr id="5" name="TextBox 4"/>
          <p:cNvSpPr txBox="1"/>
          <p:nvPr/>
        </p:nvSpPr>
        <p:spPr>
          <a:xfrm>
            <a:off x="396558" y="1572061"/>
            <a:ext cx="5913798" cy="461665"/>
          </a:xfrm>
          <a:prstGeom prst="rect">
            <a:avLst/>
          </a:prstGeom>
          <a:noFill/>
        </p:spPr>
        <p:txBody>
          <a:bodyPr wrap="none" rtlCol="0">
            <a:spAutoFit/>
          </a:bodyPr>
          <a:lstStyle/>
          <a:p>
            <a:r>
              <a:rPr lang="en-US" sz="2400" dirty="0" smtClean="0"/>
              <a:t>Targeting Plant Conservation Genetics</a:t>
            </a:r>
            <a:endParaRPr lang="en-US" sz="2400" dirty="0"/>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l="-257"/>
          <a:stretch/>
        </p:blipFill>
        <p:spPr>
          <a:xfrm>
            <a:off x="143331" y="4205052"/>
            <a:ext cx="4457262" cy="2573190"/>
          </a:xfrm>
          <a:prstGeom prst="rect">
            <a:avLst/>
          </a:prstGeom>
        </p:spPr>
      </p:pic>
      <p:pic>
        <p:nvPicPr>
          <p:cNvPr id="14" name="Picture 1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35830" y="4218837"/>
            <a:ext cx="4197155" cy="2583613"/>
          </a:xfrm>
          <a:prstGeom prst="rect">
            <a:avLst/>
          </a:prstGeom>
        </p:spPr>
      </p:pic>
    </p:spTree>
    <p:extLst>
      <p:ext uri="{BB962C8B-B14F-4D97-AF65-F5344CB8AC3E}">
        <p14:creationId xmlns:p14="http://schemas.microsoft.com/office/powerpoint/2010/main" val="481059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539" y="1237957"/>
            <a:ext cx="3460124" cy="1863968"/>
          </a:xfrm>
          <a:prstGeom prst="rect">
            <a:avLst/>
          </a:prstGeom>
        </p:spPr>
      </p:pic>
      <p:sp>
        <p:nvSpPr>
          <p:cNvPr id="9" name="TextBox 8"/>
          <p:cNvSpPr txBox="1"/>
          <p:nvPr/>
        </p:nvSpPr>
        <p:spPr>
          <a:xfrm>
            <a:off x="229764" y="465101"/>
            <a:ext cx="8634899" cy="646331"/>
          </a:xfrm>
          <a:prstGeom prst="rect">
            <a:avLst/>
          </a:prstGeom>
          <a:noFill/>
        </p:spPr>
        <p:txBody>
          <a:bodyPr wrap="square" rtlCol="0">
            <a:spAutoFit/>
          </a:bodyPr>
          <a:lstStyle/>
          <a:p>
            <a:r>
              <a:rPr lang="en-US" sz="3600" b="1" dirty="0" smtClean="0"/>
              <a:t>How to </a:t>
            </a:r>
            <a:r>
              <a:rPr lang="en-US" sz="3600" b="1" smtClean="0"/>
              <a:t>Calculate Diversity by Country</a:t>
            </a:r>
            <a:endParaRPr lang="en-US" sz="3600" b="1" dirty="0"/>
          </a:p>
        </p:txBody>
      </p:sp>
      <p:sp>
        <p:nvSpPr>
          <p:cNvPr id="3" name="TextBox 2"/>
          <p:cNvSpPr txBox="1"/>
          <p:nvPr/>
        </p:nvSpPr>
        <p:spPr>
          <a:xfrm>
            <a:off x="506437" y="1237957"/>
            <a:ext cx="4642339" cy="523220"/>
          </a:xfrm>
          <a:prstGeom prst="rect">
            <a:avLst/>
          </a:prstGeom>
          <a:noFill/>
        </p:spPr>
        <p:txBody>
          <a:bodyPr wrap="square" rtlCol="0">
            <a:spAutoFit/>
          </a:bodyPr>
          <a:lstStyle/>
          <a:p>
            <a:r>
              <a:rPr lang="en-US" sz="2800" dirty="0" smtClean="0"/>
              <a:t>Not as easy as it seems!</a:t>
            </a:r>
            <a:endParaRPr lang="en-US" sz="2800" dirty="0"/>
          </a:p>
        </p:txBody>
      </p:sp>
      <p:sp>
        <p:nvSpPr>
          <p:cNvPr id="4" name="TextBox 3"/>
          <p:cNvSpPr txBox="1"/>
          <p:nvPr/>
        </p:nvSpPr>
        <p:spPr>
          <a:xfrm>
            <a:off x="229764" y="2006010"/>
            <a:ext cx="5387926" cy="461665"/>
          </a:xfrm>
          <a:prstGeom prst="rect">
            <a:avLst/>
          </a:prstGeom>
          <a:noFill/>
        </p:spPr>
        <p:txBody>
          <a:bodyPr wrap="square" rtlCol="0">
            <a:spAutoFit/>
          </a:bodyPr>
          <a:lstStyle/>
          <a:p>
            <a:r>
              <a:rPr lang="en-US" sz="2400" dirty="0" smtClean="0"/>
              <a:t>Exploring with different measures:</a:t>
            </a:r>
            <a:endParaRPr lang="en-US" sz="2400" dirty="0"/>
          </a:p>
        </p:txBody>
      </p:sp>
      <p:sp>
        <p:nvSpPr>
          <p:cNvPr id="6" name="TextBox 5"/>
          <p:cNvSpPr txBox="1"/>
          <p:nvPr/>
        </p:nvSpPr>
        <p:spPr>
          <a:xfrm>
            <a:off x="506437" y="3362253"/>
            <a:ext cx="8637563" cy="2923877"/>
          </a:xfrm>
          <a:prstGeom prst="rect">
            <a:avLst/>
          </a:prstGeom>
          <a:noFill/>
        </p:spPr>
        <p:txBody>
          <a:bodyPr wrap="square" rtlCol="0">
            <a:spAutoFit/>
          </a:bodyPr>
          <a:lstStyle/>
          <a:p>
            <a:pPr marL="342900" indent="-342900">
              <a:buFont typeface="Arial" charset="0"/>
              <a:buChar char="•"/>
            </a:pPr>
            <a:r>
              <a:rPr lang="en-US" sz="2400" b="1" dirty="0" smtClean="0"/>
              <a:t>Diversity</a:t>
            </a:r>
            <a:r>
              <a:rPr lang="en-US" sz="2400" dirty="0" smtClean="0"/>
              <a:t> is equivalent to </a:t>
            </a:r>
            <a:r>
              <a:rPr lang="en-US" sz="2400" dirty="0"/>
              <a:t>species richness </a:t>
            </a:r>
            <a:endParaRPr lang="en-US" sz="2400" dirty="0" smtClean="0"/>
          </a:p>
          <a:p>
            <a:pPr marL="342900" indent="-342900">
              <a:buFont typeface="Arial" charset="0"/>
              <a:buChar char="•"/>
            </a:pPr>
            <a:endParaRPr lang="en-US" sz="1000" dirty="0"/>
          </a:p>
          <a:p>
            <a:pPr marL="342900" indent="-342900">
              <a:buFont typeface="Arial" charset="0"/>
              <a:buChar char="•"/>
            </a:pPr>
            <a:r>
              <a:rPr lang="en-US" sz="2400" b="1" dirty="0"/>
              <a:t>UN Diversity</a:t>
            </a:r>
          </a:p>
          <a:p>
            <a:pPr marL="342900" indent="-342900">
              <a:buFont typeface="Arial" charset="0"/>
              <a:buChar char="•"/>
            </a:pPr>
            <a:endParaRPr lang="en-US" sz="1000" dirty="0" smtClean="0"/>
          </a:p>
          <a:p>
            <a:pPr marL="342900" indent="-342900">
              <a:buFont typeface="Arial" charset="0"/>
              <a:buChar char="•"/>
            </a:pPr>
            <a:r>
              <a:rPr lang="en-US" sz="2400" dirty="0" smtClean="0"/>
              <a:t>Average Taxonomic Difference (</a:t>
            </a:r>
            <a:r>
              <a:rPr lang="en-US" sz="2400" b="1" dirty="0" err="1" smtClean="0"/>
              <a:t>AvTD</a:t>
            </a:r>
            <a:r>
              <a:rPr lang="en-US" sz="2400" dirty="0" smtClean="0"/>
              <a:t>) </a:t>
            </a:r>
            <a:r>
              <a:rPr lang="mr-IN" sz="2400" dirty="0" smtClean="0"/>
              <a:t>–</a:t>
            </a:r>
            <a:r>
              <a:rPr lang="en-US" sz="2400" dirty="0" smtClean="0"/>
              <a:t> Tunison</a:t>
            </a:r>
          </a:p>
          <a:p>
            <a:pPr marL="342900" indent="-342900">
              <a:buFont typeface="Arial" charset="0"/>
              <a:buChar char="•"/>
            </a:pPr>
            <a:endParaRPr lang="en-US" sz="1000" dirty="0" smtClean="0"/>
          </a:p>
          <a:p>
            <a:pPr marL="342900" indent="-342900">
              <a:buFont typeface="Arial" charset="0"/>
              <a:buChar char="•"/>
            </a:pPr>
            <a:r>
              <a:rPr lang="en-US" sz="2400" b="1" dirty="0" smtClean="0"/>
              <a:t>Species richness by area</a:t>
            </a:r>
          </a:p>
          <a:p>
            <a:pPr marL="342900" indent="-342900">
              <a:buFont typeface="Arial" charset="0"/>
              <a:buChar char="•"/>
            </a:pPr>
            <a:endParaRPr lang="en-US" sz="1000" dirty="0" smtClean="0"/>
          </a:p>
          <a:p>
            <a:pPr marL="342900" indent="-342900">
              <a:buFont typeface="Arial" charset="0"/>
              <a:buChar char="•"/>
            </a:pPr>
            <a:r>
              <a:rPr lang="en-US" sz="2400" b="1" dirty="0" smtClean="0"/>
              <a:t>Number of threatened species </a:t>
            </a:r>
            <a:r>
              <a:rPr lang="en-US" sz="2400" dirty="0" smtClean="0"/>
              <a:t>(per UN) </a:t>
            </a:r>
            <a:r>
              <a:rPr lang="en-US" sz="2400" b="1" dirty="0" smtClean="0"/>
              <a:t>divided by GBIF richness</a:t>
            </a:r>
            <a:endParaRPr lang="en-US" sz="2400"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06047" y="3101925"/>
            <a:ext cx="2350494" cy="1132938"/>
          </a:xfrm>
          <a:prstGeom prst="rect">
            <a:avLst/>
          </a:prstGeom>
        </p:spPr>
      </p:pic>
    </p:spTree>
    <p:extLst>
      <p:ext uri="{BB962C8B-B14F-4D97-AF65-F5344CB8AC3E}">
        <p14:creationId xmlns:p14="http://schemas.microsoft.com/office/powerpoint/2010/main" val="647485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3174" y="178369"/>
            <a:ext cx="2325871" cy="1252946"/>
          </a:xfrm>
          <a:prstGeom prst="rect">
            <a:avLst/>
          </a:prstGeom>
        </p:spPr>
      </p:pic>
      <p:sp>
        <p:nvSpPr>
          <p:cNvPr id="9" name="TextBox 8"/>
          <p:cNvSpPr txBox="1"/>
          <p:nvPr/>
        </p:nvSpPr>
        <p:spPr>
          <a:xfrm>
            <a:off x="396559" y="254808"/>
            <a:ext cx="8212486" cy="646331"/>
          </a:xfrm>
          <a:prstGeom prst="rect">
            <a:avLst/>
          </a:prstGeom>
          <a:noFill/>
        </p:spPr>
        <p:txBody>
          <a:bodyPr wrap="square" rtlCol="0">
            <a:spAutoFit/>
          </a:bodyPr>
          <a:lstStyle/>
          <a:p>
            <a:r>
              <a:rPr lang="en-US" sz="3600" b="1" dirty="0" smtClean="0"/>
              <a:t>Our Analysis</a:t>
            </a:r>
            <a:endParaRPr lang="en-US" sz="3600" b="1" dirty="0"/>
          </a:p>
        </p:txBody>
      </p:sp>
      <p:sp>
        <p:nvSpPr>
          <p:cNvPr id="13" name="TextBox 12"/>
          <p:cNvSpPr txBox="1"/>
          <p:nvPr/>
        </p:nvSpPr>
        <p:spPr>
          <a:xfrm>
            <a:off x="396558" y="1150238"/>
            <a:ext cx="8522359" cy="3046988"/>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charset="0"/>
              <a:buNone/>
              <a:tabLst/>
              <a:defRPr/>
            </a:pPr>
            <a:r>
              <a:rPr lang="en-US" sz="2400" b="1" u="sng" dirty="0" smtClean="0"/>
              <a:t>Publication Data</a:t>
            </a:r>
            <a:r>
              <a:rPr lang="en-US" sz="2400" b="1" u="sng" dirty="0" smtClean="0"/>
              <a:t>:</a:t>
            </a:r>
          </a:p>
          <a:p>
            <a:pPr marL="285750" marR="0" lvl="0" indent="-285750" defTabSz="914400" eaLnBrk="1" fontAlgn="auto" latinLnBrk="0" hangingPunct="1">
              <a:lnSpc>
                <a:spcPct val="100000"/>
              </a:lnSpc>
              <a:spcBef>
                <a:spcPts val="0"/>
              </a:spcBef>
              <a:spcAft>
                <a:spcPts val="0"/>
              </a:spcAft>
              <a:buClrTx/>
              <a:buSzTx/>
              <a:buFont typeface="Arial" charset="0"/>
              <a:buNone/>
              <a:tabLst/>
              <a:defRPr/>
            </a:pPr>
            <a:endParaRPr lang="en-US" sz="2400" dirty="0" smtClean="0"/>
          </a:p>
          <a:p>
            <a:pPr marL="742950" lvl="1" indent="-285750">
              <a:buFont typeface="Arial" charset="0"/>
              <a:buChar char="•"/>
              <a:defRPr/>
            </a:pPr>
            <a:r>
              <a:rPr lang="en-US" sz="2400" dirty="0" smtClean="0"/>
              <a:t>Plant species name and country where native</a:t>
            </a:r>
          </a:p>
          <a:p>
            <a:pPr marL="742950" lvl="1" indent="-285750">
              <a:buFont typeface="Arial" charset="0"/>
              <a:buChar char="•"/>
              <a:defRPr/>
            </a:pPr>
            <a:r>
              <a:rPr lang="en-US" sz="2400" dirty="0" smtClean="0"/>
              <a:t>Country of first </a:t>
            </a:r>
            <a:r>
              <a:rPr lang="en-US" sz="2400" dirty="0" smtClean="0"/>
              <a:t>author</a:t>
            </a:r>
          </a:p>
          <a:p>
            <a:pPr marL="742950" lvl="1" indent="-285750">
              <a:buFont typeface="Arial" charset="0"/>
              <a:buChar char="•"/>
              <a:defRPr/>
            </a:pPr>
            <a:r>
              <a:rPr lang="en-US" sz="2400" dirty="0" smtClean="0"/>
              <a:t>Country of the corresponding author</a:t>
            </a:r>
            <a:endParaRPr lang="en-US" sz="2400" dirty="0" smtClean="0"/>
          </a:p>
          <a:p>
            <a:pPr marL="742950" lvl="1" indent="-285750">
              <a:buFont typeface="Arial" charset="0"/>
              <a:buChar char="•"/>
              <a:defRPr/>
            </a:pPr>
            <a:r>
              <a:rPr lang="en-US" sz="2400" dirty="0" smtClean="0"/>
              <a:t>Country of last author</a:t>
            </a:r>
          </a:p>
          <a:p>
            <a:pPr marL="742950" lvl="1" indent="-285750">
              <a:buFont typeface="Arial" charset="0"/>
              <a:buChar char="•"/>
              <a:defRPr/>
            </a:pPr>
            <a:r>
              <a:rPr lang="en-US" sz="2400" dirty="0" smtClean="0"/>
              <a:t>Countries of all other authors</a:t>
            </a:r>
          </a:p>
          <a:p>
            <a:pPr marL="285750" marR="0" lvl="0" indent="-285750" defTabSz="914400" eaLnBrk="1" fontAlgn="auto" latinLnBrk="0" hangingPunct="1">
              <a:lnSpc>
                <a:spcPct val="100000"/>
              </a:lnSpc>
              <a:spcBef>
                <a:spcPts val="0"/>
              </a:spcBef>
              <a:spcAft>
                <a:spcPts val="0"/>
              </a:spcAft>
              <a:buClrTx/>
              <a:buSzTx/>
              <a:buFont typeface="Arial" charset="0"/>
              <a:buChar char="•"/>
              <a:tabLst/>
              <a:defRPr/>
            </a:pPr>
            <a:endParaRPr lang="en-US" sz="2400"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403" y="4081216"/>
            <a:ext cx="2080638" cy="666750"/>
          </a:xfrm>
          <a:prstGeom prst="rect">
            <a:avLst/>
          </a:prstGeom>
        </p:spPr>
      </p:pic>
      <p:sp>
        <p:nvSpPr>
          <p:cNvPr id="4" name="TextBox 3"/>
          <p:cNvSpPr txBox="1"/>
          <p:nvPr/>
        </p:nvSpPr>
        <p:spPr>
          <a:xfrm>
            <a:off x="4617916" y="5236360"/>
            <a:ext cx="5281603" cy="954107"/>
          </a:xfrm>
          <a:prstGeom prst="rect">
            <a:avLst/>
          </a:prstGeom>
          <a:noFill/>
        </p:spPr>
        <p:txBody>
          <a:bodyPr wrap="square" rtlCol="0">
            <a:spAutoFit/>
          </a:bodyPr>
          <a:lstStyle/>
          <a:p>
            <a:pPr marL="285750" indent="-285750">
              <a:buFont typeface="Arial" charset="0"/>
              <a:buChar char="•"/>
            </a:pPr>
            <a:r>
              <a:rPr lang="en-US" b="1" dirty="0" smtClean="0">
                <a:solidFill>
                  <a:schemeClr val="accent6"/>
                </a:solidFill>
              </a:rPr>
              <a:t>Range: </a:t>
            </a:r>
            <a:r>
              <a:rPr lang="en-US" sz="2000" b="1" dirty="0" smtClean="0">
                <a:solidFill>
                  <a:schemeClr val="accent6"/>
                </a:solidFill>
              </a:rPr>
              <a:t>1900-present</a:t>
            </a:r>
            <a:endParaRPr lang="en-US" b="1" dirty="0" smtClean="0">
              <a:solidFill>
                <a:schemeClr val="accent6"/>
              </a:solidFill>
            </a:endParaRPr>
          </a:p>
          <a:p>
            <a:pPr marL="285750" indent="-285750">
              <a:buFont typeface="Arial" charset="0"/>
              <a:buChar char="•"/>
            </a:pPr>
            <a:r>
              <a:rPr lang="en-US" b="1" dirty="0" smtClean="0">
                <a:solidFill>
                  <a:schemeClr val="accent6"/>
                </a:solidFill>
              </a:rPr>
              <a:t>90 million abstracts &amp; 	metadata</a:t>
            </a:r>
          </a:p>
          <a:p>
            <a:pPr marL="285750" indent="-285750">
              <a:buFont typeface="Arial" charset="0"/>
              <a:buChar char="•"/>
            </a:pPr>
            <a:r>
              <a:rPr lang="en-US" b="1" dirty="0" smtClean="0">
                <a:solidFill>
                  <a:schemeClr val="accent6"/>
                </a:solidFill>
              </a:rPr>
              <a:t>$$$</a:t>
            </a:r>
            <a:endParaRPr lang="en-US" b="1" dirty="0">
              <a:solidFill>
                <a:schemeClr val="accent6"/>
              </a:solidFill>
            </a:endParaRPr>
          </a:p>
        </p:txBody>
      </p:sp>
      <p:pic>
        <p:nvPicPr>
          <p:cNvPr id="7" name="Picture 6"/>
          <p:cNvPicPr>
            <a:picLocks noChangeAspect="1"/>
          </p:cNvPicPr>
          <p:nvPr/>
        </p:nvPicPr>
        <p:blipFill>
          <a:blip r:embed="rId4"/>
          <a:stretch>
            <a:fillRect/>
          </a:stretch>
        </p:blipFill>
        <p:spPr>
          <a:xfrm>
            <a:off x="4898980" y="3701555"/>
            <a:ext cx="3429000" cy="1714500"/>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1393" y="4626429"/>
            <a:ext cx="1336430" cy="457727"/>
          </a:xfrm>
          <a:prstGeom prst="rect">
            <a:avLst/>
          </a:prstGeom>
        </p:spPr>
      </p:pic>
      <p:sp>
        <p:nvSpPr>
          <p:cNvPr id="14" name="TextBox 13"/>
          <p:cNvSpPr txBox="1"/>
          <p:nvPr/>
        </p:nvSpPr>
        <p:spPr>
          <a:xfrm>
            <a:off x="286880" y="4773516"/>
            <a:ext cx="4331036" cy="1508105"/>
          </a:xfrm>
          <a:prstGeom prst="rect">
            <a:avLst/>
          </a:prstGeom>
          <a:noFill/>
        </p:spPr>
        <p:txBody>
          <a:bodyPr wrap="square" rtlCol="0">
            <a:spAutoFit/>
          </a:bodyPr>
          <a:lstStyle/>
          <a:p>
            <a:pPr marL="285750" indent="-285750">
              <a:buFont typeface="Arial" charset="0"/>
              <a:buChar char="•"/>
            </a:pPr>
            <a:r>
              <a:rPr lang="en-US" b="1" dirty="0" smtClean="0">
                <a:solidFill>
                  <a:schemeClr val="accent6"/>
                </a:solidFill>
              </a:rPr>
              <a:t>Range: </a:t>
            </a:r>
            <a:r>
              <a:rPr lang="en-US" sz="2000" b="1" dirty="0" smtClean="0">
                <a:solidFill>
                  <a:schemeClr val="accent6"/>
                </a:solidFill>
              </a:rPr>
              <a:t>2004-present</a:t>
            </a:r>
            <a:endParaRPr lang="en-US" b="1" dirty="0" smtClean="0">
              <a:solidFill>
                <a:schemeClr val="accent6"/>
              </a:solidFill>
            </a:endParaRPr>
          </a:p>
          <a:p>
            <a:pPr marL="285750" indent="-285750">
              <a:buFont typeface="Arial" charset="0"/>
              <a:buChar char="•"/>
            </a:pPr>
            <a:r>
              <a:rPr lang="en-US" b="1" dirty="0" smtClean="0">
                <a:solidFill>
                  <a:schemeClr val="accent6"/>
                </a:solidFill>
              </a:rPr>
              <a:t>Owned by Elsevier</a:t>
            </a:r>
          </a:p>
          <a:p>
            <a:pPr marL="285750" indent="-285750">
              <a:buFont typeface="Arial" charset="0"/>
              <a:buChar char="•"/>
            </a:pPr>
            <a:r>
              <a:rPr lang="en-US" b="1" dirty="0">
                <a:solidFill>
                  <a:schemeClr val="accent6"/>
                </a:solidFill>
              </a:rPr>
              <a:t>36,377 </a:t>
            </a:r>
            <a:r>
              <a:rPr lang="en-US" b="1" dirty="0" smtClean="0">
                <a:solidFill>
                  <a:schemeClr val="accent6"/>
                </a:solidFill>
              </a:rPr>
              <a:t>titles</a:t>
            </a:r>
          </a:p>
          <a:p>
            <a:pPr marL="285750" indent="-285750">
              <a:buFont typeface="Arial" charset="0"/>
              <a:buChar char="•"/>
            </a:pPr>
            <a:r>
              <a:rPr lang="en-US" b="1" dirty="0" smtClean="0">
                <a:solidFill>
                  <a:schemeClr val="accent6"/>
                </a:solidFill>
              </a:rPr>
              <a:t>69 million abstracts &amp; 	metadata</a:t>
            </a:r>
          </a:p>
          <a:p>
            <a:pPr marL="285750" indent="-285750">
              <a:buFont typeface="Arial" charset="0"/>
              <a:buChar char="•"/>
            </a:pPr>
            <a:r>
              <a:rPr lang="en-US" b="1" dirty="0" smtClean="0">
                <a:solidFill>
                  <a:schemeClr val="accent6"/>
                </a:solidFill>
              </a:rPr>
              <a:t>FREE upon request</a:t>
            </a:r>
            <a:endParaRPr lang="en-US" b="1" dirty="0">
              <a:solidFill>
                <a:schemeClr val="accent6"/>
              </a:solidFill>
            </a:endParaRPr>
          </a:p>
        </p:txBody>
      </p:sp>
    </p:spTree>
    <p:extLst>
      <p:ext uri="{BB962C8B-B14F-4D97-AF65-F5344CB8AC3E}">
        <p14:creationId xmlns:p14="http://schemas.microsoft.com/office/powerpoint/2010/main" val="608019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686928"/>
            <a:ext cx="7742848" cy="4171071"/>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7287065" cy="2686929"/>
          </a:xfrm>
          <a:prstGeom prst="rect">
            <a:avLst/>
          </a:prstGeom>
        </p:spPr>
      </p:pic>
    </p:spTree>
    <p:extLst>
      <p:ext uri="{BB962C8B-B14F-4D97-AF65-F5344CB8AC3E}">
        <p14:creationId xmlns:p14="http://schemas.microsoft.com/office/powerpoint/2010/main" val="1292714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29"/>
            <a:ext cx="9144000" cy="3835400"/>
          </a:xfrm>
          <a:prstGeom prst="rect">
            <a:avLst/>
          </a:prstGeom>
        </p:spPr>
      </p:pic>
      <p:sp>
        <p:nvSpPr>
          <p:cNvPr id="3" name="TextBox 2"/>
          <p:cNvSpPr txBox="1"/>
          <p:nvPr/>
        </p:nvSpPr>
        <p:spPr>
          <a:xfrm>
            <a:off x="7927144" y="3448530"/>
            <a:ext cx="2433712" cy="276999"/>
          </a:xfrm>
          <a:prstGeom prst="rect">
            <a:avLst/>
          </a:prstGeom>
          <a:noFill/>
        </p:spPr>
        <p:txBody>
          <a:bodyPr wrap="square" rtlCol="0">
            <a:spAutoFit/>
          </a:bodyPr>
          <a:lstStyle/>
          <a:p>
            <a:r>
              <a:rPr lang="de-DE" sz="1200" dirty="0" smtClean="0">
                <a:solidFill>
                  <a:schemeClr val="accent6">
                    <a:lumMod val="50000"/>
                  </a:schemeClr>
                </a:solidFill>
              </a:rPr>
              <a:t>© </a:t>
            </a:r>
            <a:r>
              <a:rPr lang="en-US" sz="1200" dirty="0" err="1" smtClean="0">
                <a:solidFill>
                  <a:schemeClr val="accent6">
                    <a:lumMod val="50000"/>
                  </a:schemeClr>
                </a:solidFill>
              </a:rPr>
              <a:t>BrainAura</a:t>
            </a:r>
            <a:endParaRPr lang="en-US" sz="1200" dirty="0">
              <a:solidFill>
                <a:schemeClr val="accent6">
                  <a:lumMod val="50000"/>
                </a:schemeClr>
              </a:solidFill>
            </a:endParaRPr>
          </a:p>
        </p:txBody>
      </p:sp>
      <p:sp>
        <p:nvSpPr>
          <p:cNvPr id="5" name="TextBox 4"/>
          <p:cNvSpPr txBox="1"/>
          <p:nvPr/>
        </p:nvSpPr>
        <p:spPr>
          <a:xfrm>
            <a:off x="154744" y="129214"/>
            <a:ext cx="3825086" cy="584775"/>
          </a:xfrm>
          <a:prstGeom prst="rect">
            <a:avLst/>
          </a:prstGeom>
          <a:noFill/>
        </p:spPr>
        <p:txBody>
          <a:bodyPr wrap="none" rtlCol="0">
            <a:spAutoFit/>
          </a:bodyPr>
          <a:lstStyle/>
          <a:p>
            <a:r>
              <a:rPr lang="en-US" sz="3200" smtClean="0">
                <a:solidFill>
                  <a:schemeClr val="bg2">
                    <a:lumMod val="90000"/>
                  </a:schemeClr>
                </a:solidFill>
              </a:rPr>
              <a:t>Steps to Publishing</a:t>
            </a:r>
            <a:endParaRPr lang="en-US" sz="3200">
              <a:solidFill>
                <a:schemeClr val="bg2">
                  <a:lumMod val="90000"/>
                </a:schemeClr>
              </a:solidFill>
            </a:endParaRPr>
          </a:p>
        </p:txBody>
      </p:sp>
      <p:sp>
        <p:nvSpPr>
          <p:cNvPr id="6" name="TextBox 5"/>
          <p:cNvSpPr txBox="1"/>
          <p:nvPr/>
        </p:nvSpPr>
        <p:spPr>
          <a:xfrm>
            <a:off x="588266" y="3893086"/>
            <a:ext cx="8164415" cy="2964914"/>
          </a:xfrm>
          <a:prstGeom prst="rect">
            <a:avLst/>
          </a:prstGeom>
          <a:noFill/>
        </p:spPr>
        <p:txBody>
          <a:bodyPr wrap="none" rtlCol="0">
            <a:spAutoFit/>
          </a:bodyPr>
          <a:lstStyle/>
          <a:p>
            <a:pPr marL="342900" indent="-342900">
              <a:lnSpc>
                <a:spcPts val="3240"/>
              </a:lnSpc>
              <a:buAutoNum type="arabicPeriod"/>
            </a:pPr>
            <a:r>
              <a:rPr lang="en-US" sz="2200" dirty="0" smtClean="0"/>
              <a:t>Identify your research question</a:t>
            </a:r>
          </a:p>
          <a:p>
            <a:pPr marL="342900" indent="-342900">
              <a:lnSpc>
                <a:spcPts val="3240"/>
              </a:lnSpc>
              <a:buAutoNum type="arabicPeriod"/>
            </a:pPr>
            <a:r>
              <a:rPr lang="en-US" sz="2200" dirty="0" smtClean="0"/>
              <a:t>Conduct your research project </a:t>
            </a:r>
            <a:r>
              <a:rPr lang="mr-IN" sz="2200" dirty="0" smtClean="0"/>
              <a:t>–</a:t>
            </a:r>
            <a:r>
              <a:rPr lang="en-US" sz="2200" dirty="0" smtClean="0"/>
              <a:t> gather data &amp; analyze</a:t>
            </a:r>
          </a:p>
          <a:p>
            <a:pPr marL="342900" indent="-342900">
              <a:lnSpc>
                <a:spcPts val="3240"/>
              </a:lnSpc>
              <a:buAutoNum type="arabicPeriod"/>
            </a:pPr>
            <a:r>
              <a:rPr lang="en-US" sz="2200" dirty="0" smtClean="0"/>
              <a:t>Write up your manuscript</a:t>
            </a:r>
          </a:p>
          <a:p>
            <a:pPr marL="342900" indent="-342900">
              <a:lnSpc>
                <a:spcPts val="3240"/>
              </a:lnSpc>
              <a:buAutoNum type="arabicPeriod"/>
            </a:pPr>
            <a:r>
              <a:rPr lang="en-US" sz="2200" dirty="0" smtClean="0"/>
              <a:t>Submit to a peer-reviewed journal </a:t>
            </a:r>
          </a:p>
          <a:p>
            <a:pPr marL="342900" indent="-342900">
              <a:lnSpc>
                <a:spcPts val="3240"/>
              </a:lnSpc>
              <a:buAutoNum type="arabicPeriod"/>
            </a:pPr>
            <a:r>
              <a:rPr lang="en-US" sz="2200" dirty="0" smtClean="0"/>
              <a:t>Wait for the review feedback</a:t>
            </a:r>
          </a:p>
          <a:p>
            <a:pPr marL="342900" indent="-342900">
              <a:lnSpc>
                <a:spcPts val="3240"/>
              </a:lnSpc>
              <a:buAutoNum type="arabicPeriod"/>
            </a:pPr>
            <a:r>
              <a:rPr lang="en-US" sz="2200" dirty="0" smtClean="0"/>
              <a:t>Revise or resubmit</a:t>
            </a:r>
          </a:p>
          <a:p>
            <a:pPr marL="342900" indent="-342900">
              <a:lnSpc>
                <a:spcPts val="3240"/>
              </a:lnSpc>
              <a:buAutoNum type="arabicPeriod"/>
            </a:pPr>
            <a:r>
              <a:rPr lang="en-US" sz="2200" dirty="0" smtClean="0"/>
              <a:t>Publication!!</a:t>
            </a:r>
            <a:endParaRPr lang="en-US" sz="2200" dirty="0"/>
          </a:p>
        </p:txBody>
      </p:sp>
      <p:sp>
        <p:nvSpPr>
          <p:cNvPr id="7" name="Rectangle 6"/>
          <p:cNvSpPr/>
          <p:nvPr/>
        </p:nvSpPr>
        <p:spPr>
          <a:xfrm rot="20538702">
            <a:off x="-107326" y="1440830"/>
            <a:ext cx="9358651" cy="923330"/>
          </a:xfrm>
          <a:prstGeom prst="rect">
            <a:avLst/>
          </a:prstGeom>
          <a:noFill/>
        </p:spPr>
        <p:txBody>
          <a:bodyPr wrap="none" lIns="91440" tIns="45720" rIns="91440" bIns="45720">
            <a:spAutoFit/>
          </a:bodyPr>
          <a:lstStyle/>
          <a:p>
            <a:pPr algn="ctr"/>
            <a:r>
              <a:rPr lang="en-US" sz="5400" b="1" cap="none" spc="0" dirty="0" smtClean="0">
                <a:ln w="9525">
                  <a:solidFill>
                    <a:schemeClr val="tx2"/>
                  </a:solidFill>
                  <a:prstDash val="solid"/>
                </a:ln>
                <a:solidFill>
                  <a:srgbClr val="FFFF00"/>
                </a:solidFill>
                <a:effectLst>
                  <a:outerShdw blurRad="12700" dist="38100" dir="2700000" algn="tl" rotWithShape="0">
                    <a:schemeClr val="bg1">
                      <a:lumMod val="50000"/>
                    </a:schemeClr>
                  </a:outerShdw>
                </a:effectLst>
              </a:rPr>
              <a:t>Not the same for </a:t>
            </a:r>
            <a:r>
              <a:rPr lang="en-US" sz="5400" b="1" cap="none" spc="0" smtClean="0">
                <a:ln w="9525">
                  <a:solidFill>
                    <a:schemeClr val="tx2"/>
                  </a:solidFill>
                  <a:prstDash val="solid"/>
                </a:ln>
                <a:solidFill>
                  <a:srgbClr val="FFFF00"/>
                </a:solidFill>
                <a:effectLst>
                  <a:outerShdw blurRad="12700" dist="38100" dir="2700000" algn="tl" rotWithShape="0">
                    <a:schemeClr val="bg1">
                      <a:lumMod val="50000"/>
                    </a:schemeClr>
                  </a:outerShdw>
                </a:effectLst>
              </a:rPr>
              <a:t>all authors</a:t>
            </a:r>
            <a:endParaRPr lang="en-US" sz="5400" b="1" cap="none" spc="0" dirty="0">
              <a:ln w="9525">
                <a:solidFill>
                  <a:schemeClr val="tx2"/>
                </a:solidFill>
                <a:prstDash val="solid"/>
              </a:ln>
              <a:solidFill>
                <a:srgbClr val="FFFF0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74423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287065" cy="2686929"/>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686928"/>
            <a:ext cx="7742850" cy="4171071"/>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t="-2406"/>
          <a:stretch/>
        </p:blipFill>
        <p:spPr>
          <a:xfrm>
            <a:off x="7204405" y="-184712"/>
            <a:ext cx="1939595" cy="1913206"/>
          </a:xfrm>
          <a:prstGeom prst="rect">
            <a:avLst/>
          </a:prstGeom>
        </p:spPr>
      </p:pic>
      <p:pic>
        <p:nvPicPr>
          <p:cNvPr id="11" name="Picture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04405" y="1728493"/>
            <a:ext cx="1937668" cy="1507075"/>
          </a:xfrm>
          <a:prstGeom prst="rect">
            <a:avLst/>
          </a:prstGeom>
        </p:spPr>
      </p:pic>
      <p:sp>
        <p:nvSpPr>
          <p:cNvPr id="6" name="TextBox 5"/>
          <p:cNvSpPr txBox="1"/>
          <p:nvPr/>
        </p:nvSpPr>
        <p:spPr>
          <a:xfrm>
            <a:off x="1575581" y="5376035"/>
            <a:ext cx="514885" cy="276999"/>
          </a:xfrm>
          <a:prstGeom prst="rect">
            <a:avLst/>
          </a:prstGeom>
          <a:noFill/>
        </p:spPr>
        <p:txBody>
          <a:bodyPr wrap="none" rtlCol="0">
            <a:spAutoFit/>
          </a:bodyPr>
          <a:lstStyle/>
          <a:p>
            <a:r>
              <a:rPr lang="en-US" sz="1200" smtClean="0"/>
              <a:t>Peru</a:t>
            </a:r>
            <a:endParaRPr lang="en-US" sz="1200"/>
          </a:p>
        </p:txBody>
      </p:sp>
      <p:sp>
        <p:nvSpPr>
          <p:cNvPr id="12" name="TextBox 11"/>
          <p:cNvSpPr txBox="1"/>
          <p:nvPr/>
        </p:nvSpPr>
        <p:spPr>
          <a:xfrm>
            <a:off x="1681314" y="5625987"/>
            <a:ext cx="655949" cy="276999"/>
          </a:xfrm>
          <a:prstGeom prst="rect">
            <a:avLst/>
          </a:prstGeom>
          <a:noFill/>
        </p:spPr>
        <p:txBody>
          <a:bodyPr wrap="none" rtlCol="0">
            <a:spAutoFit/>
          </a:bodyPr>
          <a:lstStyle/>
          <a:p>
            <a:r>
              <a:rPr lang="en-US" sz="1200" smtClean="0"/>
              <a:t>Bolivia</a:t>
            </a:r>
            <a:endParaRPr lang="en-US" sz="1200"/>
          </a:p>
        </p:txBody>
      </p:sp>
      <p:sp>
        <p:nvSpPr>
          <p:cNvPr id="13" name="TextBox 12"/>
          <p:cNvSpPr txBox="1"/>
          <p:nvPr/>
        </p:nvSpPr>
        <p:spPr>
          <a:xfrm>
            <a:off x="1191435" y="5099036"/>
            <a:ext cx="817853" cy="276999"/>
          </a:xfrm>
          <a:prstGeom prst="rect">
            <a:avLst/>
          </a:prstGeom>
          <a:noFill/>
        </p:spPr>
        <p:txBody>
          <a:bodyPr wrap="none" rtlCol="0">
            <a:spAutoFit/>
          </a:bodyPr>
          <a:lstStyle/>
          <a:p>
            <a:r>
              <a:rPr lang="en-US" sz="1200" smtClean="0"/>
              <a:t>Eucador</a:t>
            </a:r>
            <a:endParaRPr lang="en-US" sz="1200" dirty="0"/>
          </a:p>
        </p:txBody>
      </p:sp>
    </p:spTree>
    <p:extLst>
      <p:ext uri="{BB962C8B-B14F-4D97-AF65-F5344CB8AC3E}">
        <p14:creationId xmlns:p14="http://schemas.microsoft.com/office/powerpoint/2010/main" val="11013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1" y="2688207"/>
            <a:ext cx="7742850" cy="4171071"/>
          </a:xfrm>
          <a:prstGeom prst="rect">
            <a:avLst/>
          </a:prstGeom>
        </p:spPr>
      </p:pic>
      <p:pic>
        <p:nvPicPr>
          <p:cNvPr id="16" name="Picture 1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7287065" cy="2686929"/>
          </a:xfrm>
          <a:prstGeom prst="rect">
            <a:avLst/>
          </a:prstGeom>
        </p:spPr>
      </p:pic>
      <p:sp>
        <p:nvSpPr>
          <p:cNvPr id="10" name="Freeform 9"/>
          <p:cNvSpPr/>
          <p:nvPr/>
        </p:nvSpPr>
        <p:spPr>
          <a:xfrm>
            <a:off x="2109916" y="4308653"/>
            <a:ext cx="1496478" cy="1107408"/>
          </a:xfrm>
          <a:custGeom>
            <a:avLst/>
            <a:gdLst>
              <a:gd name="connsiteX0" fmla="*/ 0 w 1730326"/>
              <a:gd name="connsiteY0" fmla="*/ 1125415 h 1125415"/>
              <a:gd name="connsiteX1" fmla="*/ 829994 w 1730326"/>
              <a:gd name="connsiteY1" fmla="*/ 295421 h 1125415"/>
              <a:gd name="connsiteX2" fmla="*/ 1730326 w 1730326"/>
              <a:gd name="connsiteY2" fmla="*/ 0 h 1125415"/>
            </a:gdLst>
            <a:ahLst/>
            <a:cxnLst>
              <a:cxn ang="0">
                <a:pos x="connsiteX0" y="connsiteY0"/>
              </a:cxn>
              <a:cxn ang="0">
                <a:pos x="connsiteX1" y="connsiteY1"/>
              </a:cxn>
              <a:cxn ang="0">
                <a:pos x="connsiteX2" y="connsiteY2"/>
              </a:cxn>
            </a:cxnLst>
            <a:rect l="l" t="t" r="r" b="b"/>
            <a:pathLst>
              <a:path w="1730326" h="1125415">
                <a:moveTo>
                  <a:pt x="0" y="1125415"/>
                </a:moveTo>
                <a:cubicBezTo>
                  <a:pt x="270803" y="804202"/>
                  <a:pt x="541606" y="482990"/>
                  <a:pt x="829994" y="295421"/>
                </a:cubicBezTo>
                <a:cubicBezTo>
                  <a:pt x="1118382" y="107852"/>
                  <a:pt x="1730326" y="0"/>
                  <a:pt x="1730326"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28015" y="5215738"/>
            <a:ext cx="2090366" cy="383125"/>
          </a:xfrm>
          <a:custGeom>
            <a:avLst/>
            <a:gdLst>
              <a:gd name="connsiteX0" fmla="*/ 0 w 2391508"/>
              <a:gd name="connsiteY0" fmla="*/ 559628 h 559628"/>
              <a:gd name="connsiteX1" fmla="*/ 1533379 w 2391508"/>
              <a:gd name="connsiteY1" fmla="*/ 25055 h 559628"/>
              <a:gd name="connsiteX2" fmla="*/ 2391508 w 2391508"/>
              <a:gd name="connsiteY2" fmla="*/ 81326 h 559628"/>
              <a:gd name="connsiteX3" fmla="*/ 2391508 w 2391508"/>
              <a:gd name="connsiteY3" fmla="*/ 81326 h 559628"/>
            </a:gdLst>
            <a:ahLst/>
            <a:cxnLst>
              <a:cxn ang="0">
                <a:pos x="connsiteX0" y="connsiteY0"/>
              </a:cxn>
              <a:cxn ang="0">
                <a:pos x="connsiteX1" y="connsiteY1"/>
              </a:cxn>
              <a:cxn ang="0">
                <a:pos x="connsiteX2" y="connsiteY2"/>
              </a:cxn>
              <a:cxn ang="0">
                <a:pos x="connsiteX3" y="connsiteY3"/>
              </a:cxn>
            </a:cxnLst>
            <a:rect l="l" t="t" r="r" b="b"/>
            <a:pathLst>
              <a:path w="2391508" h="559628">
                <a:moveTo>
                  <a:pt x="0" y="559628"/>
                </a:moveTo>
                <a:cubicBezTo>
                  <a:pt x="567397" y="332200"/>
                  <a:pt x="1134794" y="104772"/>
                  <a:pt x="1533379" y="25055"/>
                </a:cubicBezTo>
                <a:cubicBezTo>
                  <a:pt x="1931964" y="-54662"/>
                  <a:pt x="2391508" y="81326"/>
                  <a:pt x="2391508" y="81326"/>
                </a:cubicBezTo>
                <a:lnTo>
                  <a:pt x="2391508" y="8132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2109916" y="4059912"/>
            <a:ext cx="1620836" cy="1259138"/>
          </a:xfrm>
          <a:custGeom>
            <a:avLst/>
            <a:gdLst>
              <a:gd name="connsiteX0" fmla="*/ 1973948 w 1973948"/>
              <a:gd name="connsiteY0" fmla="*/ 0 h 1505243"/>
              <a:gd name="connsiteX1" fmla="*/ 271757 w 1973948"/>
              <a:gd name="connsiteY1" fmla="*/ 801859 h 1505243"/>
              <a:gd name="connsiteX2" fmla="*/ 4471 w 1973948"/>
              <a:gd name="connsiteY2" fmla="*/ 1505243 h 1505243"/>
            </a:gdLst>
            <a:ahLst/>
            <a:cxnLst>
              <a:cxn ang="0">
                <a:pos x="connsiteX0" y="connsiteY0"/>
              </a:cxn>
              <a:cxn ang="0">
                <a:pos x="connsiteX1" y="connsiteY1"/>
              </a:cxn>
              <a:cxn ang="0">
                <a:pos x="connsiteX2" y="connsiteY2"/>
              </a:cxn>
            </a:cxnLst>
            <a:rect l="l" t="t" r="r" b="b"/>
            <a:pathLst>
              <a:path w="1973948" h="1505243">
                <a:moveTo>
                  <a:pt x="1973948" y="0"/>
                </a:moveTo>
                <a:cubicBezTo>
                  <a:pt x="1286975" y="275492"/>
                  <a:pt x="600003" y="550985"/>
                  <a:pt x="271757" y="801859"/>
                </a:cubicBezTo>
                <a:cubicBezTo>
                  <a:pt x="-56489" y="1052733"/>
                  <a:pt x="4471" y="1505243"/>
                  <a:pt x="4471" y="150524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187857" y="4059913"/>
            <a:ext cx="1630677" cy="1433801"/>
          </a:xfrm>
          <a:custGeom>
            <a:avLst/>
            <a:gdLst>
              <a:gd name="connsiteX0" fmla="*/ 0 w 1940622"/>
              <a:gd name="connsiteY0" fmla="*/ 1561513 h 1561513"/>
              <a:gd name="connsiteX1" fmla="*/ 1758461 w 1940622"/>
              <a:gd name="connsiteY1" fmla="*/ 562707 h 1561513"/>
              <a:gd name="connsiteX2" fmla="*/ 1885070 w 1940622"/>
              <a:gd name="connsiteY2" fmla="*/ 0 h 1561513"/>
            </a:gdLst>
            <a:ahLst/>
            <a:cxnLst>
              <a:cxn ang="0">
                <a:pos x="connsiteX0" y="connsiteY0"/>
              </a:cxn>
              <a:cxn ang="0">
                <a:pos x="connsiteX1" y="connsiteY1"/>
              </a:cxn>
              <a:cxn ang="0">
                <a:pos x="connsiteX2" y="connsiteY2"/>
              </a:cxn>
            </a:cxnLst>
            <a:rect l="l" t="t" r="r" b="b"/>
            <a:pathLst>
              <a:path w="1940622" h="1561513">
                <a:moveTo>
                  <a:pt x="0" y="1561513"/>
                </a:moveTo>
                <a:cubicBezTo>
                  <a:pt x="722141" y="1192236"/>
                  <a:pt x="1444283" y="822959"/>
                  <a:pt x="1758461" y="562707"/>
                </a:cubicBezTo>
                <a:cubicBezTo>
                  <a:pt x="2072639" y="302455"/>
                  <a:pt x="1885070" y="0"/>
                  <a:pt x="188507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2145034" y="5416062"/>
            <a:ext cx="267661" cy="222678"/>
          </a:xfrm>
          <a:custGeom>
            <a:avLst/>
            <a:gdLst>
              <a:gd name="connsiteX0" fmla="*/ 267286 w 267661"/>
              <a:gd name="connsiteY0" fmla="*/ 222678 h 222678"/>
              <a:gd name="connsiteX1" fmla="*/ 225083 w 267661"/>
              <a:gd name="connsiteY1" fmla="*/ 11662 h 222678"/>
              <a:gd name="connsiteX2" fmla="*/ 0 w 267661"/>
              <a:gd name="connsiteY2" fmla="*/ 25730 h 222678"/>
            </a:gdLst>
            <a:ahLst/>
            <a:cxnLst>
              <a:cxn ang="0">
                <a:pos x="connsiteX0" y="connsiteY0"/>
              </a:cxn>
              <a:cxn ang="0">
                <a:pos x="connsiteX1" y="connsiteY1"/>
              </a:cxn>
              <a:cxn ang="0">
                <a:pos x="connsiteX2" y="connsiteY2"/>
              </a:cxn>
            </a:cxnLst>
            <a:rect l="l" t="t" r="r" b="b"/>
            <a:pathLst>
              <a:path w="267661" h="222678">
                <a:moveTo>
                  <a:pt x="267286" y="222678"/>
                </a:moveTo>
                <a:cubicBezTo>
                  <a:pt x="268458" y="133582"/>
                  <a:pt x="269631" y="44487"/>
                  <a:pt x="225083" y="11662"/>
                </a:cubicBezTo>
                <a:cubicBezTo>
                  <a:pt x="180535" y="-21163"/>
                  <a:pt x="0" y="25730"/>
                  <a:pt x="0" y="2573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2004876" y="5319050"/>
            <a:ext cx="182981" cy="253219"/>
          </a:xfrm>
          <a:custGeom>
            <a:avLst/>
            <a:gdLst>
              <a:gd name="connsiteX0" fmla="*/ 182981 w 182981"/>
              <a:gd name="connsiteY0" fmla="*/ 253219 h 253219"/>
              <a:gd name="connsiteX1" fmla="*/ 101 w 182981"/>
              <a:gd name="connsiteY1" fmla="*/ 84406 h 253219"/>
              <a:gd name="connsiteX2" fmla="*/ 154846 w 182981"/>
              <a:gd name="connsiteY2" fmla="*/ 0 h 253219"/>
            </a:gdLst>
            <a:ahLst/>
            <a:cxnLst>
              <a:cxn ang="0">
                <a:pos x="connsiteX0" y="connsiteY0"/>
              </a:cxn>
              <a:cxn ang="0">
                <a:pos x="connsiteX1" y="connsiteY1"/>
              </a:cxn>
              <a:cxn ang="0">
                <a:pos x="connsiteX2" y="connsiteY2"/>
              </a:cxn>
            </a:cxnLst>
            <a:rect l="l" t="t" r="r" b="b"/>
            <a:pathLst>
              <a:path w="182981" h="253219">
                <a:moveTo>
                  <a:pt x="182981" y="253219"/>
                </a:moveTo>
                <a:cubicBezTo>
                  <a:pt x="93885" y="189914"/>
                  <a:pt x="4790" y="126609"/>
                  <a:pt x="101" y="84406"/>
                </a:cubicBezTo>
                <a:cubicBezTo>
                  <a:pt x="-4588" y="42203"/>
                  <a:pt x="154846" y="0"/>
                  <a:pt x="154846"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rotWithShape="1">
          <a:blip r:embed="rId4" cstate="screen">
            <a:extLst>
              <a:ext uri="{28A0092B-C50C-407E-A947-70E740481C1C}">
                <a14:useLocalDpi xmlns:a14="http://schemas.microsoft.com/office/drawing/2010/main"/>
              </a:ext>
            </a:extLst>
          </a:blip>
          <a:srcRect t="-2406"/>
          <a:stretch/>
        </p:blipFill>
        <p:spPr>
          <a:xfrm>
            <a:off x="7204405" y="-184712"/>
            <a:ext cx="1939595" cy="1913206"/>
          </a:xfrm>
          <a:prstGeom prst="rect">
            <a:avLst/>
          </a:prstGeom>
        </p:spPr>
      </p:pic>
      <p:pic>
        <p:nvPicPr>
          <p:cNvPr id="18" name="Picture 1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04405" y="1728493"/>
            <a:ext cx="1937668" cy="1507075"/>
          </a:xfrm>
          <a:prstGeom prst="rect">
            <a:avLst/>
          </a:prstGeom>
        </p:spPr>
      </p:pic>
      <p:sp>
        <p:nvSpPr>
          <p:cNvPr id="19" name="Rectangle 18"/>
          <p:cNvSpPr/>
          <p:nvPr/>
        </p:nvSpPr>
        <p:spPr>
          <a:xfrm>
            <a:off x="3010829" y="1910576"/>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021658" y="1910576"/>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210977" y="2044160"/>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389108" y="2207711"/>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749242" y="2344794"/>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038208" y="2176846"/>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79766" y="2305096"/>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36923" y="2466943"/>
            <a:ext cx="438615" cy="163551"/>
          </a:xfrm>
          <a:prstGeom prst="rect">
            <a:avLst/>
          </a:prstGeom>
          <a:solidFill>
            <a:srgbClr val="FFC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575581" y="5376035"/>
            <a:ext cx="514885" cy="276999"/>
          </a:xfrm>
          <a:prstGeom prst="rect">
            <a:avLst/>
          </a:prstGeom>
          <a:noFill/>
        </p:spPr>
        <p:txBody>
          <a:bodyPr wrap="none" rtlCol="0">
            <a:spAutoFit/>
          </a:bodyPr>
          <a:lstStyle/>
          <a:p>
            <a:r>
              <a:rPr lang="en-US" sz="1200" smtClean="0"/>
              <a:t>Peru</a:t>
            </a:r>
            <a:endParaRPr lang="en-US" sz="1200"/>
          </a:p>
        </p:txBody>
      </p:sp>
      <p:sp>
        <p:nvSpPr>
          <p:cNvPr id="29" name="TextBox 28"/>
          <p:cNvSpPr txBox="1"/>
          <p:nvPr/>
        </p:nvSpPr>
        <p:spPr>
          <a:xfrm>
            <a:off x="1681314" y="5625987"/>
            <a:ext cx="655949" cy="276999"/>
          </a:xfrm>
          <a:prstGeom prst="rect">
            <a:avLst/>
          </a:prstGeom>
          <a:noFill/>
        </p:spPr>
        <p:txBody>
          <a:bodyPr wrap="none" rtlCol="0">
            <a:spAutoFit/>
          </a:bodyPr>
          <a:lstStyle/>
          <a:p>
            <a:r>
              <a:rPr lang="en-US" sz="1200" smtClean="0"/>
              <a:t>Bolivia</a:t>
            </a:r>
            <a:endParaRPr lang="en-US" sz="1200"/>
          </a:p>
        </p:txBody>
      </p:sp>
      <p:sp>
        <p:nvSpPr>
          <p:cNvPr id="30" name="TextBox 29"/>
          <p:cNvSpPr txBox="1"/>
          <p:nvPr/>
        </p:nvSpPr>
        <p:spPr>
          <a:xfrm>
            <a:off x="1191435" y="5099036"/>
            <a:ext cx="817853" cy="276999"/>
          </a:xfrm>
          <a:prstGeom prst="rect">
            <a:avLst/>
          </a:prstGeom>
          <a:noFill/>
        </p:spPr>
        <p:txBody>
          <a:bodyPr wrap="none" rtlCol="0">
            <a:spAutoFit/>
          </a:bodyPr>
          <a:lstStyle/>
          <a:p>
            <a:r>
              <a:rPr lang="en-US" sz="1200" dirty="0" err="1" smtClean="0"/>
              <a:t>Eucador</a:t>
            </a:r>
            <a:endParaRPr lang="en-US" sz="1200" dirty="0"/>
          </a:p>
        </p:txBody>
      </p:sp>
    </p:spTree>
    <p:extLst>
      <p:ext uri="{BB962C8B-B14F-4D97-AF65-F5344CB8AC3E}">
        <p14:creationId xmlns:p14="http://schemas.microsoft.com/office/powerpoint/2010/main" val="31276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688206"/>
            <a:ext cx="7740478" cy="4169793"/>
          </a:xfrm>
          <a:prstGeom prst="rect">
            <a:avLst/>
          </a:prstGeom>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6836898" cy="3011794"/>
          </a:xfrm>
          <a:prstGeom prst="rect">
            <a:avLst/>
          </a:prstGeom>
        </p:spPr>
      </p:pic>
      <p:sp>
        <p:nvSpPr>
          <p:cNvPr id="5" name="TextBox 4"/>
          <p:cNvSpPr txBox="1"/>
          <p:nvPr/>
        </p:nvSpPr>
        <p:spPr>
          <a:xfrm>
            <a:off x="1153550" y="4986491"/>
            <a:ext cx="989373" cy="276999"/>
          </a:xfrm>
          <a:prstGeom prst="rect">
            <a:avLst/>
          </a:prstGeom>
          <a:noFill/>
        </p:spPr>
        <p:txBody>
          <a:bodyPr wrap="none" rtlCol="0">
            <a:spAutoFit/>
          </a:bodyPr>
          <a:lstStyle/>
          <a:p>
            <a:r>
              <a:rPr lang="en-US" sz="1200" smtClean="0"/>
              <a:t>Nicaragua</a:t>
            </a:r>
            <a:endParaRPr lang="en-US" sz="1200" dirty="0"/>
          </a:p>
        </p:txBody>
      </p:sp>
      <p:sp>
        <p:nvSpPr>
          <p:cNvPr id="6" name="TextBox 5"/>
          <p:cNvSpPr txBox="1"/>
          <p:nvPr/>
        </p:nvSpPr>
        <p:spPr>
          <a:xfrm>
            <a:off x="966352" y="4831749"/>
            <a:ext cx="896399" cy="276999"/>
          </a:xfrm>
          <a:prstGeom prst="rect">
            <a:avLst/>
          </a:prstGeom>
          <a:noFill/>
        </p:spPr>
        <p:txBody>
          <a:bodyPr wrap="none" rtlCol="0">
            <a:spAutoFit/>
          </a:bodyPr>
          <a:lstStyle/>
          <a:p>
            <a:r>
              <a:rPr lang="en-US" sz="1200" dirty="0" smtClean="0"/>
              <a:t>Honduras</a:t>
            </a:r>
            <a:endParaRPr lang="en-US" sz="1200" dirty="0"/>
          </a:p>
        </p:txBody>
      </p:sp>
      <p:pic>
        <p:nvPicPr>
          <p:cNvPr id="7" name="Picture 6"/>
          <p:cNvPicPr>
            <a:picLocks noChangeAspect="1"/>
          </p:cNvPicPr>
          <p:nvPr/>
        </p:nvPicPr>
        <p:blipFill>
          <a:blip r:embed="rId4"/>
          <a:stretch>
            <a:fillRect/>
          </a:stretch>
        </p:blipFill>
        <p:spPr>
          <a:xfrm>
            <a:off x="6836898" y="-54993"/>
            <a:ext cx="2307101" cy="3469325"/>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39536" y="3414332"/>
            <a:ext cx="2304464" cy="1641881"/>
          </a:xfrm>
          <a:prstGeom prst="rect">
            <a:avLst/>
          </a:prstGeom>
        </p:spPr>
      </p:pic>
    </p:spTree>
    <p:extLst>
      <p:ext uri="{BB962C8B-B14F-4D97-AF65-F5344CB8AC3E}">
        <p14:creationId xmlns:p14="http://schemas.microsoft.com/office/powerpoint/2010/main" val="207883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688206"/>
            <a:ext cx="7740478" cy="4169793"/>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6836898" cy="3011794"/>
          </a:xfrm>
          <a:prstGeom prst="rect">
            <a:avLst/>
          </a:prstGeom>
        </p:spPr>
      </p:pic>
      <p:pic>
        <p:nvPicPr>
          <p:cNvPr id="6" name="Picture 5"/>
          <p:cNvPicPr>
            <a:picLocks noChangeAspect="1"/>
          </p:cNvPicPr>
          <p:nvPr/>
        </p:nvPicPr>
        <p:blipFill>
          <a:blip r:embed="rId4"/>
          <a:stretch>
            <a:fillRect/>
          </a:stretch>
        </p:blipFill>
        <p:spPr>
          <a:xfrm>
            <a:off x="6836898" y="-54993"/>
            <a:ext cx="2307101" cy="3469325"/>
          </a:xfrm>
          <a:prstGeom prst="rect">
            <a:avLst/>
          </a:prstGeom>
        </p:spPr>
      </p:pic>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39536" y="3414332"/>
            <a:ext cx="2304464" cy="1641881"/>
          </a:xfrm>
          <a:prstGeom prst="rect">
            <a:avLst/>
          </a:prstGeom>
        </p:spPr>
      </p:pic>
      <p:sp>
        <p:nvSpPr>
          <p:cNvPr id="8" name="Freeform 7"/>
          <p:cNvSpPr/>
          <p:nvPr/>
        </p:nvSpPr>
        <p:spPr>
          <a:xfrm>
            <a:off x="1871003" y="4037703"/>
            <a:ext cx="1871003" cy="379552"/>
          </a:xfrm>
          <a:custGeom>
            <a:avLst/>
            <a:gdLst>
              <a:gd name="connsiteX0" fmla="*/ 0 w 1871003"/>
              <a:gd name="connsiteY0" fmla="*/ 379552 h 379552"/>
              <a:gd name="connsiteX1" fmla="*/ 1181686 w 1871003"/>
              <a:gd name="connsiteY1" fmla="*/ 13792 h 379552"/>
              <a:gd name="connsiteX2" fmla="*/ 1871003 w 1871003"/>
              <a:gd name="connsiteY2" fmla="*/ 112266 h 379552"/>
            </a:gdLst>
            <a:ahLst/>
            <a:cxnLst>
              <a:cxn ang="0">
                <a:pos x="connsiteX0" y="connsiteY0"/>
              </a:cxn>
              <a:cxn ang="0">
                <a:pos x="connsiteX1" y="connsiteY1"/>
              </a:cxn>
              <a:cxn ang="0">
                <a:pos x="connsiteX2" y="connsiteY2"/>
              </a:cxn>
            </a:cxnLst>
            <a:rect l="l" t="t" r="r" b="b"/>
            <a:pathLst>
              <a:path w="1871003" h="379552">
                <a:moveTo>
                  <a:pt x="0" y="379552"/>
                </a:moveTo>
                <a:cubicBezTo>
                  <a:pt x="434926" y="218946"/>
                  <a:pt x="869852" y="58340"/>
                  <a:pt x="1181686" y="13792"/>
                </a:cubicBezTo>
                <a:cubicBezTo>
                  <a:pt x="1493520" y="-30756"/>
                  <a:pt x="1682261" y="40755"/>
                  <a:pt x="1871003" y="11226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97612" y="4459458"/>
            <a:ext cx="3854548" cy="380206"/>
          </a:xfrm>
          <a:custGeom>
            <a:avLst/>
            <a:gdLst>
              <a:gd name="connsiteX0" fmla="*/ 0 w 3854548"/>
              <a:gd name="connsiteY0" fmla="*/ 56271 h 380206"/>
              <a:gd name="connsiteX1" fmla="*/ 3010486 w 3854548"/>
              <a:gd name="connsiteY1" fmla="*/ 379828 h 380206"/>
              <a:gd name="connsiteX2" fmla="*/ 3854548 w 3854548"/>
              <a:gd name="connsiteY2" fmla="*/ 0 h 380206"/>
            </a:gdLst>
            <a:ahLst/>
            <a:cxnLst>
              <a:cxn ang="0">
                <a:pos x="connsiteX0" y="connsiteY0"/>
              </a:cxn>
              <a:cxn ang="0">
                <a:pos x="connsiteX1" y="connsiteY1"/>
              </a:cxn>
              <a:cxn ang="0">
                <a:pos x="connsiteX2" y="connsiteY2"/>
              </a:cxn>
            </a:cxnLst>
            <a:rect l="l" t="t" r="r" b="b"/>
            <a:pathLst>
              <a:path w="3854548" h="380206">
                <a:moveTo>
                  <a:pt x="0" y="56271"/>
                </a:moveTo>
                <a:cubicBezTo>
                  <a:pt x="1184030" y="222739"/>
                  <a:pt x="2368061" y="389207"/>
                  <a:pt x="3010486" y="379828"/>
                </a:cubicBezTo>
                <a:cubicBezTo>
                  <a:pt x="3652911" y="370450"/>
                  <a:pt x="3854548" y="0"/>
                  <a:pt x="385454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3713871" y="4004948"/>
            <a:ext cx="1856935" cy="370104"/>
          </a:xfrm>
          <a:custGeom>
            <a:avLst/>
            <a:gdLst>
              <a:gd name="connsiteX0" fmla="*/ 1856935 w 1856935"/>
              <a:gd name="connsiteY0" fmla="*/ 370104 h 370104"/>
              <a:gd name="connsiteX1" fmla="*/ 534572 w 1856935"/>
              <a:gd name="connsiteY1" fmla="*/ 4344 h 370104"/>
              <a:gd name="connsiteX2" fmla="*/ 0 w 1856935"/>
              <a:gd name="connsiteY2" fmla="*/ 159089 h 370104"/>
              <a:gd name="connsiteX3" fmla="*/ 0 w 1856935"/>
              <a:gd name="connsiteY3" fmla="*/ 159089 h 370104"/>
            </a:gdLst>
            <a:ahLst/>
            <a:cxnLst>
              <a:cxn ang="0">
                <a:pos x="connsiteX0" y="connsiteY0"/>
              </a:cxn>
              <a:cxn ang="0">
                <a:pos x="connsiteX1" y="connsiteY1"/>
              </a:cxn>
              <a:cxn ang="0">
                <a:pos x="connsiteX2" y="connsiteY2"/>
              </a:cxn>
              <a:cxn ang="0">
                <a:pos x="connsiteX3" y="connsiteY3"/>
              </a:cxn>
            </a:cxnLst>
            <a:rect l="l" t="t" r="r" b="b"/>
            <a:pathLst>
              <a:path w="1856935" h="370104">
                <a:moveTo>
                  <a:pt x="1856935" y="370104"/>
                </a:moveTo>
                <a:cubicBezTo>
                  <a:pt x="1350498" y="204808"/>
                  <a:pt x="844061" y="39513"/>
                  <a:pt x="534572" y="4344"/>
                </a:cubicBezTo>
                <a:cubicBezTo>
                  <a:pt x="225083" y="-30825"/>
                  <a:pt x="0" y="159089"/>
                  <a:pt x="0" y="159089"/>
                </a:cubicBezTo>
                <a:lnTo>
                  <a:pt x="0" y="15908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53550" y="4986491"/>
            <a:ext cx="989373" cy="276999"/>
          </a:xfrm>
          <a:prstGeom prst="rect">
            <a:avLst/>
          </a:prstGeom>
          <a:noFill/>
        </p:spPr>
        <p:txBody>
          <a:bodyPr wrap="none" rtlCol="0">
            <a:spAutoFit/>
          </a:bodyPr>
          <a:lstStyle/>
          <a:p>
            <a:r>
              <a:rPr lang="en-US" sz="1200" smtClean="0"/>
              <a:t>Nicaragua</a:t>
            </a:r>
            <a:endParaRPr lang="en-US" sz="1200" dirty="0"/>
          </a:p>
        </p:txBody>
      </p:sp>
      <p:sp>
        <p:nvSpPr>
          <p:cNvPr id="12" name="TextBox 11"/>
          <p:cNvSpPr txBox="1"/>
          <p:nvPr/>
        </p:nvSpPr>
        <p:spPr>
          <a:xfrm>
            <a:off x="966352" y="4831749"/>
            <a:ext cx="896399" cy="276999"/>
          </a:xfrm>
          <a:prstGeom prst="rect">
            <a:avLst/>
          </a:prstGeom>
          <a:noFill/>
        </p:spPr>
        <p:txBody>
          <a:bodyPr wrap="none" rtlCol="0">
            <a:spAutoFit/>
          </a:bodyPr>
          <a:lstStyle/>
          <a:p>
            <a:r>
              <a:rPr lang="en-US" sz="1200" dirty="0" smtClean="0"/>
              <a:t>Honduras</a:t>
            </a:r>
            <a:endParaRPr lang="en-US" sz="1200" dirty="0"/>
          </a:p>
        </p:txBody>
      </p:sp>
    </p:spTree>
    <p:extLst>
      <p:ext uri="{BB962C8B-B14F-4D97-AF65-F5344CB8AC3E}">
        <p14:creationId xmlns:p14="http://schemas.microsoft.com/office/powerpoint/2010/main" val="160482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screen">
            <a:extLst>
              <a:ext uri="{28A0092B-C50C-407E-A947-70E740481C1C}">
                <a14:useLocalDpi xmlns:a14="http://schemas.microsoft.com/office/drawing/2010/main"/>
              </a:ext>
            </a:extLst>
          </a:blip>
          <a:stretch>
            <a:fillRect/>
          </a:stretch>
        </p:blipFill>
        <p:spPr>
          <a:xfrm>
            <a:off x="157580" y="1947970"/>
            <a:ext cx="4454104" cy="2792843"/>
          </a:xfrm>
          <a:prstGeom prst="rect">
            <a:avLst/>
          </a:prstGeom>
        </p:spPr>
      </p:pic>
      <p:pic>
        <p:nvPicPr>
          <p:cNvPr id="3" name="Picture 2"/>
          <p:cNvPicPr/>
          <p:nvPr/>
        </p:nvPicPr>
        <p:blipFill>
          <a:blip r:embed="rId4" cstate="screen">
            <a:extLst>
              <a:ext uri="{28A0092B-C50C-407E-A947-70E740481C1C}">
                <a14:useLocalDpi xmlns:a14="http://schemas.microsoft.com/office/drawing/2010/main"/>
              </a:ext>
            </a:extLst>
          </a:blip>
          <a:stretch>
            <a:fillRect/>
          </a:stretch>
        </p:blipFill>
        <p:spPr>
          <a:xfrm>
            <a:off x="4568955" y="1947970"/>
            <a:ext cx="4437202" cy="2792843"/>
          </a:xfrm>
          <a:prstGeom prst="rect">
            <a:avLst/>
          </a:prstGeom>
        </p:spPr>
      </p:pic>
      <p:sp>
        <p:nvSpPr>
          <p:cNvPr id="4" name="TextBox 3"/>
          <p:cNvSpPr txBox="1"/>
          <p:nvPr/>
        </p:nvSpPr>
        <p:spPr>
          <a:xfrm>
            <a:off x="267287" y="1209430"/>
            <a:ext cx="4625435" cy="646331"/>
          </a:xfrm>
          <a:prstGeom prst="rect">
            <a:avLst/>
          </a:prstGeom>
          <a:noFill/>
        </p:spPr>
        <p:txBody>
          <a:bodyPr wrap="square" rtlCol="0">
            <a:spAutoFit/>
          </a:bodyPr>
          <a:lstStyle/>
          <a:p>
            <a:r>
              <a:rPr lang="en-US" b="1" dirty="0" smtClean="0"/>
              <a:t>Distribution of authors on published papers in plant conservation genetics</a:t>
            </a:r>
            <a:endParaRPr lang="en-US" b="1" dirty="0"/>
          </a:p>
        </p:txBody>
      </p:sp>
      <p:sp>
        <p:nvSpPr>
          <p:cNvPr id="5" name="TextBox 4"/>
          <p:cNvSpPr txBox="1"/>
          <p:nvPr/>
        </p:nvSpPr>
        <p:spPr>
          <a:xfrm>
            <a:off x="4842121" y="1209430"/>
            <a:ext cx="4273743" cy="646331"/>
          </a:xfrm>
          <a:prstGeom prst="rect">
            <a:avLst/>
          </a:prstGeom>
          <a:noFill/>
        </p:spPr>
        <p:txBody>
          <a:bodyPr wrap="square" rtlCol="0">
            <a:spAutoFit/>
          </a:bodyPr>
          <a:lstStyle/>
          <a:p>
            <a:r>
              <a:rPr lang="en-US" b="1" dirty="0" smtClean="0"/>
              <a:t>Distribution of plant species from the same dataset</a:t>
            </a:r>
            <a:endParaRPr lang="en-US" b="1" dirty="0"/>
          </a:p>
        </p:txBody>
      </p:sp>
      <p:sp>
        <p:nvSpPr>
          <p:cNvPr id="6" name="TextBox 5"/>
          <p:cNvSpPr txBox="1"/>
          <p:nvPr/>
        </p:nvSpPr>
        <p:spPr>
          <a:xfrm>
            <a:off x="267287" y="5156187"/>
            <a:ext cx="8575412" cy="1477328"/>
          </a:xfrm>
          <a:prstGeom prst="rect">
            <a:avLst/>
          </a:prstGeom>
          <a:noFill/>
        </p:spPr>
        <p:txBody>
          <a:bodyPr wrap="square" rtlCol="0">
            <a:spAutoFit/>
          </a:bodyPr>
          <a:lstStyle/>
          <a:p>
            <a:r>
              <a:rPr lang="en-US" dirty="0" smtClean="0"/>
              <a:t>Size of circles represent the number of researchers or species within each country</a:t>
            </a:r>
          </a:p>
          <a:p>
            <a:endParaRPr lang="en-US" dirty="0"/>
          </a:p>
          <a:p>
            <a:r>
              <a:rPr lang="en-US" dirty="0" smtClean="0"/>
              <a:t>Lines indicate collaborations among authors (left) or network of species distributions (right)</a:t>
            </a:r>
            <a:endParaRPr lang="en-US" dirty="0"/>
          </a:p>
        </p:txBody>
      </p:sp>
      <p:sp>
        <p:nvSpPr>
          <p:cNvPr id="7" name="TextBox 6"/>
          <p:cNvSpPr txBox="1"/>
          <p:nvPr/>
        </p:nvSpPr>
        <p:spPr>
          <a:xfrm>
            <a:off x="157580" y="147725"/>
            <a:ext cx="8212486" cy="646331"/>
          </a:xfrm>
          <a:prstGeom prst="rect">
            <a:avLst/>
          </a:prstGeom>
          <a:noFill/>
        </p:spPr>
        <p:txBody>
          <a:bodyPr wrap="square" rtlCol="0">
            <a:spAutoFit/>
          </a:bodyPr>
          <a:lstStyle/>
          <a:p>
            <a:r>
              <a:rPr lang="en-US" sz="3600" b="1" dirty="0" smtClean="0"/>
              <a:t>Some Results Thus Far</a:t>
            </a:r>
            <a:r>
              <a:rPr lang="mr-IN" sz="3600" b="1" dirty="0" smtClean="0"/>
              <a:t>…</a:t>
            </a:r>
            <a:endParaRPr lang="en-US" sz="3600" b="1" dirty="0"/>
          </a:p>
        </p:txBody>
      </p:sp>
    </p:spTree>
    <p:extLst>
      <p:ext uri="{BB962C8B-B14F-4D97-AF65-F5344CB8AC3E}">
        <p14:creationId xmlns:p14="http://schemas.microsoft.com/office/powerpoint/2010/main" val="991404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7580" y="147725"/>
            <a:ext cx="8212486" cy="646331"/>
          </a:xfrm>
          <a:prstGeom prst="rect">
            <a:avLst/>
          </a:prstGeom>
          <a:noFill/>
        </p:spPr>
        <p:txBody>
          <a:bodyPr wrap="square" rtlCol="0">
            <a:spAutoFit/>
          </a:bodyPr>
          <a:lstStyle/>
          <a:p>
            <a:r>
              <a:rPr lang="en-US" sz="3600" b="1" dirty="0" smtClean="0"/>
              <a:t>Semantic Analysis</a:t>
            </a:r>
            <a:endParaRPr lang="en-US" sz="3600" b="1" dirty="0"/>
          </a:p>
        </p:txBody>
      </p:sp>
      <p:sp>
        <p:nvSpPr>
          <p:cNvPr id="8" name="TextBox 7"/>
          <p:cNvSpPr txBox="1"/>
          <p:nvPr/>
        </p:nvSpPr>
        <p:spPr>
          <a:xfrm>
            <a:off x="675249" y="1176009"/>
            <a:ext cx="6780628" cy="461665"/>
          </a:xfrm>
          <a:prstGeom prst="rect">
            <a:avLst/>
          </a:prstGeom>
          <a:noFill/>
        </p:spPr>
        <p:txBody>
          <a:bodyPr wrap="square" rtlCol="0">
            <a:spAutoFit/>
          </a:bodyPr>
          <a:lstStyle/>
          <a:p>
            <a:r>
              <a:rPr lang="en-US" sz="2400" dirty="0" smtClean="0"/>
              <a:t>- JSTOR full article database</a:t>
            </a:r>
            <a:endParaRPr lang="en-US" sz="2400" dirty="0"/>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89451" y="400830"/>
            <a:ext cx="1198545" cy="1520154"/>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12676" y="2204293"/>
            <a:ext cx="4037217" cy="4407914"/>
          </a:xfrm>
          <a:prstGeom prst="rect">
            <a:avLst/>
          </a:prstGeom>
        </p:spPr>
      </p:pic>
      <p:pic>
        <p:nvPicPr>
          <p:cNvPr id="11" name="Picture 1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75249" y="2019627"/>
            <a:ext cx="3646322" cy="4565680"/>
          </a:xfrm>
          <a:prstGeom prst="rect">
            <a:avLst/>
          </a:prstGeom>
        </p:spPr>
      </p:pic>
      <p:sp>
        <p:nvSpPr>
          <p:cNvPr id="12" name="TextBox 11"/>
          <p:cNvSpPr txBox="1"/>
          <p:nvPr/>
        </p:nvSpPr>
        <p:spPr>
          <a:xfrm>
            <a:off x="6815479" y="892699"/>
            <a:ext cx="1687911" cy="400110"/>
          </a:xfrm>
          <a:prstGeom prst="rect">
            <a:avLst/>
          </a:prstGeom>
          <a:noFill/>
        </p:spPr>
        <p:txBody>
          <a:bodyPr wrap="square" rtlCol="0">
            <a:spAutoFit/>
          </a:bodyPr>
          <a:lstStyle/>
          <a:p>
            <a:r>
              <a:rPr lang="en-US" sz="2000" smtClean="0"/>
              <a:t>- By country</a:t>
            </a:r>
            <a:endParaRPr lang="en-US" sz="2000"/>
          </a:p>
        </p:txBody>
      </p:sp>
    </p:spTree>
    <p:extLst>
      <p:ext uri="{BB962C8B-B14F-4D97-AF65-F5344CB8AC3E}">
        <p14:creationId xmlns:p14="http://schemas.microsoft.com/office/powerpoint/2010/main" val="3329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96559" y="254808"/>
            <a:ext cx="8212486" cy="646331"/>
          </a:xfrm>
          <a:prstGeom prst="rect">
            <a:avLst/>
          </a:prstGeom>
          <a:noFill/>
        </p:spPr>
        <p:txBody>
          <a:bodyPr wrap="square" rtlCol="0">
            <a:spAutoFit/>
          </a:bodyPr>
          <a:lstStyle/>
          <a:p>
            <a:r>
              <a:rPr lang="en-US" sz="3600" b="1" dirty="0" smtClean="0"/>
              <a:t>What We Have Learned So Far</a:t>
            </a:r>
            <a:endParaRPr lang="en-US" sz="3600" b="1" dirty="0"/>
          </a:p>
        </p:txBody>
      </p:sp>
      <p:pic>
        <p:nvPicPr>
          <p:cNvPr id="6" name="Picture 5"/>
          <p:cNvPicPr>
            <a:picLocks noChangeAspect="1"/>
          </p:cNvPicPr>
          <p:nvPr/>
        </p:nvPicPr>
        <p:blipFill>
          <a:blip r:embed="rId2"/>
          <a:stretch>
            <a:fillRect/>
          </a:stretch>
        </p:blipFill>
        <p:spPr>
          <a:xfrm>
            <a:off x="0" y="4000500"/>
            <a:ext cx="9144000" cy="2857500"/>
          </a:xfrm>
          <a:prstGeom prst="rect">
            <a:avLst/>
          </a:prstGeom>
        </p:spPr>
      </p:pic>
      <p:sp>
        <p:nvSpPr>
          <p:cNvPr id="3" name="TextBox 2"/>
          <p:cNvSpPr txBox="1"/>
          <p:nvPr/>
        </p:nvSpPr>
        <p:spPr>
          <a:xfrm>
            <a:off x="781897" y="1190200"/>
            <a:ext cx="7441809" cy="1384995"/>
          </a:xfrm>
          <a:prstGeom prst="rect">
            <a:avLst/>
          </a:prstGeom>
          <a:noFill/>
        </p:spPr>
        <p:txBody>
          <a:bodyPr wrap="square" rtlCol="0">
            <a:spAutoFit/>
          </a:bodyPr>
          <a:lstStyle/>
          <a:p>
            <a:pPr marL="342900" indent="-342900">
              <a:buFont typeface="Arial" charset="0"/>
              <a:buChar char="•"/>
            </a:pPr>
            <a:r>
              <a:rPr lang="en-US" sz="2800" dirty="0" smtClean="0"/>
              <a:t>Collaboration is essential!</a:t>
            </a:r>
          </a:p>
          <a:p>
            <a:pPr marL="342900" indent="-342900">
              <a:buFont typeface="Arial" charset="0"/>
              <a:buChar char="•"/>
            </a:pPr>
            <a:r>
              <a:rPr lang="en-US" sz="2800" dirty="0" smtClean="0"/>
              <a:t>Access to data sets can be challenging</a:t>
            </a:r>
          </a:p>
          <a:p>
            <a:pPr marL="342900" indent="-342900">
              <a:buFont typeface="Arial" charset="0"/>
              <a:buChar char="•"/>
            </a:pPr>
            <a:r>
              <a:rPr lang="en-US" sz="2800" dirty="0" smtClean="0"/>
              <a:t>Some indices is not readily available</a:t>
            </a:r>
          </a:p>
        </p:txBody>
      </p:sp>
      <p:sp>
        <p:nvSpPr>
          <p:cNvPr id="4" name="TextBox 3"/>
          <p:cNvSpPr txBox="1"/>
          <p:nvPr/>
        </p:nvSpPr>
        <p:spPr>
          <a:xfrm>
            <a:off x="703385" y="2757268"/>
            <a:ext cx="7905660" cy="954107"/>
          </a:xfrm>
          <a:prstGeom prst="rect">
            <a:avLst/>
          </a:prstGeom>
          <a:noFill/>
        </p:spPr>
        <p:txBody>
          <a:bodyPr wrap="square" rtlCol="0">
            <a:spAutoFit/>
          </a:bodyPr>
          <a:lstStyle/>
          <a:p>
            <a:r>
              <a:rPr lang="en-US" sz="2800" b="1" dirty="0" smtClean="0">
                <a:solidFill>
                  <a:schemeClr val="accent6"/>
                </a:solidFill>
              </a:rPr>
              <a:t>There is a publication bias problem, but we do not yet know the full extent.</a:t>
            </a:r>
            <a:endParaRPr lang="en-US" sz="2800" b="1" dirty="0">
              <a:solidFill>
                <a:schemeClr val="accent6"/>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83488" y="4000500"/>
            <a:ext cx="1506816" cy="746323"/>
          </a:xfrm>
          <a:prstGeom prst="rect">
            <a:avLst/>
          </a:prstGeom>
        </p:spPr>
      </p:pic>
    </p:spTree>
    <p:extLst>
      <p:ext uri="{BB962C8B-B14F-4D97-AF65-F5344CB8AC3E}">
        <p14:creationId xmlns:p14="http://schemas.microsoft.com/office/powerpoint/2010/main" val="1988343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15529" y="427205"/>
            <a:ext cx="5989320" cy="1384995"/>
          </a:xfrm>
          <a:prstGeom prst="rect">
            <a:avLst/>
          </a:prstGeom>
          <a:noFill/>
        </p:spPr>
        <p:txBody>
          <a:bodyPr wrap="square" rtlCol="0">
            <a:spAutoFit/>
          </a:bodyPr>
          <a:lstStyle/>
          <a:p>
            <a:r>
              <a:rPr lang="en-US" sz="2800" b="1" dirty="0"/>
              <a:t>Which, if any, of the following influence your decision on where to submit your manuscripts?</a:t>
            </a:r>
            <a:endParaRPr lang="en-US" sz="2800" dirty="0"/>
          </a:p>
        </p:txBody>
      </p:sp>
      <p:pic>
        <p:nvPicPr>
          <p:cNvPr id="7" name="Picture 6"/>
          <p:cNvPicPr>
            <a:picLocks noChangeAspect="1"/>
          </p:cNvPicPr>
          <p:nvPr/>
        </p:nvPicPr>
        <p:blipFill>
          <a:blip r:embed="rId2"/>
          <a:stretch>
            <a:fillRect/>
          </a:stretch>
        </p:blipFill>
        <p:spPr>
          <a:xfrm>
            <a:off x="331763" y="357259"/>
            <a:ext cx="2306704" cy="1676205"/>
          </a:xfrm>
          <a:prstGeom prst="rect">
            <a:avLst/>
          </a:prstGeom>
        </p:spPr>
      </p:pic>
      <p:sp>
        <p:nvSpPr>
          <p:cNvPr id="8" name="TextBox 7"/>
          <p:cNvSpPr txBox="1"/>
          <p:nvPr/>
        </p:nvSpPr>
        <p:spPr>
          <a:xfrm>
            <a:off x="542778" y="2406832"/>
            <a:ext cx="8094785" cy="3601692"/>
          </a:xfrm>
          <a:prstGeom prst="rect">
            <a:avLst/>
          </a:prstGeom>
          <a:noFill/>
        </p:spPr>
        <p:txBody>
          <a:bodyPr wrap="square" rtlCol="0">
            <a:spAutoFit/>
          </a:bodyPr>
          <a:lstStyle/>
          <a:p>
            <a:pPr>
              <a:lnSpc>
                <a:spcPct val="115000"/>
              </a:lnSpc>
            </a:pPr>
            <a:r>
              <a:rPr lang="en-US" sz="2000" i="1" dirty="0" smtClean="0">
                <a:latin typeface="Arial" charset="0"/>
                <a:ea typeface="Arial" charset="0"/>
                <a:cs typeface="Arial" charset="0"/>
              </a:rPr>
              <a:t>“The </a:t>
            </a:r>
            <a:r>
              <a:rPr lang="en-US" sz="2000" i="1" dirty="0">
                <a:latin typeface="Arial" charset="0"/>
                <a:ea typeface="Arial" charset="0"/>
                <a:cs typeface="Arial" charset="0"/>
              </a:rPr>
              <a:t>journal has a reputation to provide a through </a:t>
            </a:r>
            <a:r>
              <a:rPr lang="en-US" sz="2000" i="1" dirty="0" err="1">
                <a:latin typeface="Arial" charset="0"/>
                <a:ea typeface="Arial" charset="0"/>
                <a:cs typeface="Arial" charset="0"/>
              </a:rPr>
              <a:t>reveiw</a:t>
            </a:r>
            <a:r>
              <a:rPr lang="en-US" sz="2000" i="1" dirty="0">
                <a:latin typeface="Arial" charset="0"/>
                <a:ea typeface="Arial" charset="0"/>
                <a:cs typeface="Arial" charset="0"/>
              </a:rPr>
              <a:t> process that will improve my manuscript but with editors who understand the limitations that science has and are empathetic. </a:t>
            </a:r>
            <a:r>
              <a:rPr lang="en-US" sz="2000" i="1" dirty="0">
                <a:solidFill>
                  <a:srgbClr val="FF9300"/>
                </a:solidFill>
                <a:latin typeface="Arial" charset="0"/>
                <a:ea typeface="Arial" charset="0"/>
                <a:cs typeface="Arial" charset="0"/>
              </a:rPr>
              <a:t>Science is done in premier institutions but also under </a:t>
            </a:r>
            <a:r>
              <a:rPr lang="en-US" sz="2000" i="1" dirty="0" err="1">
                <a:solidFill>
                  <a:srgbClr val="FF9300"/>
                </a:solidFill>
                <a:latin typeface="Arial" charset="0"/>
                <a:ea typeface="Arial" charset="0"/>
                <a:cs typeface="Arial" charset="0"/>
              </a:rPr>
              <a:t>difficutl</a:t>
            </a:r>
            <a:r>
              <a:rPr lang="en-US" sz="2000" i="1" dirty="0">
                <a:solidFill>
                  <a:srgbClr val="FF9300"/>
                </a:solidFill>
                <a:latin typeface="Arial" charset="0"/>
                <a:ea typeface="Arial" charset="0"/>
                <a:cs typeface="Arial" charset="0"/>
              </a:rPr>
              <a:t> </a:t>
            </a:r>
            <a:r>
              <a:rPr lang="en-US" sz="2000" i="1" dirty="0" err="1">
                <a:solidFill>
                  <a:srgbClr val="FF9300"/>
                </a:solidFill>
                <a:latin typeface="Arial" charset="0"/>
                <a:ea typeface="Arial" charset="0"/>
                <a:cs typeface="Arial" charset="0"/>
              </a:rPr>
              <a:t>circustances</a:t>
            </a:r>
            <a:r>
              <a:rPr lang="en-US" sz="2000" i="1" dirty="0">
                <a:solidFill>
                  <a:srgbClr val="FF9300"/>
                </a:solidFill>
                <a:latin typeface="Arial" charset="0"/>
                <a:ea typeface="Arial" charset="0"/>
                <a:cs typeface="Arial" charset="0"/>
              </a:rPr>
              <a:t> in far corners of the world.</a:t>
            </a:r>
            <a:r>
              <a:rPr lang="en-US" sz="2000" i="1" dirty="0">
                <a:latin typeface="Arial" charset="0"/>
                <a:ea typeface="Arial" charset="0"/>
                <a:cs typeface="Arial" charset="0"/>
              </a:rPr>
              <a:t> A journal that has editors who are </a:t>
            </a:r>
            <a:r>
              <a:rPr lang="en-US" sz="2000" i="1" dirty="0" err="1">
                <a:latin typeface="Arial" charset="0"/>
                <a:ea typeface="Arial" charset="0"/>
                <a:cs typeface="Arial" charset="0"/>
              </a:rPr>
              <a:t>genuinly</a:t>
            </a:r>
            <a:r>
              <a:rPr lang="en-US" sz="2000" i="1" dirty="0">
                <a:latin typeface="Arial" charset="0"/>
                <a:ea typeface="Arial" charset="0"/>
                <a:cs typeface="Arial" charset="0"/>
              </a:rPr>
              <a:t> interested in </a:t>
            </a:r>
            <a:r>
              <a:rPr lang="en-US" sz="2000" i="1" dirty="0" err="1">
                <a:latin typeface="Arial" charset="0"/>
                <a:ea typeface="Arial" charset="0"/>
                <a:cs typeface="Arial" charset="0"/>
              </a:rPr>
              <a:t>imrpoving</a:t>
            </a:r>
            <a:r>
              <a:rPr lang="en-US" sz="2000" i="1" dirty="0">
                <a:latin typeface="Arial" charset="0"/>
                <a:ea typeface="Arial" charset="0"/>
                <a:cs typeface="Arial" charset="0"/>
              </a:rPr>
              <a:t> science and hence more equitable is important to me. </a:t>
            </a:r>
            <a:r>
              <a:rPr lang="en-US" sz="2000" i="1" dirty="0">
                <a:solidFill>
                  <a:srgbClr val="FF9300"/>
                </a:solidFill>
                <a:latin typeface="Arial" charset="0"/>
                <a:ea typeface="Arial" charset="0"/>
                <a:cs typeface="Arial" charset="0"/>
              </a:rPr>
              <a:t>I judge this by knowing whether most of their papers come only from developed countries</a:t>
            </a:r>
            <a:r>
              <a:rPr lang="en-US" sz="2000" i="1" dirty="0">
                <a:latin typeface="Arial" charset="0"/>
                <a:ea typeface="Arial" charset="0"/>
                <a:cs typeface="Arial" charset="0"/>
              </a:rPr>
              <a:t>, well established institutions or only senior scientists (this is possible only within my field but the </a:t>
            </a:r>
            <a:r>
              <a:rPr lang="en-US" sz="2000" i="1" dirty="0" err="1">
                <a:latin typeface="Arial" charset="0"/>
                <a:ea typeface="Arial" charset="0"/>
                <a:cs typeface="Arial" charset="0"/>
              </a:rPr>
              <a:t>autor</a:t>
            </a:r>
            <a:r>
              <a:rPr lang="en-US" sz="2000" i="1" dirty="0">
                <a:latin typeface="Arial" charset="0"/>
                <a:ea typeface="Arial" charset="0"/>
                <a:cs typeface="Arial" charset="0"/>
              </a:rPr>
              <a:t> institution address is a good clue</a:t>
            </a:r>
            <a:r>
              <a:rPr lang="en-US" sz="2000" i="1" dirty="0" smtClean="0">
                <a:latin typeface="Arial" charset="0"/>
                <a:ea typeface="Arial" charset="0"/>
                <a:cs typeface="Arial" charset="0"/>
              </a:rPr>
              <a:t>).”</a:t>
            </a:r>
            <a:endParaRPr lang="en-US" sz="2000" i="1" dirty="0">
              <a:latin typeface="Arial" charset="0"/>
              <a:ea typeface="Arial" charset="0"/>
              <a:cs typeface="Arial" charset="0"/>
            </a:endParaRPr>
          </a:p>
        </p:txBody>
      </p:sp>
    </p:spTree>
    <p:extLst>
      <p:ext uri="{BB962C8B-B14F-4D97-AF65-F5344CB8AC3E}">
        <p14:creationId xmlns:p14="http://schemas.microsoft.com/office/powerpoint/2010/main" val="66454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alphaModFix amt="77000"/>
          </a:blip>
          <a:stretch>
            <a:fillRect/>
          </a:stretch>
        </p:blipFill>
        <p:spPr>
          <a:xfrm>
            <a:off x="0" y="855784"/>
            <a:ext cx="9144000" cy="5146431"/>
          </a:xfrm>
          <a:prstGeom prst="rect">
            <a:avLst/>
          </a:prstGeom>
        </p:spPr>
      </p:pic>
    </p:spTree>
    <p:extLst>
      <p:ext uri="{BB962C8B-B14F-4D97-AF65-F5344CB8AC3E}">
        <p14:creationId xmlns:p14="http://schemas.microsoft.com/office/powerpoint/2010/main" val="84507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9657" y="2658210"/>
            <a:ext cx="4364787" cy="3671317"/>
          </a:xfrm>
          <a:prstGeom prst="rect">
            <a:avLst/>
          </a:prstGeom>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90047" y="2612572"/>
            <a:ext cx="4480437" cy="3716955"/>
          </a:xfrm>
          <a:prstGeom prst="rect">
            <a:avLst/>
          </a:prstGeom>
        </p:spPr>
      </p:pic>
      <p:sp>
        <p:nvSpPr>
          <p:cNvPr id="2" name="Title 1"/>
          <p:cNvSpPr>
            <a:spLocks noGrp="1"/>
          </p:cNvSpPr>
          <p:nvPr>
            <p:ph type="title"/>
          </p:nvPr>
        </p:nvSpPr>
        <p:spPr>
          <a:xfrm>
            <a:off x="464457" y="485913"/>
            <a:ext cx="8229600" cy="762000"/>
          </a:xfrm>
        </p:spPr>
        <p:txBody>
          <a:bodyPr>
            <a:normAutofit fontScale="90000"/>
          </a:bodyPr>
          <a:lstStyle/>
          <a:p>
            <a:r>
              <a:rPr lang="en-US" dirty="0" smtClean="0"/>
              <a:t>Number of Published Articles by Country - 2017</a:t>
            </a:r>
            <a:endParaRPr lang="en-US" dirty="0"/>
          </a:p>
        </p:txBody>
      </p:sp>
      <p:pic>
        <p:nvPicPr>
          <p:cNvPr id="8" name="Picture 7"/>
          <p:cNvPicPr>
            <a:picLocks noChangeAspect="1"/>
          </p:cNvPicPr>
          <p:nvPr/>
        </p:nvPicPr>
        <p:blipFill>
          <a:blip r:embed="rId4"/>
          <a:stretch>
            <a:fillRect/>
          </a:stretch>
        </p:blipFill>
        <p:spPr>
          <a:xfrm>
            <a:off x="1723187" y="1499689"/>
            <a:ext cx="1281270" cy="1685882"/>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2692" y="1460578"/>
            <a:ext cx="1333421" cy="1724994"/>
          </a:xfrm>
          <a:prstGeom prst="rect">
            <a:avLst/>
          </a:prstGeom>
        </p:spPr>
      </p:pic>
      <p:sp>
        <p:nvSpPr>
          <p:cNvPr id="17" name="Down Arrow 16"/>
          <p:cNvSpPr/>
          <p:nvPr/>
        </p:nvSpPr>
        <p:spPr>
          <a:xfrm>
            <a:off x="3652109" y="4290667"/>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8" name="Down Arrow 17"/>
          <p:cNvSpPr/>
          <p:nvPr/>
        </p:nvSpPr>
        <p:spPr>
          <a:xfrm>
            <a:off x="3978679" y="4283413"/>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Down Arrow 18"/>
          <p:cNvSpPr/>
          <p:nvPr/>
        </p:nvSpPr>
        <p:spPr>
          <a:xfrm>
            <a:off x="8299923" y="4313091"/>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0" name="Down Arrow 19"/>
          <p:cNvSpPr/>
          <p:nvPr/>
        </p:nvSpPr>
        <p:spPr>
          <a:xfrm>
            <a:off x="8540060" y="4335907"/>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2" name="Down Arrow 21"/>
          <p:cNvSpPr/>
          <p:nvPr/>
        </p:nvSpPr>
        <p:spPr>
          <a:xfrm>
            <a:off x="2073536" y="4290667"/>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3" name="Down Arrow 22"/>
          <p:cNvSpPr/>
          <p:nvPr/>
        </p:nvSpPr>
        <p:spPr>
          <a:xfrm>
            <a:off x="1299154" y="4173646"/>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Down Arrow 23"/>
          <p:cNvSpPr/>
          <p:nvPr/>
        </p:nvSpPr>
        <p:spPr>
          <a:xfrm>
            <a:off x="5513037" y="4006592"/>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Down Arrow 24"/>
          <p:cNvSpPr/>
          <p:nvPr/>
        </p:nvSpPr>
        <p:spPr>
          <a:xfrm>
            <a:off x="7290276" y="4261639"/>
            <a:ext cx="290286" cy="464457"/>
          </a:xfrm>
          <a:prstGeom prst="downArrow">
            <a:avLst/>
          </a:prstGeom>
          <a:solidFill>
            <a:srgbClr val="FFFF00"/>
          </a:solid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6" name="TextBox 25"/>
          <p:cNvSpPr txBox="1"/>
          <p:nvPr/>
        </p:nvSpPr>
        <p:spPr>
          <a:xfrm>
            <a:off x="1857520" y="6387581"/>
            <a:ext cx="5723042" cy="369332"/>
          </a:xfrm>
          <a:prstGeom prst="rect">
            <a:avLst/>
          </a:prstGeom>
          <a:noFill/>
        </p:spPr>
        <p:txBody>
          <a:bodyPr wrap="none" rtlCol="0">
            <a:spAutoFit/>
          </a:bodyPr>
          <a:lstStyle/>
          <a:p>
            <a:r>
              <a:rPr lang="en-US" dirty="0" smtClean="0"/>
              <a:t>* Determined by country of </a:t>
            </a:r>
            <a:r>
              <a:rPr lang="en-US" smtClean="0"/>
              <a:t>corresponding author</a:t>
            </a:r>
            <a:endParaRPr lang="en-US"/>
          </a:p>
        </p:txBody>
      </p:sp>
    </p:spTree>
    <p:extLst>
      <p:ext uri="{BB962C8B-B14F-4D97-AF65-F5344CB8AC3E}">
        <p14:creationId xmlns:p14="http://schemas.microsoft.com/office/powerpoint/2010/main" val="504268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2" grpId="0" animBg="1"/>
      <p:bldP spid="23" grpId="0" animBg="1"/>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4457" y="485913"/>
            <a:ext cx="8229600" cy="762000"/>
          </a:xfrm>
        </p:spPr>
        <p:txBody>
          <a:bodyPr>
            <a:normAutofit fontScale="90000"/>
          </a:bodyPr>
          <a:lstStyle/>
          <a:p>
            <a:r>
              <a:rPr lang="en-US" dirty="0" smtClean="0"/>
              <a:t>Proportion of Total Published Articles by World Region - 2017</a:t>
            </a:r>
            <a:endParaRPr lang="en-US" dirty="0"/>
          </a:p>
        </p:txBody>
      </p:sp>
      <p:pic>
        <p:nvPicPr>
          <p:cNvPr id="8" name="Picture 7"/>
          <p:cNvPicPr>
            <a:picLocks noChangeAspect="1"/>
          </p:cNvPicPr>
          <p:nvPr/>
        </p:nvPicPr>
        <p:blipFill>
          <a:blip r:embed="rId2"/>
          <a:stretch>
            <a:fillRect/>
          </a:stretch>
        </p:blipFill>
        <p:spPr>
          <a:xfrm>
            <a:off x="2092631" y="1382320"/>
            <a:ext cx="998912" cy="1314358"/>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8854" y="1382320"/>
            <a:ext cx="1015999" cy="1314358"/>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2397" y="2946400"/>
            <a:ext cx="4193880" cy="3314815"/>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477656" y="2946400"/>
            <a:ext cx="4543245" cy="3314815"/>
          </a:xfrm>
          <a:prstGeom prst="rect">
            <a:avLst/>
          </a:prstGeom>
        </p:spPr>
      </p:pic>
    </p:spTree>
    <p:extLst>
      <p:ext uri="{BB962C8B-B14F-4D97-AF65-F5344CB8AC3E}">
        <p14:creationId xmlns:p14="http://schemas.microsoft.com/office/powerpoint/2010/main" val="89094597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92326206"/>
              </p:ext>
            </p:extLst>
          </p:nvPr>
        </p:nvGraphicFramePr>
        <p:xfrm>
          <a:off x="545401" y="1944368"/>
          <a:ext cx="8207824" cy="4782457"/>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5401" y="194116"/>
            <a:ext cx="1210828" cy="1566401"/>
          </a:xfrm>
          <a:prstGeom prst="rect">
            <a:avLst/>
          </a:prstGeom>
        </p:spPr>
      </p:pic>
      <p:sp>
        <p:nvSpPr>
          <p:cNvPr id="5" name="TextBox 4"/>
          <p:cNvSpPr txBox="1"/>
          <p:nvPr/>
        </p:nvSpPr>
        <p:spPr>
          <a:xfrm>
            <a:off x="1955207" y="746483"/>
            <a:ext cx="6991846" cy="461665"/>
          </a:xfrm>
          <a:prstGeom prst="rect">
            <a:avLst/>
          </a:prstGeom>
          <a:noFill/>
        </p:spPr>
        <p:txBody>
          <a:bodyPr wrap="square" rtlCol="0">
            <a:spAutoFit/>
          </a:bodyPr>
          <a:lstStyle/>
          <a:p>
            <a:pPr marL="865188" indent="-865188"/>
            <a:r>
              <a:rPr lang="en-US" sz="2400" b="1" dirty="0" smtClean="0"/>
              <a:t>2018: </a:t>
            </a:r>
            <a:r>
              <a:rPr lang="en-US" sz="2400" dirty="0" smtClean="0"/>
              <a:t>Submissions received from 29 countries</a:t>
            </a:r>
            <a:endParaRPr lang="en-US" sz="2400" dirty="0"/>
          </a:p>
        </p:txBody>
      </p:sp>
      <p:sp>
        <p:nvSpPr>
          <p:cNvPr id="4" name="TextBox 3"/>
          <p:cNvSpPr txBox="1"/>
          <p:nvPr/>
        </p:nvSpPr>
        <p:spPr>
          <a:xfrm>
            <a:off x="2700997" y="2293034"/>
            <a:ext cx="5205046" cy="1200329"/>
          </a:xfrm>
          <a:prstGeom prst="rect">
            <a:avLst/>
          </a:prstGeom>
          <a:noFill/>
        </p:spPr>
        <p:txBody>
          <a:bodyPr wrap="square" rtlCol="0">
            <a:spAutoFit/>
          </a:bodyPr>
          <a:lstStyle/>
          <a:p>
            <a:r>
              <a:rPr lang="en-US" sz="2400" b="1" dirty="0" smtClean="0"/>
              <a:t>In several countries, salary is tied to number of publications in English journals</a:t>
            </a:r>
            <a:endParaRPr lang="en-US" sz="2400" b="1" dirty="0"/>
          </a:p>
        </p:txBody>
      </p:sp>
    </p:spTree>
    <p:extLst>
      <p:ext uri="{BB962C8B-B14F-4D97-AF65-F5344CB8AC3E}">
        <p14:creationId xmlns:p14="http://schemas.microsoft.com/office/powerpoint/2010/main" val="27304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378857" y="1756228"/>
            <a:ext cx="6415315" cy="4470401"/>
          </a:xfrm>
          <a:prstGeom prst="rect">
            <a:avLst/>
          </a:prstGeom>
        </p:spPr>
      </p:pic>
      <p:sp>
        <p:nvSpPr>
          <p:cNvPr id="3" name="TextBox 2"/>
          <p:cNvSpPr txBox="1"/>
          <p:nvPr/>
        </p:nvSpPr>
        <p:spPr>
          <a:xfrm>
            <a:off x="6705601" y="1756228"/>
            <a:ext cx="1088572" cy="646331"/>
          </a:xfrm>
          <a:prstGeom prst="rect">
            <a:avLst/>
          </a:prstGeom>
          <a:solidFill>
            <a:schemeClr val="bg1"/>
          </a:solidFill>
        </p:spPr>
        <p:txBody>
          <a:bodyPr wrap="square" rtlCol="0">
            <a:spAutoFit/>
          </a:bodyPr>
          <a:lstStyle/>
          <a:p>
            <a:r>
              <a:rPr lang="en-US" dirty="0" smtClean="0"/>
              <a:t>Birds</a:t>
            </a:r>
          </a:p>
          <a:p>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75658" y="1245053"/>
            <a:ext cx="1628825" cy="1022350"/>
          </a:xfrm>
          <a:prstGeom prst="rect">
            <a:avLst/>
          </a:prstGeom>
        </p:spPr>
      </p:pic>
      <p:sp>
        <p:nvSpPr>
          <p:cNvPr id="5" name="TextBox 4"/>
          <p:cNvSpPr txBox="1"/>
          <p:nvPr/>
        </p:nvSpPr>
        <p:spPr>
          <a:xfrm>
            <a:off x="1378857" y="203200"/>
            <a:ext cx="7344229" cy="523220"/>
          </a:xfrm>
          <a:prstGeom prst="rect">
            <a:avLst/>
          </a:prstGeom>
          <a:noFill/>
        </p:spPr>
        <p:txBody>
          <a:bodyPr wrap="square" rtlCol="0">
            <a:spAutoFit/>
          </a:bodyPr>
          <a:lstStyle/>
          <a:p>
            <a:r>
              <a:rPr lang="en-US" sz="2800" b="1" dirty="0" smtClean="0"/>
              <a:t>Species Richness </a:t>
            </a:r>
            <a:r>
              <a:rPr lang="en-US" sz="2800" dirty="0" smtClean="0"/>
              <a:t>= Number of Species</a:t>
            </a:r>
            <a:endParaRPr lang="en-US" sz="2800" dirty="0"/>
          </a:p>
        </p:txBody>
      </p:sp>
      <p:cxnSp>
        <p:nvCxnSpPr>
          <p:cNvPr id="6" name="Straight Connector 5"/>
          <p:cNvCxnSpPr>
            <a:stCxn id="6" idx="1"/>
          </p:cNvCxnSpPr>
          <p:nvPr/>
        </p:nvCxnSpPr>
        <p:spPr>
          <a:xfrm flipV="1">
            <a:off x="1337458" y="3991429"/>
            <a:ext cx="6456713" cy="13708"/>
          </a:xfrm>
          <a:prstGeom prst="line">
            <a:avLst/>
          </a:prstGeom>
          <a:ln w="19050">
            <a:solidFill>
              <a:srgbClr val="FFC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1827329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337459" y="1793190"/>
            <a:ext cx="6498109" cy="4433439"/>
          </a:xfrm>
          <a:prstGeom prst="rect">
            <a:avLst/>
          </a:prstGeom>
        </p:spPr>
      </p:pic>
      <p:sp>
        <p:nvSpPr>
          <p:cNvPr id="3" name="TextBox 2"/>
          <p:cNvSpPr txBox="1"/>
          <p:nvPr/>
        </p:nvSpPr>
        <p:spPr>
          <a:xfrm>
            <a:off x="6473371" y="1756228"/>
            <a:ext cx="1320801" cy="646331"/>
          </a:xfrm>
          <a:prstGeom prst="rect">
            <a:avLst/>
          </a:prstGeom>
          <a:solidFill>
            <a:schemeClr val="bg1"/>
          </a:solidFill>
        </p:spPr>
        <p:txBody>
          <a:bodyPr wrap="square" rtlCol="0">
            <a:spAutoFit/>
          </a:bodyPr>
          <a:lstStyle/>
          <a:p>
            <a:r>
              <a:rPr lang="en-US" smtClean="0"/>
              <a:t>Mammals</a:t>
            </a:r>
            <a:endParaRPr lang="en-US" dirty="0" smtClean="0"/>
          </a:p>
          <a:p>
            <a:endParaRPr lang="en-US" dirty="0"/>
          </a:p>
        </p:txBody>
      </p:sp>
      <p:sp>
        <p:nvSpPr>
          <p:cNvPr id="5" name="TextBox 4"/>
          <p:cNvSpPr txBox="1"/>
          <p:nvPr/>
        </p:nvSpPr>
        <p:spPr>
          <a:xfrm>
            <a:off x="1378857" y="203200"/>
            <a:ext cx="7344229" cy="523220"/>
          </a:xfrm>
          <a:prstGeom prst="rect">
            <a:avLst/>
          </a:prstGeom>
          <a:noFill/>
        </p:spPr>
        <p:txBody>
          <a:bodyPr wrap="square" rtlCol="0">
            <a:spAutoFit/>
          </a:bodyPr>
          <a:lstStyle/>
          <a:p>
            <a:r>
              <a:rPr lang="en-US" sz="2800" b="1" dirty="0" smtClean="0"/>
              <a:t>Species Richness </a:t>
            </a:r>
            <a:r>
              <a:rPr lang="en-US" sz="2800" dirty="0" smtClean="0"/>
              <a:t>= Number of Species</a:t>
            </a:r>
            <a:endParaRPr lang="en-US" sz="2800"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7674" y="918012"/>
            <a:ext cx="1652954" cy="1289304"/>
          </a:xfrm>
          <a:prstGeom prst="rect">
            <a:avLst/>
          </a:prstGeom>
        </p:spPr>
      </p:pic>
      <p:cxnSp>
        <p:nvCxnSpPr>
          <p:cNvPr id="8" name="Straight Connector 7"/>
          <p:cNvCxnSpPr>
            <a:stCxn id="8" idx="1"/>
          </p:cNvCxnSpPr>
          <p:nvPr/>
        </p:nvCxnSpPr>
        <p:spPr>
          <a:xfrm flipV="1">
            <a:off x="1337458" y="3991429"/>
            <a:ext cx="6456713" cy="13708"/>
          </a:xfrm>
          <a:prstGeom prst="line">
            <a:avLst/>
          </a:prstGeom>
          <a:ln w="19050">
            <a:solidFill>
              <a:srgbClr val="FFC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49648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337458" y="1783644"/>
            <a:ext cx="6456713" cy="4442985"/>
          </a:xfrm>
          <a:prstGeom prst="rect">
            <a:avLst/>
          </a:prstGeom>
        </p:spPr>
      </p:pic>
      <p:sp>
        <p:nvSpPr>
          <p:cNvPr id="3" name="TextBox 2"/>
          <p:cNvSpPr txBox="1"/>
          <p:nvPr/>
        </p:nvSpPr>
        <p:spPr>
          <a:xfrm>
            <a:off x="6473371" y="1756228"/>
            <a:ext cx="1320801" cy="646331"/>
          </a:xfrm>
          <a:prstGeom prst="rect">
            <a:avLst/>
          </a:prstGeom>
          <a:solidFill>
            <a:schemeClr val="bg1"/>
          </a:solidFill>
        </p:spPr>
        <p:txBody>
          <a:bodyPr wrap="square" rtlCol="0">
            <a:spAutoFit/>
          </a:bodyPr>
          <a:lstStyle/>
          <a:p>
            <a:r>
              <a:rPr lang="en-US" dirty="0" smtClean="0"/>
              <a:t>Reptiles</a:t>
            </a:r>
          </a:p>
          <a:p>
            <a:endParaRPr lang="en-US" dirty="0"/>
          </a:p>
        </p:txBody>
      </p:sp>
      <p:sp>
        <p:nvSpPr>
          <p:cNvPr id="5" name="TextBox 4"/>
          <p:cNvSpPr txBox="1"/>
          <p:nvPr/>
        </p:nvSpPr>
        <p:spPr>
          <a:xfrm>
            <a:off x="1378857" y="203200"/>
            <a:ext cx="7344229" cy="523220"/>
          </a:xfrm>
          <a:prstGeom prst="rect">
            <a:avLst/>
          </a:prstGeom>
          <a:noFill/>
        </p:spPr>
        <p:txBody>
          <a:bodyPr wrap="square" rtlCol="0">
            <a:spAutoFit/>
          </a:bodyPr>
          <a:lstStyle/>
          <a:p>
            <a:r>
              <a:rPr lang="en-US" sz="2800" b="1" dirty="0" smtClean="0"/>
              <a:t>Species Richness </a:t>
            </a:r>
            <a:r>
              <a:rPr lang="en-US" sz="2800" dirty="0" smtClean="0"/>
              <a:t>= Number of Species</a:t>
            </a:r>
            <a:endParaRPr lang="en-US" sz="28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429" y="1169189"/>
            <a:ext cx="1764130" cy="1174077"/>
          </a:xfrm>
          <a:prstGeom prst="rect">
            <a:avLst/>
          </a:prstGeom>
        </p:spPr>
      </p:pic>
      <p:cxnSp>
        <p:nvCxnSpPr>
          <p:cNvPr id="9" name="Straight Connector 8"/>
          <p:cNvCxnSpPr>
            <a:stCxn id="2" idx="1"/>
          </p:cNvCxnSpPr>
          <p:nvPr/>
        </p:nvCxnSpPr>
        <p:spPr>
          <a:xfrm flipV="1">
            <a:off x="1337458" y="3991429"/>
            <a:ext cx="6456713" cy="13708"/>
          </a:xfrm>
          <a:prstGeom prst="line">
            <a:avLst/>
          </a:prstGeom>
          <a:ln w="19050">
            <a:solidFill>
              <a:srgbClr val="FFC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727113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12786181_TF02787940" id="{1798802C-84EE-40F8-AA82-749FCB0DAB40}" vid="{E03FD201-C9ED-47D9-B1F3-097360176F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TF02787940</Template>
  <TotalTime>3995</TotalTime>
  <Words>894</Words>
  <Application>Microsoft Macintosh PowerPoint</Application>
  <PresentationFormat>On-screen Show (4:3)</PresentationFormat>
  <Paragraphs>165</Paragraphs>
  <Slides>38</Slides>
  <Notes>4</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Calibri</vt:lpstr>
      <vt:lpstr>Century Gothic</vt:lpstr>
      <vt:lpstr>Mangal</vt:lpstr>
      <vt:lpstr>Times New Roman</vt:lpstr>
      <vt:lpstr>Arial</vt:lpstr>
      <vt:lpstr>Books 16x9</vt:lpstr>
      <vt:lpstr>Lessons From Publishing: Do Researchers in Developing Countries Receive Credit for Their Work? </vt:lpstr>
      <vt:lpstr>PowerPoint Presentation</vt:lpstr>
      <vt:lpstr>PowerPoint Presentation</vt:lpstr>
      <vt:lpstr>Number of Published Articles by Country - 2017</vt:lpstr>
      <vt:lpstr>Proportion of Total Published Articles by World Region - 2017</vt:lpstr>
      <vt:lpstr>PowerPoint Presentation</vt:lpstr>
      <vt:lpstr>PowerPoint Presentation</vt:lpstr>
      <vt:lpstr>PowerPoint Presentation</vt:lpstr>
      <vt:lpstr>PowerPoint Presentation</vt:lpstr>
      <vt:lpstr>PowerPoint Presentation</vt:lpstr>
      <vt:lpstr>Plant Species Richness</vt:lpstr>
      <vt:lpstr>The world regions of highest biodiversity are also usually those with the lowest economic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Challenges Often Experienced by Authors from Developing Countries:</vt:lpstr>
      <vt:lpstr>PowerPoint Presentation</vt:lpstr>
      <vt:lpstr>PowerPoint Presentation</vt:lpstr>
      <vt:lpstr>Do researchers in developing countries receive proper credit for their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From Publishing: Do Researchers in Developing Countries Receive Credit for Their Work? </dc:title>
  <dc:creator>theresa culley</dc:creator>
  <cp:lastModifiedBy>theresa culley</cp:lastModifiedBy>
  <cp:revision>176</cp:revision>
  <dcterms:created xsi:type="dcterms:W3CDTF">2019-03-28T22:11:55Z</dcterms:created>
  <dcterms:modified xsi:type="dcterms:W3CDTF">2019-04-01T16:40:04Z</dcterms:modified>
</cp:coreProperties>
</file>