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6" r:id="rId5"/>
  </p:sldIdLst>
  <p:sldSz cx="438912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64"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E0FF"/>
    <a:srgbClr val="92D050"/>
    <a:srgbClr val="C4B8D3"/>
    <a:srgbClr val="E00122"/>
    <a:srgbClr val="F8B57E"/>
    <a:srgbClr val="6CA7D8"/>
    <a:srgbClr val="CC99FF"/>
    <a:srgbClr val="3399FF"/>
    <a:srgbClr val="FFCC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4" d="100"/>
          <a:sy n="34" d="100"/>
        </p:scale>
        <p:origin x="-1584" y="-2827"/>
      </p:cViewPr>
      <p:guideLst>
        <p:guide orient="horz" pos="16464"/>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6E42B-FDAF-4B5E-A4DF-E18D2E663FFF}" type="datetimeFigureOut">
              <a:rPr lang="en-US" smtClean="0"/>
              <a:t>4/21/2022</a:t>
            </a:fld>
            <a:endParaRPr lang="en-US"/>
          </a:p>
        </p:txBody>
      </p:sp>
      <p:sp>
        <p:nvSpPr>
          <p:cNvPr id="4" name="Slide Image Placeholder 3"/>
          <p:cNvSpPr>
            <a:spLocks noGrp="1" noRot="1" noChangeAspect="1"/>
          </p:cNvSpPr>
          <p:nvPr>
            <p:ph type="sldImg" idx="2"/>
          </p:nvPr>
        </p:nvSpPr>
        <p:spPr>
          <a:xfrm>
            <a:off x="1665288" y="1143000"/>
            <a:ext cx="3527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4B634-5A78-485B-B0BD-4978D891F6F7}" type="slidenum">
              <a:rPr lang="en-US" smtClean="0"/>
              <a:t>‹#›</a:t>
            </a:fld>
            <a:endParaRPr lang="en-US"/>
          </a:p>
        </p:txBody>
      </p:sp>
    </p:spTree>
    <p:extLst>
      <p:ext uri="{BB962C8B-B14F-4D97-AF65-F5344CB8AC3E}">
        <p14:creationId xmlns:p14="http://schemas.microsoft.com/office/powerpoint/2010/main" val="146636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5288" y="1143000"/>
            <a:ext cx="35274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A4B634-5A78-485B-B0BD-4978D891F6F7}" type="slidenum">
              <a:rPr lang="en-US" smtClean="0"/>
              <a:t>1</a:t>
            </a:fld>
            <a:endParaRPr lang="en-US"/>
          </a:p>
        </p:txBody>
      </p:sp>
    </p:spTree>
    <p:extLst>
      <p:ext uri="{BB962C8B-B14F-4D97-AF65-F5344CB8AC3E}">
        <p14:creationId xmlns:p14="http://schemas.microsoft.com/office/powerpoint/2010/main" val="334133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285233"/>
            <a:ext cx="37307520" cy="1337056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20171413"/>
            <a:ext cx="32918400" cy="927226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830FC628-696C-4F96-81DB-BDA6EBB730E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247121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FC628-696C-4F96-81DB-BDA6EBB730E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17629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044700"/>
            <a:ext cx="9464040" cy="325462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2044700"/>
            <a:ext cx="27843480"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FC628-696C-4F96-81DB-BDA6EBB730E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20681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FC628-696C-4F96-81DB-BDA6EBB730E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331493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574541"/>
            <a:ext cx="37856160" cy="15975327"/>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5701001"/>
            <a:ext cx="37856160" cy="840104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FC628-696C-4F96-81DB-BDA6EBB730E5}"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316464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10223500"/>
            <a:ext cx="1865376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10223500"/>
            <a:ext cx="1865376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FC628-696C-4F96-81DB-BDA6EBB730E5}"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303092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044708"/>
            <a:ext cx="37856160" cy="7423153"/>
          </a:xfrm>
        </p:spPr>
        <p:txBody>
          <a:bodyPr/>
          <a:lstStyle/>
          <a:p>
            <a:r>
              <a:rPr lang="en-US"/>
              <a:t>Click to edit Master title style</a:t>
            </a:r>
          </a:p>
        </p:txBody>
      </p:sp>
      <p:sp>
        <p:nvSpPr>
          <p:cNvPr id="3" name="Text Placeholder 2"/>
          <p:cNvSpPr>
            <a:spLocks noGrp="1"/>
          </p:cNvSpPr>
          <p:nvPr>
            <p:ph type="body" idx="1"/>
          </p:nvPr>
        </p:nvSpPr>
        <p:spPr>
          <a:xfrm>
            <a:off x="3023242" y="9414513"/>
            <a:ext cx="18568032"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4028420"/>
            <a:ext cx="1856803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9414513"/>
            <a:ext cx="18659477"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4028420"/>
            <a:ext cx="18659477"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FC628-696C-4F96-81DB-BDA6EBB730E5}"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345169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FC628-696C-4F96-81DB-BDA6EBB730E5}"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344260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FC628-696C-4F96-81DB-BDA6EBB730E5}"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2183861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5529588"/>
            <a:ext cx="22219920" cy="272923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30FC628-696C-4F96-81DB-BDA6EBB730E5}"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22982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5529588"/>
            <a:ext cx="22219920" cy="272923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30FC628-696C-4F96-81DB-BDA6EBB730E5}"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40D29-DFD0-47BE-B58D-A920B36CC28A}" type="slidenum">
              <a:rPr lang="en-US" smtClean="0"/>
              <a:t>‹#›</a:t>
            </a:fld>
            <a:endParaRPr lang="en-US"/>
          </a:p>
        </p:txBody>
      </p:sp>
    </p:spTree>
    <p:extLst>
      <p:ext uri="{BB962C8B-B14F-4D97-AF65-F5344CB8AC3E}">
        <p14:creationId xmlns:p14="http://schemas.microsoft.com/office/powerpoint/2010/main" val="339353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044708"/>
            <a:ext cx="37856160" cy="7423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10223500"/>
            <a:ext cx="3785616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5595568"/>
            <a:ext cx="9875520" cy="2044700"/>
          </a:xfrm>
          <a:prstGeom prst="rect">
            <a:avLst/>
          </a:prstGeom>
        </p:spPr>
        <p:txBody>
          <a:bodyPr vert="horz" lIns="91440" tIns="45720" rIns="91440" bIns="45720" rtlCol="0" anchor="ctr"/>
          <a:lstStyle>
            <a:lvl1pPr algn="l">
              <a:defRPr sz="5760">
                <a:solidFill>
                  <a:schemeClr val="tx1">
                    <a:tint val="75000"/>
                  </a:schemeClr>
                </a:solidFill>
              </a:defRPr>
            </a:lvl1pPr>
          </a:lstStyle>
          <a:p>
            <a:fld id="{830FC628-696C-4F96-81DB-BDA6EBB730E5}" type="datetimeFigureOut">
              <a:rPr lang="en-US" smtClean="0"/>
              <a:t>4/21/2022</a:t>
            </a:fld>
            <a:endParaRPr lang="en-US"/>
          </a:p>
        </p:txBody>
      </p:sp>
      <p:sp>
        <p:nvSpPr>
          <p:cNvPr id="5" name="Footer Placeholder 4"/>
          <p:cNvSpPr>
            <a:spLocks noGrp="1"/>
          </p:cNvSpPr>
          <p:nvPr>
            <p:ph type="ftr" sz="quarter" idx="3"/>
          </p:nvPr>
        </p:nvSpPr>
        <p:spPr>
          <a:xfrm>
            <a:off x="14538960" y="35595568"/>
            <a:ext cx="14813280" cy="20447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5595568"/>
            <a:ext cx="9875520" cy="2044700"/>
          </a:xfrm>
          <a:prstGeom prst="rect">
            <a:avLst/>
          </a:prstGeom>
        </p:spPr>
        <p:txBody>
          <a:bodyPr vert="horz" lIns="91440" tIns="45720" rIns="91440" bIns="45720" rtlCol="0" anchor="ctr"/>
          <a:lstStyle>
            <a:lvl1pPr algn="r">
              <a:defRPr sz="5760">
                <a:solidFill>
                  <a:schemeClr val="tx1">
                    <a:tint val="75000"/>
                  </a:schemeClr>
                </a:solidFill>
              </a:defRPr>
            </a:lvl1pPr>
          </a:lstStyle>
          <a:p>
            <a:fld id="{DD740D29-DFD0-47BE-B58D-A920B36CC28A}" type="slidenum">
              <a:rPr lang="en-US" smtClean="0"/>
              <a:t>‹#›</a:t>
            </a:fld>
            <a:endParaRPr lang="en-US"/>
          </a:p>
        </p:txBody>
      </p:sp>
    </p:spTree>
    <p:extLst>
      <p:ext uri="{BB962C8B-B14F-4D97-AF65-F5344CB8AC3E}">
        <p14:creationId xmlns:p14="http://schemas.microsoft.com/office/powerpoint/2010/main" val="1249264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reative-enzymes.com/resource/hydrolase-introduction_21.html" TargetMode="External"/><Relationship Id="rId13" Type="http://schemas.openxmlformats.org/officeDocument/2006/relationships/hyperlink" Target="https://doi.org/hrttps:/doi.org/10.1016/j.joule.2021.06.015" TargetMode="External"/><Relationship Id="rId18" Type="http://schemas.openxmlformats.org/officeDocument/2006/relationships/image" Target="../media/image3.png"/><Relationship Id="rId3" Type="http://schemas.openxmlformats.org/officeDocument/2006/relationships/image" Target="../media/image1.jpeg"/><Relationship Id="rId21" Type="http://schemas.openxmlformats.org/officeDocument/2006/relationships/image" Target="../media/image6.png"/><Relationship Id="rId7" Type="http://schemas.openxmlformats.org/officeDocument/2006/relationships/hyperlink" Target="https://en.wikipedia.org/wiki/Hydrolase" TargetMode="External"/><Relationship Id="rId12" Type="http://schemas.openxmlformats.org/officeDocument/2006/relationships/hyperlink" Target="https://www.wsj.com/articles/empty-plastic-bottles-go-from-trash-to-hot-commodity-11636455644#:~:text=The%20cost%20of%20food%2Dgrade,PET%20Container%20Resources%20(NAPCOR)" TargetMode="External"/><Relationship Id="rId17" Type="http://schemas.openxmlformats.org/officeDocument/2006/relationships/image" Target="../media/image2.png"/><Relationship Id="rId25"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hyperlink" Target="https://www.sciencedirect.com/topics/chemical-engineering/ultrafiltration" TargetMode="Externa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obamawhitehouse.archives.gov/blog/2017/01/04/increasing-transparency-coordination-and-predictability-biotechnology-regulatory" TargetMode="External"/><Relationship Id="rId11" Type="http://schemas.openxmlformats.org/officeDocument/2006/relationships/hyperlink" Target="https://rsscience.com/plastic-eating-bacteria/#How_plastic-eating_bacteria_actually_work" TargetMode="External"/><Relationship Id="rId24" Type="http://schemas.openxmlformats.org/officeDocument/2006/relationships/image" Target="../media/image9.png"/><Relationship Id="rId5" Type="http://schemas.openxmlformats.org/officeDocument/2006/relationships/hyperlink" Target="https://resource-recycling.com/plastics/2021/09/15/prices-stabilize-for-pet-and-hdpe-bales/" TargetMode="External"/><Relationship Id="rId15" Type="http://schemas.openxmlformats.org/officeDocument/2006/relationships/hyperlink" Target="https://www.engineeringtoolbox.com/standard-enthalpy-formation-value-Gibbs-free-energy-entropy-heat-capacity-organic-d_1979.html" TargetMode="External"/><Relationship Id="rId23" Type="http://schemas.openxmlformats.org/officeDocument/2006/relationships/image" Target="../media/image8.png"/><Relationship Id="rId10" Type="http://schemas.openxmlformats.org/officeDocument/2006/relationships/hyperlink" Target="https://www.osha.gov/laws-regs/regulations/standardnumber/1910/1910.119AppA" TargetMode="External"/><Relationship Id="rId19" Type="http://schemas.openxmlformats.org/officeDocument/2006/relationships/image" Target="../media/image4.png"/><Relationship Id="rId4" Type="http://schemas.openxmlformats.org/officeDocument/2006/relationships/hyperlink" Target="https://resource-recycling.com/recycling/2021/02/16/prices-for-most-recycled-plastics-continue-to-rise/#:~:text=The%20national%20average%20price%20of,over%20the%20course%20of%202021" TargetMode="External"/><Relationship Id="rId9" Type="http://schemas.openxmlformats.org/officeDocument/2006/relationships/hyperlink" Target="https://www.era-environmental.com/blog/title-v-air-permit" TargetMode="External"/><Relationship Id="rId14" Type="http://schemas.openxmlformats.org/officeDocument/2006/relationships/hyperlink" Target="https://www.echemi.com/productsInformation/temppid160705011365-sodium-sulfate.html" TargetMode="External"/><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Diagram&#10;&#10;Description automatically generated">
            <a:extLst>
              <a:ext uri="{FF2B5EF4-FFF2-40B4-BE49-F238E27FC236}">
                <a16:creationId xmlns:a16="http://schemas.microsoft.com/office/drawing/2014/main" id="{2C07DFD9-3ED1-4990-81A7-CF8A0A45B9A7}"/>
              </a:ext>
            </a:extLst>
          </p:cNvPr>
          <p:cNvPicPr>
            <a:picLocks noChangeAspect="1"/>
          </p:cNvPicPr>
          <p:nvPr/>
        </p:nvPicPr>
        <p:blipFill rotWithShape="1">
          <a:blip r:embed="rId3">
            <a:extLst>
              <a:ext uri="{28A0092B-C50C-407E-A947-70E740481C1C}">
                <a14:useLocalDpi xmlns:a14="http://schemas.microsoft.com/office/drawing/2010/main" val="0"/>
              </a:ext>
            </a:extLst>
          </a:blip>
          <a:srcRect r="790" b="12120"/>
          <a:stretch/>
        </p:blipFill>
        <p:spPr>
          <a:xfrm>
            <a:off x="11833353" y="11029206"/>
            <a:ext cx="20224494" cy="8791985"/>
          </a:xfrm>
          <a:prstGeom prst="rect">
            <a:avLst/>
          </a:prstGeom>
        </p:spPr>
      </p:pic>
      <p:sp>
        <p:nvSpPr>
          <p:cNvPr id="4" name="Rectangle 3">
            <a:extLst>
              <a:ext uri="{FF2B5EF4-FFF2-40B4-BE49-F238E27FC236}">
                <a16:creationId xmlns:a16="http://schemas.microsoft.com/office/drawing/2014/main" id="{93698B2D-9F38-4C99-AA6A-C178F4182619}"/>
              </a:ext>
            </a:extLst>
          </p:cNvPr>
          <p:cNvSpPr/>
          <p:nvPr/>
        </p:nvSpPr>
        <p:spPr>
          <a:xfrm>
            <a:off x="0" y="0"/>
            <a:ext cx="43891200" cy="2067339"/>
          </a:xfrm>
          <a:prstGeom prst="rect">
            <a:avLst/>
          </a:prstGeom>
          <a:gradFill>
            <a:gsLst>
              <a:gs pos="100000">
                <a:schemeClr val="tx1">
                  <a:lumMod val="85000"/>
                  <a:lumOff val="15000"/>
                </a:schemeClr>
              </a:gs>
              <a:gs pos="0">
                <a:schemeClr val="tx1"/>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6A52842-7CD6-4FE1-BBC3-578CEC0F7E77}"/>
              </a:ext>
            </a:extLst>
          </p:cNvPr>
          <p:cNvSpPr/>
          <p:nvPr/>
        </p:nvSpPr>
        <p:spPr>
          <a:xfrm>
            <a:off x="15598382" y="257005"/>
            <a:ext cx="12694437" cy="769441"/>
          </a:xfrm>
          <a:prstGeom prst="rect">
            <a:avLst/>
          </a:prstGeom>
        </p:spPr>
        <p:txBody>
          <a:bodyPr wrap="none">
            <a:spAutoFit/>
          </a:bodyPr>
          <a:lstStyle/>
          <a:p>
            <a:r>
              <a:rPr lang="en-US" sz="4400" b="1">
                <a:solidFill>
                  <a:schemeClr val="bg1"/>
                </a:solidFill>
                <a:latin typeface="Times New Roman" panose="02020603050405020304" pitchFamily="18" charset="0"/>
                <a:ea typeface="Times" panose="02020603050405020304" pitchFamily="18" charset="0"/>
                <a:cs typeface="Times New Roman" panose="02020603050405020304" pitchFamily="18" charset="0"/>
              </a:rPr>
              <a:t>Enzymatic Recycling of Polyethylene Terephthalate </a:t>
            </a:r>
            <a:endParaRPr lang="en-US" sz="4400" b="1">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BDD8FF1-8721-4492-8CAC-1E2F3CDF8F1D}"/>
              </a:ext>
            </a:extLst>
          </p:cNvPr>
          <p:cNvSpPr/>
          <p:nvPr/>
        </p:nvSpPr>
        <p:spPr>
          <a:xfrm>
            <a:off x="16873025" y="1133432"/>
            <a:ext cx="10145150" cy="523220"/>
          </a:xfrm>
          <a:prstGeom prst="rect">
            <a:avLst/>
          </a:prstGeom>
        </p:spPr>
        <p:txBody>
          <a:bodyPr wrap="none">
            <a:spAutoFit/>
          </a:bodyPr>
          <a:lstStyle/>
          <a:p>
            <a:r>
              <a:rPr lang="en-US" sz="2800">
                <a:solidFill>
                  <a:schemeClr val="bg1"/>
                </a:solidFill>
                <a:latin typeface="Times New Roman" panose="02020603050405020304" pitchFamily="18" charset="0"/>
                <a:cs typeface="Times New Roman" panose="02020603050405020304" pitchFamily="18" charset="0"/>
              </a:rPr>
              <a:t>University of Cincinnati College of Engineering and Applied Science</a:t>
            </a:r>
          </a:p>
        </p:txBody>
      </p:sp>
      <p:sp>
        <p:nvSpPr>
          <p:cNvPr id="9" name="Rectangle 8">
            <a:extLst>
              <a:ext uri="{FF2B5EF4-FFF2-40B4-BE49-F238E27FC236}">
                <a16:creationId xmlns:a16="http://schemas.microsoft.com/office/drawing/2014/main" id="{D904DEB8-0A62-43FD-AFB7-3B669B067BCD}"/>
              </a:ext>
            </a:extLst>
          </p:cNvPr>
          <p:cNvSpPr/>
          <p:nvPr/>
        </p:nvSpPr>
        <p:spPr>
          <a:xfrm>
            <a:off x="34902746" y="495060"/>
            <a:ext cx="8804782" cy="1077218"/>
          </a:xfrm>
          <a:prstGeom prst="rect">
            <a:avLst/>
          </a:prstGeom>
        </p:spPr>
        <p:txBody>
          <a:bodyPr wrap="none">
            <a:spAutoFit/>
          </a:bodyPr>
          <a:lstStyle/>
          <a:p>
            <a:pPr algn="r"/>
            <a:r>
              <a:rPr lang="en-US" sz="3200">
                <a:solidFill>
                  <a:schemeClr val="bg1"/>
                </a:solidFill>
                <a:latin typeface="Times New Roman" panose="02020603050405020304" pitchFamily="18" charset="0"/>
                <a:cs typeface="Times New Roman" panose="02020603050405020304" pitchFamily="18" charset="0"/>
              </a:rPr>
              <a:t>Miread Brandes, Chelsea Ker, Margaret McCluskey,</a:t>
            </a:r>
          </a:p>
          <a:p>
            <a:pPr algn="r"/>
            <a:r>
              <a:rPr lang="en-US" sz="3200">
                <a:solidFill>
                  <a:schemeClr val="bg1"/>
                </a:solidFill>
                <a:latin typeface="Times New Roman" panose="02020603050405020304" pitchFamily="18" charset="0"/>
                <a:cs typeface="Times New Roman" panose="02020603050405020304" pitchFamily="18" charset="0"/>
              </a:rPr>
              <a:t> Robert Newman, Amanda Sauls</a:t>
            </a:r>
          </a:p>
        </p:txBody>
      </p:sp>
      <p:sp>
        <p:nvSpPr>
          <p:cNvPr id="8" name="Rectangle 7">
            <a:extLst>
              <a:ext uri="{FF2B5EF4-FFF2-40B4-BE49-F238E27FC236}">
                <a16:creationId xmlns:a16="http://schemas.microsoft.com/office/drawing/2014/main" id="{9AB2B137-D8FA-444A-82AF-51DED9A198C8}"/>
              </a:ext>
            </a:extLst>
          </p:cNvPr>
          <p:cNvSpPr/>
          <p:nvPr/>
        </p:nvSpPr>
        <p:spPr>
          <a:xfrm>
            <a:off x="417443" y="2469965"/>
            <a:ext cx="11127011"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Abstract</a:t>
            </a:r>
          </a:p>
        </p:txBody>
      </p:sp>
      <p:sp>
        <p:nvSpPr>
          <p:cNvPr id="13" name="Rectangle 12">
            <a:extLst>
              <a:ext uri="{FF2B5EF4-FFF2-40B4-BE49-F238E27FC236}">
                <a16:creationId xmlns:a16="http://schemas.microsoft.com/office/drawing/2014/main" id="{FABEDD4A-2C2F-4B3D-A888-7AF4FA525C0E}"/>
              </a:ext>
            </a:extLst>
          </p:cNvPr>
          <p:cNvSpPr/>
          <p:nvPr/>
        </p:nvSpPr>
        <p:spPr>
          <a:xfrm>
            <a:off x="12633596" y="27726452"/>
            <a:ext cx="18631165"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Process Hazard Analysis and Environmental Considerations</a:t>
            </a:r>
          </a:p>
        </p:txBody>
      </p:sp>
      <p:sp>
        <p:nvSpPr>
          <p:cNvPr id="15" name="Rectangle 14">
            <a:extLst>
              <a:ext uri="{FF2B5EF4-FFF2-40B4-BE49-F238E27FC236}">
                <a16:creationId xmlns:a16="http://schemas.microsoft.com/office/drawing/2014/main" id="{4E500394-4F06-4977-AFA9-D0B63C8EEEE2}"/>
              </a:ext>
            </a:extLst>
          </p:cNvPr>
          <p:cNvSpPr/>
          <p:nvPr/>
        </p:nvSpPr>
        <p:spPr>
          <a:xfrm>
            <a:off x="12629561" y="2469965"/>
            <a:ext cx="18632079"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Process Flow Diagram</a:t>
            </a:r>
          </a:p>
        </p:txBody>
      </p:sp>
      <p:sp>
        <p:nvSpPr>
          <p:cNvPr id="18" name="Rectangle 17">
            <a:extLst>
              <a:ext uri="{FF2B5EF4-FFF2-40B4-BE49-F238E27FC236}">
                <a16:creationId xmlns:a16="http://schemas.microsoft.com/office/drawing/2014/main" id="{28C7D2BA-7381-4A89-836F-76B93045759C}"/>
              </a:ext>
            </a:extLst>
          </p:cNvPr>
          <p:cNvSpPr/>
          <p:nvPr/>
        </p:nvSpPr>
        <p:spPr>
          <a:xfrm>
            <a:off x="32339834" y="15635856"/>
            <a:ext cx="11131828"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Recommendations and Future Work</a:t>
            </a:r>
          </a:p>
        </p:txBody>
      </p:sp>
      <p:sp>
        <p:nvSpPr>
          <p:cNvPr id="19" name="Rectangle 18">
            <a:extLst>
              <a:ext uri="{FF2B5EF4-FFF2-40B4-BE49-F238E27FC236}">
                <a16:creationId xmlns:a16="http://schemas.microsoft.com/office/drawing/2014/main" id="{B1D4EED5-3529-43E4-8E0C-D3262AAE4CC0}"/>
              </a:ext>
            </a:extLst>
          </p:cNvPr>
          <p:cNvSpPr/>
          <p:nvPr/>
        </p:nvSpPr>
        <p:spPr>
          <a:xfrm>
            <a:off x="32339835" y="27726452"/>
            <a:ext cx="11131828" cy="1172818"/>
          </a:xfrm>
          <a:prstGeom prst="rect">
            <a:avLst/>
          </a:prstGeom>
          <a:solidFill>
            <a:srgbClr val="E001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References</a:t>
            </a:r>
          </a:p>
        </p:txBody>
      </p:sp>
      <p:sp>
        <p:nvSpPr>
          <p:cNvPr id="10" name="Rectangle 9">
            <a:extLst>
              <a:ext uri="{FF2B5EF4-FFF2-40B4-BE49-F238E27FC236}">
                <a16:creationId xmlns:a16="http://schemas.microsoft.com/office/drawing/2014/main" id="{486D9325-53D8-4C9F-87FF-FFFDEEC47708}"/>
              </a:ext>
            </a:extLst>
          </p:cNvPr>
          <p:cNvSpPr/>
          <p:nvPr/>
        </p:nvSpPr>
        <p:spPr>
          <a:xfrm>
            <a:off x="417442" y="3642781"/>
            <a:ext cx="11127011" cy="6100567"/>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0706B4E-96F0-4A93-9E6D-4089B1006179}"/>
              </a:ext>
            </a:extLst>
          </p:cNvPr>
          <p:cNvSpPr/>
          <p:nvPr/>
        </p:nvSpPr>
        <p:spPr>
          <a:xfrm>
            <a:off x="399313" y="18078694"/>
            <a:ext cx="11131828"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Project Scope</a:t>
            </a:r>
          </a:p>
        </p:txBody>
      </p:sp>
      <p:sp>
        <p:nvSpPr>
          <p:cNvPr id="21" name="Rectangle 20">
            <a:extLst>
              <a:ext uri="{FF2B5EF4-FFF2-40B4-BE49-F238E27FC236}">
                <a16:creationId xmlns:a16="http://schemas.microsoft.com/office/drawing/2014/main" id="{1B9CF9B9-CE89-4F88-A6B9-8A941BDC8646}"/>
              </a:ext>
            </a:extLst>
          </p:cNvPr>
          <p:cNvSpPr/>
          <p:nvPr/>
        </p:nvSpPr>
        <p:spPr>
          <a:xfrm>
            <a:off x="399313" y="19251512"/>
            <a:ext cx="11131829" cy="7984786"/>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1A3CECEF-D447-4C0D-9C2E-CA7D3F96DC4C}"/>
              </a:ext>
            </a:extLst>
          </p:cNvPr>
          <p:cNvGrpSpPr/>
          <p:nvPr/>
        </p:nvGrpSpPr>
        <p:grpSpPr>
          <a:xfrm>
            <a:off x="412625" y="27726452"/>
            <a:ext cx="11131828" cy="10256500"/>
            <a:chOff x="412625" y="27726452"/>
            <a:chExt cx="11131828" cy="10256500"/>
          </a:xfrm>
        </p:grpSpPr>
        <p:sp>
          <p:nvSpPr>
            <p:cNvPr id="11" name="Rectangle 10">
              <a:extLst>
                <a:ext uri="{FF2B5EF4-FFF2-40B4-BE49-F238E27FC236}">
                  <a16:creationId xmlns:a16="http://schemas.microsoft.com/office/drawing/2014/main" id="{05597093-3D8D-4FC5-A523-1021A4E08E05}"/>
                </a:ext>
              </a:extLst>
            </p:cNvPr>
            <p:cNvSpPr/>
            <p:nvPr/>
          </p:nvSpPr>
          <p:spPr>
            <a:xfrm>
              <a:off x="412625" y="27726452"/>
              <a:ext cx="11131828"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 Material and Energy Balance</a:t>
              </a:r>
            </a:p>
          </p:txBody>
        </p:sp>
        <p:sp>
          <p:nvSpPr>
            <p:cNvPr id="22" name="Rectangle 21">
              <a:extLst>
                <a:ext uri="{FF2B5EF4-FFF2-40B4-BE49-F238E27FC236}">
                  <a16:creationId xmlns:a16="http://schemas.microsoft.com/office/drawing/2014/main" id="{EA3EDD67-85E1-49C2-8736-A1F27C94CACE}"/>
                </a:ext>
              </a:extLst>
            </p:cNvPr>
            <p:cNvSpPr/>
            <p:nvPr/>
          </p:nvSpPr>
          <p:spPr>
            <a:xfrm>
              <a:off x="412625" y="28912432"/>
              <a:ext cx="11131828" cy="9070520"/>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181D74DB-E4CA-42CA-BC4B-838A4991D3F9}"/>
              </a:ext>
            </a:extLst>
          </p:cNvPr>
          <p:cNvSpPr/>
          <p:nvPr/>
        </p:nvSpPr>
        <p:spPr>
          <a:xfrm>
            <a:off x="32341925" y="16813884"/>
            <a:ext cx="11131828" cy="10422414"/>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D21B1F67-0976-41C8-9366-BD1B7D0F2F43}"/>
              </a:ext>
            </a:extLst>
          </p:cNvPr>
          <p:cNvSpPr/>
          <p:nvPr/>
        </p:nvSpPr>
        <p:spPr>
          <a:xfrm>
            <a:off x="32341925" y="28909605"/>
            <a:ext cx="11131828" cy="9069744"/>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F6517EC-5E38-4FD7-BC14-EA30C22591FA}"/>
              </a:ext>
            </a:extLst>
          </p:cNvPr>
          <p:cNvSpPr/>
          <p:nvPr/>
        </p:nvSpPr>
        <p:spPr>
          <a:xfrm>
            <a:off x="12628777" y="28908829"/>
            <a:ext cx="18632863" cy="9070520"/>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14" name="Table 15">
            <a:extLst>
              <a:ext uri="{FF2B5EF4-FFF2-40B4-BE49-F238E27FC236}">
                <a16:creationId xmlns:a16="http://schemas.microsoft.com/office/drawing/2014/main" id="{B833E9EC-0834-4F18-8438-49E5A7253428}"/>
              </a:ext>
            </a:extLst>
          </p:cNvPr>
          <p:cNvGraphicFramePr>
            <a:graphicFrameLocks noGrp="1"/>
          </p:cNvGraphicFramePr>
          <p:nvPr>
            <p:extLst>
              <p:ext uri="{D42A27DB-BD31-4B8C-83A1-F6EECF244321}">
                <p14:modId xmlns:p14="http://schemas.microsoft.com/office/powerpoint/2010/main" val="453951451"/>
              </p:ext>
            </p:extLst>
          </p:nvPr>
        </p:nvGraphicFramePr>
        <p:xfrm>
          <a:off x="13057437" y="29574893"/>
          <a:ext cx="8139768" cy="4147876"/>
        </p:xfrm>
        <a:graphic>
          <a:graphicData uri="http://schemas.openxmlformats.org/drawingml/2006/table">
            <a:tbl>
              <a:tblPr firstRow="1" bandRow="1">
                <a:tableStyleId>{7E9639D4-E3E2-4D34-9284-5A2195B3D0D7}</a:tableStyleId>
              </a:tblPr>
              <a:tblGrid>
                <a:gridCol w="1356338">
                  <a:extLst>
                    <a:ext uri="{9D8B030D-6E8A-4147-A177-3AD203B41FA5}">
                      <a16:colId xmlns:a16="http://schemas.microsoft.com/office/drawing/2014/main" val="4231333131"/>
                    </a:ext>
                  </a:extLst>
                </a:gridCol>
                <a:gridCol w="2282095">
                  <a:extLst>
                    <a:ext uri="{9D8B030D-6E8A-4147-A177-3AD203B41FA5}">
                      <a16:colId xmlns:a16="http://schemas.microsoft.com/office/drawing/2014/main" val="450166840"/>
                    </a:ext>
                  </a:extLst>
                </a:gridCol>
                <a:gridCol w="2350989">
                  <a:extLst>
                    <a:ext uri="{9D8B030D-6E8A-4147-A177-3AD203B41FA5}">
                      <a16:colId xmlns:a16="http://schemas.microsoft.com/office/drawing/2014/main" val="855696380"/>
                    </a:ext>
                  </a:extLst>
                </a:gridCol>
                <a:gridCol w="2150346">
                  <a:extLst>
                    <a:ext uri="{9D8B030D-6E8A-4147-A177-3AD203B41FA5}">
                      <a16:colId xmlns:a16="http://schemas.microsoft.com/office/drawing/2014/main" val="1145297279"/>
                    </a:ext>
                  </a:extLst>
                </a:gridCol>
              </a:tblGrid>
              <a:tr h="210433">
                <a:tc>
                  <a:txBody>
                    <a:bodyPr/>
                    <a:lstStyle/>
                    <a:p>
                      <a:pPr algn="ctr"/>
                      <a:r>
                        <a:rPr lang="en-US" sz="1600" dirty="0">
                          <a:latin typeface="Times New Roman" panose="02020603050405020304" pitchFamily="18" charset="0"/>
                          <a:cs typeface="Times New Roman" panose="02020603050405020304" pitchFamily="18" charset="0"/>
                        </a:rPr>
                        <a:t>Compound</a:t>
                      </a:r>
                    </a:p>
                  </a:txBody>
                  <a:tcPr/>
                </a:tc>
                <a:tc>
                  <a:txBody>
                    <a:bodyPr/>
                    <a:lstStyle/>
                    <a:p>
                      <a:pPr algn="ctr"/>
                      <a:r>
                        <a:rPr lang="en-US" sz="1600">
                          <a:latin typeface="Times New Roman" panose="02020603050405020304" pitchFamily="18" charset="0"/>
                          <a:cs typeface="Times New Roman" panose="02020603050405020304" pitchFamily="18" charset="0"/>
                        </a:rPr>
                        <a:t>Health Hazards</a:t>
                      </a:r>
                    </a:p>
                  </a:txBody>
                  <a:tcPr/>
                </a:tc>
                <a:tc>
                  <a:txBody>
                    <a:bodyPr/>
                    <a:lstStyle/>
                    <a:p>
                      <a:pPr algn="ctr"/>
                      <a:r>
                        <a:rPr lang="en-US" sz="1600">
                          <a:latin typeface="Times New Roman" panose="02020603050405020304" pitchFamily="18" charset="0"/>
                          <a:cs typeface="Times New Roman" panose="02020603050405020304" pitchFamily="18" charset="0"/>
                        </a:rPr>
                        <a:t>Fire Hazards</a:t>
                      </a:r>
                    </a:p>
                  </a:txBody>
                  <a:tcPr/>
                </a:tc>
                <a:tc>
                  <a:txBody>
                    <a:bodyPr/>
                    <a:lstStyle/>
                    <a:p>
                      <a:pPr algn="ctr"/>
                      <a:r>
                        <a:rPr lang="en-US" sz="1600">
                          <a:latin typeface="Times New Roman" panose="02020603050405020304" pitchFamily="18" charset="0"/>
                          <a:cs typeface="Times New Roman" panose="02020603050405020304" pitchFamily="18" charset="0"/>
                        </a:rPr>
                        <a:t>Reactivity</a:t>
                      </a:r>
                    </a:p>
                  </a:txBody>
                  <a:tcPr/>
                </a:tc>
                <a:extLst>
                  <a:ext uri="{0D108BD9-81ED-4DB2-BD59-A6C34878D82A}">
                    <a16:rowId xmlns:a16="http://schemas.microsoft.com/office/drawing/2014/main" val="2569347061"/>
                  </a:ext>
                </a:extLst>
              </a:tr>
              <a:tr h="336578">
                <a:tc>
                  <a:txBody>
                    <a:bodyPr/>
                    <a:lstStyle/>
                    <a:p>
                      <a:r>
                        <a:rPr lang="en-US" sz="1600">
                          <a:latin typeface="Times New Roman" panose="02020603050405020304" pitchFamily="18" charset="0"/>
                          <a:cs typeface="Times New Roman" panose="02020603050405020304" pitchFamily="18" charset="0"/>
                        </a:rPr>
                        <a:t>PET</a:t>
                      </a:r>
                    </a:p>
                  </a:txBody>
                  <a:tcPr/>
                </a:tc>
                <a:tc>
                  <a:txBody>
                    <a:bodyPr/>
                    <a:lstStyle/>
                    <a:p>
                      <a:r>
                        <a:rPr lang="en-US" sz="1600">
                          <a:latin typeface="Times New Roman" panose="02020603050405020304" pitchFamily="18" charset="0"/>
                          <a:cs typeface="Times New Roman" panose="02020603050405020304" pitchFamily="18" charset="0"/>
                        </a:rPr>
                        <a:t>N/A</a:t>
                      </a:r>
                    </a:p>
                  </a:txBody>
                  <a:tcPr/>
                </a:tc>
                <a:tc>
                  <a:txBody>
                    <a:bodyPr/>
                    <a:lstStyle/>
                    <a:p>
                      <a:r>
                        <a:rPr lang="en-US" sz="1600">
                          <a:latin typeface="Times New Roman" panose="02020603050405020304" pitchFamily="18" charset="0"/>
                          <a:cs typeface="Times New Roman" panose="02020603050405020304" pitchFamily="18" charset="0"/>
                        </a:rPr>
                        <a:t>Explosive in dust form</a:t>
                      </a:r>
                    </a:p>
                  </a:txBody>
                  <a:tcPr/>
                </a:tc>
                <a:tc>
                  <a:txBody>
                    <a:bodyPr/>
                    <a:lstStyle/>
                    <a:p>
                      <a:r>
                        <a:rPr lang="en-US" sz="160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2448268069"/>
                  </a:ext>
                </a:extLst>
              </a:tr>
              <a:tr h="336578">
                <a:tc>
                  <a:txBody>
                    <a:bodyPr/>
                    <a:lstStyle/>
                    <a:p>
                      <a:r>
                        <a:rPr lang="en-US" sz="1600">
                          <a:latin typeface="Times New Roman" panose="02020603050405020304" pitchFamily="18" charset="0"/>
                          <a:cs typeface="Times New Roman" panose="02020603050405020304" pitchFamily="18" charset="0"/>
                        </a:rPr>
                        <a:t>Ethylene Glycol</a:t>
                      </a:r>
                    </a:p>
                  </a:txBody>
                  <a:tcPr/>
                </a:tc>
                <a:tc>
                  <a:txBody>
                    <a:bodyPr/>
                    <a:lstStyle/>
                    <a:p>
                      <a:r>
                        <a:rPr lang="en-US" sz="1600">
                          <a:latin typeface="Times New Roman" panose="02020603050405020304" pitchFamily="18" charset="0"/>
                          <a:cs typeface="Times New Roman" panose="02020603050405020304" pitchFamily="18" charset="0"/>
                        </a:rPr>
                        <a:t>Targets cardiovascular and nervous system, eye irritation</a:t>
                      </a:r>
                    </a:p>
                  </a:txBody>
                  <a:tcPr/>
                </a:tc>
                <a:tc>
                  <a:txBody>
                    <a:bodyPr/>
                    <a:lstStyle/>
                    <a:p>
                      <a:r>
                        <a:rPr lang="en-US" sz="1600">
                          <a:latin typeface="Times New Roman" panose="02020603050405020304" pitchFamily="18" charset="0"/>
                          <a:cs typeface="Times New Roman" panose="02020603050405020304" pitchFamily="18" charset="0"/>
                        </a:rPr>
                        <a:t>NFPA Category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imes New Roman" panose="02020603050405020304" pitchFamily="18" charset="0"/>
                          <a:cs typeface="Times New Roman" panose="02020603050405020304" pitchFamily="18" charset="0"/>
                        </a:rPr>
                        <a:t>Reacts with strong acids and bases</a:t>
                      </a:r>
                    </a:p>
                  </a:txBody>
                  <a:tcPr/>
                </a:tc>
                <a:extLst>
                  <a:ext uri="{0D108BD9-81ED-4DB2-BD59-A6C34878D82A}">
                    <a16:rowId xmlns:a16="http://schemas.microsoft.com/office/drawing/2014/main" val="3541430824"/>
                  </a:ext>
                </a:extLst>
              </a:tr>
              <a:tr h="336578">
                <a:tc>
                  <a:txBody>
                    <a:bodyPr/>
                    <a:lstStyle/>
                    <a:p>
                      <a:r>
                        <a:rPr lang="en-US" sz="1600">
                          <a:latin typeface="Times New Roman" panose="02020603050405020304" pitchFamily="18" charset="0"/>
                          <a:cs typeface="Times New Roman" panose="02020603050405020304" pitchFamily="18" charset="0"/>
                        </a:rPr>
                        <a:t>Hydrolase Enzyme</a:t>
                      </a:r>
                    </a:p>
                  </a:txBody>
                  <a:tcPr/>
                </a:tc>
                <a:tc>
                  <a:txBody>
                    <a:bodyPr/>
                    <a:lstStyle/>
                    <a:p>
                      <a:r>
                        <a:rPr lang="en-US" sz="1600">
                          <a:latin typeface="Times New Roman" panose="02020603050405020304" pitchFamily="18" charset="0"/>
                          <a:cs typeface="Times New Roman" panose="02020603050405020304" pitchFamily="18" charset="0"/>
                        </a:rPr>
                        <a:t>Category 1 respiratory hazard</a:t>
                      </a:r>
                    </a:p>
                  </a:txBody>
                  <a:tcPr/>
                </a:tc>
                <a:tc>
                  <a:txBody>
                    <a:bodyPr/>
                    <a:lstStyle/>
                    <a:p>
                      <a:r>
                        <a:rPr lang="en-US" sz="1600">
                          <a:latin typeface="Times New Roman" panose="02020603050405020304" pitchFamily="18" charset="0"/>
                          <a:cs typeface="Times New Roman" panose="02020603050405020304" pitchFamily="18" charset="0"/>
                        </a:rPr>
                        <a:t>NFPA Category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1006462674"/>
                  </a:ext>
                </a:extLst>
              </a:tr>
              <a:tr h="336578">
                <a:tc>
                  <a:txBody>
                    <a:bodyPr/>
                    <a:lstStyle/>
                    <a:p>
                      <a:r>
                        <a:rPr lang="en-US" sz="1600">
                          <a:latin typeface="Times New Roman" panose="02020603050405020304" pitchFamily="18" charset="0"/>
                          <a:cs typeface="Times New Roman" panose="02020603050405020304" pitchFamily="18" charset="0"/>
                        </a:rPr>
                        <a:t>TPA</a:t>
                      </a:r>
                    </a:p>
                  </a:txBody>
                  <a:tcPr/>
                </a:tc>
                <a:tc>
                  <a:txBody>
                    <a:bodyPr/>
                    <a:lstStyle/>
                    <a:p>
                      <a:r>
                        <a:rPr lang="en-US" sz="1600">
                          <a:latin typeface="Times New Roman" panose="02020603050405020304" pitchFamily="18" charset="0"/>
                          <a:cs typeface="Times New Roman" panose="02020603050405020304" pitchFamily="18" charset="0"/>
                        </a:rPr>
                        <a:t>N/A</a:t>
                      </a:r>
                    </a:p>
                  </a:txBody>
                  <a:tcPr/>
                </a:tc>
                <a:tc>
                  <a:txBody>
                    <a:bodyPr/>
                    <a:lstStyle/>
                    <a:p>
                      <a:r>
                        <a:rPr lang="en-US" sz="1600">
                          <a:latin typeface="Times New Roman" panose="02020603050405020304" pitchFamily="18" charset="0"/>
                          <a:cs typeface="Times New Roman" panose="02020603050405020304" pitchFamily="18" charset="0"/>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2144494933"/>
                  </a:ext>
                </a:extLst>
              </a:tr>
              <a:tr h="336578">
                <a:tc>
                  <a:txBody>
                    <a:bodyPr/>
                    <a:lstStyle/>
                    <a:p>
                      <a:r>
                        <a:rPr lang="en-US" sz="1600">
                          <a:latin typeface="Times New Roman" panose="02020603050405020304" pitchFamily="18" charset="0"/>
                          <a:cs typeface="Times New Roman" panose="02020603050405020304" pitchFamily="18" charset="0"/>
                        </a:rPr>
                        <a:t>NaOH</a:t>
                      </a:r>
                    </a:p>
                  </a:txBody>
                  <a:tcPr/>
                </a:tc>
                <a:tc>
                  <a:txBody>
                    <a:bodyPr/>
                    <a:lstStyle/>
                    <a:p>
                      <a:r>
                        <a:rPr lang="en-US" sz="1600">
                          <a:latin typeface="Times New Roman" panose="02020603050405020304" pitchFamily="18" charset="0"/>
                          <a:cs typeface="Times New Roman" panose="02020603050405020304" pitchFamily="18" charset="0"/>
                        </a:rPr>
                        <a:t>Severely corrosive to skin and eyes</a:t>
                      </a:r>
                    </a:p>
                  </a:txBody>
                  <a:tcPr/>
                </a:tc>
                <a:tc>
                  <a:txBody>
                    <a:bodyPr/>
                    <a:lstStyle/>
                    <a:p>
                      <a:r>
                        <a:rPr lang="en-US" sz="1600">
                          <a:latin typeface="Times New Roman" panose="02020603050405020304" pitchFamily="18" charset="0"/>
                          <a:cs typeface="Times New Roman" panose="02020603050405020304" pitchFamily="18" charset="0"/>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4115652651"/>
                  </a:ext>
                </a:extLst>
              </a:tr>
              <a:tr h="336578">
                <a:tc>
                  <a:txBody>
                    <a:bodyPr/>
                    <a:lstStyle/>
                    <a:p>
                      <a:r>
                        <a:rPr lang="en-US" sz="1600" dirty="0">
                          <a:latin typeface="Times New Roman" panose="02020603050405020304" pitchFamily="18" charset="0"/>
                          <a:cs typeface="Times New Roman" panose="02020603050405020304" pitchFamily="18" charset="0"/>
                        </a:rPr>
                        <a:t>H</a:t>
                      </a:r>
                      <a:r>
                        <a:rPr lang="en-US" sz="1600" baseline="-25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SO</a:t>
                      </a:r>
                      <a:r>
                        <a:rPr lang="en-US" sz="1600" baseline="-25000" dirty="0">
                          <a:latin typeface="Times New Roman" panose="02020603050405020304" pitchFamily="18" charset="0"/>
                          <a:cs typeface="Times New Roman" panose="02020603050405020304" pitchFamily="18" charset="0"/>
                        </a:rPr>
                        <a:t>4</a:t>
                      </a:r>
                    </a:p>
                  </a:txBody>
                  <a:tcPr/>
                </a:tc>
                <a:tc>
                  <a:txBody>
                    <a:bodyPr/>
                    <a:lstStyle/>
                    <a:p>
                      <a:r>
                        <a:rPr lang="en-US" sz="1600">
                          <a:latin typeface="Times New Roman" panose="02020603050405020304" pitchFamily="18" charset="0"/>
                          <a:cs typeface="Times New Roman" panose="02020603050405020304" pitchFamily="18" charset="0"/>
                        </a:rPr>
                        <a:t>Corrosive and toxic by inhalation</a:t>
                      </a:r>
                    </a:p>
                  </a:txBody>
                  <a:tcPr/>
                </a:tc>
                <a:tc>
                  <a:txBody>
                    <a:bodyPr/>
                    <a:lstStyle/>
                    <a:p>
                      <a:r>
                        <a:rPr lang="en-US" sz="1600">
                          <a:latin typeface="Times New Roman" panose="02020603050405020304" pitchFamily="18" charset="0"/>
                          <a:cs typeface="Times New Roman" panose="02020603050405020304" pitchFamily="18" charset="0"/>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1558774178"/>
                  </a:ext>
                </a:extLst>
              </a:tr>
              <a:tr h="336578">
                <a:tc>
                  <a:txBody>
                    <a:bodyPr/>
                    <a:lstStyle/>
                    <a:p>
                      <a:r>
                        <a:rPr lang="en-US" sz="1600" dirty="0">
                          <a:latin typeface="Times New Roman" panose="02020603050405020304" pitchFamily="18" charset="0"/>
                          <a:cs typeface="Times New Roman" panose="02020603050405020304" pitchFamily="18" charset="0"/>
                        </a:rPr>
                        <a:t>Na</a:t>
                      </a:r>
                      <a:r>
                        <a:rPr lang="en-US" sz="1600" baseline="-25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SO</a:t>
                      </a:r>
                      <a:r>
                        <a:rPr lang="en-US" sz="1600" baseline="-25000" dirty="0">
                          <a:latin typeface="Times New Roman" panose="02020603050405020304" pitchFamily="18" charset="0"/>
                          <a:cs typeface="Times New Roman" panose="02020603050405020304" pitchFamily="18" charset="0"/>
                        </a:rPr>
                        <a:t>4</a:t>
                      </a:r>
                    </a:p>
                  </a:txBody>
                  <a:tcPr/>
                </a:tc>
                <a:tc>
                  <a:txBody>
                    <a:bodyPr/>
                    <a:lstStyle/>
                    <a:p>
                      <a:r>
                        <a:rPr lang="en-US" sz="1600">
                          <a:latin typeface="Times New Roman" panose="02020603050405020304" pitchFamily="18" charset="0"/>
                          <a:cs typeface="Times New Roman" panose="02020603050405020304" pitchFamily="18" charset="0"/>
                        </a:rPr>
                        <a:t>Skin, eye, and respiratory tract irritation</a:t>
                      </a:r>
                    </a:p>
                  </a:txBody>
                  <a:tcPr/>
                </a:tc>
                <a:tc>
                  <a:txBody>
                    <a:bodyPr/>
                    <a:lstStyle/>
                    <a:p>
                      <a:r>
                        <a:rPr lang="en-US" sz="1600">
                          <a:latin typeface="Times New Roman" panose="02020603050405020304" pitchFamily="18" charset="0"/>
                          <a:cs typeface="Times New Roman" panose="02020603050405020304" pitchFamily="18" charset="0"/>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imes New Roman" panose="02020603050405020304" pitchFamily="18" charset="0"/>
                          <a:cs typeface="Times New Roman" panose="02020603050405020304" pitchFamily="18" charset="0"/>
                        </a:rPr>
                        <a:t>N/A</a:t>
                      </a:r>
                    </a:p>
                  </a:txBody>
                  <a:tcPr/>
                </a:tc>
                <a:extLst>
                  <a:ext uri="{0D108BD9-81ED-4DB2-BD59-A6C34878D82A}">
                    <a16:rowId xmlns:a16="http://schemas.microsoft.com/office/drawing/2014/main" val="3644444147"/>
                  </a:ext>
                </a:extLst>
              </a:tr>
            </a:tbl>
          </a:graphicData>
        </a:graphic>
      </p:graphicFrame>
      <p:sp>
        <p:nvSpPr>
          <p:cNvPr id="27" name="TextBox 26">
            <a:extLst>
              <a:ext uri="{FF2B5EF4-FFF2-40B4-BE49-F238E27FC236}">
                <a16:creationId xmlns:a16="http://schemas.microsoft.com/office/drawing/2014/main" id="{D2BC97F1-2C0C-47CA-813C-A6C5CC1E3CAB}"/>
              </a:ext>
            </a:extLst>
          </p:cNvPr>
          <p:cNvSpPr txBox="1"/>
          <p:nvPr/>
        </p:nvSpPr>
        <p:spPr>
          <a:xfrm>
            <a:off x="12959287" y="33889944"/>
            <a:ext cx="3318729" cy="400110"/>
          </a:xfrm>
          <a:prstGeom prst="rect">
            <a:avLst/>
          </a:prstGeom>
          <a:noFill/>
        </p:spPr>
        <p:txBody>
          <a:bodyPr wrap="none" rtlCol="0">
            <a:spAutoFit/>
          </a:bodyPr>
          <a:lstStyle/>
          <a:p>
            <a:r>
              <a:rPr lang="en-US" sz="2000" b="1" u="sng">
                <a:latin typeface="Times New Roman" panose="02020603050405020304" pitchFamily="18" charset="0"/>
                <a:cs typeface="Times New Roman" panose="02020603050405020304" pitchFamily="18" charset="0"/>
              </a:rPr>
              <a:t>Environmental Performance</a:t>
            </a:r>
          </a:p>
        </p:txBody>
      </p:sp>
      <p:sp>
        <p:nvSpPr>
          <p:cNvPr id="52" name="TextBox 51">
            <a:extLst>
              <a:ext uri="{FF2B5EF4-FFF2-40B4-BE49-F238E27FC236}">
                <a16:creationId xmlns:a16="http://schemas.microsoft.com/office/drawing/2014/main" id="{AD9ED178-5ADA-43A4-8016-A616B2D53B4D}"/>
              </a:ext>
            </a:extLst>
          </p:cNvPr>
          <p:cNvSpPr txBox="1"/>
          <p:nvPr/>
        </p:nvSpPr>
        <p:spPr>
          <a:xfrm>
            <a:off x="22477978" y="34966762"/>
            <a:ext cx="1585690" cy="400110"/>
          </a:xfrm>
          <a:prstGeom prst="rect">
            <a:avLst/>
          </a:prstGeom>
          <a:noFill/>
        </p:spPr>
        <p:txBody>
          <a:bodyPr wrap="none" rtlCol="0">
            <a:spAutoFit/>
          </a:bodyPr>
          <a:lstStyle/>
          <a:p>
            <a:r>
              <a:rPr lang="en-US" sz="2000" b="1" u="sng">
                <a:latin typeface="Times New Roman" panose="02020603050405020304" pitchFamily="18" charset="0"/>
                <a:cs typeface="Times New Roman" panose="02020603050405020304" pitchFamily="18" charset="0"/>
              </a:rPr>
              <a:t>Open Issues:</a:t>
            </a:r>
          </a:p>
        </p:txBody>
      </p:sp>
      <p:sp>
        <p:nvSpPr>
          <p:cNvPr id="54" name="TextBox 53">
            <a:extLst>
              <a:ext uri="{FF2B5EF4-FFF2-40B4-BE49-F238E27FC236}">
                <a16:creationId xmlns:a16="http://schemas.microsoft.com/office/drawing/2014/main" id="{387B3E0B-1F4D-46CA-9804-C45925B44551}"/>
              </a:ext>
            </a:extLst>
          </p:cNvPr>
          <p:cNvSpPr txBox="1"/>
          <p:nvPr/>
        </p:nvSpPr>
        <p:spPr>
          <a:xfrm>
            <a:off x="22352116" y="29776364"/>
            <a:ext cx="2797817" cy="400110"/>
          </a:xfrm>
          <a:prstGeom prst="rect">
            <a:avLst/>
          </a:prstGeom>
          <a:noFill/>
        </p:spPr>
        <p:txBody>
          <a:bodyPr wrap="none" rtlCol="0">
            <a:spAutoFit/>
          </a:bodyPr>
          <a:lstStyle/>
          <a:p>
            <a:r>
              <a:rPr lang="en-US" sz="2000" b="1" u="sng">
                <a:latin typeface="Times New Roman" panose="02020603050405020304" pitchFamily="18" charset="0"/>
                <a:cs typeface="Times New Roman" panose="02020603050405020304" pitchFamily="18" charset="0"/>
              </a:rPr>
              <a:t>PHA Recommendations</a:t>
            </a:r>
          </a:p>
        </p:txBody>
      </p:sp>
      <p:sp>
        <p:nvSpPr>
          <p:cNvPr id="29" name="TextBox 28">
            <a:extLst>
              <a:ext uri="{FF2B5EF4-FFF2-40B4-BE49-F238E27FC236}">
                <a16:creationId xmlns:a16="http://schemas.microsoft.com/office/drawing/2014/main" id="{328388B9-6961-44D2-AF37-8E5674FD9AA6}"/>
              </a:ext>
            </a:extLst>
          </p:cNvPr>
          <p:cNvSpPr txBox="1"/>
          <p:nvPr/>
        </p:nvSpPr>
        <p:spPr>
          <a:xfrm>
            <a:off x="22474456" y="30207773"/>
            <a:ext cx="8886522" cy="4191981"/>
          </a:xfrm>
          <a:prstGeom prst="rect">
            <a:avLst/>
          </a:prstGeom>
          <a:noFill/>
        </p:spPr>
        <p:txBody>
          <a:bodyPr wrap="square" rtlCol="0">
            <a:spAutoFit/>
          </a:bodyPr>
          <a:lstStyle/>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Consider adding leak detection on all lines that contain EG, SA, and SS.</a:t>
            </a:r>
          </a:p>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Consider </a:t>
            </a:r>
            <a:r>
              <a:rPr lang="en-US" sz="2000" err="1">
                <a:latin typeface="Times New Roman" panose="02020603050405020304" pitchFamily="18" charset="0"/>
                <a:cs typeface="Times New Roman" panose="02020603050405020304" pitchFamily="18" charset="0"/>
              </a:rPr>
              <a:t>inerting</a:t>
            </a:r>
            <a:r>
              <a:rPr lang="en-US" sz="2000">
                <a:latin typeface="Times New Roman" panose="02020603050405020304" pitchFamily="18" charset="0"/>
                <a:cs typeface="Times New Roman" panose="02020603050405020304" pitchFamily="18" charset="0"/>
              </a:rPr>
              <a:t> piping that contains dust or small particles.</a:t>
            </a:r>
          </a:p>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Evaluate and design alarms, interlocks, and fail safes.</a:t>
            </a:r>
          </a:p>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Look into adding catch systems for spills on the conveyor belts.</a:t>
            </a:r>
          </a:p>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Consider installing weight sensors on the conveyer belts.</a:t>
            </a:r>
          </a:p>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Consider keeping spare microgranulator blades in stores.</a:t>
            </a:r>
          </a:p>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Look into designing manual override on valves and controls.</a:t>
            </a:r>
          </a:p>
          <a:p>
            <a:pPr marL="342900" indent="-342900">
              <a:lnSpc>
                <a:spcPct val="150000"/>
              </a:lnSpc>
              <a:buFont typeface="+mj-lt"/>
              <a:buAutoNum type="arabicPeriod"/>
            </a:pPr>
            <a:r>
              <a:rPr lang="en-US" sz="2000">
                <a:latin typeface="Times New Roman" panose="02020603050405020304" pitchFamily="18" charset="0"/>
                <a:cs typeface="Times New Roman" panose="02020603050405020304" pitchFamily="18" charset="0"/>
              </a:rPr>
              <a:t>Think about adding in check valves to prevent back flow before necessary equipment.</a:t>
            </a:r>
          </a:p>
        </p:txBody>
      </p:sp>
      <p:sp>
        <p:nvSpPr>
          <p:cNvPr id="39" name="TextBox 38">
            <a:extLst>
              <a:ext uri="{FF2B5EF4-FFF2-40B4-BE49-F238E27FC236}">
                <a16:creationId xmlns:a16="http://schemas.microsoft.com/office/drawing/2014/main" id="{6D4F4355-3635-49F5-ADBF-E0E5EE8EC240}"/>
              </a:ext>
            </a:extLst>
          </p:cNvPr>
          <p:cNvSpPr txBox="1"/>
          <p:nvPr/>
        </p:nvSpPr>
        <p:spPr>
          <a:xfrm>
            <a:off x="32473793" y="16843191"/>
            <a:ext cx="10812254" cy="1100301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Times New Roman"/>
                <a:cs typeface="Times New Roman"/>
              </a:rPr>
              <a:t>The final recommendation is to sell the </a:t>
            </a:r>
            <a:r>
              <a:rPr lang="en-US" sz="2000" err="1">
                <a:latin typeface="Times New Roman"/>
                <a:cs typeface="Times New Roman"/>
              </a:rPr>
              <a:t>rTPA</a:t>
            </a:r>
            <a:r>
              <a:rPr lang="en-US" sz="2000">
                <a:latin typeface="Times New Roman"/>
                <a:cs typeface="Times New Roman"/>
              </a:rPr>
              <a:t> at a market price of $2.21 per kilogram to reach a $0.00 net present value and return on investment of 24.5%. However, this price is not competitive when compared to the price of virgin TPA which is approximately $1.00 - $1.50 per kilogram. Further optimization of the process is recommended to directly compete with virgin TPA prices. </a:t>
            </a:r>
          </a:p>
          <a:p>
            <a:pPr>
              <a:buChar char="•"/>
            </a:pPr>
            <a:endParaRPr lang="en-US" sz="2000">
              <a:solidFill>
                <a:srgbClr val="000000"/>
              </a:solidFill>
              <a:latin typeface="Times New Roman" panose="02020603050405020304" pitchFamily="18" charset="0"/>
              <a:cs typeface="Times New Roman" panose="02020603050405020304" pitchFamily="18" charset="0"/>
            </a:endParaRPr>
          </a:p>
          <a:p>
            <a:r>
              <a:rPr lang="en-US" sz="2000" b="1" u="sng">
                <a:solidFill>
                  <a:srgbClr val="000000"/>
                </a:solidFill>
                <a:latin typeface="Times New Roman"/>
                <a:cs typeface="Times New Roman"/>
              </a:rPr>
              <a:t>Cost Savings Recommendations </a:t>
            </a:r>
          </a:p>
          <a:p>
            <a:r>
              <a:rPr lang="en-US" sz="2000">
                <a:solidFill>
                  <a:srgbClr val="000000"/>
                </a:solidFill>
                <a:latin typeface="Times New Roman"/>
                <a:cs typeface="Times New Roman"/>
              </a:rPr>
              <a:t>Currently, the wastewater streams have a large biological oxygen demand due to the presence of ethylene glycol and TPA despite having a low volumetric flow. </a:t>
            </a:r>
            <a:endParaRPr lang="en-US" sz="2000">
              <a:solidFill>
                <a:srgbClr val="000000"/>
              </a:solidFill>
              <a:latin typeface="Times New Roman" panose="02020603050405020304" pitchFamily="18" charset="0"/>
              <a:cs typeface="Times New Roman" panose="02020603050405020304" pitchFamily="18" charset="0"/>
            </a:endParaRPr>
          </a:p>
          <a:p>
            <a:pPr marL="742950" lvl="1" indent="-285750">
              <a:buFont typeface="Arial,Sans-Serif"/>
              <a:buChar char="•"/>
            </a:pPr>
            <a:r>
              <a:rPr lang="en-US" sz="2000">
                <a:solidFill>
                  <a:srgbClr val="000000"/>
                </a:solidFill>
                <a:latin typeface="Times New Roman"/>
                <a:cs typeface="Times New Roman"/>
              </a:rPr>
              <a:t>Further wastewater treatment would greatly decrease the cost of the utility price of the wastewater streams</a:t>
            </a:r>
            <a:endParaRPr lang="en-US" sz="2000">
              <a:latin typeface="Times New Roman"/>
              <a:ea typeface="+mn-lt"/>
              <a:cs typeface="Times New Roman"/>
            </a:endParaRPr>
          </a:p>
          <a:p>
            <a:pPr marL="742950" lvl="1" indent="-285750">
              <a:buFont typeface="Arial,Sans-Serif"/>
              <a:buChar char="•"/>
            </a:pPr>
            <a:r>
              <a:rPr lang="en-US" sz="2000">
                <a:solidFill>
                  <a:srgbClr val="000000"/>
                </a:solidFill>
                <a:latin typeface="Times New Roman"/>
                <a:cs typeface="Times New Roman"/>
              </a:rPr>
              <a:t>The increased price of the wastewater utility operating cost led the unit price of rTPA to increase from $1.88 per kilogram to $2.21 per kilogram</a:t>
            </a:r>
            <a:endParaRPr lang="en-US" sz="2000">
              <a:latin typeface="Times New Roman"/>
              <a:cs typeface="Times New Roman"/>
            </a:endParaRPr>
          </a:p>
          <a:p>
            <a:pPr marL="742950" lvl="1" indent="-285750">
              <a:buFont typeface="Arial,Sans-Serif"/>
              <a:buChar char="•"/>
            </a:pPr>
            <a:r>
              <a:rPr lang="en-US" sz="2000">
                <a:solidFill>
                  <a:srgbClr val="000000"/>
                </a:solidFill>
                <a:latin typeface="Times New Roman"/>
                <a:cs typeface="Times New Roman"/>
              </a:rPr>
              <a:t>If the price can be lowered back down to $1.88 per kilogram, it is a semi-competitive price and much more attractive proposal</a:t>
            </a:r>
          </a:p>
          <a:p>
            <a:endParaRPr lang="en-US" sz="2000">
              <a:solidFill>
                <a:srgbClr val="000000"/>
              </a:solidFill>
              <a:latin typeface="Times New Roman"/>
              <a:cs typeface="Times New Roman"/>
            </a:endParaRPr>
          </a:p>
          <a:p>
            <a:r>
              <a:rPr lang="en-US" sz="2000" b="1" u="sng">
                <a:solidFill>
                  <a:srgbClr val="000000"/>
                </a:solidFill>
                <a:latin typeface="Times New Roman"/>
                <a:cs typeface="Times New Roman"/>
              </a:rPr>
              <a:t>Further Considerations: </a:t>
            </a:r>
          </a:p>
          <a:p>
            <a:pPr marL="342900" indent="-342900">
              <a:buAutoNum type="arabicPeriod"/>
            </a:pPr>
            <a:r>
              <a:rPr lang="en-US" sz="2000">
                <a:solidFill>
                  <a:srgbClr val="000000"/>
                </a:solidFill>
                <a:latin typeface="Times New Roman"/>
                <a:cs typeface="Times New Roman"/>
              </a:rPr>
              <a:t>The increasing price of pure PET flakes from manufacturers and recyclers</a:t>
            </a:r>
            <a:endParaRPr lang="en-US" sz="2000" b="1" u="sng">
              <a:solidFill>
                <a:srgbClr val="000000"/>
              </a:solidFill>
              <a:latin typeface="Times New Roman"/>
              <a:cs typeface="Times New Roman"/>
            </a:endParaRPr>
          </a:p>
          <a:p>
            <a:pPr marL="342900" indent="-342900">
              <a:buAutoNum type="arabicPeriod"/>
            </a:pPr>
            <a:r>
              <a:rPr lang="en-US" sz="2000">
                <a:solidFill>
                  <a:srgbClr val="000000"/>
                </a:solidFill>
                <a:latin typeface="Times New Roman"/>
                <a:cs typeface="Times New Roman"/>
              </a:rPr>
              <a:t>Due to the increased demand for renewable feedstocks, companies may be willing to pay more for a recycled product so as to deem their products greener</a:t>
            </a:r>
          </a:p>
          <a:p>
            <a:pPr marL="342900" indent="-342900">
              <a:buAutoNum type="arabicPeriod"/>
            </a:pPr>
            <a:r>
              <a:rPr lang="en-US" sz="2000">
                <a:solidFill>
                  <a:srgbClr val="000000"/>
                </a:solidFill>
                <a:latin typeface="Times New Roman"/>
                <a:cs typeface="Times New Roman"/>
              </a:rPr>
              <a:t>Public sentiment shifting towards an expectation of green and sustainable products</a:t>
            </a:r>
          </a:p>
          <a:p>
            <a:pPr marL="342900" indent="-342900">
              <a:buAutoNum type="arabicPeriod"/>
            </a:pPr>
            <a:r>
              <a:rPr lang="en-US" sz="2000">
                <a:solidFill>
                  <a:srgbClr val="000000"/>
                </a:solidFill>
                <a:latin typeface="Times New Roman"/>
                <a:cs typeface="Times New Roman"/>
              </a:rPr>
              <a:t>Governmental incentives to develop green chemistry and recycled products</a:t>
            </a:r>
          </a:p>
          <a:p>
            <a:pPr marL="342900" indent="-342900">
              <a:buAutoNum type="arabicPeriod"/>
            </a:pPr>
            <a:endParaRPr lang="en-US" sz="2000">
              <a:solidFill>
                <a:srgbClr val="000000"/>
              </a:solidFill>
              <a:latin typeface="Times New Roman"/>
              <a:cs typeface="Times New Roman"/>
            </a:endParaRPr>
          </a:p>
          <a:p>
            <a:r>
              <a:rPr lang="en-US" sz="2000" b="1" u="sng">
                <a:solidFill>
                  <a:srgbClr val="000000"/>
                </a:solidFill>
                <a:latin typeface="Times New Roman"/>
                <a:cs typeface="Times New Roman"/>
              </a:rPr>
              <a:t>Future Work:</a:t>
            </a:r>
            <a:r>
              <a:rPr lang="en-US" sz="2000">
                <a:solidFill>
                  <a:srgbClr val="000000"/>
                </a:solidFill>
                <a:latin typeface="Times New Roman"/>
                <a:cs typeface="Times New Roman"/>
              </a:rPr>
              <a:t> </a:t>
            </a:r>
            <a:endParaRPr lang="en-US" sz="2000">
              <a:solidFill>
                <a:srgbClr val="000000"/>
              </a:solidFill>
              <a:latin typeface="Calibri" panose="020F0502020204030204"/>
              <a:cs typeface="Calibri" panose="020F0502020204030204"/>
            </a:endParaRPr>
          </a:p>
          <a:p>
            <a:pPr marL="342900" indent="-342900">
              <a:spcAft>
                <a:spcPts val="600"/>
              </a:spcAft>
              <a:buAutoNum type="arabicPeriod"/>
            </a:pPr>
            <a:r>
              <a:rPr lang="en-US" sz="2000">
                <a:latin typeface="Times New Roman"/>
                <a:cs typeface="Calibri"/>
              </a:rPr>
              <a:t>The efficiency and yield of the filtration steps in the clarification process needs to be evaluated with real time data. This information should be compared to theoretical data for ultrafiltration, crystallization, and centrifugal sedimentation units. A closer look at cyclones, and vacuum filtration are examples of alternatives to be considered.</a:t>
            </a:r>
            <a:endParaRPr lang="en-US" sz="2000">
              <a:solidFill>
                <a:srgbClr val="000000"/>
              </a:solidFill>
              <a:latin typeface="Times New Roman"/>
              <a:cs typeface="Calibri"/>
            </a:endParaRPr>
          </a:p>
          <a:p>
            <a:pPr marL="342900" indent="-342900">
              <a:spcAft>
                <a:spcPts val="600"/>
              </a:spcAft>
              <a:buAutoNum type="arabicPeriod"/>
            </a:pPr>
            <a:r>
              <a:rPr lang="en-US" sz="2000">
                <a:latin typeface="Times New Roman"/>
                <a:cs typeface="Calibri"/>
              </a:rPr>
              <a:t>From the process chemistry perspective, further lab development and research regarding which enzyme (</a:t>
            </a:r>
            <a:r>
              <a:rPr lang="en-US" sz="2000" err="1">
                <a:latin typeface="Times New Roman"/>
                <a:cs typeface="Calibri"/>
              </a:rPr>
              <a:t>PETase</a:t>
            </a:r>
            <a:r>
              <a:rPr lang="en-US" sz="2000">
                <a:latin typeface="Times New Roman"/>
                <a:cs typeface="Calibri"/>
              </a:rPr>
              <a:t>, lipase, or another hydrolase) to use in the process is needed. Since this is the beginning stage of the process, bench scale testing, then pilot plant testing, and large-scale production testing are needed.</a:t>
            </a:r>
          </a:p>
          <a:p>
            <a:pPr marL="342900" indent="-342900">
              <a:spcAft>
                <a:spcPts val="600"/>
              </a:spcAft>
              <a:buAutoNum type="arabicPeriod"/>
            </a:pPr>
            <a:r>
              <a:rPr lang="en-US" sz="2000">
                <a:solidFill>
                  <a:srgbClr val="000000"/>
                </a:solidFill>
                <a:latin typeface="Times New Roman"/>
                <a:cs typeface="Times New Roman"/>
              </a:rPr>
              <a:t> </a:t>
            </a:r>
            <a:r>
              <a:rPr lang="en-US" sz="2000">
                <a:latin typeface="Times New Roman"/>
                <a:cs typeface="Times New Roman"/>
              </a:rPr>
              <a:t>P</a:t>
            </a:r>
            <a:r>
              <a:rPr lang="en-US" sz="2000">
                <a:latin typeface="Times New Roman"/>
                <a:cs typeface="Calibri"/>
              </a:rPr>
              <a:t>artner with the MRFs to obtain a reliable source of PET feedstock</a:t>
            </a:r>
          </a:p>
          <a:p>
            <a:endParaRPr lang="en-US">
              <a:solidFill>
                <a:srgbClr val="000000"/>
              </a:solidFill>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7D4EA80F-1F8F-4061-A9BB-A77816BB6ED4}"/>
              </a:ext>
            </a:extLst>
          </p:cNvPr>
          <p:cNvSpPr txBox="1"/>
          <p:nvPr/>
        </p:nvSpPr>
        <p:spPr>
          <a:xfrm>
            <a:off x="554923" y="3821100"/>
            <a:ext cx="1086809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r>
              <a:rPr lang="en-US" sz="2000">
                <a:latin typeface="Times New Roman" panose="02020603050405020304" pitchFamily="18" charset="0"/>
                <a:cs typeface="Times New Roman" panose="02020603050405020304" pitchFamily="18" charset="0"/>
              </a:rPr>
              <a:t>	</a:t>
            </a:r>
            <a:r>
              <a:rPr lang="en-US" sz="2000">
                <a:solidFill>
                  <a:srgbClr val="000000"/>
                </a:solidFill>
                <a:latin typeface="Times New Roman" panose="02020603050405020304" pitchFamily="18" charset="0"/>
                <a:ea typeface="Times New Roman" panose="02020603050405020304" pitchFamily="18" charset="0"/>
              </a:rPr>
              <a:t> The goal of this project was to research and propose the implementation of a polyethylene terephthalate (PET) recycling plant. The recommended process is recycling PET flakes into its base polymers and monomers via a hydrolase enzyme biocatalyst. </a:t>
            </a:r>
            <a:r>
              <a:rPr lang="en-US" sz="2000">
                <a:latin typeface="Times New Roman" panose="02020603050405020304" pitchFamily="18" charset="0"/>
                <a:ea typeface="Times New Roman" panose="02020603050405020304" pitchFamily="18" charset="0"/>
              </a:rPr>
              <a:t>The current design with supporting utilities and operations has an</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estimated total capital investment of $54.68 million dollars. </a:t>
            </a:r>
            <a:r>
              <a:rPr lang="en-US" sz="2000">
                <a:solidFill>
                  <a:srgbClr val="000000"/>
                </a:solidFill>
                <a:latin typeface="Times New Roman" panose="02020603050405020304" pitchFamily="18" charset="0"/>
                <a:ea typeface="Times New Roman" panose="02020603050405020304" pitchFamily="18" charset="0"/>
              </a:rPr>
              <a:t>The team is recommending selling </a:t>
            </a:r>
            <a:r>
              <a:rPr lang="en-US" sz="2000">
                <a:latin typeface="Times New Roman" panose="02020603050405020304" pitchFamily="18" charset="0"/>
                <a:ea typeface="Times New Roman" panose="02020603050405020304" pitchFamily="18" charset="0"/>
              </a:rPr>
              <a:t>terephthalic acid</a:t>
            </a:r>
            <a:r>
              <a:rPr lang="en-US" sz="2000">
                <a:solidFill>
                  <a:srgbClr val="000000"/>
                </a:solidFill>
                <a:latin typeface="Times New Roman" panose="02020603050405020304" pitchFamily="18" charset="0"/>
                <a:ea typeface="Times New Roman" panose="02020603050405020304" pitchFamily="18" charset="0"/>
              </a:rPr>
              <a:t> (rTPA) at $2.21 per kilogram to reach a net present value of $0 after 10 years. </a:t>
            </a:r>
            <a:r>
              <a:rPr lang="en-US" sz="2000">
                <a:latin typeface="Times New Roman" panose="02020603050405020304" pitchFamily="18" charset="0"/>
                <a:ea typeface="Times New Roman" panose="02020603050405020304" pitchFamily="18" charset="0"/>
              </a:rPr>
              <a:t>This price is not competitive with the current market of</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virgin</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TPA</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which</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historically</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has</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been</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between</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$1.00</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and</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$1.50</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per</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kilogram.</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This</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process</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also produces liquid ethylene glycol (EG) and sodium sulfate salt (SS) that can be sold as co-products. T</a:t>
            </a:r>
            <a:r>
              <a:rPr lang="en-US" sz="2000">
                <a:solidFill>
                  <a:srgbClr val="000000"/>
                </a:solidFill>
                <a:latin typeface="Times New Roman" panose="02020603050405020304" pitchFamily="18" charset="0"/>
                <a:ea typeface="Times New Roman" panose="02020603050405020304" pitchFamily="18" charset="0"/>
              </a:rPr>
              <a:t>he return on investment (ROI) is 24.5% and the venture profit is $1.35 million.</a:t>
            </a:r>
          </a:p>
          <a:p>
            <a:pPr indent="457200"/>
            <a:r>
              <a:rPr lang="en-US" sz="2000">
                <a:latin typeface="Times New Roman" panose="02020603050405020304" pitchFamily="18" charset="0"/>
                <a:ea typeface="Times New Roman" panose="02020603050405020304" pitchFamily="18" charset="0"/>
              </a:rPr>
              <a:t>The current state of the economic and PHA analyses leads the team to recommend proceeding with the process under the condition that there is opportunity for further optimization. This process is an important emerging green technology and proposes a circular approach to plastic production. Optimization of on-site wastewater treatment, and unit operation modification could bring the price of rTPA closer to that of virgin TPA. </a:t>
            </a:r>
          </a:p>
          <a:p>
            <a:pPr indent="457200"/>
            <a:r>
              <a:rPr lang="en-US" sz="2000">
                <a:latin typeface="Times New Roman" panose="02020603050405020304" pitchFamily="18" charset="0"/>
                <a:ea typeface="Times New Roman" panose="02020603050405020304" pitchFamily="18" charset="0"/>
              </a:rPr>
              <a:t>Research into process and safety</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hazards</a:t>
            </a:r>
            <a:r>
              <a:rPr lang="en-US" sz="2000" spc="-2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of</a:t>
            </a:r>
            <a:r>
              <a:rPr lang="en-US" sz="2000" spc="-2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this</a:t>
            </a:r>
            <a:r>
              <a:rPr lang="en-US" sz="2000" spc="-1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process has</a:t>
            </a:r>
            <a:r>
              <a:rPr lang="en-US" sz="2000" spc="-2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been</a:t>
            </a:r>
            <a:r>
              <a:rPr lang="en-US" sz="2000" spc="-1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conducted</a:t>
            </a:r>
            <a:r>
              <a:rPr lang="en-US" sz="2000" spc="-2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using</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the What-If</a:t>
            </a:r>
            <a:r>
              <a:rPr lang="en-US" sz="2000" spc="-2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methodology and</a:t>
            </a:r>
            <a:r>
              <a:rPr lang="en-US" sz="2000" spc="-1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is</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discussed</a:t>
            </a:r>
            <a:r>
              <a:rPr lang="en-US" sz="2000" spc="-2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in</a:t>
            </a:r>
            <a:r>
              <a:rPr lang="en-US" sz="2000" spc="-1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the</a:t>
            </a:r>
            <a:r>
              <a:rPr lang="en-US" sz="2000" spc="-20">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Process Hazard Analysis and Environmental Consideration section. There are a few notable process hazards and safety recommendations to remedy those</a:t>
            </a:r>
            <a:r>
              <a:rPr lang="en-US" sz="2000" spc="5">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identified.  </a:t>
            </a:r>
          </a:p>
        </p:txBody>
      </p:sp>
      <p:graphicFrame>
        <p:nvGraphicFramePr>
          <p:cNvPr id="42" name="Table 41">
            <a:extLst>
              <a:ext uri="{FF2B5EF4-FFF2-40B4-BE49-F238E27FC236}">
                <a16:creationId xmlns:a16="http://schemas.microsoft.com/office/drawing/2014/main" id="{8453EA88-171B-487F-B984-F99924487651}"/>
              </a:ext>
            </a:extLst>
          </p:cNvPr>
          <p:cNvGraphicFramePr>
            <a:graphicFrameLocks noGrp="1"/>
          </p:cNvGraphicFramePr>
          <p:nvPr>
            <p:extLst>
              <p:ext uri="{D42A27DB-BD31-4B8C-83A1-F6EECF244321}">
                <p14:modId xmlns:p14="http://schemas.microsoft.com/office/powerpoint/2010/main" val="1376105093"/>
              </p:ext>
            </p:extLst>
          </p:nvPr>
        </p:nvGraphicFramePr>
        <p:xfrm>
          <a:off x="554923" y="19903292"/>
          <a:ext cx="10868096" cy="2833460"/>
        </p:xfrm>
        <a:graphic>
          <a:graphicData uri="http://schemas.openxmlformats.org/drawingml/2006/table">
            <a:tbl>
              <a:tblPr firstRow="1" bandRow="1">
                <a:tableStyleId>{7E9639D4-E3E2-4D34-9284-5A2195B3D0D7}</a:tableStyleId>
              </a:tblPr>
              <a:tblGrid>
                <a:gridCol w="2717024">
                  <a:extLst>
                    <a:ext uri="{9D8B030D-6E8A-4147-A177-3AD203B41FA5}">
                      <a16:colId xmlns:a16="http://schemas.microsoft.com/office/drawing/2014/main" val="827486342"/>
                    </a:ext>
                  </a:extLst>
                </a:gridCol>
                <a:gridCol w="2717024">
                  <a:extLst>
                    <a:ext uri="{9D8B030D-6E8A-4147-A177-3AD203B41FA5}">
                      <a16:colId xmlns:a16="http://schemas.microsoft.com/office/drawing/2014/main" val="3336877606"/>
                    </a:ext>
                  </a:extLst>
                </a:gridCol>
                <a:gridCol w="2717024">
                  <a:extLst>
                    <a:ext uri="{9D8B030D-6E8A-4147-A177-3AD203B41FA5}">
                      <a16:colId xmlns:a16="http://schemas.microsoft.com/office/drawing/2014/main" val="1084778698"/>
                    </a:ext>
                  </a:extLst>
                </a:gridCol>
                <a:gridCol w="2717024">
                  <a:extLst>
                    <a:ext uri="{9D8B030D-6E8A-4147-A177-3AD203B41FA5}">
                      <a16:colId xmlns:a16="http://schemas.microsoft.com/office/drawing/2014/main" val="3358758574"/>
                    </a:ext>
                  </a:extLst>
                </a:gridCol>
              </a:tblGrid>
              <a:tr h="404780">
                <a:tc>
                  <a:txBody>
                    <a:bodyPr/>
                    <a:lstStyle/>
                    <a:p>
                      <a:pPr algn="r" rtl="0" fontAlgn="base"/>
                      <a:r>
                        <a:rPr lang="en-US" sz="1800">
                          <a:effectLst/>
                          <a:latin typeface="Times New Roman" panose="02020603050405020304" pitchFamily="18" charset="0"/>
                          <a:cs typeface="Times New Roman" panose="02020603050405020304" pitchFamily="18" charset="0"/>
                        </a:rPr>
                        <a:t>Feedstocks </a:t>
                      </a:r>
                    </a:p>
                  </a:txBody>
                  <a:tcPr/>
                </a:tc>
                <a:tc>
                  <a:txBody>
                    <a:bodyPr/>
                    <a:lstStyle/>
                    <a:p>
                      <a:pPr rtl="0" fontAlgn="base"/>
                      <a:endParaRPr lang="en-US" sz="1800" b="1">
                        <a:effectLst/>
                        <a:latin typeface="Times New Roman" panose="02020603050405020304" pitchFamily="18" charset="0"/>
                        <a:cs typeface="Times New Roman" panose="02020603050405020304" pitchFamily="18" charset="0"/>
                      </a:endParaRPr>
                    </a:p>
                  </a:txBody>
                  <a:tcPr/>
                </a:tc>
                <a:tc>
                  <a:txBody>
                    <a:bodyPr/>
                    <a:lstStyle/>
                    <a:p>
                      <a:pPr algn="r" rtl="0" fontAlgn="base"/>
                      <a:r>
                        <a:rPr lang="en-US" sz="1800">
                          <a:effectLst/>
                          <a:latin typeface="Times New Roman" panose="02020603050405020304" pitchFamily="18" charset="0"/>
                          <a:cs typeface="Times New Roman" panose="02020603050405020304" pitchFamily="18" charset="0"/>
                        </a:rPr>
                        <a:t>Products </a:t>
                      </a:r>
                    </a:p>
                  </a:txBody>
                  <a:tcPr/>
                </a:tc>
                <a:tc>
                  <a:txBody>
                    <a:bodyPr/>
                    <a:lstStyle/>
                    <a:p>
                      <a:pPr rtl="0" fontAlgn="base"/>
                      <a:endParaRPr lang="en-US" sz="1800" b="1">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87301751"/>
                  </a:ext>
                </a:extLst>
              </a:tr>
              <a:tr h="404780">
                <a:tc>
                  <a:txBody>
                    <a:bodyPr/>
                    <a:lstStyle/>
                    <a:p>
                      <a:pPr rtl="0" fontAlgn="base"/>
                      <a:r>
                        <a:rPr lang="en-US" sz="1800" b="1">
                          <a:effectLst/>
                          <a:latin typeface="Times New Roman" panose="02020603050405020304" pitchFamily="18" charset="0"/>
                          <a:cs typeface="Times New Roman" panose="02020603050405020304" pitchFamily="18" charset="0"/>
                        </a:rPr>
                        <a:t>Material </a:t>
                      </a:r>
                    </a:p>
                  </a:txBody>
                  <a:tcPr/>
                </a:tc>
                <a:tc>
                  <a:txBody>
                    <a:bodyPr/>
                    <a:lstStyle/>
                    <a:p>
                      <a:pPr rtl="0" fontAlgn="base"/>
                      <a:r>
                        <a:rPr lang="en-US" sz="1800" b="1">
                          <a:effectLst/>
                          <a:latin typeface="Times New Roman" panose="02020603050405020304" pitchFamily="18" charset="0"/>
                          <a:cs typeface="Times New Roman" panose="02020603050405020304" pitchFamily="18" charset="0"/>
                        </a:rPr>
                        <a:t>Usage (kg./hr.) </a:t>
                      </a:r>
                    </a:p>
                  </a:txBody>
                  <a:tcPr/>
                </a:tc>
                <a:tc>
                  <a:txBody>
                    <a:bodyPr/>
                    <a:lstStyle/>
                    <a:p>
                      <a:pPr rtl="0" fontAlgn="base"/>
                      <a:r>
                        <a:rPr lang="en-US" sz="1800" b="1">
                          <a:effectLst/>
                          <a:latin typeface="Times New Roman" panose="02020603050405020304" pitchFamily="18" charset="0"/>
                          <a:cs typeface="Times New Roman" panose="02020603050405020304" pitchFamily="18" charset="0"/>
                        </a:rPr>
                        <a:t>Material </a:t>
                      </a:r>
                    </a:p>
                  </a:txBody>
                  <a:tcPr/>
                </a:tc>
                <a:tc>
                  <a:txBody>
                    <a:bodyPr/>
                    <a:lstStyle/>
                    <a:p>
                      <a:pPr rtl="0" fontAlgn="base"/>
                      <a:r>
                        <a:rPr lang="en-US" sz="1800" b="1">
                          <a:effectLst/>
                          <a:latin typeface="Times New Roman" panose="02020603050405020304" pitchFamily="18" charset="0"/>
                          <a:cs typeface="Times New Roman" panose="02020603050405020304" pitchFamily="18" charset="0"/>
                        </a:rPr>
                        <a:t>Production (kg./hr.) </a:t>
                      </a:r>
                    </a:p>
                  </a:txBody>
                  <a:tcPr/>
                </a:tc>
                <a:extLst>
                  <a:ext uri="{0D108BD9-81ED-4DB2-BD59-A6C34878D82A}">
                    <a16:rowId xmlns:a16="http://schemas.microsoft.com/office/drawing/2014/main" val="2829449408"/>
                  </a:ext>
                </a:extLst>
              </a:tr>
              <a:tr h="404780">
                <a:tc>
                  <a:txBody>
                    <a:bodyPr/>
                    <a:lstStyle/>
                    <a:p>
                      <a:pPr rtl="0" fontAlgn="base"/>
                      <a:r>
                        <a:rPr lang="en-US" sz="1800">
                          <a:effectLst/>
                          <a:latin typeface="Times New Roman" panose="02020603050405020304" pitchFamily="18" charset="0"/>
                          <a:cs typeface="Times New Roman" panose="02020603050405020304" pitchFamily="18" charset="0"/>
                        </a:rPr>
                        <a:t>PET Flake</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 6,250</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rTPA</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3,946 </a:t>
                      </a:r>
                    </a:p>
                  </a:txBody>
                  <a:tcPr/>
                </a:tc>
                <a:extLst>
                  <a:ext uri="{0D108BD9-81ED-4DB2-BD59-A6C34878D82A}">
                    <a16:rowId xmlns:a16="http://schemas.microsoft.com/office/drawing/2014/main" val="308665892"/>
                  </a:ext>
                </a:extLst>
              </a:tr>
              <a:tr h="404780">
                <a:tc>
                  <a:txBody>
                    <a:bodyPr/>
                    <a:lstStyle/>
                    <a:p>
                      <a:pPr rtl="0" fontAlgn="base"/>
                      <a:r>
                        <a:rPr lang="en-US" sz="1800">
                          <a:effectLst/>
                          <a:latin typeface="Times New Roman" panose="02020603050405020304" pitchFamily="18" charset="0"/>
                          <a:cs typeface="Times New Roman" panose="02020603050405020304" pitchFamily="18" charset="0"/>
                        </a:rPr>
                        <a:t>Caustic</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2,184 </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Wastewater Streams</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19,811 </a:t>
                      </a:r>
                    </a:p>
                  </a:txBody>
                  <a:tcPr/>
                </a:tc>
                <a:extLst>
                  <a:ext uri="{0D108BD9-81ED-4DB2-BD59-A6C34878D82A}">
                    <a16:rowId xmlns:a16="http://schemas.microsoft.com/office/drawing/2014/main" val="954595493"/>
                  </a:ext>
                </a:extLst>
              </a:tr>
              <a:tr h="404780">
                <a:tc>
                  <a:txBody>
                    <a:bodyPr/>
                    <a:lstStyle/>
                    <a:p>
                      <a:pPr rtl="0" fontAlgn="base"/>
                      <a:r>
                        <a:rPr lang="en-US" sz="1800">
                          <a:effectLst/>
                          <a:latin typeface="Times New Roman" panose="02020603050405020304" pitchFamily="18" charset="0"/>
                          <a:cs typeface="Times New Roman" panose="02020603050405020304" pitchFamily="18" charset="0"/>
                        </a:rPr>
                        <a:t>Enzyme</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28 </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SS</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6,569</a:t>
                      </a:r>
                    </a:p>
                  </a:txBody>
                  <a:tcPr/>
                </a:tc>
                <a:extLst>
                  <a:ext uri="{0D108BD9-81ED-4DB2-BD59-A6C34878D82A}">
                    <a16:rowId xmlns:a16="http://schemas.microsoft.com/office/drawing/2014/main" val="3022077718"/>
                  </a:ext>
                </a:extLst>
              </a:tr>
              <a:tr h="404780">
                <a:tc>
                  <a:txBody>
                    <a:bodyPr/>
                    <a:lstStyle/>
                    <a:p>
                      <a:pPr rtl="0" fontAlgn="base"/>
                      <a:r>
                        <a:rPr lang="en-US" sz="1800">
                          <a:effectLst/>
                          <a:latin typeface="Times New Roman" panose="02020603050405020304" pitchFamily="18" charset="0"/>
                          <a:cs typeface="Times New Roman" panose="02020603050405020304" pitchFamily="18" charset="0"/>
                        </a:rPr>
                        <a:t>Sulfuric Acid</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2,702</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EG</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827 </a:t>
                      </a:r>
                    </a:p>
                  </a:txBody>
                  <a:tcPr/>
                </a:tc>
                <a:extLst>
                  <a:ext uri="{0D108BD9-81ED-4DB2-BD59-A6C34878D82A}">
                    <a16:rowId xmlns:a16="http://schemas.microsoft.com/office/drawing/2014/main" val="1260329518"/>
                  </a:ext>
                </a:extLst>
              </a:tr>
              <a:tr h="404780">
                <a:tc>
                  <a:txBody>
                    <a:bodyPr/>
                    <a:lstStyle/>
                    <a:p>
                      <a:pPr rtl="0" fontAlgn="base"/>
                      <a:endParaRPr lang="en-US" sz="1800">
                        <a:effectLst/>
                        <a:latin typeface="Times New Roman" panose="02020603050405020304" pitchFamily="18" charset="0"/>
                        <a:cs typeface="Times New Roman" panose="02020603050405020304" pitchFamily="18" charset="0"/>
                      </a:endParaRPr>
                    </a:p>
                  </a:txBody>
                  <a:tcPr/>
                </a:tc>
                <a:tc>
                  <a:txBody>
                    <a:bodyPr/>
                    <a:lstStyle/>
                    <a:p>
                      <a:pPr rtl="0" fontAlgn="base"/>
                      <a:endParaRPr lang="en-US" sz="1800">
                        <a:effectLst/>
                        <a:latin typeface="Times New Roman" panose="02020603050405020304" pitchFamily="18" charset="0"/>
                        <a:cs typeface="Times New Roman" panose="02020603050405020304" pitchFamily="18" charset="0"/>
                      </a:endParaRP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Solid Waste</a:t>
                      </a:r>
                    </a:p>
                  </a:txBody>
                  <a:tcPr/>
                </a:tc>
                <a:tc>
                  <a:txBody>
                    <a:bodyPr/>
                    <a:lstStyle/>
                    <a:p>
                      <a:pPr rtl="0" fontAlgn="base"/>
                      <a:r>
                        <a:rPr lang="en-US" sz="1800">
                          <a:effectLst/>
                          <a:latin typeface="Times New Roman" panose="02020603050405020304" pitchFamily="18" charset="0"/>
                          <a:cs typeface="Times New Roman" panose="02020603050405020304" pitchFamily="18" charset="0"/>
                        </a:rPr>
                        <a:t>1,025</a:t>
                      </a:r>
                    </a:p>
                  </a:txBody>
                  <a:tcPr/>
                </a:tc>
                <a:extLst>
                  <a:ext uri="{0D108BD9-81ED-4DB2-BD59-A6C34878D82A}">
                    <a16:rowId xmlns:a16="http://schemas.microsoft.com/office/drawing/2014/main" val="3322485959"/>
                  </a:ext>
                </a:extLst>
              </a:tr>
            </a:tbl>
          </a:graphicData>
        </a:graphic>
      </p:graphicFrame>
      <p:sp>
        <p:nvSpPr>
          <p:cNvPr id="47" name="TextBox 46">
            <a:extLst>
              <a:ext uri="{FF2B5EF4-FFF2-40B4-BE49-F238E27FC236}">
                <a16:creationId xmlns:a16="http://schemas.microsoft.com/office/drawing/2014/main" id="{6F2689FE-6788-49FC-97BD-2FCDC93536BC}"/>
              </a:ext>
            </a:extLst>
          </p:cNvPr>
          <p:cNvSpPr txBox="1"/>
          <p:nvPr/>
        </p:nvSpPr>
        <p:spPr>
          <a:xfrm>
            <a:off x="32415861" y="28915079"/>
            <a:ext cx="10979779" cy="92669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Authors, Guest. “Prices for Most Recycled Plastics Continue to Rise - Resource Recycling.” </a:t>
            </a:r>
            <a:r>
              <a:rPr lang="en-US" sz="1400" i="1">
                <a:effectLst/>
                <a:latin typeface="Times New Roman" panose="02020603050405020304" pitchFamily="18" charset="0"/>
                <a:ea typeface="Times New Roman" panose="02020603050405020304" pitchFamily="18" charset="0"/>
              </a:rPr>
              <a:t>Resource Recycling News</a:t>
            </a:r>
            <a:r>
              <a:rPr lang="en-US" sz="1400">
                <a:effectLst/>
                <a:latin typeface="Times New Roman" panose="02020603050405020304" pitchFamily="18" charset="0"/>
                <a:ea typeface="Times New Roman" panose="02020603050405020304" pitchFamily="18" charset="0"/>
              </a:rPr>
              <a:t>, Resource Recycling, 16 Feb. 2021, </a:t>
            </a:r>
            <a:r>
              <a:rPr lang="en-US" sz="1400">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https://resource-recycling.com/recycling/2021/02/16/prices-for-most-recycled-plastics-continue-to-rise/#:~:text=The%20national%20average%20price%20of,over%20the%20course%20of%202021</a:t>
            </a:r>
            <a:r>
              <a:rPr lang="en-US" sz="1400">
                <a:effectLst/>
                <a:latin typeface="Times New Roman" panose="02020603050405020304" pitchFamily="18" charset="0"/>
                <a:ea typeface="Times New Roman" panose="02020603050405020304" pitchFamily="18" charset="0"/>
              </a:rPr>
              <a:t>. </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Authors, Guest. “Prices Stabilize for PET and HDPE Bales.” </a:t>
            </a:r>
            <a:r>
              <a:rPr lang="en-US" sz="1400" i="1">
                <a:effectLst/>
                <a:latin typeface="Times New Roman" panose="02020603050405020304" pitchFamily="18" charset="0"/>
                <a:ea typeface="Times New Roman" panose="02020603050405020304" pitchFamily="18" charset="0"/>
              </a:rPr>
              <a:t>Plastics Recycling Update</a:t>
            </a:r>
            <a:r>
              <a:rPr lang="en-US" sz="1400">
                <a:effectLst/>
                <a:latin typeface="Times New Roman" panose="02020603050405020304" pitchFamily="18" charset="0"/>
                <a:ea typeface="Times New Roman" panose="02020603050405020304" pitchFamily="18" charset="0"/>
              </a:rPr>
              <a:t>, Plastics Recycling Update, 15 Sept. 2021, </a:t>
            </a:r>
            <a:r>
              <a:rPr lang="en-US" sz="1400">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https://resource-recycling.com/plastics/2021/09/15/prices-stabilize-for-pet-and-hdpe-bales/</a:t>
            </a:r>
            <a:r>
              <a:rPr lang="en-US" sz="1400">
                <a:effectLst/>
                <a:latin typeface="Times New Roman" panose="02020603050405020304" pitchFamily="18" charset="0"/>
                <a:ea typeface="Times New Roman" panose="02020603050405020304" pitchFamily="18" charset="0"/>
              </a:rPr>
              <a:t>.</a:t>
            </a:r>
          </a:p>
          <a:p>
            <a:pPr marL="514350" marR="0" indent="-514350">
              <a:lnSpc>
                <a:spcPct val="107000"/>
              </a:lnSpc>
              <a:spcBef>
                <a:spcPts val="0"/>
              </a:spcBef>
              <a:spcAft>
                <a:spcPts val="0"/>
              </a:spcAft>
              <a:buFont typeface="+mj-lt"/>
              <a:buAutoNum type="arabicPeriod"/>
            </a:pPr>
            <a:r>
              <a:rPr lang="en-US" sz="1400" err="1">
                <a:effectLst/>
                <a:latin typeface="Times New Roman" panose="02020603050405020304" pitchFamily="18" charset="0"/>
                <a:ea typeface="Times New Roman" panose="02020603050405020304" pitchFamily="18" charset="0"/>
              </a:rPr>
              <a:t>Barbero</a:t>
            </a:r>
            <a:r>
              <a:rPr lang="en-US" sz="1400">
                <a:effectLst/>
                <a:latin typeface="Times New Roman" panose="02020603050405020304" pitchFamily="18" charset="0"/>
                <a:ea typeface="Times New Roman" panose="02020603050405020304" pitchFamily="18" charset="0"/>
              </a:rPr>
              <a:t>,</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Robert,</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et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al.</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“Increasing</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the</a:t>
            </a:r>
            <a:r>
              <a:rPr lang="en-US" sz="1400" spc="-1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Transparency,</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Coordination,</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and</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Predictability</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of</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the </a:t>
            </a:r>
            <a:r>
              <a:rPr lang="en-US" sz="1400" spc="-28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Biotechnology Regulatory System.” </a:t>
            </a:r>
            <a:r>
              <a:rPr lang="en-US" sz="1400" i="1">
                <a:effectLst/>
                <a:latin typeface="Times New Roman" panose="02020603050405020304" pitchFamily="18" charset="0"/>
                <a:ea typeface="Times New Roman" panose="02020603050405020304" pitchFamily="18" charset="0"/>
              </a:rPr>
              <a:t>National Archives and Records Administration</a:t>
            </a:r>
            <a:r>
              <a:rPr lang="en-US" sz="1400">
                <a:effectLst/>
                <a:latin typeface="Times New Roman" panose="02020603050405020304" pitchFamily="18" charset="0"/>
                <a:ea typeface="Times New Roman" panose="02020603050405020304" pitchFamily="18" charset="0"/>
              </a:rPr>
              <a: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National</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Archives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and Records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Administration, 4</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Jan. 2017,</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https://obamawhitehouse.archives.gov/blog/2017/01/04/increasing-transparency-</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coordination-and-predictability-biotechnology-regulatory</a:t>
            </a:r>
            <a:r>
              <a:rPr lang="en-US" sz="1400" strike="noStrike" spc="-5">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1400">
                <a:effectLst/>
                <a:latin typeface="Times New Roman" panose="02020603050405020304" pitchFamily="18" charset="0"/>
                <a:ea typeface="Times New Roman" panose="02020603050405020304" pitchFamily="18" charset="0"/>
              </a:rPr>
              <a: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(accessed</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12.6.21).</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“Hydrolase.” </a:t>
            </a:r>
            <a:r>
              <a:rPr lang="en-US" sz="1400" i="1">
                <a:effectLst/>
                <a:latin typeface="Times New Roman" panose="02020603050405020304" pitchFamily="18" charset="0"/>
                <a:ea typeface="Times New Roman" panose="02020603050405020304" pitchFamily="18" charset="0"/>
              </a:rPr>
              <a:t>Wikipedia</a:t>
            </a:r>
            <a:r>
              <a:rPr lang="en-US" sz="1400">
                <a:effectLst/>
                <a:latin typeface="Times New Roman" panose="02020603050405020304" pitchFamily="18" charset="0"/>
                <a:ea typeface="Times New Roman" panose="02020603050405020304" pitchFamily="18" charset="0"/>
              </a:rPr>
              <a:t>, Wikimedia Foundation, 17 Oct. 2021, </a:t>
            </a:r>
            <a:r>
              <a:rPr lang="en-US" sz="1400">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https://en.wikipedia.org/wiki/Hydrolase</a:t>
            </a:r>
            <a:r>
              <a:rPr lang="en-US" sz="1400">
                <a:effectLst/>
                <a:latin typeface="Times New Roman" panose="02020603050405020304" pitchFamily="18" charset="0"/>
                <a:ea typeface="Times New Roman" panose="02020603050405020304" pitchFamily="18" charset="0"/>
              </a:rPr>
              <a:t>. </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“Hydrolase Introduction.” </a:t>
            </a:r>
            <a:r>
              <a:rPr lang="en-US" sz="1400" i="1">
                <a:effectLst/>
                <a:latin typeface="Times New Roman" panose="02020603050405020304" pitchFamily="18" charset="0"/>
                <a:ea typeface="Times New Roman" panose="02020603050405020304" pitchFamily="18" charset="0"/>
              </a:rPr>
              <a:t>Hydrolase Introduction - Creative Enzymes</a:t>
            </a:r>
            <a:r>
              <a:rPr lang="en-US" sz="140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https://www.creative-enzymes.com/resource/hydrolase-introduction_21.html</a:t>
            </a:r>
            <a:r>
              <a:rPr lang="en-US" sz="1400">
                <a:effectLst/>
                <a:latin typeface="Times New Roman" panose="02020603050405020304" pitchFamily="18" charset="0"/>
                <a:ea typeface="Times New Roman" panose="02020603050405020304" pitchFamily="18" charset="0"/>
              </a:rPr>
              <a:t>. </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“Microbial</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Products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of</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Biotechnology</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Summary</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of</a:t>
            </a:r>
            <a:r>
              <a:rPr lang="en-US" sz="1400" spc="-2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Regulations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under</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the</a:t>
            </a:r>
            <a:r>
              <a:rPr lang="en-US" sz="1400" spc="-2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Toxic</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Substances</a:t>
            </a:r>
            <a:r>
              <a:rPr lang="en-US" sz="1400" spc="-28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Control</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Act.” Environmental Protection</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Agency,</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Sept. 2012.</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“Microbial Products of Biotechnology; Final Regulation Under the Toxic Substances Control</a:t>
            </a:r>
            <a:r>
              <a:rPr lang="en-US" sz="1400" spc="-28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Act.”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Environmental Protection Agency, 11 Apr. 1997.</a:t>
            </a:r>
          </a:p>
          <a:p>
            <a:pPr marL="514350" marR="0" indent="-514350">
              <a:lnSpc>
                <a:spcPct val="107000"/>
              </a:lnSpc>
              <a:spcBef>
                <a:spcPts val="0"/>
              </a:spcBef>
              <a:spcAft>
                <a:spcPts val="0"/>
              </a:spcAft>
              <a:buFont typeface="+mj-lt"/>
              <a:buAutoNum type="arabicPeriod"/>
            </a:pPr>
            <a:r>
              <a:rPr lang="en-US" sz="1400" err="1">
                <a:effectLst/>
                <a:latin typeface="Times New Roman" panose="02020603050405020304" pitchFamily="18" charset="0"/>
                <a:ea typeface="Times New Roman" panose="02020603050405020304" pitchFamily="18" charset="0"/>
              </a:rPr>
              <a:t>Mufara</a:t>
            </a:r>
            <a:r>
              <a:rPr lang="en-US" sz="1400">
                <a:effectLst/>
                <a:latin typeface="Times New Roman" panose="02020603050405020304" pitchFamily="18" charset="0"/>
                <a:ea typeface="Times New Roman" panose="02020603050405020304" pitchFamily="18" charset="0"/>
              </a:rPr>
              <a:t>, K.,</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n.d.</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Title</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V</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air</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permit: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Everything</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you need</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to</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know</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about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the operating</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permit.</a:t>
            </a:r>
            <a:r>
              <a:rPr lang="en-US" sz="1400" spc="-28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[WWW Document]. ERA Environmental. URL</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https://www.era-</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environmental.com/blog/title-v-air-permit</a:t>
            </a:r>
            <a:r>
              <a:rPr lang="en-US" sz="1400" strike="noStrike">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 </a:t>
            </a:r>
            <a:r>
              <a:rPr lang="en-US" sz="1400">
                <a:effectLst/>
                <a:latin typeface="Times New Roman" panose="02020603050405020304" pitchFamily="18" charset="0"/>
                <a:ea typeface="Times New Roman" panose="02020603050405020304" pitchFamily="18" charset="0"/>
              </a:rPr>
              <a:t>(accessed 12.3.21)</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OSHA,</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n.d.</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Department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of</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Labor</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Logo</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United</a:t>
            </a:r>
            <a:r>
              <a:rPr lang="en-US" sz="1400" spc="-5">
                <a:effectLst/>
                <a:latin typeface="Times New Roman" panose="02020603050405020304" pitchFamily="18" charset="0"/>
                <a:ea typeface="Times New Roman" panose="02020603050405020304" pitchFamily="18" charset="0"/>
              </a:rPr>
              <a:t> </a:t>
            </a:r>
            <a:r>
              <a:rPr lang="en-US" sz="1400" err="1">
                <a:effectLst/>
                <a:latin typeface="Times New Roman" panose="02020603050405020304" pitchFamily="18" charset="0"/>
                <a:ea typeface="Times New Roman" panose="02020603050405020304" pitchFamily="18" charset="0"/>
              </a:rPr>
              <a:t>Statesdepartment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of</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Labor [WWW Document]. 1910.119</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App</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List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of Highly Hazardous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Chemicals,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Toxics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and</a:t>
            </a:r>
            <a:r>
              <a:rPr lang="en-US" sz="1400" spc="-5">
                <a:effectLst/>
                <a:latin typeface="Times New Roman" panose="02020603050405020304" pitchFamily="18" charset="0"/>
                <a:ea typeface="Times New Roman" panose="02020603050405020304" pitchFamily="18" charset="0"/>
              </a:rPr>
              <a:t> </a:t>
            </a:r>
            <a:r>
              <a:rPr lang="en-US" sz="1400" err="1">
                <a:effectLst/>
                <a:latin typeface="Times New Roman" panose="02020603050405020304" pitchFamily="18" charset="0"/>
                <a:ea typeface="Times New Roman" panose="02020603050405020304" pitchFamily="18" charset="0"/>
              </a:rPr>
              <a:t>Reactives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(Mandatory)| Occupational Safety and Health Administration. URL </a:t>
            </a:r>
            <a:r>
              <a:rPr lang="en-US" sz="1400">
                <a:effectLst/>
                <a:latin typeface="Times New Roman" panose="0202060305040502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https://www.osha.gov/laws-</a:t>
            </a:r>
            <a:r>
              <a:rPr lang="en-US" sz="1400" spc="-28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regs/regulations/</a:t>
            </a:r>
            <a:r>
              <a:rPr lang="en-US" sz="1400" err="1">
                <a:effectLst/>
                <a:latin typeface="Times New Roman" panose="0202060305040502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standardnumber</a:t>
            </a:r>
            <a:r>
              <a:rPr lang="en-US" sz="1400">
                <a:effectLst/>
                <a:latin typeface="Times New Roman" panose="0202060305040502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/1910/1910.119AppA</a:t>
            </a:r>
            <a:r>
              <a:rPr lang="en-US" sz="1400" strike="noStrike">
                <a:effectLst/>
                <a:latin typeface="Times New Roman" panose="02020603050405020304" pitchFamily="18" charset="0"/>
                <a:ea typeface="Times New Roman" panose="02020603050405020304" pitchFamily="18" charset="0"/>
                <a:hlinkClick r:id="rId10">
                  <a:extLst>
                    <a:ext uri="{A12FA001-AC4F-418D-AE19-62706E023703}">
                      <ahyp:hlinkClr xmlns:ahyp="http://schemas.microsoft.com/office/drawing/2018/hyperlinkcolor" val="tx"/>
                    </a:ext>
                  </a:extLst>
                </a:hlinkClick>
              </a:rPr>
              <a:t> </a:t>
            </a:r>
            <a:r>
              <a:rPr lang="en-US" sz="1400">
                <a:effectLst/>
                <a:latin typeface="Times New Roman" panose="02020603050405020304" pitchFamily="18" charset="0"/>
                <a:ea typeface="Times New Roman" panose="02020603050405020304" pitchFamily="18" charset="0"/>
              </a:rPr>
              <a:t>(accessed</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12.3.21).</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Rachael. “Plastic Eating Bacteria - How They Work - </a:t>
            </a:r>
            <a:r>
              <a:rPr lang="en-US" sz="1400" err="1">
                <a:effectLst/>
                <a:latin typeface="Times New Roman" panose="02020603050405020304" pitchFamily="18" charset="0"/>
                <a:ea typeface="Times New Roman" panose="02020603050405020304" pitchFamily="18" charset="0"/>
              </a:rPr>
              <a:t>Petase</a:t>
            </a:r>
            <a:r>
              <a:rPr lang="en-US" sz="1400">
                <a:effectLst/>
                <a:latin typeface="Times New Roman" panose="02020603050405020304" pitchFamily="18" charset="0"/>
                <a:ea typeface="Times New Roman" panose="02020603050405020304" pitchFamily="18" charset="0"/>
              </a:rPr>
              <a:t> That Can Break down Plastic.” </a:t>
            </a:r>
            <a:r>
              <a:rPr lang="en-US" sz="1400" i="1">
                <a:effectLst/>
                <a:latin typeface="Times New Roman" panose="02020603050405020304" pitchFamily="18" charset="0"/>
                <a:ea typeface="Times New Roman" panose="02020603050405020304" pitchFamily="18" charset="0"/>
              </a:rPr>
              <a:t>Rs' Science</a:t>
            </a:r>
            <a:r>
              <a:rPr lang="en-US" sz="1400">
                <a:effectLst/>
                <a:latin typeface="Times New Roman" panose="02020603050405020304" pitchFamily="18" charset="0"/>
                <a:ea typeface="Times New Roman" panose="02020603050405020304" pitchFamily="18" charset="0"/>
              </a:rPr>
              <a:t>, 10 Aug. 2021, </a:t>
            </a:r>
            <a:r>
              <a:rPr lang="en-US" sz="1400">
                <a:effectLst/>
                <a:latin typeface="Times New Roman" panose="02020603050405020304" pitchFamily="18" charset="0"/>
                <a:ea typeface="Times New Roman" panose="02020603050405020304" pitchFamily="18" charset="0"/>
                <a:hlinkClick r:id="rId11">
                  <a:extLst>
                    <a:ext uri="{A12FA001-AC4F-418D-AE19-62706E023703}">
                      <ahyp:hlinkClr xmlns:ahyp="http://schemas.microsoft.com/office/drawing/2018/hyperlinkcolor" val="tx"/>
                    </a:ext>
                  </a:extLst>
                </a:hlinkClick>
              </a:rPr>
              <a:t>https://rsscience.com/plastic-eating-bacteria/#How_plastic-eating_bacteria_actually_work</a:t>
            </a:r>
            <a:r>
              <a:rPr lang="en-US" sz="1400">
                <a:effectLst/>
                <a:latin typeface="Times New Roman" panose="02020603050405020304" pitchFamily="18" charset="0"/>
                <a:ea typeface="Times New Roman" panose="02020603050405020304" pitchFamily="18" charset="0"/>
              </a:rPr>
              <a:t> .</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Ryan, Carol. “Empty Plastic Bottles Go from Trash to Hot Commodity.” </a:t>
            </a:r>
            <a:r>
              <a:rPr lang="en-US" sz="1400" i="1">
                <a:effectLst/>
                <a:latin typeface="Times New Roman" panose="02020603050405020304" pitchFamily="18" charset="0"/>
                <a:ea typeface="Times New Roman" panose="02020603050405020304" pitchFamily="18" charset="0"/>
              </a:rPr>
              <a:t>The Wall Street Journal</a:t>
            </a:r>
            <a:r>
              <a:rPr lang="en-US" sz="1400">
                <a:effectLst/>
                <a:latin typeface="Times New Roman" panose="02020603050405020304" pitchFamily="18" charset="0"/>
                <a:ea typeface="Times New Roman" panose="02020603050405020304" pitchFamily="18" charset="0"/>
              </a:rPr>
              <a:t>, Dow Jones &amp; Company, 9 Nov. 2021, </a:t>
            </a:r>
            <a:r>
              <a:rPr lang="en-US" sz="1400">
                <a:effectLst/>
                <a:latin typeface="Times New Roman" panose="02020603050405020304" pitchFamily="18" charset="0"/>
                <a:ea typeface="Times New Roman" panose="02020603050405020304" pitchFamily="18" charset="0"/>
                <a:hlinkClick r:id="rId12">
                  <a:extLst>
                    <a:ext uri="{A12FA001-AC4F-418D-AE19-62706E023703}">
                      <ahyp:hlinkClr xmlns:ahyp="http://schemas.microsoft.com/office/drawing/2018/hyperlinkcolor" val="tx"/>
                    </a:ext>
                  </a:extLst>
                </a:hlinkClick>
              </a:rPr>
              <a:t>https://www.wsj.com/articles/empty-plastic-bottles-go-from-trash-to-hot-commodity-11636455644#:~:text=The%20cost%20of%20food%2Dgrade,PET%20Container%20Resources%20(NAPCOR)</a:t>
            </a:r>
            <a:r>
              <a:rPr lang="en-US" sz="1400">
                <a:effectLst/>
                <a:latin typeface="Times New Roman" panose="02020603050405020304" pitchFamily="18" charset="0"/>
                <a:ea typeface="Times New Roman" panose="02020603050405020304" pitchFamily="18" charset="0"/>
              </a:rPr>
              <a:t>.</a:t>
            </a:r>
          </a:p>
          <a:p>
            <a:pPr marL="514350" marR="0" indent="-514350">
              <a:lnSpc>
                <a:spcPct val="107000"/>
              </a:lnSpc>
              <a:spcBef>
                <a:spcPts val="0"/>
              </a:spcBef>
              <a:spcAft>
                <a:spcPts val="0"/>
              </a:spcAft>
              <a:buFont typeface="+mj-lt"/>
              <a:buAutoNum type="arabicPeriod"/>
            </a:pPr>
            <a:r>
              <a:rPr lang="en-US" sz="1400" err="1">
                <a:effectLst/>
                <a:latin typeface="Times New Roman" panose="02020603050405020304" pitchFamily="18" charset="0"/>
                <a:ea typeface="Times New Roman" panose="02020603050405020304" pitchFamily="18" charset="0"/>
              </a:rPr>
              <a:t>Seider</a:t>
            </a:r>
            <a:r>
              <a:rPr lang="en-US" sz="1400">
                <a:effectLst/>
                <a:latin typeface="Times New Roman" panose="02020603050405020304" pitchFamily="18" charset="0"/>
                <a:ea typeface="Times New Roman" panose="02020603050405020304" pitchFamily="18" charset="0"/>
              </a:rPr>
              <a: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W.D.;</a:t>
            </a:r>
            <a:r>
              <a:rPr lang="en-US" sz="1400" spc="-5">
                <a:effectLst/>
                <a:latin typeface="Times New Roman" panose="02020603050405020304" pitchFamily="18" charset="0"/>
                <a:ea typeface="Times New Roman" panose="02020603050405020304" pitchFamily="18" charset="0"/>
              </a:rPr>
              <a:t> </a:t>
            </a:r>
            <a:r>
              <a:rPr lang="en-US" sz="1400" err="1">
                <a:effectLst/>
                <a:latin typeface="Times New Roman" panose="02020603050405020304" pitchFamily="18" charset="0"/>
                <a:ea typeface="Times New Roman" panose="02020603050405020304" pitchFamily="18" charset="0"/>
              </a:rPr>
              <a:t>Seader</a:t>
            </a:r>
            <a:r>
              <a:rPr lang="en-US" sz="1400">
                <a:effectLst/>
                <a:latin typeface="Times New Roman" panose="02020603050405020304" pitchFamily="18" charset="0"/>
                <a:ea typeface="Times New Roman" panose="02020603050405020304" pitchFamily="18" charset="0"/>
              </a:rPr>
              <a: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J.D.;</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Lewin,</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D.R.; </a:t>
            </a:r>
            <a:r>
              <a:rPr lang="en-US" sz="1400" err="1">
                <a:effectLst/>
                <a:latin typeface="Times New Roman" panose="02020603050405020304" pitchFamily="18" charset="0"/>
                <a:ea typeface="Times New Roman" panose="02020603050405020304" pitchFamily="18" charset="0"/>
              </a:rPr>
              <a:t>Widagdo</a:t>
            </a:r>
            <a:r>
              <a:rPr lang="en-US" sz="1400">
                <a:effectLst/>
                <a:latin typeface="Times New Roman" panose="02020603050405020304" pitchFamily="18" charset="0"/>
                <a:ea typeface="Times New Roman" panose="02020603050405020304" pitchFamily="18" charset="0"/>
              </a:rPr>
              <a: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S.;</a:t>
            </a:r>
            <a:r>
              <a:rPr lang="en-US" sz="1400" spc="-5">
                <a:effectLst/>
                <a:latin typeface="Times New Roman" panose="02020603050405020304" pitchFamily="18" charset="0"/>
                <a:ea typeface="Times New Roman" panose="02020603050405020304" pitchFamily="18" charset="0"/>
              </a:rPr>
              <a:t> </a:t>
            </a:r>
            <a:r>
              <a:rPr lang="en-US" sz="1400" err="1">
                <a:effectLst/>
                <a:latin typeface="Times New Roman" panose="02020603050405020304" pitchFamily="18" charset="0"/>
                <a:ea typeface="Times New Roman" panose="02020603050405020304" pitchFamily="18" charset="0"/>
              </a:rPr>
              <a:t>Gani</a:t>
            </a:r>
            <a:r>
              <a:rPr lang="en-US" sz="1400">
                <a:effectLst/>
                <a:latin typeface="Times New Roman" panose="02020603050405020304" pitchFamily="18" charset="0"/>
                <a:ea typeface="Times New Roman" panose="02020603050405020304" pitchFamily="18" charset="0"/>
              </a:rPr>
              <a: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R.;</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Ng, K.M.</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Product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and</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Process</a:t>
            </a:r>
            <a:r>
              <a:rPr lang="en-US" sz="1400" spc="-28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Design Principles: Synthesis, Analysis, and Evaluation, Fourth Edition, John Wiley &amp;</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Sons,</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Inc.</a:t>
            </a:r>
            <a:r>
              <a:rPr lang="en-US" sz="1400" spc="1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(2016).</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Singh, Avantika, et al. “Techno-Economic, Life-Cycle, and Socioeconomic Impact Analysis of</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Enzymatic</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Recycling</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of</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Poly(Ethylene</a:t>
            </a:r>
            <a:r>
              <a:rPr lang="en-US" sz="1400" spc="-1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Terephthalate).”</a:t>
            </a:r>
            <a:r>
              <a:rPr lang="en-US" sz="1400" spc="5">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Joule</a:t>
            </a:r>
            <a:r>
              <a:rPr lang="en-US" sz="1400">
                <a:effectLst/>
                <a:latin typeface="Times New Roman" panose="02020603050405020304" pitchFamily="18" charset="0"/>
                <a:ea typeface="Times New Roman" panose="02020603050405020304" pitchFamily="18" charset="0"/>
              </a:rPr>
              <a:t>,</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vol.</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5, no.</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9, 15</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Sept. 2021, pp.</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rPr>
              <a:t>2479–2503.,</a:t>
            </a:r>
            <a:r>
              <a:rPr lang="en-US" sz="1400" spc="-5">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13">
                  <a:extLst>
                    <a:ext uri="{A12FA001-AC4F-418D-AE19-62706E023703}">
                      <ahyp:hlinkClr xmlns:ahyp="http://schemas.microsoft.com/office/drawing/2018/hyperlinkcolor" val="tx"/>
                    </a:ext>
                  </a:extLst>
                </a:hlinkClick>
              </a:rPr>
              <a:t>https://doi.org/hrttps://doi.org/10.1016/j.joule.2021.06.015</a:t>
            </a:r>
            <a:r>
              <a:rPr lang="en-US" sz="1400">
                <a:effectLst/>
                <a:latin typeface="Times New Roman" panose="02020603050405020304" pitchFamily="18" charset="0"/>
                <a:ea typeface="Times New Roman" panose="02020603050405020304" pitchFamily="18" charset="0"/>
              </a:rPr>
              <a:t>.</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“Sodium Sulfate Price and Market Analysis - </a:t>
            </a:r>
            <a:r>
              <a:rPr lang="en-US" sz="1400" err="1">
                <a:effectLst/>
                <a:latin typeface="Times New Roman" panose="02020603050405020304" pitchFamily="18" charset="0"/>
                <a:ea typeface="Times New Roman" panose="02020603050405020304" pitchFamily="18" charset="0"/>
              </a:rPr>
              <a:t>Echemi</a:t>
            </a:r>
            <a:r>
              <a:rPr lang="en-US" sz="1400">
                <a:effectLst/>
                <a:latin typeface="Times New Roman" panose="02020603050405020304" pitchFamily="18" charset="0"/>
                <a:ea typeface="Times New Roman" panose="02020603050405020304" pitchFamily="18" charset="0"/>
              </a:rPr>
              <a:t>.” </a:t>
            </a:r>
            <a:r>
              <a:rPr lang="en-US" sz="1400" i="1">
                <a:effectLst/>
                <a:latin typeface="Times New Roman" panose="02020603050405020304" pitchFamily="18" charset="0"/>
                <a:ea typeface="Times New Roman" panose="02020603050405020304" pitchFamily="18" charset="0"/>
              </a:rPr>
              <a:t>ECHEMI</a:t>
            </a:r>
            <a:r>
              <a:rPr lang="en-US" sz="1400">
                <a:effectLst/>
                <a:latin typeface="Times New Roman" panose="02020603050405020304" pitchFamily="18" charset="0"/>
                <a:ea typeface="Times New Roman" panose="02020603050405020304" pitchFamily="18" charset="0"/>
              </a:rPr>
              <a:t>,  </a:t>
            </a:r>
            <a:r>
              <a:rPr lang="en-US" sz="1400">
                <a:effectLst/>
                <a:latin typeface="Times New Roman" panose="02020603050405020304" pitchFamily="18" charset="0"/>
                <a:ea typeface="Times New Roman" panose="02020603050405020304" pitchFamily="18" charset="0"/>
                <a:hlinkClick r:id="rId14">
                  <a:extLst>
                    <a:ext uri="{A12FA001-AC4F-418D-AE19-62706E023703}">
                      <ahyp:hlinkClr xmlns:ahyp="http://schemas.microsoft.com/office/drawing/2018/hyperlinkcolor" val="tx"/>
                    </a:ext>
                  </a:extLst>
                </a:hlinkClick>
              </a:rPr>
              <a:t>https://www.echemi.com/productsInformation/temppid160705011365-sodium-sulfate.html</a:t>
            </a:r>
            <a:endParaRPr lang="en-US" sz="1400">
              <a:latin typeface="Times New Roman" panose="02020603050405020304" pitchFamily="18" charset="0"/>
              <a:ea typeface="Times New Roman" panose="02020603050405020304" pitchFamily="18" charset="0"/>
            </a:endParaRP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Standard enthalpy of formation, Gibbs energy of formation, entropy and molar heat capacity of organic substances. </a:t>
            </a:r>
            <a:r>
              <a:rPr lang="en-US" sz="1400">
                <a:effectLst/>
                <a:latin typeface="Times New Roman" panose="02020603050405020304" pitchFamily="18" charset="0"/>
                <a:ea typeface="Times New Roman" panose="02020603050405020304" pitchFamily="18" charset="0"/>
                <a:hlinkClick r:id="rId15">
                  <a:extLst>
                    <a:ext uri="{A12FA001-AC4F-418D-AE19-62706E023703}">
                      <ahyp:hlinkClr xmlns:ahyp="http://schemas.microsoft.com/office/drawing/2018/hyperlinkcolor" val="tx"/>
                    </a:ext>
                  </a:extLst>
                </a:hlinkClick>
              </a:rPr>
              <a:t>https://www.engineeringtoolbox.com/standard-enthalpy-formation-value-Gibbs-free-energy entropy-heat-capacity-organic-d_1979.html</a:t>
            </a:r>
            <a:r>
              <a:rPr lang="en-US" sz="1400">
                <a:effectLst/>
                <a:latin typeface="Times New Roman" panose="02020603050405020304" pitchFamily="18" charset="0"/>
                <a:ea typeface="Times New Roman" panose="02020603050405020304" pitchFamily="18" charset="0"/>
              </a:rPr>
              <a:t> (accessed Mar 9, 2022)</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Turton, Richard, et al. </a:t>
            </a:r>
            <a:r>
              <a:rPr lang="en-US" sz="1400" i="1">
                <a:effectLst/>
                <a:latin typeface="Times New Roman" panose="02020603050405020304" pitchFamily="18" charset="0"/>
                <a:ea typeface="Times New Roman" panose="02020603050405020304" pitchFamily="18" charset="0"/>
              </a:rPr>
              <a:t>Analysis, Synthesis, and Design of Chemical Processes</a:t>
            </a:r>
            <a:r>
              <a:rPr lang="en-US" sz="1400">
                <a:effectLst/>
                <a:latin typeface="Times New Roman" panose="02020603050405020304" pitchFamily="18" charset="0"/>
                <a:ea typeface="Times New Roman" panose="02020603050405020304" pitchFamily="18" charset="0"/>
              </a:rPr>
              <a:t>. Pearson Education, Inc., 2018.</a:t>
            </a:r>
          </a:p>
          <a:p>
            <a:pPr marL="514350" marR="0" indent="-514350">
              <a:lnSpc>
                <a:spcPct val="107000"/>
              </a:lnSpc>
              <a:spcBef>
                <a:spcPts val="0"/>
              </a:spcBef>
              <a:spcAft>
                <a:spcPts val="0"/>
              </a:spcAft>
              <a:buFont typeface="+mj-lt"/>
              <a:buAutoNum type="arabicPeriod"/>
            </a:pPr>
            <a:r>
              <a:rPr lang="en-US" sz="1400" err="1">
                <a:effectLst/>
                <a:latin typeface="Times New Roman" panose="02020603050405020304" pitchFamily="18" charset="0"/>
                <a:ea typeface="Times New Roman" panose="02020603050405020304" pitchFamily="18" charset="0"/>
              </a:rPr>
              <a:t>Vishali</a:t>
            </a:r>
            <a:r>
              <a:rPr lang="en-US" sz="1400">
                <a:effectLst/>
                <a:latin typeface="Times New Roman" panose="02020603050405020304" pitchFamily="18" charset="0"/>
                <a:ea typeface="Times New Roman" panose="02020603050405020304" pitchFamily="18" charset="0"/>
              </a:rPr>
              <a:t>, S, et al. “Ultrafiltration.” </a:t>
            </a:r>
            <a:r>
              <a:rPr lang="en-US" sz="1400" i="1">
                <a:effectLst/>
                <a:latin typeface="Times New Roman" panose="02020603050405020304" pitchFamily="18" charset="0"/>
                <a:ea typeface="Times New Roman" panose="02020603050405020304" pitchFamily="18" charset="0"/>
              </a:rPr>
              <a:t>Ultrafiltration - an Overview | ScienceDirect Topics</a:t>
            </a:r>
            <a:r>
              <a:rPr lang="en-US" sz="1400">
                <a:effectLst/>
                <a:latin typeface="Times New Roman" panose="02020603050405020304" pitchFamily="18" charset="0"/>
                <a:ea typeface="Times New Roman" panose="02020603050405020304" pitchFamily="18" charset="0"/>
              </a:rPr>
              <a:t>, 2017, </a:t>
            </a:r>
            <a:r>
              <a:rPr lang="en-US" sz="1400">
                <a:effectLst/>
                <a:latin typeface="Times New Roman" panose="02020603050405020304" pitchFamily="18" charset="0"/>
                <a:ea typeface="Times New Roman" panose="02020603050405020304" pitchFamily="18" charset="0"/>
                <a:hlinkClick r:id="rId16">
                  <a:extLst>
                    <a:ext uri="{A12FA001-AC4F-418D-AE19-62706E023703}">
                      <ahyp:hlinkClr xmlns:ahyp="http://schemas.microsoft.com/office/drawing/2018/hyperlinkcolor" val="tx"/>
                    </a:ext>
                  </a:extLst>
                </a:hlinkClick>
              </a:rPr>
              <a:t>https://www.sciencedirect.com/topics/chemical-engineering/ultrafiltration</a:t>
            </a:r>
            <a:r>
              <a:rPr lang="en-US" sz="1400">
                <a:effectLst/>
                <a:latin typeface="Times New Roman" panose="02020603050405020304" pitchFamily="18" charset="0"/>
                <a:ea typeface="Times New Roman" panose="02020603050405020304" pitchFamily="18" charset="0"/>
              </a:rPr>
              <a:t>. </a:t>
            </a:r>
          </a:p>
          <a:p>
            <a:pPr marL="514350" marR="0" indent="-514350">
              <a:lnSpc>
                <a:spcPct val="107000"/>
              </a:lnSpc>
              <a:spcBef>
                <a:spcPts val="0"/>
              </a:spcBef>
              <a:spcAft>
                <a:spcPts val="0"/>
              </a:spcAft>
              <a:buFont typeface="+mj-lt"/>
              <a:buAutoNum type="arabicPeriod"/>
            </a:pPr>
            <a:r>
              <a:rPr lang="en-US" sz="1400">
                <a:effectLst/>
                <a:latin typeface="Times New Roman" panose="02020603050405020304" pitchFamily="18" charset="0"/>
                <a:ea typeface="Times New Roman" panose="02020603050405020304" pitchFamily="18" charset="0"/>
              </a:rPr>
              <a:t>Water baths. https://www.berlynecm.com/pages/BerlynECM-Products.cfm?id=1007 (accessed Mar 8, 2022). </a:t>
            </a:r>
          </a:p>
          <a:p>
            <a:pPr marL="228600" indent="-228600" algn="just">
              <a:buFont typeface="+mj-lt"/>
              <a:buAutoNum type="arabicPeriod"/>
            </a:pPr>
            <a:endParaRPr lang="en-US" sz="120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532F2811-840D-49A3-B5A0-CC792E73BBB2}"/>
              </a:ext>
            </a:extLst>
          </p:cNvPr>
          <p:cNvSpPr txBox="1"/>
          <p:nvPr/>
        </p:nvSpPr>
        <p:spPr>
          <a:xfrm>
            <a:off x="613428" y="19429829"/>
            <a:ext cx="52560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latin typeface="Times New Roman" panose="02020603050405020304" pitchFamily="18" charset="0"/>
                <a:cs typeface="Times New Roman" panose="02020603050405020304" pitchFamily="18" charset="0"/>
              </a:rPr>
              <a:t>Table 1: </a:t>
            </a:r>
            <a:r>
              <a:rPr lang="en-US" sz="2000" i="1">
                <a:latin typeface="Times New Roman" panose="02020603050405020304" pitchFamily="18" charset="0"/>
                <a:cs typeface="Times New Roman" panose="02020603050405020304" pitchFamily="18" charset="0"/>
              </a:rPr>
              <a:t>Feedstock and Product Hourly Rates</a:t>
            </a:r>
          </a:p>
        </p:txBody>
      </p:sp>
      <p:sp>
        <p:nvSpPr>
          <p:cNvPr id="46" name="Text Placeholder 208">
            <a:extLst>
              <a:ext uri="{FF2B5EF4-FFF2-40B4-BE49-F238E27FC236}">
                <a16:creationId xmlns:a16="http://schemas.microsoft.com/office/drawing/2014/main" id="{A8334873-22D2-41D9-8AED-00AFE1140C3F}"/>
              </a:ext>
            </a:extLst>
          </p:cNvPr>
          <p:cNvSpPr>
            <a:spLocks noGrp="1"/>
          </p:cNvSpPr>
          <p:nvPr/>
        </p:nvSpPr>
        <p:spPr>
          <a:xfrm>
            <a:off x="12635718" y="4208280"/>
            <a:ext cx="8914416" cy="5262978"/>
          </a:xfrm>
          <a:prstGeom prst="rect">
            <a:avLst/>
          </a:prstGeom>
          <a:ln w="38100">
            <a:noFill/>
          </a:ln>
        </p:spPr>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nSpc>
                <a:spcPct val="200000"/>
              </a:lnSpc>
              <a:spcBef>
                <a:spcPts val="0"/>
              </a:spcBef>
              <a:spcAft>
                <a:spcPts val="0"/>
              </a:spcAft>
            </a:pPr>
            <a:r>
              <a:rPr lang="en-US" sz="2400" b="1" u="sng">
                <a:solidFill>
                  <a:schemeClr val="tx1"/>
                </a:solidFill>
                <a:latin typeface="Times New Roman" panose="02020603050405020304" pitchFamily="18" charset="0"/>
                <a:cs typeface="Times New Roman" panose="02020603050405020304" pitchFamily="18" charset="0"/>
              </a:rPr>
              <a:t>Depolymerization Section</a:t>
            </a:r>
          </a:p>
          <a:p>
            <a:pPr marL="457200" indent="-457200">
              <a:lnSpc>
                <a:spcPct val="200000"/>
              </a:lnSpc>
              <a:spcBef>
                <a:spcPts val="0"/>
              </a:spcBef>
              <a:spcAft>
                <a:spcPts val="0"/>
              </a:spcAft>
              <a:buClrTx/>
              <a:buFont typeface="Arial" panose="020B0604020202020204" pitchFamily="34" charset="0"/>
              <a:buChar char="•"/>
            </a:pPr>
            <a:r>
              <a:rPr lang="en-US" sz="2400">
                <a:solidFill>
                  <a:schemeClr val="tx1"/>
                </a:solidFill>
                <a:latin typeface="Times New Roman" panose="02020603050405020304" pitchFamily="18" charset="0"/>
                <a:cs typeface="Times New Roman" panose="02020603050405020304" pitchFamily="18" charset="0"/>
              </a:rPr>
              <a:t>PET Flake Feedstock extruded, cooled, and microgranulated </a:t>
            </a:r>
          </a:p>
          <a:p>
            <a:pPr marL="457200" indent="-457200">
              <a:lnSpc>
                <a:spcPct val="200000"/>
              </a:lnSpc>
              <a:spcBef>
                <a:spcPts val="0"/>
              </a:spcBef>
              <a:spcAft>
                <a:spcPts val="0"/>
              </a:spcAft>
              <a:buClrTx/>
              <a:buFont typeface="Arial" panose="020B0604020202020204" pitchFamily="34" charset="0"/>
              <a:buChar char="•"/>
            </a:pPr>
            <a:r>
              <a:rPr lang="en-US" sz="2400">
                <a:solidFill>
                  <a:schemeClr val="tx1"/>
                </a:solidFill>
                <a:latin typeface="Times New Roman" panose="02020603050405020304" pitchFamily="18" charset="0"/>
                <a:cs typeface="Times New Roman" panose="02020603050405020304" pitchFamily="18" charset="0"/>
              </a:rPr>
              <a:t>Process stream cooled</a:t>
            </a:r>
          </a:p>
          <a:p>
            <a:pPr marL="457200" indent="-457200">
              <a:lnSpc>
                <a:spcPct val="200000"/>
              </a:lnSpc>
              <a:spcBef>
                <a:spcPts val="0"/>
              </a:spcBef>
              <a:spcAft>
                <a:spcPts val="0"/>
              </a:spcAft>
              <a:buClrTx/>
              <a:buFont typeface="Arial" panose="020B0604020202020204" pitchFamily="34" charset="0"/>
              <a:buChar char="•"/>
            </a:pPr>
            <a:r>
              <a:rPr lang="en-US" sz="2400">
                <a:solidFill>
                  <a:schemeClr val="tx1"/>
                </a:solidFill>
                <a:latin typeface="Times New Roman" panose="02020603050405020304" pitchFamily="18" charset="0"/>
                <a:cs typeface="Times New Roman" panose="02020603050405020304" pitchFamily="18" charset="0"/>
              </a:rPr>
              <a:t>Water, NaOH, and PET heated and introduced to reactors</a:t>
            </a:r>
          </a:p>
          <a:p>
            <a:pPr marL="457200" indent="-457200">
              <a:lnSpc>
                <a:spcPct val="200000"/>
              </a:lnSpc>
              <a:spcBef>
                <a:spcPts val="0"/>
              </a:spcBef>
              <a:spcAft>
                <a:spcPts val="0"/>
              </a:spcAft>
              <a:buClrTx/>
              <a:buFont typeface="Arial" panose="020B0604020202020204" pitchFamily="34" charset="0"/>
              <a:buChar char="•"/>
            </a:pPr>
            <a:r>
              <a:rPr lang="en-US" sz="2400">
                <a:solidFill>
                  <a:schemeClr val="tx1"/>
                </a:solidFill>
                <a:latin typeface="Times New Roman" panose="02020603050405020304" pitchFamily="18" charset="0"/>
                <a:cs typeface="Times New Roman" panose="02020603050405020304" pitchFamily="18" charset="0"/>
              </a:rPr>
              <a:t>Reactor catalyst: Hydrolase enzyme</a:t>
            </a:r>
          </a:p>
          <a:p>
            <a:pPr marL="457200" indent="-457200">
              <a:lnSpc>
                <a:spcPct val="200000"/>
              </a:lnSpc>
              <a:spcBef>
                <a:spcPts val="0"/>
              </a:spcBef>
              <a:spcAft>
                <a:spcPts val="0"/>
              </a:spcAft>
              <a:buClrTx/>
              <a:buFont typeface="Arial" panose="020B0604020202020204" pitchFamily="34" charset="0"/>
              <a:buChar char="•"/>
            </a:pPr>
            <a:r>
              <a:rPr lang="en-US" sz="2400">
                <a:solidFill>
                  <a:schemeClr val="tx1"/>
                </a:solidFill>
                <a:latin typeface="Times New Roman" panose="02020603050405020304" pitchFamily="18" charset="0"/>
                <a:cs typeface="Times New Roman" panose="02020603050405020304" pitchFamily="18" charset="0"/>
              </a:rPr>
              <a:t>Reactor product cooled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E0B6B8-9DA2-4936-9AB1-5A80195832C4}"/>
                  </a:ext>
                </a:extLst>
              </p:cNvPr>
              <p:cNvSpPr txBox="1"/>
              <p:nvPr/>
            </p:nvSpPr>
            <p:spPr>
              <a:xfrm>
                <a:off x="22347988" y="4208280"/>
                <a:ext cx="8916773" cy="5150449"/>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2400" b="1" u="sng" dirty="0">
                    <a:latin typeface="Times New Roman" panose="02020603050405020304" pitchFamily="18" charset="0"/>
                    <a:cs typeface="Times New Roman" panose="02020603050405020304" pitchFamily="18" charset="0"/>
                  </a:rPr>
                  <a:t>Clarification Section</a:t>
                </a:r>
              </a:p>
              <a:p>
                <a:pPr marL="342900" indent="-342900">
                  <a:lnSpc>
                    <a:spcPct val="20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Filtration methods: solids filter, membrane unit, activated carbon column </a:t>
                </a:r>
              </a:p>
              <a:p>
                <a:pPr marL="342900" indent="-342900">
                  <a:lnSpc>
                    <a:spcPct val="200000"/>
                  </a:lnSpc>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PET and biocatalyst leave process and are sent to landfills as nonhazardous solid waste</a:t>
                </a:r>
              </a:p>
              <a:p>
                <a:pPr marL="342900" indent="-342900">
                  <a:lnSpc>
                    <a:spcPct val="200000"/>
                  </a:lnSpc>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Activated carbon column waste sent to be treated for proper disposal</a:t>
                </a:r>
              </a:p>
              <a:p>
                <a:pPr marL="342900" indent="-342900">
                  <a:lnSpc>
                    <a:spcPct val="200000"/>
                  </a:lnSpc>
                  <a:buFont typeface="Arial" panose="020B0604020202020204" pitchFamily="34" charset="0"/>
                  <a:buChar char="•"/>
                  <a:tabLst>
                    <a:tab pos="457200" algn="l"/>
                  </a:tabLst>
                </a:pPr>
                <a14:m>
                  <m:oMath xmlns:m="http://schemas.openxmlformats.org/officeDocument/2006/math">
                    <m:sSup>
                      <m:sSupPr>
                        <m:ctrlPr>
                          <a:rPr lang="en-US" sz="2400" i="1" dirty="0">
                            <a:latin typeface="Cambria Math" panose="02040503050406030204" pitchFamily="18" charset="0"/>
                            <a:cs typeface="Times New Roman" panose="02020603050405020304" pitchFamily="18" charset="0"/>
                          </a:rPr>
                        </m:ctrlPr>
                      </m:sSupPr>
                      <m:e>
                        <m:r>
                          <m:rPr>
                            <m:sty m:val="p"/>
                          </m:rPr>
                          <a:rPr lang="en-US" sz="2400" dirty="0">
                            <a:latin typeface="Cambria Math" panose="02040503050406030204" pitchFamily="18" charset="0"/>
                            <a:cs typeface="Times New Roman" panose="02020603050405020304" pitchFamily="18" charset="0"/>
                          </a:rPr>
                          <m:t>rTPA</m:t>
                        </m:r>
                      </m:e>
                      <m:sup>
                        <m:r>
                          <a:rPr lang="en-US" sz="2400" dirty="0">
                            <a:latin typeface="Cambria Math" panose="02040503050406030204" pitchFamily="18" charset="0"/>
                            <a:cs typeface="Times New Roman" panose="02020603050405020304" pitchFamily="18" charset="0"/>
                          </a:rPr>
                          <m:t>−</m:t>
                        </m:r>
                      </m:sup>
                    </m:sSup>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m:rPr>
                            <m:sty m:val="p"/>
                          </m:rPr>
                          <a:rPr lang="en-US" sz="2400">
                            <a:latin typeface="Cambria Math" panose="02040503050406030204" pitchFamily="18" charset="0"/>
                            <a:cs typeface="Times New Roman" panose="02020603050405020304" pitchFamily="18" charset="0"/>
                          </a:rPr>
                          <m:t>Na</m:t>
                        </m:r>
                      </m:e>
                      <m:sup>
                        <m:r>
                          <a:rPr lang="en-US" sz="2400">
                            <a:latin typeface="Cambria Math" panose="02040503050406030204" pitchFamily="18" charset="0"/>
                            <a:cs typeface="Times New Roman" panose="02020603050405020304" pitchFamily="18" charset="0"/>
                          </a:rPr>
                          <m:t>+</m:t>
                        </m:r>
                      </m:sup>
                    </m:sSup>
                    <m:r>
                      <a:rPr lang="en-US" sz="240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ions combine with H</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SO</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4</a:t>
                </a:r>
                <a:r>
                  <a:rPr lang="en-US" sz="2400" dirty="0">
                    <a:latin typeface="Times New Roman" panose="02020603050405020304" pitchFamily="18" charset="0"/>
                    <a:ea typeface="Calibri" panose="020F0502020204030204" pitchFamily="34" charset="0"/>
                    <a:cs typeface="Times New Roman" panose="02020603050405020304" pitchFamily="18" charset="0"/>
                  </a:rPr>
                  <a:t> to precipitate TPA(s)</a:t>
                </a:r>
                <a:endParaRPr lang="en-US" sz="24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6BE0B6B8-9DA2-4936-9AB1-5A80195832C4}"/>
                  </a:ext>
                </a:extLst>
              </p:cNvPr>
              <p:cNvSpPr txBox="1">
                <a:spLocks noRot="1" noChangeAspect="1" noMove="1" noResize="1" noEditPoints="1" noAdjustHandles="1" noChangeArrowheads="1" noChangeShapeType="1" noTextEdit="1"/>
              </p:cNvSpPr>
              <p:nvPr/>
            </p:nvSpPr>
            <p:spPr>
              <a:xfrm>
                <a:off x="22347988" y="4208280"/>
                <a:ext cx="8916773" cy="5150449"/>
              </a:xfrm>
              <a:prstGeom prst="rect">
                <a:avLst/>
              </a:prstGeom>
              <a:blipFill>
                <a:blip r:embed="rId17"/>
                <a:stretch>
                  <a:fillRect l="-1025" r="-547" b="-1775"/>
                </a:stretch>
              </a:blipFill>
              <a:ln w="38100">
                <a:noFill/>
              </a:ln>
            </p:spPr>
            <p:txBody>
              <a:bodyPr/>
              <a:lstStyle/>
              <a:p>
                <a:r>
                  <a:rPr lang="en-US">
                    <a:noFill/>
                  </a:rPr>
                  <a:t> </a:t>
                </a:r>
              </a:p>
            </p:txBody>
          </p:sp>
        </mc:Fallback>
      </mc:AlternateContent>
      <p:graphicFrame>
        <p:nvGraphicFramePr>
          <p:cNvPr id="30" name="Table 30">
            <a:extLst>
              <a:ext uri="{FF2B5EF4-FFF2-40B4-BE49-F238E27FC236}">
                <a16:creationId xmlns:a16="http://schemas.microsoft.com/office/drawing/2014/main" id="{A802B337-FEDB-47F0-A2AB-DDB3265B9D9F}"/>
              </a:ext>
            </a:extLst>
          </p:cNvPr>
          <p:cNvGraphicFramePr>
            <a:graphicFrameLocks noGrp="1"/>
          </p:cNvGraphicFramePr>
          <p:nvPr>
            <p:extLst>
              <p:ext uri="{D42A27DB-BD31-4B8C-83A1-F6EECF244321}">
                <p14:modId xmlns:p14="http://schemas.microsoft.com/office/powerpoint/2010/main" val="1577253922"/>
              </p:ext>
            </p:extLst>
          </p:nvPr>
        </p:nvGraphicFramePr>
        <p:xfrm>
          <a:off x="2628582" y="29452786"/>
          <a:ext cx="6493944" cy="4454963"/>
        </p:xfrm>
        <a:graphic>
          <a:graphicData uri="http://schemas.openxmlformats.org/drawingml/2006/table">
            <a:tbl>
              <a:tblPr firstRow="1" bandRow="1">
                <a:tableStyleId>{7E9639D4-E3E2-4D34-9284-5A2195B3D0D7}</a:tableStyleId>
              </a:tblPr>
              <a:tblGrid>
                <a:gridCol w="2164648">
                  <a:extLst>
                    <a:ext uri="{9D8B030D-6E8A-4147-A177-3AD203B41FA5}">
                      <a16:colId xmlns:a16="http://schemas.microsoft.com/office/drawing/2014/main" val="3064497342"/>
                    </a:ext>
                  </a:extLst>
                </a:gridCol>
                <a:gridCol w="2164648">
                  <a:extLst>
                    <a:ext uri="{9D8B030D-6E8A-4147-A177-3AD203B41FA5}">
                      <a16:colId xmlns:a16="http://schemas.microsoft.com/office/drawing/2014/main" val="582015796"/>
                    </a:ext>
                  </a:extLst>
                </a:gridCol>
                <a:gridCol w="2164648">
                  <a:extLst>
                    <a:ext uri="{9D8B030D-6E8A-4147-A177-3AD203B41FA5}">
                      <a16:colId xmlns:a16="http://schemas.microsoft.com/office/drawing/2014/main" val="4136386909"/>
                    </a:ext>
                  </a:extLst>
                </a:gridCol>
              </a:tblGrid>
              <a:tr h="375723">
                <a:tc>
                  <a:txBody>
                    <a:bodyPr/>
                    <a:lstStyle/>
                    <a:p>
                      <a:endParaRPr lang="en-US" sz="1800">
                        <a:effectLst/>
                        <a:latin typeface="Times New Roman" panose="02020603050405020304" pitchFamily="18" charset="0"/>
                        <a:cs typeface="Times New Roman" panose="02020603050405020304" pitchFamily="18" charset="0"/>
                      </a:endParaRPr>
                    </a:p>
                  </a:txBody>
                  <a:tcPr marL="25400" marR="25400" marT="25400" marB="25400" anchor="b"/>
                </a:tc>
                <a:tc gridSpan="2">
                  <a:txBody>
                    <a:bodyPr/>
                    <a:lstStyle/>
                    <a:p>
                      <a:pPr marL="0" marR="0" algn="l">
                        <a:spcBef>
                          <a:spcPts val="0"/>
                        </a:spcBef>
                        <a:spcAft>
                          <a:spcPts val="0"/>
                        </a:spcAft>
                      </a:pPr>
                      <a:r>
                        <a:rPr lang="en-US" sz="1800">
                          <a:solidFill>
                            <a:schemeClr val="bg1"/>
                          </a:solidFill>
                          <a:effectLst/>
                          <a:latin typeface="Times New Roman"/>
                          <a:ea typeface="Times New Roman" panose="02020603050405020304" pitchFamily="18" charset="0"/>
                          <a:cs typeface="Times New Roman"/>
                        </a:rPr>
                        <a:t>rTPA Production</a:t>
                      </a:r>
                    </a:p>
                  </a:txBody>
                  <a:tcPr marL="25400" marR="25400" marT="25400" marB="25400" anchor="b"/>
                </a:tc>
                <a:tc hMerge="1">
                  <a:txBody>
                    <a:bodyPr/>
                    <a:lstStyle/>
                    <a:p>
                      <a:endParaRPr lang="en-US"/>
                    </a:p>
                  </a:txBody>
                  <a:tcPr/>
                </a:tc>
                <a:extLst>
                  <a:ext uri="{0D108BD9-81ED-4DB2-BD59-A6C34878D82A}">
                    <a16:rowId xmlns:a16="http://schemas.microsoft.com/office/drawing/2014/main" val="881304446"/>
                  </a:ext>
                </a:extLst>
              </a:tr>
              <a:tr h="370840">
                <a:tc>
                  <a:txBody>
                    <a:bodyPr/>
                    <a:lstStyle/>
                    <a:p>
                      <a:endParaRPr lang="en-US" sz="1800">
                        <a:effectLst/>
                        <a:latin typeface="Times New Roman" panose="02020603050405020304" pitchFamily="18" charset="0"/>
                        <a:cs typeface="Times New Roman" panose="02020603050405020304" pitchFamily="18" charset="0"/>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Input (kg/h)</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Output (kg/h)</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2570588812"/>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PET Flake</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6,250</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2349096302"/>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Caustic</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2,184</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2423724589"/>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Enzyme</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28</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1201683168"/>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Sulfric Acid</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2,702</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534911394"/>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Water</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22,683</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21,480</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739012268"/>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rTPA</a:t>
                      </a:r>
                      <a:endParaRPr lang="en-US" sz="1800" err="1">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3,946</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478201856"/>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SS</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6,569</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3760921209"/>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EG</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827</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1935707322"/>
                  </a:ext>
                </a:extLst>
              </a:tr>
              <a:tr h="370840">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Solid Waste</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0</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1,025</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463692682"/>
                  </a:ext>
                </a:extLst>
              </a:tr>
              <a:tr h="370840">
                <a:tc>
                  <a:txBody>
                    <a:bodyPr/>
                    <a:lstStyle/>
                    <a:p>
                      <a:pPr marL="0" marR="0" algn="ctr">
                        <a:spcBef>
                          <a:spcPts val="0"/>
                        </a:spcBef>
                        <a:spcAft>
                          <a:spcPts val="0"/>
                        </a:spcAft>
                      </a:pPr>
                      <a:r>
                        <a:rPr lang="en-US" sz="1800" b="1">
                          <a:solidFill>
                            <a:srgbClr val="000000"/>
                          </a:solidFill>
                          <a:effectLst/>
                          <a:latin typeface="Times New Roman"/>
                          <a:ea typeface="Times New Roman" panose="02020603050405020304" pitchFamily="18" charset="0"/>
                          <a:cs typeface="Times New Roman"/>
                        </a:rPr>
                        <a:t>Total</a:t>
                      </a:r>
                      <a:endParaRPr lang="en-US" sz="1800" b="1">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33,847</a:t>
                      </a:r>
                      <a:endParaRPr lang="en-US" sz="1800">
                        <a:effectLst/>
                        <a:latin typeface="Times New Roman"/>
                        <a:ea typeface="Times New Roman" panose="02020603050405020304" pitchFamily="18" charset="0"/>
                        <a:cs typeface="Times New Roman"/>
                      </a:endParaRPr>
                    </a:p>
                  </a:txBody>
                  <a:tcPr marL="25400" marR="25400" marT="25400" marB="25400" anchor="b"/>
                </a:tc>
                <a:tc>
                  <a:txBody>
                    <a:bodyPr/>
                    <a:lstStyle/>
                    <a:p>
                      <a:pPr marL="0" marR="0" algn="ctr">
                        <a:spcBef>
                          <a:spcPts val="0"/>
                        </a:spcBef>
                        <a:spcAft>
                          <a:spcPts val="0"/>
                        </a:spcAft>
                      </a:pPr>
                      <a:r>
                        <a:rPr lang="en-US" sz="1800">
                          <a:solidFill>
                            <a:srgbClr val="000000"/>
                          </a:solidFill>
                          <a:effectLst/>
                          <a:latin typeface="Times New Roman"/>
                          <a:ea typeface="Times New Roman" panose="02020603050405020304" pitchFamily="18" charset="0"/>
                          <a:cs typeface="Times New Roman"/>
                        </a:rPr>
                        <a:t>32,178</a:t>
                      </a:r>
                      <a:endParaRPr lang="en-US" sz="1800">
                        <a:effectLst/>
                        <a:latin typeface="Times New Roman"/>
                        <a:ea typeface="Times New Roman" panose="02020603050405020304" pitchFamily="18" charset="0"/>
                        <a:cs typeface="Times New Roman"/>
                      </a:endParaRPr>
                    </a:p>
                  </a:txBody>
                  <a:tcPr marL="25400" marR="25400" marT="25400" marB="25400" anchor="b"/>
                </a:tc>
                <a:extLst>
                  <a:ext uri="{0D108BD9-81ED-4DB2-BD59-A6C34878D82A}">
                    <a16:rowId xmlns:a16="http://schemas.microsoft.com/office/drawing/2014/main" val="3481476323"/>
                  </a:ext>
                </a:extLst>
              </a:tr>
            </a:tbl>
          </a:graphicData>
        </a:graphic>
      </p:graphicFrame>
      <p:graphicFrame>
        <p:nvGraphicFramePr>
          <p:cNvPr id="32" name="Table 32">
            <a:extLst>
              <a:ext uri="{FF2B5EF4-FFF2-40B4-BE49-F238E27FC236}">
                <a16:creationId xmlns:a16="http://schemas.microsoft.com/office/drawing/2014/main" id="{96C180F4-9BC1-47CA-8804-E4F9FF418871}"/>
              </a:ext>
            </a:extLst>
          </p:cNvPr>
          <p:cNvGraphicFramePr>
            <a:graphicFrameLocks noGrp="1"/>
          </p:cNvGraphicFramePr>
          <p:nvPr>
            <p:extLst>
              <p:ext uri="{D42A27DB-BD31-4B8C-83A1-F6EECF244321}">
                <p14:modId xmlns:p14="http://schemas.microsoft.com/office/powerpoint/2010/main" val="1304933398"/>
              </p:ext>
            </p:extLst>
          </p:nvPr>
        </p:nvGraphicFramePr>
        <p:xfrm>
          <a:off x="2504643" y="34475051"/>
          <a:ext cx="6493944" cy="3337560"/>
        </p:xfrm>
        <a:graphic>
          <a:graphicData uri="http://schemas.openxmlformats.org/drawingml/2006/table">
            <a:tbl>
              <a:tblPr firstRow="1" bandRow="1">
                <a:tableStyleId>{7E9639D4-E3E2-4D34-9284-5A2195B3D0D7}</a:tableStyleId>
              </a:tblPr>
              <a:tblGrid>
                <a:gridCol w="2164648">
                  <a:extLst>
                    <a:ext uri="{9D8B030D-6E8A-4147-A177-3AD203B41FA5}">
                      <a16:colId xmlns:a16="http://schemas.microsoft.com/office/drawing/2014/main" val="2489313010"/>
                    </a:ext>
                  </a:extLst>
                </a:gridCol>
                <a:gridCol w="2164648">
                  <a:extLst>
                    <a:ext uri="{9D8B030D-6E8A-4147-A177-3AD203B41FA5}">
                      <a16:colId xmlns:a16="http://schemas.microsoft.com/office/drawing/2014/main" val="64222499"/>
                    </a:ext>
                  </a:extLst>
                </a:gridCol>
                <a:gridCol w="2164648">
                  <a:extLst>
                    <a:ext uri="{9D8B030D-6E8A-4147-A177-3AD203B41FA5}">
                      <a16:colId xmlns:a16="http://schemas.microsoft.com/office/drawing/2014/main" val="1996681034"/>
                    </a:ext>
                  </a:extLst>
                </a:gridCol>
              </a:tblGrid>
              <a:tr h="370840">
                <a:tc>
                  <a:txBody>
                    <a:bodyPr/>
                    <a:lstStyle/>
                    <a:p>
                      <a:endParaRPr lang="en-US" sz="1800">
                        <a:solidFill>
                          <a:schemeClr val="tx1"/>
                        </a:solidFill>
                        <a:effectLst/>
                        <a:latin typeface="Times New Roman" panose="02020603050405020304" pitchFamily="18" charset="0"/>
                        <a:cs typeface="Times New Roman" panose="02020603050405020304" pitchFamily="18" charset="0"/>
                      </a:endParaRPr>
                    </a:p>
                  </a:txBody>
                  <a:tcPr marL="25400" marR="25400" marT="25400" marB="25400" anchor="b"/>
                </a:tc>
                <a:tc gridSpan="2">
                  <a:txBody>
                    <a:bodyPr/>
                    <a:lstStyle/>
                    <a:p>
                      <a:pPr marL="0" marR="0" algn="l">
                        <a:spcBef>
                          <a:spcPts val="0"/>
                        </a:spcBef>
                        <a:spcAft>
                          <a:spcPts val="0"/>
                        </a:spcAft>
                      </a:pPr>
                      <a:r>
                        <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rTPA Production</a:t>
                      </a:r>
                    </a:p>
                  </a:txBody>
                  <a:tcPr marL="25400" marR="25400" marT="25400" marB="25400" anchor="b"/>
                </a:tc>
                <a:tc hMerge="1">
                  <a:txBody>
                    <a:bodyPr/>
                    <a:lstStyle/>
                    <a:p>
                      <a:endParaRPr lang="en-US"/>
                    </a:p>
                  </a:txBody>
                  <a:tcPr/>
                </a:tc>
                <a:extLst>
                  <a:ext uri="{0D108BD9-81ED-4DB2-BD59-A6C34878D82A}">
                    <a16:rowId xmlns:a16="http://schemas.microsoft.com/office/drawing/2014/main" val="2154169217"/>
                  </a:ext>
                </a:extLst>
              </a:tr>
              <a:tr h="370840">
                <a:tc>
                  <a:txBody>
                    <a:bodyPr/>
                    <a:lstStyle/>
                    <a:p>
                      <a:endParaRPr lang="en-US" sz="1800">
                        <a:solidFill>
                          <a:schemeClr val="tx1"/>
                        </a:solidFill>
                        <a:effectLst/>
                        <a:latin typeface="Times New Roman" panose="02020603050405020304" pitchFamily="18" charset="0"/>
                        <a:cs typeface="Times New Roman" panose="02020603050405020304" pitchFamily="18" charset="0"/>
                      </a:endParaRP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Input (MMBtu/h)</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Output (MMBtu/h)</a:t>
                      </a:r>
                    </a:p>
                  </a:txBody>
                  <a:tcPr marL="25400" marR="25400" marT="25400" marB="25400" anchor="b"/>
                </a:tc>
                <a:extLst>
                  <a:ext uri="{0D108BD9-81ED-4DB2-BD59-A6C34878D82A}">
                    <a16:rowId xmlns:a16="http://schemas.microsoft.com/office/drawing/2014/main" val="2659696533"/>
                  </a:ext>
                </a:extLst>
              </a:tr>
              <a:tr h="37084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Feed Streams</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extLst>
                  <a:ext uri="{0D108BD9-81ED-4DB2-BD59-A6C34878D82A}">
                    <a16:rowId xmlns:a16="http://schemas.microsoft.com/office/drawing/2014/main" val="1651410992"/>
                  </a:ext>
                </a:extLst>
              </a:tr>
              <a:tr h="37084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Product Streams</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-73.2</a:t>
                      </a:r>
                    </a:p>
                  </a:txBody>
                  <a:tcPr marL="25400" marR="25400" marT="25400" marB="25400" anchor="b"/>
                </a:tc>
                <a:extLst>
                  <a:ext uri="{0D108BD9-81ED-4DB2-BD59-A6C34878D82A}">
                    <a16:rowId xmlns:a16="http://schemas.microsoft.com/office/drawing/2014/main" val="1272938322"/>
                  </a:ext>
                </a:extLst>
              </a:tr>
              <a:tr h="37084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Heating</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79.0</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extLst>
                  <a:ext uri="{0D108BD9-81ED-4DB2-BD59-A6C34878D82A}">
                    <a16:rowId xmlns:a16="http://schemas.microsoft.com/office/drawing/2014/main" val="216768039"/>
                  </a:ext>
                </a:extLst>
              </a:tr>
              <a:tr h="37084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 Cooling</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-3.9</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extLst>
                  <a:ext uri="{0D108BD9-81ED-4DB2-BD59-A6C34878D82A}">
                    <a16:rowId xmlns:a16="http://schemas.microsoft.com/office/drawing/2014/main" val="1025655726"/>
                  </a:ext>
                </a:extLst>
              </a:tr>
              <a:tr h="37084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Power Added</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extLst>
                  <a:ext uri="{0D108BD9-81ED-4DB2-BD59-A6C34878D82A}">
                    <a16:rowId xmlns:a16="http://schemas.microsoft.com/office/drawing/2014/main" val="4074744844"/>
                  </a:ext>
                </a:extLst>
              </a:tr>
              <a:tr h="370840">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Power Generated</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25400" marR="25400" marT="25400" marB="25400" anchor="b"/>
                </a:tc>
                <a:extLst>
                  <a:ext uri="{0D108BD9-81ED-4DB2-BD59-A6C34878D82A}">
                    <a16:rowId xmlns:a16="http://schemas.microsoft.com/office/drawing/2014/main" val="2190256217"/>
                  </a:ext>
                </a:extLst>
              </a:tr>
              <a:tr h="370840">
                <a:tc>
                  <a:txBody>
                    <a:bodyPr/>
                    <a:lstStyle/>
                    <a:p>
                      <a:pPr marL="0" marR="0" algn="ctr">
                        <a:spcBef>
                          <a:spcPts val="0"/>
                        </a:spcBef>
                        <a:spcAft>
                          <a:spcPts val="0"/>
                        </a:spcAft>
                      </a:pPr>
                      <a:r>
                        <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Total</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73.2</a:t>
                      </a:r>
                    </a:p>
                  </a:txBody>
                  <a:tcPr marL="25400" marR="25400" marT="25400" marB="25400" anchor="b"/>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-73.2</a:t>
                      </a:r>
                    </a:p>
                  </a:txBody>
                  <a:tcPr marL="25400" marR="25400" marT="25400" marB="25400" anchor="b"/>
                </a:tc>
                <a:extLst>
                  <a:ext uri="{0D108BD9-81ED-4DB2-BD59-A6C34878D82A}">
                    <a16:rowId xmlns:a16="http://schemas.microsoft.com/office/drawing/2014/main" val="2737241098"/>
                  </a:ext>
                </a:extLst>
              </a:tr>
            </a:tbl>
          </a:graphicData>
        </a:graphic>
      </p:graphicFrame>
      <p:sp>
        <p:nvSpPr>
          <p:cNvPr id="45" name="TextBox 44">
            <a:extLst>
              <a:ext uri="{FF2B5EF4-FFF2-40B4-BE49-F238E27FC236}">
                <a16:creationId xmlns:a16="http://schemas.microsoft.com/office/drawing/2014/main" id="{4E0BE2BA-EAE8-4787-9054-D0DA775BBE3B}"/>
              </a:ext>
            </a:extLst>
          </p:cNvPr>
          <p:cNvSpPr txBox="1"/>
          <p:nvPr/>
        </p:nvSpPr>
        <p:spPr>
          <a:xfrm>
            <a:off x="22538289" y="35427003"/>
            <a:ext cx="8709050" cy="1421992"/>
          </a:xfrm>
          <a:prstGeom prst="rect">
            <a:avLst/>
          </a:prstGeom>
          <a:noFill/>
        </p:spPr>
        <p:txBody>
          <a:bodyPr wrap="square" rtlCol="0">
            <a:spAutoFit/>
          </a:bodyPr>
          <a:lstStyle/>
          <a:p>
            <a:pPr>
              <a:lnSpc>
                <a:spcPct val="150000"/>
              </a:lnSpc>
            </a:pPr>
            <a:r>
              <a:rPr lang="en-US" sz="2000">
                <a:latin typeface="Times New Roman" panose="02020603050405020304" pitchFamily="18" charset="0"/>
                <a:cs typeface="Times New Roman" panose="02020603050405020304" pitchFamily="18" charset="0"/>
              </a:rPr>
              <a:t>The main open issue found through the PHA was to have a team better trained and with more process knowledge perform a HAZOP analysis instead of the What-If analysis performed by this team.</a:t>
            </a:r>
          </a:p>
        </p:txBody>
      </p:sp>
      <p:sp>
        <p:nvSpPr>
          <p:cNvPr id="51" name="TextBox 50">
            <a:extLst>
              <a:ext uri="{FF2B5EF4-FFF2-40B4-BE49-F238E27FC236}">
                <a16:creationId xmlns:a16="http://schemas.microsoft.com/office/drawing/2014/main" id="{4EBFBE3E-A947-4A29-AE01-3E301523CA1B}"/>
              </a:ext>
            </a:extLst>
          </p:cNvPr>
          <p:cNvSpPr txBox="1"/>
          <p:nvPr/>
        </p:nvSpPr>
        <p:spPr>
          <a:xfrm>
            <a:off x="12959287" y="34379136"/>
            <a:ext cx="9136411" cy="36317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a:latin typeface="Times New Roman" panose="02020603050405020304" pitchFamily="18" charset="0"/>
                <a:ea typeface="+mn-lt"/>
                <a:cs typeface="Times New Roman" panose="02020603050405020304" pitchFamily="18" charset="0"/>
              </a:rPr>
              <a:t>There are four waste streams identified</a:t>
            </a:r>
          </a:p>
          <a:p>
            <a:pPr marL="742950" lvl="1" indent="-285750">
              <a:lnSpc>
                <a:spcPct val="150000"/>
              </a:lnSpc>
              <a:buFont typeface="Arial" panose="020B0604020202020204" pitchFamily="34" charset="0"/>
              <a:buChar char="•"/>
            </a:pPr>
            <a:r>
              <a:rPr lang="en-US" sz="2000">
                <a:latin typeface="Times New Roman" panose="02020603050405020304" pitchFamily="18" charset="0"/>
                <a:ea typeface="+mn-lt"/>
                <a:cs typeface="Times New Roman" panose="02020603050405020304" pitchFamily="18" charset="0"/>
              </a:rPr>
              <a:t>PET waste out of the filter press</a:t>
            </a:r>
          </a:p>
          <a:p>
            <a:pPr marL="742950" lvl="1" indent="-285750">
              <a:lnSpc>
                <a:spcPct val="150000"/>
              </a:lnSpc>
              <a:buFont typeface="Arial" panose="020B0604020202020204" pitchFamily="34" charset="0"/>
              <a:buChar char="•"/>
            </a:pPr>
            <a:r>
              <a:rPr lang="en-US" sz="2000">
                <a:latin typeface="Times New Roman" panose="02020603050405020304" pitchFamily="18" charset="0"/>
                <a:ea typeface="+mn-lt"/>
                <a:cs typeface="Times New Roman" panose="02020603050405020304" pitchFamily="18" charset="0"/>
              </a:rPr>
              <a:t>Enzyme waste out of the ultra filtration membrane</a:t>
            </a:r>
          </a:p>
          <a:p>
            <a:pPr marL="742950" lvl="1" indent="-285750">
              <a:lnSpc>
                <a:spcPct val="150000"/>
              </a:lnSpc>
              <a:buFont typeface="Arial" panose="020B0604020202020204" pitchFamily="34" charset="0"/>
              <a:buChar char="•"/>
            </a:pPr>
            <a:r>
              <a:rPr lang="en-US" sz="2000">
                <a:latin typeface="Times New Roman" panose="02020603050405020304" pitchFamily="18" charset="0"/>
                <a:ea typeface="+mn-lt"/>
                <a:cs typeface="Times New Roman" panose="02020603050405020304" pitchFamily="18" charset="0"/>
              </a:rPr>
              <a:t>Wastewater out of the activated carbon column</a:t>
            </a:r>
          </a:p>
          <a:p>
            <a:pPr marL="742950" lvl="1" indent="-285750">
              <a:lnSpc>
                <a:spcPct val="150000"/>
              </a:lnSpc>
              <a:buFont typeface="Arial" panose="020B0604020202020204" pitchFamily="34" charset="0"/>
              <a:buChar char="•"/>
            </a:pPr>
            <a:r>
              <a:rPr lang="en-US" sz="2000">
                <a:latin typeface="Times New Roman" panose="02020603050405020304" pitchFamily="18" charset="0"/>
                <a:ea typeface="+mn-lt"/>
                <a:cs typeface="Times New Roman" panose="02020603050405020304" pitchFamily="18" charset="0"/>
              </a:rPr>
              <a:t>Wastewater out of the RO membrane</a:t>
            </a:r>
          </a:p>
          <a:p>
            <a:pPr marL="285750" indent="-285750">
              <a:lnSpc>
                <a:spcPct val="150000"/>
              </a:lnSpc>
              <a:buFont typeface="Arial" panose="020B0604020202020204" pitchFamily="34" charset="0"/>
              <a:buChar char="•"/>
            </a:pPr>
            <a:r>
              <a:rPr lang="en-US" sz="2000">
                <a:latin typeface="Times New Roman" panose="02020603050405020304" pitchFamily="18" charset="0"/>
                <a:ea typeface="+mn-lt"/>
                <a:cs typeface="Times New Roman" panose="02020603050405020304" pitchFamily="18" charset="0"/>
              </a:rPr>
              <a:t>PET and SS do not break down in the environment</a:t>
            </a:r>
          </a:p>
          <a:p>
            <a:pPr marL="285750" indent="-285750">
              <a:lnSpc>
                <a:spcPct val="150000"/>
              </a:lnSpc>
              <a:buFont typeface="Arial" panose="020B0604020202020204" pitchFamily="34" charset="0"/>
              <a:buChar char="•"/>
            </a:pPr>
            <a:r>
              <a:rPr lang="en-US" sz="2000">
                <a:latin typeface="Times New Roman" panose="02020603050405020304" pitchFamily="18" charset="0"/>
                <a:ea typeface="+mn-lt"/>
                <a:cs typeface="Times New Roman" panose="02020603050405020304" pitchFamily="18" charset="0"/>
              </a:rPr>
              <a:t>SA and EG are toxic to fish but do not bioaccumulate </a:t>
            </a:r>
          </a:p>
          <a:p>
            <a:pPr marL="285750" indent="-285750">
              <a:buFont typeface="Arial" panose="020B0604020202020204" pitchFamily="34" charset="0"/>
              <a:buChar char="•"/>
            </a:pPr>
            <a:endParaRPr lang="en-US" sz="2000">
              <a:latin typeface="Times New Roman" panose="02020603050405020304" pitchFamily="18" charset="0"/>
              <a:ea typeface="+mn-lt"/>
              <a:cs typeface="Times New Roman" panose="02020603050405020304" pitchFamily="18" charset="0"/>
            </a:endParaRPr>
          </a:p>
        </p:txBody>
      </p:sp>
      <p:sp>
        <p:nvSpPr>
          <p:cNvPr id="59" name="TextBox 58">
            <a:extLst>
              <a:ext uri="{FF2B5EF4-FFF2-40B4-BE49-F238E27FC236}">
                <a16:creationId xmlns:a16="http://schemas.microsoft.com/office/drawing/2014/main" id="{9DBBD0D3-BEE8-40BC-9F87-BACDC1D202A4}"/>
              </a:ext>
            </a:extLst>
          </p:cNvPr>
          <p:cNvSpPr txBox="1"/>
          <p:nvPr/>
        </p:nvSpPr>
        <p:spPr>
          <a:xfrm>
            <a:off x="32467405" y="6719582"/>
            <a:ext cx="7449247" cy="369332"/>
          </a:xfrm>
          <a:prstGeom prst="rect">
            <a:avLst/>
          </a:prstGeom>
          <a:noFill/>
        </p:spPr>
        <p:txBody>
          <a:bodyPr wrap="square" lIns="91440" tIns="45720" rIns="91440" bIns="45720" rtlCol="0" anchor="t">
            <a:spAutoFit/>
          </a:bodyPr>
          <a:lstStyle/>
          <a:p>
            <a:endParaRPr lang="en-US" b="1" u="sng">
              <a:solidFill>
                <a:srgbClr val="000000"/>
              </a:solidFill>
              <a:latin typeface="Times New Roman" panose="02020603050405020304" pitchFamily="18" charset="0"/>
              <a:ea typeface="+mn-lt"/>
              <a:cs typeface="Times New Roman" panose="02020603050405020304" pitchFamily="18" charset="0"/>
            </a:endParaRPr>
          </a:p>
        </p:txBody>
      </p:sp>
      <p:sp>
        <p:nvSpPr>
          <p:cNvPr id="60" name="TextBox 59">
            <a:extLst>
              <a:ext uri="{FF2B5EF4-FFF2-40B4-BE49-F238E27FC236}">
                <a16:creationId xmlns:a16="http://schemas.microsoft.com/office/drawing/2014/main" id="{928F13A2-9EDA-4BA2-8D82-3BB4A2192FB6}"/>
              </a:ext>
            </a:extLst>
          </p:cNvPr>
          <p:cNvSpPr txBox="1"/>
          <p:nvPr/>
        </p:nvSpPr>
        <p:spPr>
          <a:xfrm>
            <a:off x="495561" y="29004345"/>
            <a:ext cx="5256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Times New Roman" panose="02020603050405020304" pitchFamily="18" charset="0"/>
                <a:cs typeface="Times New Roman" panose="02020603050405020304" pitchFamily="18" charset="0"/>
              </a:rPr>
              <a:t>Table 2: </a:t>
            </a:r>
            <a:r>
              <a:rPr lang="en-US" i="1">
                <a:latin typeface="Times New Roman" panose="02020603050405020304" pitchFamily="18" charset="0"/>
                <a:cs typeface="Times New Roman" panose="02020603050405020304" pitchFamily="18" charset="0"/>
              </a:rPr>
              <a:t>Overall Material Balance for Process</a:t>
            </a:r>
          </a:p>
        </p:txBody>
      </p:sp>
      <p:sp>
        <p:nvSpPr>
          <p:cNvPr id="61" name="TextBox 60">
            <a:extLst>
              <a:ext uri="{FF2B5EF4-FFF2-40B4-BE49-F238E27FC236}">
                <a16:creationId xmlns:a16="http://schemas.microsoft.com/office/drawing/2014/main" id="{EFAC9519-ABE0-4146-8CC4-1A5780AD7B76}"/>
              </a:ext>
            </a:extLst>
          </p:cNvPr>
          <p:cNvSpPr txBox="1"/>
          <p:nvPr/>
        </p:nvSpPr>
        <p:spPr>
          <a:xfrm>
            <a:off x="495561" y="34026949"/>
            <a:ext cx="5256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Times New Roman" panose="02020603050405020304" pitchFamily="18" charset="0"/>
                <a:cs typeface="Times New Roman" panose="02020603050405020304" pitchFamily="18" charset="0"/>
              </a:rPr>
              <a:t>Table 3: </a:t>
            </a:r>
            <a:r>
              <a:rPr lang="en-US" i="1">
                <a:latin typeface="Times New Roman" panose="02020603050405020304" pitchFamily="18" charset="0"/>
                <a:cs typeface="Times New Roman" panose="02020603050405020304" pitchFamily="18" charset="0"/>
              </a:rPr>
              <a:t>Overall Energy Balance for Process</a:t>
            </a:r>
          </a:p>
        </p:txBody>
      </p:sp>
      <p:sp>
        <p:nvSpPr>
          <p:cNvPr id="62" name="TextBox 61">
            <a:extLst>
              <a:ext uri="{FF2B5EF4-FFF2-40B4-BE49-F238E27FC236}">
                <a16:creationId xmlns:a16="http://schemas.microsoft.com/office/drawing/2014/main" id="{E547301A-E69A-4F7D-9CA6-4DD74885D5A0}"/>
              </a:ext>
            </a:extLst>
          </p:cNvPr>
          <p:cNvSpPr txBox="1"/>
          <p:nvPr/>
        </p:nvSpPr>
        <p:spPr>
          <a:xfrm>
            <a:off x="13020216" y="29180615"/>
            <a:ext cx="5256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latin typeface="Times New Roman" panose="02020603050405020304" pitchFamily="18" charset="0"/>
                <a:cs typeface="Times New Roman" panose="02020603050405020304" pitchFamily="18" charset="0"/>
              </a:rPr>
              <a:t>Table 4: Chemical Hazards</a:t>
            </a:r>
            <a:endParaRPr lang="en-US" i="1">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F7DBA808-3155-4598-B82F-39B3B5F949F1}"/>
              </a:ext>
            </a:extLst>
          </p:cNvPr>
          <p:cNvSpPr txBox="1"/>
          <p:nvPr/>
        </p:nvSpPr>
        <p:spPr>
          <a:xfrm>
            <a:off x="476005" y="23159839"/>
            <a:ext cx="10846760" cy="3653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30000"/>
              </a:lnSpc>
            </a:pPr>
            <a:r>
              <a:rPr lang="en-US" sz="2000">
                <a:latin typeface="Times New Roman"/>
                <a:cs typeface="Times New Roman"/>
              </a:rPr>
              <a:t>	The scope of this project involved the creation and isolation of the main product, recycled </a:t>
            </a:r>
            <a:r>
              <a:rPr lang="en-US" sz="2000">
                <a:latin typeface="Times New Roman"/>
                <a:ea typeface="Times New Roman" panose="02020603050405020304" pitchFamily="18" charset="0"/>
                <a:cs typeface="Times New Roman"/>
              </a:rPr>
              <a:t>terephthalic acid</a:t>
            </a:r>
            <a:r>
              <a:rPr lang="en-US" sz="2000">
                <a:latin typeface="Times New Roman"/>
                <a:cs typeface="Times New Roman"/>
              </a:rPr>
              <a:t>. Throughout completion of the project a supplemental paper</a:t>
            </a:r>
            <a:r>
              <a:rPr lang="en-US" sz="2000" baseline="30000">
                <a:latin typeface="Times New Roman"/>
                <a:cs typeface="Times New Roman"/>
              </a:rPr>
              <a:t>13</a:t>
            </a:r>
            <a:r>
              <a:rPr lang="en-US" sz="2000">
                <a:latin typeface="Times New Roman"/>
                <a:cs typeface="Times New Roman"/>
              </a:rPr>
              <a:t> was used as a reference for key process decision making. A process hazard analyses was created to determine the safest  method of producing the final product. This project did have some major challenges. Most notably the unknown and experimental chemistry involving the use of the enzyme used to break down the recycled polymers. </a:t>
            </a:r>
            <a:endParaRPr lang="en-US" sz="2000">
              <a:latin typeface="Times New Roman" panose="02020603050405020304" pitchFamily="18" charset="0"/>
              <a:cs typeface="Times New Roman" panose="02020603050405020304" pitchFamily="18" charset="0"/>
            </a:endParaRPr>
          </a:p>
          <a:p>
            <a:pPr algn="just">
              <a:lnSpc>
                <a:spcPct val="130000"/>
              </a:lnSpc>
            </a:pPr>
            <a:r>
              <a:rPr lang="en-US" sz="2000">
                <a:latin typeface="Times New Roman" panose="02020603050405020304" pitchFamily="18" charset="0"/>
                <a:cs typeface="Times New Roman" panose="02020603050405020304" pitchFamily="18" charset="0"/>
              </a:rPr>
              <a:t>	The goal of this project is to present a method of producing rTPA from recycled plastics at a rate of 50,000,000 kilograms per year. This will be completed on a basis of 8,000 annual operating hours with a continuous process. The feed material usage for this process is displayed below in Table 1 at an hourly basis. The table also presents the hourly production rates, product, and waste streams. </a:t>
            </a:r>
          </a:p>
        </p:txBody>
      </p:sp>
      <p:pic>
        <p:nvPicPr>
          <p:cNvPr id="65" name="Picture 64" descr="Text&#10;&#10;Description automatically generated with medium confidence">
            <a:extLst>
              <a:ext uri="{FF2B5EF4-FFF2-40B4-BE49-F238E27FC236}">
                <a16:creationId xmlns:a16="http://schemas.microsoft.com/office/drawing/2014/main" id="{013B71E0-1462-4F19-AA68-3EA8328D8AF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3672" y="143658"/>
            <a:ext cx="2739061" cy="1765576"/>
          </a:xfrm>
          <a:prstGeom prst="rect">
            <a:avLst/>
          </a:prstGeom>
        </p:spPr>
      </p:pic>
      <p:grpSp>
        <p:nvGrpSpPr>
          <p:cNvPr id="63" name="Group 62">
            <a:extLst>
              <a:ext uri="{FF2B5EF4-FFF2-40B4-BE49-F238E27FC236}">
                <a16:creationId xmlns:a16="http://schemas.microsoft.com/office/drawing/2014/main" id="{17DC2656-86B0-4F23-81FF-4D34EEE67BA2}"/>
              </a:ext>
            </a:extLst>
          </p:cNvPr>
          <p:cNvGrpSpPr/>
          <p:nvPr/>
        </p:nvGrpSpPr>
        <p:grpSpPr>
          <a:xfrm>
            <a:off x="32314003" y="2469965"/>
            <a:ext cx="11131831" cy="4757975"/>
            <a:chOff x="32314003" y="5406886"/>
            <a:chExt cx="11131831" cy="4757975"/>
          </a:xfrm>
        </p:grpSpPr>
        <p:sp>
          <p:nvSpPr>
            <p:cNvPr id="58" name="Rectangle 57">
              <a:extLst>
                <a:ext uri="{FF2B5EF4-FFF2-40B4-BE49-F238E27FC236}">
                  <a16:creationId xmlns:a16="http://schemas.microsoft.com/office/drawing/2014/main" id="{1D394937-C288-4DC9-8567-E32A23F8B0F5}"/>
                </a:ext>
              </a:extLst>
            </p:cNvPr>
            <p:cNvSpPr/>
            <p:nvPr/>
          </p:nvSpPr>
          <p:spPr>
            <a:xfrm>
              <a:off x="32314003" y="6580487"/>
              <a:ext cx="11127011" cy="3584374"/>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50" name="Group 49">
              <a:extLst>
                <a:ext uri="{FF2B5EF4-FFF2-40B4-BE49-F238E27FC236}">
                  <a16:creationId xmlns:a16="http://schemas.microsoft.com/office/drawing/2014/main" id="{A349ADB4-44A7-4968-9453-C9B6ED1A88D8}"/>
                </a:ext>
              </a:extLst>
            </p:cNvPr>
            <p:cNvGrpSpPr/>
            <p:nvPr/>
          </p:nvGrpSpPr>
          <p:grpSpPr>
            <a:xfrm>
              <a:off x="32314006" y="5406886"/>
              <a:ext cx="11131828" cy="4458289"/>
              <a:chOff x="32314006" y="5406886"/>
              <a:chExt cx="11131828" cy="4458289"/>
            </a:xfrm>
          </p:grpSpPr>
          <p:sp>
            <p:nvSpPr>
              <p:cNvPr id="56" name="Rectangle 55">
                <a:extLst>
                  <a:ext uri="{FF2B5EF4-FFF2-40B4-BE49-F238E27FC236}">
                    <a16:creationId xmlns:a16="http://schemas.microsoft.com/office/drawing/2014/main" id="{87DA853A-CC86-4F77-8D8D-48E4762E0A3E}"/>
                  </a:ext>
                </a:extLst>
              </p:cNvPr>
              <p:cNvSpPr/>
              <p:nvPr/>
            </p:nvSpPr>
            <p:spPr>
              <a:xfrm>
                <a:off x="32314006" y="5406886"/>
                <a:ext cx="11131828"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Key Chemistry  </a:t>
                </a:r>
              </a:p>
            </p:txBody>
          </p:sp>
          <p:grpSp>
            <p:nvGrpSpPr>
              <p:cNvPr id="49" name="Group 48">
                <a:extLst>
                  <a:ext uri="{FF2B5EF4-FFF2-40B4-BE49-F238E27FC236}">
                    <a16:creationId xmlns:a16="http://schemas.microsoft.com/office/drawing/2014/main" id="{7DA23ABA-37EC-4C13-A361-698E2F89E019}"/>
                  </a:ext>
                </a:extLst>
              </p:cNvPr>
              <p:cNvGrpSpPr/>
              <p:nvPr/>
            </p:nvGrpSpPr>
            <p:grpSpPr>
              <a:xfrm>
                <a:off x="32405426" y="6629234"/>
                <a:ext cx="11011321" cy="3235941"/>
                <a:chOff x="32405426" y="6629234"/>
                <a:chExt cx="11011321" cy="3235941"/>
              </a:xfrm>
            </p:grpSpPr>
            <p:pic>
              <p:nvPicPr>
                <p:cNvPr id="7" name="Picture 15" descr="Diagram&#10;&#10;Description automatically generated">
                  <a:extLst>
                    <a:ext uri="{FF2B5EF4-FFF2-40B4-BE49-F238E27FC236}">
                      <a16:creationId xmlns:a16="http://schemas.microsoft.com/office/drawing/2014/main" id="{E9D0F283-1E8B-9B53-CAE0-004942829B8E}"/>
                    </a:ext>
                  </a:extLst>
                </p:cNvPr>
                <p:cNvPicPr>
                  <a:picLocks noChangeAspect="1"/>
                </p:cNvPicPr>
                <p:nvPr/>
              </p:nvPicPr>
              <p:blipFill>
                <a:blip r:embed="rId19"/>
                <a:stretch>
                  <a:fillRect/>
                </a:stretch>
              </p:blipFill>
              <p:spPr>
                <a:xfrm>
                  <a:off x="32409442" y="6629234"/>
                  <a:ext cx="10869283" cy="1889516"/>
                </a:xfrm>
                <a:prstGeom prst="rect">
                  <a:avLst/>
                </a:prstGeom>
              </p:spPr>
            </p:pic>
            <p:pic>
              <p:nvPicPr>
                <p:cNvPr id="20" name="Picture 27" descr="Text&#10;&#10;Description automatically generated">
                  <a:extLst>
                    <a:ext uri="{FF2B5EF4-FFF2-40B4-BE49-F238E27FC236}">
                      <a16:creationId xmlns:a16="http://schemas.microsoft.com/office/drawing/2014/main" id="{431152E2-8D3D-0E4F-7194-3C43A6D61D1C}"/>
                    </a:ext>
                  </a:extLst>
                </p:cNvPr>
                <p:cNvPicPr>
                  <a:picLocks noChangeAspect="1"/>
                </p:cNvPicPr>
                <p:nvPr/>
              </p:nvPicPr>
              <p:blipFill>
                <a:blip r:embed="rId20"/>
                <a:stretch>
                  <a:fillRect/>
                </a:stretch>
              </p:blipFill>
              <p:spPr>
                <a:xfrm>
                  <a:off x="32405426" y="8647113"/>
                  <a:ext cx="5434640" cy="1218062"/>
                </a:xfrm>
                <a:prstGeom prst="rect">
                  <a:avLst/>
                </a:prstGeom>
              </p:spPr>
            </p:pic>
            <p:pic>
              <p:nvPicPr>
                <p:cNvPr id="28" name="Picture 30" descr="Text&#10;&#10;Description automatically generated">
                  <a:extLst>
                    <a:ext uri="{FF2B5EF4-FFF2-40B4-BE49-F238E27FC236}">
                      <a16:creationId xmlns:a16="http://schemas.microsoft.com/office/drawing/2014/main" id="{4E84FB1B-93C9-5A80-25A5-FAFCFC645325}"/>
                    </a:ext>
                  </a:extLst>
                </p:cNvPr>
                <p:cNvPicPr>
                  <a:picLocks noChangeAspect="1"/>
                </p:cNvPicPr>
                <p:nvPr/>
              </p:nvPicPr>
              <p:blipFill>
                <a:blip r:embed="rId21"/>
                <a:stretch>
                  <a:fillRect/>
                </a:stretch>
              </p:blipFill>
              <p:spPr>
                <a:xfrm>
                  <a:off x="38206393" y="8651424"/>
                  <a:ext cx="5210354" cy="1209438"/>
                </a:xfrm>
                <a:prstGeom prst="rect">
                  <a:avLst/>
                </a:prstGeom>
              </p:spPr>
            </p:pic>
          </p:grpSp>
        </p:grpSp>
      </p:grpSp>
      <p:grpSp>
        <p:nvGrpSpPr>
          <p:cNvPr id="31" name="Group 30">
            <a:extLst>
              <a:ext uri="{FF2B5EF4-FFF2-40B4-BE49-F238E27FC236}">
                <a16:creationId xmlns:a16="http://schemas.microsoft.com/office/drawing/2014/main" id="{15B26679-AE99-479C-ABD8-3CC31B6817DC}"/>
              </a:ext>
            </a:extLst>
          </p:cNvPr>
          <p:cNvGrpSpPr/>
          <p:nvPr/>
        </p:nvGrpSpPr>
        <p:grpSpPr>
          <a:xfrm>
            <a:off x="463362" y="10088842"/>
            <a:ext cx="11095701" cy="8196307"/>
            <a:chOff x="887874" y="8749737"/>
            <a:chExt cx="10258807" cy="7124216"/>
          </a:xfrm>
        </p:grpSpPr>
        <p:sp>
          <p:nvSpPr>
            <p:cNvPr id="70" name="Rectangle 69">
              <a:extLst>
                <a:ext uri="{FF2B5EF4-FFF2-40B4-BE49-F238E27FC236}">
                  <a16:creationId xmlns:a16="http://schemas.microsoft.com/office/drawing/2014/main" id="{622E4867-F35F-4EE4-B434-03D5051D9442}"/>
                </a:ext>
              </a:extLst>
            </p:cNvPr>
            <p:cNvSpPr/>
            <p:nvPr/>
          </p:nvSpPr>
          <p:spPr>
            <a:xfrm>
              <a:off x="887874" y="8749737"/>
              <a:ext cx="10258807" cy="88199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Economic Analysis   </a:t>
              </a:r>
            </a:p>
          </p:txBody>
        </p:sp>
        <p:sp>
          <p:nvSpPr>
            <p:cNvPr id="71" name="TextBox 70">
              <a:extLst>
                <a:ext uri="{FF2B5EF4-FFF2-40B4-BE49-F238E27FC236}">
                  <a16:creationId xmlns:a16="http://schemas.microsoft.com/office/drawing/2014/main" id="{F60467E4-EEFA-4534-AC62-819380A6F0C3}"/>
                </a:ext>
              </a:extLst>
            </p:cNvPr>
            <p:cNvSpPr txBox="1"/>
            <p:nvPr/>
          </p:nvSpPr>
          <p:spPr>
            <a:xfrm>
              <a:off x="911876" y="9606878"/>
              <a:ext cx="10004017" cy="6267075"/>
            </a:xfrm>
            <a:prstGeom prst="rect">
              <a:avLst/>
            </a:prstGeom>
            <a:noFill/>
          </p:spPr>
          <p:txBody>
            <a:bodyPr wrap="square" lIns="91440" tIns="45720" rIns="91440" bIns="45720" rtlCol="0" anchor="t">
              <a:spAutoFit/>
            </a:bodyPr>
            <a:lstStyle/>
            <a:p>
              <a:pPr>
                <a:lnSpc>
                  <a:spcPct val="150000"/>
                </a:lnSpc>
              </a:pPr>
              <a:r>
                <a:rPr lang="en-US" sz="2000" b="1">
                  <a:latin typeface="Times New Roman"/>
                  <a:ea typeface="+mn-lt"/>
                  <a:cs typeface="Times New Roman"/>
                </a:rPr>
                <a:t>Total Capital Investment: $54.68 MM</a:t>
              </a:r>
              <a:endParaRPr lang="en-US" sz="2000">
                <a:latin typeface="Times New Roman"/>
                <a:ea typeface="+mn-lt"/>
                <a:cs typeface="Times New Roman"/>
              </a:endParaRPr>
            </a:p>
            <a:p>
              <a:pPr marL="440690" lvl="1" indent="-342900">
                <a:lnSpc>
                  <a:spcPct val="150000"/>
                </a:lnSpc>
                <a:buFont typeface="Arial" panose="020B0604020202020204" pitchFamily="34" charset="0"/>
                <a:buChar char="•"/>
              </a:pPr>
              <a:r>
                <a:rPr lang="en-US" sz="2000">
                  <a:latin typeface="Times New Roman"/>
                  <a:ea typeface="+mn-lt"/>
                  <a:cs typeface="Times New Roman"/>
                </a:rPr>
                <a:t>Bare module cost of 56 pieces of equipment</a:t>
              </a:r>
            </a:p>
            <a:p>
              <a:pPr marL="440690" lvl="1" indent="-342900">
                <a:lnSpc>
                  <a:spcPct val="150000"/>
                </a:lnSpc>
                <a:buFont typeface="Arial" panose="020B0604020202020204" pitchFamily="34" charset="0"/>
                <a:buChar char="•"/>
              </a:pPr>
              <a:r>
                <a:rPr lang="en-US" sz="2000">
                  <a:latin typeface="Times New Roman"/>
                  <a:ea typeface="+mn-lt"/>
                  <a:cs typeface="Times New Roman"/>
                </a:rPr>
                <a:t>Cost of utilities, contingencies, contractors, land, royalties, and construction</a:t>
              </a:r>
            </a:p>
            <a:p>
              <a:pPr marL="440690" lvl="1" indent="-342900">
                <a:lnSpc>
                  <a:spcPct val="150000"/>
                </a:lnSpc>
                <a:buFont typeface="Arial" panose="020B0604020202020204" pitchFamily="34" charset="0"/>
                <a:buChar char="•"/>
              </a:pPr>
              <a:r>
                <a:rPr lang="en-US" sz="2000">
                  <a:latin typeface="Times New Roman"/>
                  <a:ea typeface="+mn-lt"/>
                  <a:cs typeface="Times New Roman"/>
                </a:rPr>
                <a:t>Working capital estimation</a:t>
              </a:r>
            </a:p>
            <a:p>
              <a:pPr marL="440690" lvl="1" indent="-342900">
                <a:lnSpc>
                  <a:spcPct val="150000"/>
                </a:lnSpc>
                <a:buFont typeface="Arial" panose="020B0604020202020204" pitchFamily="34" charset="0"/>
                <a:buChar char="•"/>
              </a:pPr>
              <a:endParaRPr lang="en-US" sz="1000">
                <a:latin typeface="Times New Roman"/>
                <a:ea typeface="+mn-lt"/>
                <a:cs typeface="Times New Roman"/>
              </a:endParaRPr>
            </a:p>
            <a:p>
              <a:pPr marL="97790" lvl="1">
                <a:lnSpc>
                  <a:spcPct val="150000"/>
                </a:lnSpc>
              </a:pPr>
              <a:r>
                <a:rPr lang="en-US" sz="2000" b="1">
                  <a:solidFill>
                    <a:srgbClr val="000000"/>
                  </a:solidFill>
                  <a:latin typeface="Times New Roman"/>
                  <a:ea typeface="+mn-lt"/>
                  <a:cs typeface="Times New Roman"/>
                </a:rPr>
                <a:t>Operating Costs: $61.54 MM</a:t>
              </a:r>
            </a:p>
            <a:p>
              <a:pPr marL="440690" lvl="1" indent="-342900">
                <a:lnSpc>
                  <a:spcPct val="150000"/>
                </a:lnSpc>
                <a:buFont typeface="Arial" panose="020B0604020202020204" pitchFamily="34" charset="0"/>
                <a:buChar char="•"/>
              </a:pPr>
              <a:r>
                <a:rPr lang="en-US" sz="2000">
                  <a:solidFill>
                    <a:srgbClr val="000000"/>
                  </a:solidFill>
                  <a:latin typeface="Times New Roman"/>
                  <a:ea typeface="+mn-lt"/>
                  <a:cs typeface="Times New Roman"/>
                </a:rPr>
                <a:t>Raw materials, utilities, operations and overhead, depreciation, and general expenses</a:t>
              </a:r>
              <a:endParaRPr lang="en-US" sz="2000" b="1">
                <a:solidFill>
                  <a:srgbClr val="000000"/>
                </a:solidFill>
                <a:latin typeface="Times New Roman"/>
                <a:ea typeface="+mn-lt"/>
                <a:cs typeface="Times New Roman"/>
              </a:endParaRPr>
            </a:p>
            <a:p>
              <a:pPr marL="440690" lvl="1" indent="-342900">
                <a:lnSpc>
                  <a:spcPct val="150000"/>
                </a:lnSpc>
                <a:buFont typeface="Arial" panose="020B0604020202020204" pitchFamily="34" charset="0"/>
                <a:buChar char="•"/>
              </a:pPr>
              <a:r>
                <a:rPr lang="en-US" sz="2000">
                  <a:solidFill>
                    <a:srgbClr val="000000"/>
                  </a:solidFill>
                  <a:latin typeface="Times New Roman"/>
                  <a:ea typeface="+mn-lt"/>
                  <a:cs typeface="Times New Roman"/>
                </a:rPr>
                <a:t>Based upon 8,000 operating hours per year </a:t>
              </a:r>
            </a:p>
            <a:p>
              <a:pPr marL="440690" lvl="1" indent="-342900">
                <a:lnSpc>
                  <a:spcPct val="150000"/>
                </a:lnSpc>
                <a:buFont typeface="Arial" panose="020B0604020202020204" pitchFamily="34" charset="0"/>
                <a:buChar char="•"/>
              </a:pPr>
              <a:r>
                <a:rPr lang="en-US" sz="2000">
                  <a:solidFill>
                    <a:srgbClr val="000000"/>
                  </a:solidFill>
                  <a:latin typeface="Times New Roman"/>
                  <a:ea typeface="+mn-lt"/>
                  <a:cs typeface="Times New Roman"/>
                </a:rPr>
                <a:t>Based upon 5 shifts of 4 operators each</a:t>
              </a:r>
            </a:p>
            <a:p>
              <a:pPr marL="440690" lvl="1" indent="-342900">
                <a:lnSpc>
                  <a:spcPct val="150000"/>
                </a:lnSpc>
                <a:buFont typeface="Arial" panose="020B0604020202020204" pitchFamily="34" charset="0"/>
                <a:buChar char="•"/>
              </a:pPr>
              <a:endParaRPr lang="en-US" sz="1000">
                <a:solidFill>
                  <a:srgbClr val="000000"/>
                </a:solidFill>
                <a:latin typeface="Times New Roman"/>
                <a:ea typeface="+mn-lt"/>
                <a:cs typeface="Times New Roman"/>
              </a:endParaRPr>
            </a:p>
            <a:p>
              <a:pPr marL="97790" lvl="1">
                <a:lnSpc>
                  <a:spcPct val="150000"/>
                </a:lnSpc>
              </a:pPr>
              <a:r>
                <a:rPr lang="en-US" sz="2000" b="1">
                  <a:solidFill>
                    <a:srgbClr val="000000"/>
                  </a:solidFill>
                  <a:latin typeface="Times New Roman"/>
                  <a:cs typeface="Times New Roman"/>
                </a:rPr>
                <a:t>Profitability: </a:t>
              </a:r>
            </a:p>
            <a:p>
              <a:pPr marL="440690" lvl="1" indent="-342900">
                <a:lnSpc>
                  <a:spcPct val="150000"/>
                </a:lnSpc>
                <a:buFont typeface="Arial" panose="020B0604020202020204" pitchFamily="34" charset="0"/>
                <a:buChar char="•"/>
              </a:pPr>
              <a:r>
                <a:rPr lang="en-US" sz="2000">
                  <a:solidFill>
                    <a:srgbClr val="000000"/>
                  </a:solidFill>
                  <a:latin typeface="Times New Roman"/>
                  <a:ea typeface="+mn-lt"/>
                  <a:cs typeface="Times New Roman"/>
                </a:rPr>
                <a:t>rTPA price set to reach NPV of 0 dollars</a:t>
              </a:r>
            </a:p>
            <a:p>
              <a:pPr marL="440690" lvl="1" indent="-342900">
                <a:lnSpc>
                  <a:spcPct val="150000"/>
                </a:lnSpc>
                <a:buFont typeface="Arial" panose="020B0604020202020204" pitchFamily="34" charset="0"/>
                <a:buChar char="•"/>
              </a:pPr>
              <a:r>
                <a:rPr lang="en-US" sz="2000">
                  <a:solidFill>
                    <a:srgbClr val="000000"/>
                  </a:solidFill>
                  <a:latin typeface="Times New Roman"/>
                  <a:ea typeface="+mn-lt"/>
                  <a:cs typeface="Times New Roman"/>
                </a:rPr>
                <a:t>Selling price of rTPA: $2.21/kg</a:t>
              </a:r>
            </a:p>
            <a:p>
              <a:pPr marL="440690" lvl="1" indent="-342900">
                <a:lnSpc>
                  <a:spcPct val="150000"/>
                </a:lnSpc>
                <a:buFont typeface="Arial" panose="020B0604020202020204" pitchFamily="34" charset="0"/>
                <a:buChar char="•"/>
              </a:pPr>
              <a:r>
                <a:rPr lang="en-US" sz="2000">
                  <a:solidFill>
                    <a:srgbClr val="000000"/>
                  </a:solidFill>
                  <a:latin typeface="Times New Roman"/>
                  <a:ea typeface="+mn-lt"/>
                  <a:cs typeface="Times New Roman"/>
                </a:rPr>
                <a:t>Expected revenue: $83.9 MM</a:t>
              </a:r>
            </a:p>
            <a:p>
              <a:pPr marL="440690" lvl="1" indent="-342900">
                <a:lnSpc>
                  <a:spcPct val="150000"/>
                </a:lnSpc>
                <a:buFont typeface="Arial" panose="020B0604020202020204" pitchFamily="34" charset="0"/>
                <a:buChar char="•"/>
              </a:pPr>
              <a:r>
                <a:rPr lang="en-US" sz="2000">
                  <a:solidFill>
                    <a:srgbClr val="000000"/>
                  </a:solidFill>
                  <a:latin typeface="Times New Roman"/>
                  <a:ea typeface="+mn-lt"/>
                  <a:cs typeface="Times New Roman"/>
                </a:rPr>
                <a:t>Return on Investment: 24.5% with payback period of 2.2 years</a:t>
              </a:r>
            </a:p>
            <a:p>
              <a:pPr>
                <a:lnSpc>
                  <a:spcPct val="90000"/>
                </a:lnSpc>
                <a:spcBef>
                  <a:spcPts val="1000"/>
                </a:spcBef>
              </a:pPr>
              <a:endParaRPr lang="en-US">
                <a:solidFill>
                  <a:srgbClr val="404040"/>
                </a:solidFill>
                <a:latin typeface="Times New Roman" panose="02020603050405020304" pitchFamily="18" charset="0"/>
                <a:cs typeface="Times New Roman" panose="02020603050405020304" pitchFamily="18" charset="0"/>
              </a:endParaRPr>
            </a:p>
            <a:p>
              <a:pPr marL="285750" indent="-285750">
                <a:buFont typeface="Arial"/>
                <a:buChar char="•"/>
              </a:pPr>
              <a:endParaRPr lang="en-US">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D98974FF-DB97-48D1-B6A3-26DBF8E05D26}"/>
                </a:ext>
              </a:extLst>
            </p:cNvPr>
            <p:cNvSpPr/>
            <p:nvPr/>
          </p:nvSpPr>
          <p:spPr>
            <a:xfrm>
              <a:off x="887874" y="9619045"/>
              <a:ext cx="10258807" cy="5660158"/>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74" name="Group 73">
            <a:extLst>
              <a:ext uri="{FF2B5EF4-FFF2-40B4-BE49-F238E27FC236}">
                <a16:creationId xmlns:a16="http://schemas.microsoft.com/office/drawing/2014/main" id="{B204FFF9-E18E-43E1-AFBB-F37B2D4E21A9}"/>
              </a:ext>
            </a:extLst>
          </p:cNvPr>
          <p:cNvGrpSpPr/>
          <p:nvPr/>
        </p:nvGrpSpPr>
        <p:grpSpPr>
          <a:xfrm>
            <a:off x="32360058" y="8001888"/>
            <a:ext cx="11347470" cy="6742415"/>
            <a:chOff x="32360058" y="10293218"/>
            <a:chExt cx="11347470" cy="6742415"/>
          </a:xfrm>
        </p:grpSpPr>
        <p:grpSp>
          <p:nvGrpSpPr>
            <p:cNvPr id="16" name="Group 15">
              <a:extLst>
                <a:ext uri="{FF2B5EF4-FFF2-40B4-BE49-F238E27FC236}">
                  <a16:creationId xmlns:a16="http://schemas.microsoft.com/office/drawing/2014/main" id="{0539A9B8-FBE0-44FC-B5D0-62A4568EBE68}"/>
                </a:ext>
              </a:extLst>
            </p:cNvPr>
            <p:cNvGrpSpPr/>
            <p:nvPr/>
          </p:nvGrpSpPr>
          <p:grpSpPr>
            <a:xfrm>
              <a:off x="32360062" y="10293218"/>
              <a:ext cx="11233721" cy="1575300"/>
              <a:chOff x="32460078" y="7725386"/>
              <a:chExt cx="11133704" cy="1534422"/>
            </a:xfrm>
          </p:grpSpPr>
          <p:sp>
            <p:nvSpPr>
              <p:cNvPr id="34" name="TextBox 33">
                <a:extLst>
                  <a:ext uri="{FF2B5EF4-FFF2-40B4-BE49-F238E27FC236}">
                    <a16:creationId xmlns:a16="http://schemas.microsoft.com/office/drawing/2014/main" id="{FA23417E-D938-49FC-A836-AD11E012694F}"/>
                  </a:ext>
                </a:extLst>
              </p:cNvPr>
              <p:cNvSpPr txBox="1"/>
              <p:nvPr/>
            </p:nvSpPr>
            <p:spPr>
              <a:xfrm>
                <a:off x="32460078" y="8900060"/>
                <a:ext cx="10855355" cy="359748"/>
              </a:xfrm>
              <a:prstGeom prst="rect">
                <a:avLst/>
              </a:prstGeom>
              <a:noFill/>
            </p:spPr>
            <p:txBody>
              <a:bodyPr wrap="square" rtlCol="0" anchor="t">
                <a:spAutoFit/>
              </a:bodyPr>
              <a:lstStyle/>
              <a:p>
                <a:pPr marL="285750" indent="-285750">
                  <a:buFont typeface="Arial"/>
                  <a:buChar char="•"/>
                </a:pPr>
                <a:endParaRPr lang="en-US">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828B7B87-2A84-A391-5ABC-F0409FFE7944}"/>
                  </a:ext>
                </a:extLst>
              </p:cNvPr>
              <p:cNvSpPr/>
              <p:nvPr/>
            </p:nvSpPr>
            <p:spPr>
              <a:xfrm>
                <a:off x="32461954" y="7725386"/>
                <a:ext cx="11131828" cy="1172818"/>
              </a:xfrm>
              <a:prstGeom prst="rect">
                <a:avLst/>
              </a:prstGeom>
              <a:solidFill>
                <a:srgbClr val="E00122"/>
              </a:solid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Times New Roman" panose="02020603050405020304" pitchFamily="18" charset="0"/>
                    <a:cs typeface="Times New Roman" panose="02020603050405020304" pitchFamily="18" charset="0"/>
                  </a:rPr>
                  <a:t>Technology Risk: Catalyst Choice</a:t>
                </a:r>
              </a:p>
            </p:txBody>
          </p:sp>
        </p:grpSp>
        <p:sp>
          <p:nvSpPr>
            <p:cNvPr id="67" name="Rectangle 66">
              <a:extLst>
                <a:ext uri="{FF2B5EF4-FFF2-40B4-BE49-F238E27FC236}">
                  <a16:creationId xmlns:a16="http://schemas.microsoft.com/office/drawing/2014/main" id="{5013ABF3-B373-B03D-8E99-9192895E558B}"/>
                </a:ext>
              </a:extLst>
            </p:cNvPr>
            <p:cNvSpPr/>
            <p:nvPr/>
          </p:nvSpPr>
          <p:spPr>
            <a:xfrm>
              <a:off x="32360058" y="11500564"/>
              <a:ext cx="11231828" cy="5535069"/>
            </a:xfrm>
            <a:prstGeom prst="rect">
              <a:avLst/>
            </a:prstGeom>
            <a:noFill/>
            <a:ln>
              <a:solidFill>
                <a:srgbClr val="E00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10859321-0961-4FDE-BA09-04B6EB4B74F8}"/>
                </a:ext>
              </a:extLst>
            </p:cNvPr>
            <p:cNvGrpSpPr/>
            <p:nvPr/>
          </p:nvGrpSpPr>
          <p:grpSpPr>
            <a:xfrm>
              <a:off x="40302442" y="14097732"/>
              <a:ext cx="3405086" cy="2882229"/>
              <a:chOff x="40302442" y="8783393"/>
              <a:chExt cx="3405086" cy="2882229"/>
            </a:xfrm>
          </p:grpSpPr>
          <p:pic>
            <p:nvPicPr>
              <p:cNvPr id="1026" name="Picture 2" descr="Crystal strcuture of PETase from Ideonella sakaiensis ...">
                <a:extLst>
                  <a:ext uri="{FF2B5EF4-FFF2-40B4-BE49-F238E27FC236}">
                    <a16:creationId xmlns:a16="http://schemas.microsoft.com/office/drawing/2014/main" id="{B1D2F913-8BA7-40D4-B247-EBE36F8747B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302442" y="8783393"/>
                <a:ext cx="2976282" cy="2668256"/>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9BE81EAA-5517-4DB5-8F9D-00C00B1CC7BA}"/>
                  </a:ext>
                </a:extLst>
              </p:cNvPr>
              <p:cNvSpPr txBox="1"/>
              <p:nvPr/>
            </p:nvSpPr>
            <p:spPr>
              <a:xfrm>
                <a:off x="41005211" y="11296290"/>
                <a:ext cx="2702317" cy="369332"/>
              </a:xfrm>
              <a:prstGeom prst="rect">
                <a:avLst/>
              </a:prstGeom>
              <a:noFill/>
            </p:spPr>
            <p:txBody>
              <a:bodyPr wrap="square" rtlCol="0">
                <a:spAutoFit/>
              </a:bodyPr>
              <a:lstStyle/>
              <a:p>
                <a:r>
                  <a:rPr lang="en-US" err="1">
                    <a:latin typeface="Times New Roman" panose="02020603050405020304" pitchFamily="18" charset="0"/>
                    <a:cs typeface="Times New Roman" panose="02020603050405020304" pitchFamily="18" charset="0"/>
                  </a:rPr>
                  <a:t>PETase</a:t>
                </a:r>
                <a:r>
                  <a:rPr lang="en-US">
                    <a:latin typeface="Times New Roman" panose="02020603050405020304" pitchFamily="18" charset="0"/>
                    <a:cs typeface="Times New Roman" panose="02020603050405020304" pitchFamily="18" charset="0"/>
                  </a:rPr>
                  <a:t> Enzyme</a:t>
                </a:r>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1CEFA96-D4EE-4C0E-9B8E-950A9B0A5D38}"/>
                    </a:ext>
                  </a:extLst>
                </p:cNvPr>
                <p:cNvSpPr txBox="1"/>
                <p:nvPr/>
              </p:nvSpPr>
              <p:spPr>
                <a:xfrm>
                  <a:off x="32686360" y="14716983"/>
                  <a:ext cx="7783193" cy="2013308"/>
                </a:xfrm>
                <a:prstGeom prst="rect">
                  <a:avLst/>
                </a:prstGeom>
                <a:noFill/>
              </p:spPr>
              <p:txBody>
                <a:bodyPr wrap="square" rtlCol="0">
                  <a:spAutoFit/>
                </a:bodyPr>
                <a:lstStyle/>
                <a:p>
                  <a:r>
                    <a:rPr lang="en-US" sz="2000" b="1" u="sng">
                      <a:solidFill>
                        <a:srgbClr val="000000"/>
                      </a:solidFill>
                      <a:latin typeface="Times New Roman" panose="02020603050405020304" pitchFamily="18" charset="0"/>
                    </a:rPr>
                    <a:t>I. </a:t>
                  </a:r>
                  <a:r>
                    <a:rPr lang="en-US" sz="2000" b="1" u="sng" err="1">
                      <a:solidFill>
                        <a:srgbClr val="000000"/>
                      </a:solidFill>
                      <a:latin typeface="Times New Roman" panose="02020603050405020304" pitchFamily="18" charset="0"/>
                    </a:rPr>
                    <a:t>Sakaiensis</a:t>
                  </a:r>
                  <a:r>
                    <a:rPr lang="en-US" sz="2000">
                      <a:solidFill>
                        <a:srgbClr val="000000"/>
                      </a:solidFill>
                      <a:latin typeface="Times New Roman" panose="02020603050405020304" pitchFamily="18" charset="0"/>
                    </a:rPr>
                    <a:t>: Plant-eating bacteria found in plastic-slicing worms</a:t>
                  </a:r>
                  <a:endParaRPr lang="en-US" sz="2000">
                    <a:solidFill>
                      <a:srgbClr val="000000"/>
                    </a:solidFill>
                    <a:highlight>
                      <a:srgbClr val="FFFF00"/>
                    </a:highlight>
                    <a:latin typeface="Times New Roman" panose="02020603050405020304" pitchFamily="18" charset="0"/>
                  </a:endParaRPr>
                </a:p>
                <a:p>
                  <a:r>
                    <a:rPr lang="en-US" sz="2000">
                      <a:solidFill>
                        <a:srgbClr val="000000"/>
                      </a:solidFill>
                      <a:latin typeface="Times New Roman" panose="02020603050405020304" pitchFamily="18" charset="0"/>
                    </a:rPr>
                    <a:t>	Secretes </a:t>
                  </a:r>
                  <a:r>
                    <a:rPr lang="en-US" sz="2000" err="1">
                      <a:solidFill>
                        <a:srgbClr val="000000"/>
                      </a:solidFill>
                      <a:latin typeface="Times New Roman" panose="02020603050405020304" pitchFamily="18" charset="0"/>
                    </a:rPr>
                    <a:t>PETase</a:t>
                  </a:r>
                  <a:r>
                    <a:rPr lang="en-US" sz="2000">
                      <a:solidFill>
                        <a:srgbClr val="000000"/>
                      </a:solidFill>
                      <a:latin typeface="Times New Roman" panose="02020603050405020304" pitchFamily="18" charset="0"/>
                    </a:rPr>
                    <a:t> when grown on PET </a:t>
                  </a:r>
                  <a14:m>
                    <m:oMath xmlns:m="http://schemas.openxmlformats.org/officeDocument/2006/math">
                      <m:sSup>
                        <m:sSupPr>
                          <m:ctrlPr>
                            <a:rPr lang="en-US"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films</m:t>
                          </m:r>
                        </m:e>
                        <m:sup>
                          <m:r>
                            <a:rPr lang="en-US" sz="2000">
                              <a:solidFill>
                                <a:srgbClr val="000000"/>
                              </a:solidFill>
                              <a:latin typeface="Cambria Math" panose="02040503050406030204" pitchFamily="18" charset="0"/>
                            </a:rPr>
                            <m:t>6</m:t>
                          </m:r>
                        </m:sup>
                      </m:sSup>
                    </m:oMath>
                  </a14:m>
                  <a:endParaRPr lang="en-US" sz="2000">
                    <a:solidFill>
                      <a:srgbClr val="000000"/>
                    </a:solidFill>
                    <a:latin typeface="Times New Roman" panose="02020603050405020304" pitchFamily="18" charset="0"/>
                  </a:endParaRPr>
                </a:p>
                <a:p>
                  <a:endParaRPr lang="en-US" sz="2000">
                    <a:solidFill>
                      <a:srgbClr val="000000"/>
                    </a:solidFill>
                    <a:latin typeface="Times New Roman" panose="02020603050405020304" pitchFamily="18" charset="0"/>
                  </a:endParaRPr>
                </a:p>
                <a:p>
                  <a:r>
                    <a:rPr lang="en-US" sz="2000">
                      <a:solidFill>
                        <a:srgbClr val="000000"/>
                      </a:solidFill>
                      <a:latin typeface="Times New Roman" panose="02020603050405020304" pitchFamily="18" charset="0"/>
                    </a:rPr>
                    <a:t>Drawbacks: slow and inefficient during depolymerization, cost</a:t>
                  </a:r>
                </a:p>
                <a:p>
                  <a:endParaRPr lang="en-US" sz="2000">
                    <a:solidFill>
                      <a:srgbClr val="000000"/>
                    </a:solidFill>
                    <a:latin typeface="Times New Roman" panose="02020603050405020304" pitchFamily="18" charset="0"/>
                  </a:endParaRPr>
                </a:p>
                <a:p>
                  <a:r>
                    <a:rPr lang="en-US" sz="2000">
                      <a:solidFill>
                        <a:srgbClr val="000000"/>
                      </a:solidFill>
                      <a:latin typeface="Times New Roman" panose="02020603050405020304" pitchFamily="18" charset="0"/>
                    </a:rPr>
                    <a:t>Enzyme strength and residence times need to be optimized in R&amp;D stage</a:t>
                  </a:r>
                  <a:endParaRPr lang="en-US" sz="2000"/>
                </a:p>
              </p:txBody>
            </p:sp>
          </mc:Choice>
          <mc:Fallback xmlns="">
            <p:sp>
              <p:nvSpPr>
                <p:cNvPr id="38" name="TextBox 37">
                  <a:extLst>
                    <a:ext uri="{FF2B5EF4-FFF2-40B4-BE49-F238E27FC236}">
                      <a16:creationId xmlns:a16="http://schemas.microsoft.com/office/drawing/2014/main" id="{81CEFA96-D4EE-4C0E-9B8E-950A9B0A5D38}"/>
                    </a:ext>
                  </a:extLst>
                </p:cNvPr>
                <p:cNvSpPr txBox="1">
                  <a:spLocks noRot="1" noChangeAspect="1" noMove="1" noResize="1" noEditPoints="1" noAdjustHandles="1" noChangeArrowheads="1" noChangeShapeType="1" noTextEdit="1"/>
                </p:cNvSpPr>
                <p:nvPr/>
              </p:nvSpPr>
              <p:spPr>
                <a:xfrm>
                  <a:off x="32686360" y="14716983"/>
                  <a:ext cx="7783193" cy="2013308"/>
                </a:xfrm>
                <a:prstGeom prst="rect">
                  <a:avLst/>
                </a:prstGeom>
                <a:blipFill>
                  <a:blip r:embed="rId23"/>
                  <a:stretch>
                    <a:fillRect l="-861" t="-1511" b="-302"/>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F137D0C2-6F72-4160-A23E-5A44A66C55D6}"/>
                </a:ext>
              </a:extLst>
            </p:cNvPr>
            <p:cNvSpPr txBox="1"/>
            <p:nvPr/>
          </p:nvSpPr>
          <p:spPr>
            <a:xfrm>
              <a:off x="32686359" y="11747789"/>
              <a:ext cx="7917204" cy="2092881"/>
            </a:xfrm>
            <a:prstGeom prst="rect">
              <a:avLst/>
            </a:prstGeom>
            <a:noFill/>
          </p:spPr>
          <p:txBody>
            <a:bodyPr wrap="square" rtlCol="0">
              <a:spAutoFit/>
            </a:bodyPr>
            <a:lstStyle/>
            <a:p>
              <a:r>
                <a:rPr lang="en-US" sz="2000" b="1" u="sng">
                  <a:solidFill>
                    <a:srgbClr val="000000"/>
                  </a:solidFill>
                  <a:latin typeface="Times New Roman" panose="02020603050405020304" pitchFamily="18" charset="0"/>
                </a:rPr>
                <a:t>Hydrolase</a:t>
              </a:r>
              <a:r>
                <a:rPr lang="en-US" sz="2000">
                  <a:solidFill>
                    <a:srgbClr val="000000"/>
                  </a:solidFill>
                  <a:latin typeface="Times New Roman" panose="02020603050405020304" pitchFamily="18" charset="0"/>
                </a:rPr>
                <a:t>: Biochemical Catalyst</a:t>
              </a:r>
            </a:p>
            <a:p>
              <a:endParaRPr lang="en-US" sz="2000">
                <a:solidFill>
                  <a:srgbClr val="000000"/>
                </a:solidFill>
                <a:latin typeface="Times New Roman" panose="02020603050405020304" pitchFamily="18" charset="0"/>
              </a:endParaRPr>
            </a:p>
            <a:p>
              <a:pPr>
                <a:lnSpc>
                  <a:spcPct val="150000"/>
                </a:lnSpc>
              </a:pPr>
              <a:r>
                <a:rPr lang="en-US" sz="2000">
                  <a:solidFill>
                    <a:srgbClr val="000000"/>
                  </a:solidFill>
                  <a:latin typeface="Times New Roman" panose="02020603050405020304" pitchFamily="18" charset="0"/>
                </a:rPr>
                <a:t>Catalyst uses </a:t>
              </a:r>
              <a:r>
                <a:rPr lang="en-US" sz="2000" err="1">
                  <a:solidFill>
                    <a:srgbClr val="000000"/>
                  </a:solidFill>
                  <a:latin typeface="Times New Roman" panose="02020603050405020304" pitchFamily="18" charset="0"/>
                </a:rPr>
                <a:t>esterases</a:t>
              </a:r>
              <a:r>
                <a:rPr lang="en-US" sz="2000">
                  <a:solidFill>
                    <a:srgbClr val="000000"/>
                  </a:solidFill>
                  <a:latin typeface="Times New Roman" panose="02020603050405020304" pitchFamily="18" charset="0"/>
                </a:rPr>
                <a:t> (ex: Lipase) to cleave ester bonds</a:t>
              </a:r>
            </a:p>
            <a:p>
              <a:endParaRPr lang="en-US" sz="2000">
                <a:solidFill>
                  <a:srgbClr val="000000"/>
                </a:solidFill>
                <a:latin typeface="Times New Roman" panose="02020603050405020304" pitchFamily="18" charset="0"/>
              </a:endParaRPr>
            </a:p>
            <a:p>
              <a:r>
                <a:rPr lang="en-US" sz="2000">
                  <a:solidFill>
                    <a:srgbClr val="000000"/>
                  </a:solidFill>
                  <a:latin typeface="Times New Roman" panose="02020603050405020304" pitchFamily="18" charset="0"/>
                </a:rPr>
                <a:t>Current industries: Food, detergent, pharmaceuticals</a:t>
              </a:r>
            </a:p>
            <a:p>
              <a:r>
                <a:rPr lang="en-US" sz="2000">
                  <a:solidFill>
                    <a:srgbClr val="000000"/>
                  </a:solidFill>
                  <a:latin typeface="Times New Roman" panose="02020603050405020304" pitchFamily="18" charset="0"/>
                </a:rPr>
                <a:t>Catalyzes esterification reactions in solid environments</a:t>
              </a:r>
            </a:p>
          </p:txBody>
        </p:sp>
      </p:grpSp>
      <p:sp>
        <p:nvSpPr>
          <p:cNvPr id="53" name="TextBox 52">
            <a:extLst>
              <a:ext uri="{FF2B5EF4-FFF2-40B4-BE49-F238E27FC236}">
                <a16:creationId xmlns:a16="http://schemas.microsoft.com/office/drawing/2014/main" id="{070FF02F-73F0-481C-8DCA-0236AB87C9F2}"/>
              </a:ext>
            </a:extLst>
          </p:cNvPr>
          <p:cNvSpPr txBox="1"/>
          <p:nvPr/>
        </p:nvSpPr>
        <p:spPr>
          <a:xfrm>
            <a:off x="22320835" y="21727437"/>
            <a:ext cx="8945746" cy="5173532"/>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75000"/>
              </a:lnSpc>
            </a:pPr>
            <a:r>
              <a:rPr lang="en-US" sz="2400" b="1" u="sng" dirty="0">
                <a:solidFill>
                  <a:srgbClr val="000000"/>
                </a:solidFill>
                <a:latin typeface="Times New Roman"/>
                <a:cs typeface="Times New Roman"/>
              </a:rPr>
              <a:t>Co-Product Recovery: Ethylene Glycol Separation Section</a:t>
            </a:r>
          </a:p>
          <a:p>
            <a:pPr marL="342900" indent="-342900">
              <a:lnSpc>
                <a:spcPct val="175000"/>
              </a:lnSpc>
              <a:buFont typeface="Arial" panose="020B0604020202020204" pitchFamily="34" charset="0"/>
              <a:buChar char="•"/>
            </a:pPr>
            <a:r>
              <a:rPr lang="en-US" sz="2400" dirty="0">
                <a:solidFill>
                  <a:srgbClr val="000000"/>
                </a:solidFill>
                <a:latin typeface="Times New Roman"/>
                <a:cs typeface="Times New Roman"/>
              </a:rPr>
              <a:t>E-405 and E-410 pre-heat the Water/EG mixture </a:t>
            </a: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nSpc>
                <a:spcPct val="175000"/>
              </a:lnSpc>
              <a:buFont typeface="Arial" panose="020B0604020202020204" pitchFamily="34" charset="0"/>
              <a:buChar char="•"/>
            </a:pPr>
            <a:r>
              <a:rPr lang="en-US" sz="2400" dirty="0">
                <a:solidFill>
                  <a:srgbClr val="000000"/>
                </a:solidFill>
                <a:latin typeface="Times New Roman"/>
                <a:cs typeface="Times New Roman"/>
              </a:rPr>
              <a:t>CL-415</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a:cs typeface="Times New Roman"/>
              </a:rPr>
              <a:t>removes 8,200 kg/hr of water via the tops but leaves 2,700 kg/hr of water with the EG</a:t>
            </a: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nSpc>
                <a:spcPct val="175000"/>
              </a:lnSpc>
              <a:buFont typeface="Arial,Sans-Serif"/>
              <a:buChar char="•"/>
            </a:pPr>
            <a:r>
              <a:rPr lang="en-US" sz="2400" dirty="0">
                <a:solidFill>
                  <a:srgbClr val="000000"/>
                </a:solidFill>
                <a:latin typeface="Times New Roman"/>
                <a:cs typeface="Times New Roman"/>
              </a:rPr>
              <a:t>CL-425</a:t>
            </a:r>
            <a:r>
              <a:rPr lang="en-US" sz="2400" dirty="0">
                <a:ea typeface="+mn-lt"/>
                <a:cs typeface="+mn-lt"/>
              </a:rPr>
              <a:t> </a:t>
            </a:r>
            <a:r>
              <a:rPr lang="en-US" sz="2400" dirty="0">
                <a:solidFill>
                  <a:srgbClr val="000000"/>
                </a:solidFill>
                <a:latin typeface="Times New Roman"/>
                <a:ea typeface="+mn-lt"/>
                <a:cs typeface="Times New Roman"/>
              </a:rPr>
              <a:t>r</a:t>
            </a:r>
            <a:r>
              <a:rPr lang="en-US" sz="2400" dirty="0">
                <a:solidFill>
                  <a:srgbClr val="000000"/>
                </a:solidFill>
                <a:latin typeface="Times New Roman"/>
                <a:cs typeface="Times New Roman"/>
              </a:rPr>
              <a:t>emoves the remaining water, leaving the EG stream 99.9% pure</a:t>
            </a:r>
            <a:endParaRPr lang="en-US" sz="2400" dirty="0">
              <a:latin typeface="Times New Roman"/>
              <a:cs typeface="Times New Roman"/>
            </a:endParaRPr>
          </a:p>
          <a:p>
            <a:pPr marL="342900" indent="-342900">
              <a:lnSpc>
                <a:spcPct val="175000"/>
              </a:lnSpc>
              <a:buFont typeface="Arial" panose="020B0604020202020204" pitchFamily="34" charset="0"/>
              <a:buChar char="•"/>
            </a:pPr>
            <a:r>
              <a:rPr lang="en-US" sz="2400" dirty="0">
                <a:solidFill>
                  <a:srgbClr val="000000"/>
                </a:solidFill>
                <a:latin typeface="Times New Roman"/>
                <a:cs typeface="Times New Roman"/>
              </a:rPr>
              <a:t>E-460 and E-465 </a:t>
            </a:r>
            <a:r>
              <a:rPr lang="en-US" sz="2400" dirty="0">
                <a:solidFill>
                  <a:srgbClr val="000000"/>
                </a:solidFill>
                <a:latin typeface="Times New Roman"/>
                <a:ea typeface="+mn-lt"/>
                <a:cs typeface="Times New Roman"/>
              </a:rPr>
              <a:t>c</a:t>
            </a:r>
            <a:r>
              <a:rPr lang="en-US" sz="2400" dirty="0">
                <a:latin typeface="Times New Roman"/>
                <a:ea typeface="+mn-lt"/>
                <a:cs typeface="Times New Roman"/>
              </a:rPr>
              <a:t>ool the EG product while using the wastewater stream as the utility </a:t>
            </a:r>
            <a:endParaRPr lang="en-US" sz="2400" dirty="0">
              <a:solidFill>
                <a:srgbClr val="000000"/>
              </a:solidFill>
              <a:latin typeface="Times New Roman"/>
              <a:ea typeface="+mn-lt"/>
              <a:cs typeface="Times New Roman"/>
            </a:endParaRPr>
          </a:p>
        </p:txBody>
      </p:sp>
      <p:sp>
        <p:nvSpPr>
          <p:cNvPr id="55" name="TextBox 54">
            <a:extLst>
              <a:ext uri="{FF2B5EF4-FFF2-40B4-BE49-F238E27FC236}">
                <a16:creationId xmlns:a16="http://schemas.microsoft.com/office/drawing/2014/main" id="{08AD2189-17E8-4779-8CBD-1945A220B20F}"/>
              </a:ext>
            </a:extLst>
          </p:cNvPr>
          <p:cNvSpPr txBox="1"/>
          <p:nvPr/>
        </p:nvSpPr>
        <p:spPr>
          <a:xfrm>
            <a:off x="12811365" y="23462054"/>
            <a:ext cx="8571702" cy="579967"/>
          </a:xfrm>
          <a:prstGeom prst="rect">
            <a:avLst/>
          </a:prstGeom>
          <a:no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b="1" u="sng">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33B2DFBC-96E8-4799-A17E-29BDBB3EB043}"/>
                  </a:ext>
                </a:extLst>
              </p:cNvPr>
              <p:cNvSpPr txBox="1"/>
              <p:nvPr/>
            </p:nvSpPr>
            <p:spPr>
              <a:xfrm>
                <a:off x="12637663" y="21727437"/>
                <a:ext cx="8899001" cy="4989186"/>
              </a:xfrm>
              <a:prstGeom prst="rect">
                <a:avLst/>
              </a:prstGeom>
              <a:noFill/>
            </p:spPr>
            <p:txBody>
              <a:bodyPr wrap="square" rtlCol="0">
                <a:spAutoFit/>
              </a:bodyPr>
              <a:lstStyle/>
              <a:p>
                <a:pPr>
                  <a:lnSpc>
                    <a:spcPct val="175000"/>
                  </a:lnSpc>
                  <a:tabLst>
                    <a:tab pos="457200" algn="l"/>
                  </a:tabLst>
                </a:pPr>
                <a:r>
                  <a:rPr lang="en-US" sz="2400" b="1" u="sng" dirty="0">
                    <a:solidFill>
                      <a:srgbClr val="000000"/>
                    </a:solidFill>
                    <a:latin typeface="Times New Roman" panose="02020603050405020304" pitchFamily="18" charset="0"/>
                    <a:cs typeface="Times New Roman" panose="02020603050405020304" pitchFamily="18" charset="0"/>
                  </a:rPr>
                  <a:t>Co-Product Recovery Section: Sodium Sulfate and rTPA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75000"/>
                  </a:lnSpc>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TPA flake is dried and purified and stored 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supersac</a:t>
                </a:r>
                <a:r>
                  <a:rPr lang="en-US" sz="2400" dirty="0">
                    <a:latin typeface="Times New Roman" panose="02020603050405020304" pitchFamily="18" charset="0"/>
                    <a:ea typeface="Calibri" panose="020F0502020204030204" pitchFamily="34" charset="0"/>
                    <a:cs typeface="Times New Roman" panose="02020603050405020304" pitchFamily="18" charset="0"/>
                  </a:rPr>
                  <a:t> as final product</a:t>
                </a:r>
              </a:p>
              <a:p>
                <a:pPr marL="342900" indent="-342900">
                  <a:lnSpc>
                    <a:spcPct val="175000"/>
                  </a:lnSpc>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Filtration methods: Centrifugal sedimentation, and RO membrane </a:t>
                </a:r>
              </a:p>
              <a:p>
                <a:pPr marL="342900" indent="-342900">
                  <a:lnSpc>
                    <a:spcPct val="175000"/>
                  </a:lnSpc>
                  <a:buFont typeface="Arial" panose="020B0604020202020204" pitchFamily="34"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RO wastewater sent to be treated for proper disposal</a:t>
                </a:r>
              </a:p>
              <a:p>
                <a:pPr marL="342900" indent="-342900">
                  <a:lnSpc>
                    <a:spcPct val="175000"/>
                  </a:lnSpc>
                  <a:buFont typeface="Arial" panose="020B0604020202020204" pitchFamily="34" charset="0"/>
                  <a:buChar char="•"/>
                  <a:tabLst>
                    <a:tab pos="457200" algn="l"/>
                  </a:tabLst>
                </a:pP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m:rPr>
                            <m:sty m:val="p"/>
                          </m:rPr>
                          <a:rPr lang="en-US" sz="2400">
                            <a:latin typeface="Cambria Math" panose="02040503050406030204" pitchFamily="18" charset="0"/>
                            <a:cs typeface="Times New Roman" panose="02020603050405020304" pitchFamily="18" charset="0"/>
                          </a:rPr>
                          <m:t>Na</m:t>
                        </m:r>
                      </m:e>
                      <m:sup>
                        <m:r>
                          <a:rPr lang="en-US" sz="2400">
                            <a:latin typeface="Cambria Math" panose="02040503050406030204" pitchFamily="18" charset="0"/>
                            <a:cs typeface="Times New Roman" panose="02020603050405020304" pitchFamily="18" charset="0"/>
                          </a:rPr>
                          <m:t>+</m:t>
                        </m:r>
                      </m:sup>
                    </m:sSup>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m:rPr>
                            <m:sty m:val="p"/>
                          </m:rPr>
                          <a:rPr lang="en-US" sz="2400">
                            <a:latin typeface="Cambria Math" panose="02040503050406030204" pitchFamily="18" charset="0"/>
                            <a:cs typeface="Times New Roman" panose="02020603050405020304" pitchFamily="18" charset="0"/>
                          </a:rPr>
                          <m:t>SO</m:t>
                        </m:r>
                      </m:e>
                      <m:sub>
                        <m:r>
                          <a:rPr lang="en-US" sz="2400">
                            <a:latin typeface="Cambria Math" panose="02040503050406030204" pitchFamily="18" charset="0"/>
                            <a:cs typeface="Times New Roman" panose="02020603050405020304" pitchFamily="18" charset="0"/>
                          </a:rPr>
                          <m:t>4</m:t>
                        </m:r>
                        <m:r>
                          <a:rPr lang="en-US" sz="2400" b="0" i="0" baseline="30000" smtClean="0">
                            <a:latin typeface="Cambria Math" panose="02040503050406030204" pitchFamily="18" charset="0"/>
                            <a:cs typeface="Times New Roman" panose="02020603050405020304" pitchFamily="18" charset="0"/>
                          </a:rPr>
                          <m:t>−</m:t>
                        </m:r>
                      </m:sub>
                    </m:sSub>
                    <m:r>
                      <a:rPr lang="en-US" sz="240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ions combine to precipitate sodium sulfate salt </a:t>
                </a:r>
              </a:p>
              <a:p>
                <a:pPr marL="342900" indent="-342900">
                  <a:lnSpc>
                    <a:spcPct val="175000"/>
                  </a:lnSpc>
                  <a:buFont typeface="Arial" panose="020B0604020202020204" pitchFamily="34" charset="0"/>
                  <a:buChar char="•"/>
                  <a:tabLst>
                    <a:tab pos="457200" algn="l"/>
                  </a:tabLst>
                </a:pPr>
                <a:r>
                  <a:rPr lang="en-US" sz="2400" dirty="0" err="1">
                    <a:latin typeface="Times New Roman" panose="02020603050405020304" pitchFamily="18" charset="0"/>
                    <a:ea typeface="Calibri" panose="020F0502020204030204" pitchFamily="34" charset="0"/>
                    <a:cs typeface="Times New Roman" panose="02020603050405020304" pitchFamily="18" charset="0"/>
                  </a:rPr>
                  <a:t>Supersacs</a:t>
                </a:r>
                <a:r>
                  <a:rPr lang="en-US" sz="2400" dirty="0">
                    <a:latin typeface="Times New Roman" panose="02020603050405020304" pitchFamily="18" charset="0"/>
                    <a:ea typeface="Calibri" panose="020F0502020204030204" pitchFamily="34" charset="0"/>
                    <a:cs typeface="Times New Roman" panose="02020603050405020304" pitchFamily="18" charset="0"/>
                  </a:rPr>
                  <a:t> store final sodium sulfate salt product</a:t>
                </a:r>
              </a:p>
              <a:p>
                <a:pPr>
                  <a:lnSpc>
                    <a:spcPct val="150000"/>
                  </a:lnSpc>
                </a:pPr>
                <a:endParaRPr lang="en-US" dirty="0"/>
              </a:p>
            </p:txBody>
          </p:sp>
        </mc:Choice>
        <mc:Fallback>
          <p:sp>
            <p:nvSpPr>
              <p:cNvPr id="23" name="TextBox 22">
                <a:extLst>
                  <a:ext uri="{FF2B5EF4-FFF2-40B4-BE49-F238E27FC236}">
                    <a16:creationId xmlns:a16="http://schemas.microsoft.com/office/drawing/2014/main" id="{33B2DFBC-96E8-4799-A17E-29BDBB3EB043}"/>
                  </a:ext>
                </a:extLst>
              </p:cNvPr>
              <p:cNvSpPr txBox="1">
                <a:spLocks noRot="1" noChangeAspect="1" noMove="1" noResize="1" noEditPoints="1" noAdjustHandles="1" noChangeArrowheads="1" noChangeShapeType="1" noTextEdit="1"/>
              </p:cNvSpPr>
              <p:nvPr/>
            </p:nvSpPr>
            <p:spPr>
              <a:xfrm>
                <a:off x="12637663" y="21727437"/>
                <a:ext cx="8899001" cy="4989186"/>
              </a:xfrm>
              <a:prstGeom prst="rect">
                <a:avLst/>
              </a:prstGeom>
              <a:blipFill>
                <a:blip r:embed="rId24"/>
                <a:stretch>
                  <a:fillRect l="-1027"/>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9D05BE00-9B1C-4D3B-ACC1-20788D48E65E}"/>
              </a:ext>
            </a:extLst>
          </p:cNvPr>
          <p:cNvGrpSpPr/>
          <p:nvPr/>
        </p:nvGrpSpPr>
        <p:grpSpPr>
          <a:xfrm>
            <a:off x="40302442" y="9322977"/>
            <a:ext cx="2976282" cy="2614413"/>
            <a:chOff x="32519819" y="9021902"/>
            <a:chExt cx="2976282" cy="2614413"/>
          </a:xfrm>
        </p:grpSpPr>
        <p:pic>
          <p:nvPicPr>
            <p:cNvPr id="35" name="Picture 34">
              <a:extLst>
                <a:ext uri="{FF2B5EF4-FFF2-40B4-BE49-F238E27FC236}">
                  <a16:creationId xmlns:a16="http://schemas.microsoft.com/office/drawing/2014/main" id="{9A545ED9-BFD1-47B2-AF55-287E388401CD}"/>
                </a:ext>
              </a:extLst>
            </p:cNvPr>
            <p:cNvPicPr>
              <a:picLocks noChangeAspect="1"/>
            </p:cNvPicPr>
            <p:nvPr/>
          </p:nvPicPr>
          <p:blipFill>
            <a:blip r:embed="rId25"/>
            <a:stretch>
              <a:fillRect/>
            </a:stretch>
          </p:blipFill>
          <p:spPr>
            <a:xfrm>
              <a:off x="32519819" y="9021902"/>
              <a:ext cx="2976282" cy="2232212"/>
            </a:xfrm>
            <a:prstGeom prst="rect">
              <a:avLst/>
            </a:prstGeom>
          </p:spPr>
        </p:pic>
        <p:sp>
          <p:nvSpPr>
            <p:cNvPr id="36" name="TextBox 35">
              <a:extLst>
                <a:ext uri="{FF2B5EF4-FFF2-40B4-BE49-F238E27FC236}">
                  <a16:creationId xmlns:a16="http://schemas.microsoft.com/office/drawing/2014/main" id="{AE16F88A-3E62-4F51-A4FB-7C9010C8C5A5}"/>
                </a:ext>
              </a:extLst>
            </p:cNvPr>
            <p:cNvSpPr txBox="1"/>
            <p:nvPr/>
          </p:nvSpPr>
          <p:spPr>
            <a:xfrm>
              <a:off x="32656801" y="11266983"/>
              <a:ext cx="2702317"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Lipase Hydrolase Enzyme</a:t>
              </a:r>
            </a:p>
          </p:txBody>
        </p:sp>
      </p:grpSp>
      <p:sp>
        <p:nvSpPr>
          <p:cNvPr id="76" name="TextBox 75">
            <a:extLst>
              <a:ext uri="{FF2B5EF4-FFF2-40B4-BE49-F238E27FC236}">
                <a16:creationId xmlns:a16="http://schemas.microsoft.com/office/drawing/2014/main" id="{22A0CE3D-EE92-4A9A-877C-C2122705507A}"/>
              </a:ext>
            </a:extLst>
          </p:cNvPr>
          <p:cNvSpPr txBox="1"/>
          <p:nvPr/>
        </p:nvSpPr>
        <p:spPr>
          <a:xfrm>
            <a:off x="12639209" y="20097778"/>
            <a:ext cx="52560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a:latin typeface="Times New Roman" panose="02020603050405020304" pitchFamily="18" charset="0"/>
                <a:cs typeface="Times New Roman" panose="02020603050405020304" pitchFamily="18" charset="0"/>
              </a:rPr>
              <a:t>Figure 1:</a:t>
            </a:r>
            <a:r>
              <a:rPr lang="en-US" sz="2000" i="1">
                <a:latin typeface="Times New Roman" panose="02020603050405020304" pitchFamily="18" charset="0"/>
                <a:cs typeface="Times New Roman" panose="02020603050405020304" pitchFamily="18" charset="0"/>
              </a:rPr>
              <a:t> Overall Process Flow Diagram</a:t>
            </a:r>
          </a:p>
        </p:txBody>
      </p:sp>
      <p:sp>
        <p:nvSpPr>
          <p:cNvPr id="80" name="Rectangle 79">
            <a:extLst>
              <a:ext uri="{FF2B5EF4-FFF2-40B4-BE49-F238E27FC236}">
                <a16:creationId xmlns:a16="http://schemas.microsoft.com/office/drawing/2014/main" id="{F7B2740F-D3F8-4AF5-823E-B6043FA7FDA8}"/>
              </a:ext>
            </a:extLst>
          </p:cNvPr>
          <p:cNvSpPr/>
          <p:nvPr/>
        </p:nvSpPr>
        <p:spPr>
          <a:xfrm>
            <a:off x="12628777" y="21713310"/>
            <a:ext cx="8916773" cy="5526659"/>
          </a:xfrm>
          <a:prstGeom prst="rect">
            <a:avLst/>
          </a:prstGeom>
          <a:noFill/>
          <a:ln w="38100">
            <a:solidFill>
              <a:srgbClr val="F8B5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544F8FE-D3EB-4A16-A234-26C11999B99B}"/>
              </a:ext>
            </a:extLst>
          </p:cNvPr>
          <p:cNvSpPr/>
          <p:nvPr/>
        </p:nvSpPr>
        <p:spPr>
          <a:xfrm>
            <a:off x="22336778" y="21713310"/>
            <a:ext cx="8910561" cy="5526659"/>
          </a:xfrm>
          <a:prstGeom prst="rect">
            <a:avLst/>
          </a:prstGeom>
          <a:noFill/>
          <a:ln w="38100">
            <a:solidFill>
              <a:srgbClr val="C4B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10091BC-E7BA-4655-9294-731938536C5E}"/>
              </a:ext>
            </a:extLst>
          </p:cNvPr>
          <p:cNvSpPr/>
          <p:nvPr/>
        </p:nvSpPr>
        <p:spPr>
          <a:xfrm>
            <a:off x="12634540" y="4206272"/>
            <a:ext cx="8916773" cy="552665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117614C-2D49-41A5-B76A-99204807E59B}"/>
              </a:ext>
            </a:extLst>
          </p:cNvPr>
          <p:cNvSpPr/>
          <p:nvPr/>
        </p:nvSpPr>
        <p:spPr>
          <a:xfrm>
            <a:off x="22347041" y="4184630"/>
            <a:ext cx="8918666" cy="5558718"/>
          </a:xfrm>
          <a:prstGeom prst="rect">
            <a:avLst/>
          </a:prstGeom>
          <a:noFill/>
          <a:ln w="38100">
            <a:solidFill>
              <a:srgbClr val="A0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034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635B0C419AC449AD95BBF06F421373" ma:contentTypeVersion="12" ma:contentTypeDescription="Create a new document." ma:contentTypeScope="" ma:versionID="3650d004c56bc41af1a60ece49052e7b">
  <xsd:schema xmlns:xsd="http://www.w3.org/2001/XMLSchema" xmlns:xs="http://www.w3.org/2001/XMLSchema" xmlns:p="http://schemas.microsoft.com/office/2006/metadata/properties" xmlns:ns2="3549dbde-b66b-437c-a286-ad8a2b546cdb" xmlns:ns3="20c1f785-d035-4aeb-8151-8f39e27c9e69" targetNamespace="http://schemas.microsoft.com/office/2006/metadata/properties" ma:root="true" ma:fieldsID="404535027091feadf83106cc022cd2f7" ns2:_="" ns3:_="">
    <xsd:import namespace="3549dbde-b66b-437c-a286-ad8a2b546cdb"/>
    <xsd:import namespace="20c1f785-d035-4aeb-8151-8f39e27c9e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9dbde-b66b-437c-a286-ad8a2b546c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c1f785-d035-4aeb-8151-8f39e27c9e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3A29F0-2020-4799-ABED-6B2D814D13EA}">
  <ds:schemaRefs>
    <ds:schemaRef ds:uri="http://schemas.microsoft.com/sharepoint/v3/contenttype/forms"/>
  </ds:schemaRefs>
</ds:datastoreItem>
</file>

<file path=customXml/itemProps2.xml><?xml version="1.0" encoding="utf-8"?>
<ds:datastoreItem xmlns:ds="http://schemas.openxmlformats.org/officeDocument/2006/customXml" ds:itemID="{084BDF0A-6DFC-43FC-9ED8-00D77C15F1C9}">
  <ds:schemaRefs>
    <ds:schemaRef ds:uri="20c1f785-d035-4aeb-8151-8f39e27c9e69"/>
    <ds:schemaRef ds:uri="3549dbde-b66b-437c-a286-ad8a2b546c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58F706-8FF0-4DF8-973F-81E54489E98B}">
  <ds:schemaRefs>
    <ds:schemaRef ds:uri="20c1f785-d035-4aeb-8151-8f39e27c9e69"/>
    <ds:schemaRef ds:uri="3549dbde-b66b-437c-a286-ad8a2b546c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2440</Words>
  <Application>Microsoft Office PowerPoint</Application>
  <PresentationFormat>Custom</PresentationFormat>
  <Paragraphs>245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Arial,Sans-Serif</vt:lpstr>
      <vt:lpstr>Calibri</vt:lpstr>
      <vt:lpstr>Calibri Light</vt:lpstr>
      <vt:lpstr>Cambria Math</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Detcher</dc:creator>
  <cp:lastModifiedBy>Ker, Chelsea (kerce)</cp:lastModifiedBy>
  <cp:revision>2</cp:revision>
  <dcterms:created xsi:type="dcterms:W3CDTF">2020-04-07T18:27:47Z</dcterms:created>
  <dcterms:modified xsi:type="dcterms:W3CDTF">2022-04-22T01:42:56Z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0x01010052635B0C419AC449AD95BBF06F421373</vt:lpwstr>
  </property>
</Properties>
</file>