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</p:sldIdLst>
  <p:sldSz cx="36576000" cy="32918400"/>
  <p:notesSz cx="6881813" cy="9296400"/>
  <p:defaultTextStyle>
    <a:defPPr>
      <a:defRPr lang="en-US"/>
    </a:defPPr>
    <a:lvl1pPr marL="0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90044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80088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70132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60176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50220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40264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30309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20353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969"/>
    <a:srgbClr val="FE14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898" autoAdjust="0"/>
    <p:restoredTop sz="94705" autoAdjust="0"/>
  </p:normalViewPr>
  <p:slideViewPr>
    <p:cSldViewPr>
      <p:cViewPr varScale="1">
        <p:scale>
          <a:sx n="17" d="100"/>
          <a:sy n="17" d="100"/>
        </p:scale>
        <p:origin x="-2357" y="-187"/>
      </p:cViewPr>
      <p:guideLst>
        <p:guide orient="horz" pos="10368"/>
        <p:guide pos="11520"/>
      </p:guideLst>
    </p:cSldViewPr>
  </p:slideViewPr>
  <p:outlineViewPr>
    <p:cViewPr>
      <p:scale>
        <a:sx n="33" d="100"/>
        <a:sy n="33" d="100"/>
      </p:scale>
      <p:origin x="1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9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10226043"/>
            <a:ext cx="3108960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8653760"/>
            <a:ext cx="2560320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90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80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70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6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50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40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30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2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5FF73-BD17-4EEA-93B3-90847F6B5872}" type="datetimeFigureOut">
              <a:rPr lang="en-US" smtClean="0"/>
              <a:t>2015-06-04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6F2D-922B-45D3-97BD-DE8293D15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79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5FF73-BD17-4EEA-93B3-90847F6B5872}" type="datetimeFigureOut">
              <a:rPr lang="en-US" smtClean="0"/>
              <a:t>2015-06-04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6F2D-922B-45D3-97BD-DE8293D15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3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0" y="7033266"/>
            <a:ext cx="32918400" cy="1497939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0" y="7033266"/>
            <a:ext cx="98145600" cy="1497939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5FF73-BD17-4EEA-93B3-90847F6B5872}" type="datetimeFigureOut">
              <a:rPr lang="en-US" smtClean="0"/>
              <a:t>2015-06-04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6F2D-922B-45D3-97BD-DE8293D15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5FF73-BD17-4EEA-93B3-90847F6B5872}" type="datetimeFigureOut">
              <a:rPr lang="en-US" smtClean="0"/>
              <a:t>2015-06-04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6F2D-922B-45D3-97BD-DE8293D15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77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2" y="21153122"/>
            <a:ext cx="31089600" cy="6537960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2" y="13952227"/>
            <a:ext cx="31089600" cy="7200897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90044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80088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7013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601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5022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4026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3030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20353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5FF73-BD17-4EEA-93B3-90847F6B5872}" type="datetimeFigureOut">
              <a:rPr lang="en-US" smtClean="0"/>
              <a:t>2015-06-04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6F2D-922B-45D3-97BD-DE8293D15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38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0" y="40965121"/>
            <a:ext cx="65532000" cy="11586210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456800" y="40965121"/>
            <a:ext cx="65532000" cy="11586210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5FF73-BD17-4EEA-93B3-90847F6B5872}" type="datetimeFigureOut">
              <a:rPr lang="en-US" smtClean="0"/>
              <a:t>2015-06-04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6F2D-922B-45D3-97BD-DE8293D15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6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318262"/>
            <a:ext cx="3291840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2" y="7368542"/>
            <a:ext cx="16160752" cy="3070858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90044" indent="0">
              <a:buNone/>
              <a:defRPr sz="9100" b="1"/>
            </a:lvl2pPr>
            <a:lvl3pPr marL="4180088" indent="0">
              <a:buNone/>
              <a:defRPr sz="8200" b="1"/>
            </a:lvl3pPr>
            <a:lvl4pPr marL="6270132" indent="0">
              <a:buNone/>
              <a:defRPr sz="7300" b="1"/>
            </a:lvl4pPr>
            <a:lvl5pPr marL="8360176" indent="0">
              <a:buNone/>
              <a:defRPr sz="7300" b="1"/>
            </a:lvl5pPr>
            <a:lvl6pPr marL="10450220" indent="0">
              <a:buNone/>
              <a:defRPr sz="7300" b="1"/>
            </a:lvl6pPr>
            <a:lvl7pPr marL="12540264" indent="0">
              <a:buNone/>
              <a:defRPr sz="7300" b="1"/>
            </a:lvl7pPr>
            <a:lvl8pPr marL="14630309" indent="0">
              <a:buNone/>
              <a:defRPr sz="7300" b="1"/>
            </a:lvl8pPr>
            <a:lvl9pPr marL="16720353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2" y="10439400"/>
            <a:ext cx="16160752" cy="1896618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102" y="7368542"/>
            <a:ext cx="16167100" cy="3070858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90044" indent="0">
              <a:buNone/>
              <a:defRPr sz="9100" b="1"/>
            </a:lvl2pPr>
            <a:lvl3pPr marL="4180088" indent="0">
              <a:buNone/>
              <a:defRPr sz="8200" b="1"/>
            </a:lvl3pPr>
            <a:lvl4pPr marL="6270132" indent="0">
              <a:buNone/>
              <a:defRPr sz="7300" b="1"/>
            </a:lvl4pPr>
            <a:lvl5pPr marL="8360176" indent="0">
              <a:buNone/>
              <a:defRPr sz="7300" b="1"/>
            </a:lvl5pPr>
            <a:lvl6pPr marL="10450220" indent="0">
              <a:buNone/>
              <a:defRPr sz="7300" b="1"/>
            </a:lvl6pPr>
            <a:lvl7pPr marL="12540264" indent="0">
              <a:buNone/>
              <a:defRPr sz="7300" b="1"/>
            </a:lvl7pPr>
            <a:lvl8pPr marL="14630309" indent="0">
              <a:buNone/>
              <a:defRPr sz="7300" b="1"/>
            </a:lvl8pPr>
            <a:lvl9pPr marL="16720353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102" y="10439400"/>
            <a:ext cx="16167100" cy="1896618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5FF73-BD17-4EEA-93B3-90847F6B5872}" type="datetimeFigureOut">
              <a:rPr lang="en-US" smtClean="0"/>
              <a:t>2015-06-04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6F2D-922B-45D3-97BD-DE8293D15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59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5FF73-BD17-4EEA-93B3-90847F6B5872}" type="datetimeFigureOut">
              <a:rPr lang="en-US" smtClean="0"/>
              <a:t>2015-06-04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6F2D-922B-45D3-97BD-DE8293D15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21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5FF73-BD17-4EEA-93B3-90847F6B5872}" type="datetimeFigureOut">
              <a:rPr lang="en-US" smtClean="0"/>
              <a:t>2015-06-04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6F2D-922B-45D3-97BD-DE8293D15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17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4" y="1310640"/>
            <a:ext cx="12033252" cy="5577840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200" y="1310644"/>
            <a:ext cx="20447000" cy="28094943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4" y="6888484"/>
            <a:ext cx="12033252" cy="22517103"/>
          </a:xfrm>
        </p:spPr>
        <p:txBody>
          <a:bodyPr/>
          <a:lstStyle>
            <a:lvl1pPr marL="0" indent="0">
              <a:buNone/>
              <a:defRPr sz="6400"/>
            </a:lvl1pPr>
            <a:lvl2pPr marL="2090044" indent="0">
              <a:buNone/>
              <a:defRPr sz="5500"/>
            </a:lvl2pPr>
            <a:lvl3pPr marL="4180088" indent="0">
              <a:buNone/>
              <a:defRPr sz="4600"/>
            </a:lvl3pPr>
            <a:lvl4pPr marL="6270132" indent="0">
              <a:buNone/>
              <a:defRPr sz="4100"/>
            </a:lvl4pPr>
            <a:lvl5pPr marL="8360176" indent="0">
              <a:buNone/>
              <a:defRPr sz="4100"/>
            </a:lvl5pPr>
            <a:lvl6pPr marL="10450220" indent="0">
              <a:buNone/>
              <a:defRPr sz="4100"/>
            </a:lvl6pPr>
            <a:lvl7pPr marL="12540264" indent="0">
              <a:buNone/>
              <a:defRPr sz="4100"/>
            </a:lvl7pPr>
            <a:lvl8pPr marL="14630309" indent="0">
              <a:buNone/>
              <a:defRPr sz="4100"/>
            </a:lvl8pPr>
            <a:lvl9pPr marL="16720353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5FF73-BD17-4EEA-93B3-90847F6B5872}" type="datetimeFigureOut">
              <a:rPr lang="en-US" smtClean="0"/>
              <a:t>2015-06-04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6F2D-922B-45D3-97BD-DE8293D15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9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152" y="23042882"/>
            <a:ext cx="21945600" cy="2720343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9152" y="2941320"/>
            <a:ext cx="21945600" cy="19751040"/>
          </a:xfrm>
        </p:spPr>
        <p:txBody>
          <a:bodyPr/>
          <a:lstStyle>
            <a:lvl1pPr marL="0" indent="0">
              <a:buNone/>
              <a:defRPr sz="14600"/>
            </a:lvl1pPr>
            <a:lvl2pPr marL="2090044" indent="0">
              <a:buNone/>
              <a:defRPr sz="12800"/>
            </a:lvl2pPr>
            <a:lvl3pPr marL="4180088" indent="0">
              <a:buNone/>
              <a:defRPr sz="11000"/>
            </a:lvl3pPr>
            <a:lvl4pPr marL="6270132" indent="0">
              <a:buNone/>
              <a:defRPr sz="9100"/>
            </a:lvl4pPr>
            <a:lvl5pPr marL="8360176" indent="0">
              <a:buNone/>
              <a:defRPr sz="9100"/>
            </a:lvl5pPr>
            <a:lvl6pPr marL="10450220" indent="0">
              <a:buNone/>
              <a:defRPr sz="9100"/>
            </a:lvl6pPr>
            <a:lvl7pPr marL="12540264" indent="0">
              <a:buNone/>
              <a:defRPr sz="9100"/>
            </a:lvl7pPr>
            <a:lvl8pPr marL="14630309" indent="0">
              <a:buNone/>
              <a:defRPr sz="9100"/>
            </a:lvl8pPr>
            <a:lvl9pPr marL="16720353" indent="0">
              <a:buNone/>
              <a:defRPr sz="9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152" y="25763225"/>
            <a:ext cx="21945600" cy="3863337"/>
          </a:xfrm>
        </p:spPr>
        <p:txBody>
          <a:bodyPr/>
          <a:lstStyle>
            <a:lvl1pPr marL="0" indent="0">
              <a:buNone/>
              <a:defRPr sz="6400"/>
            </a:lvl1pPr>
            <a:lvl2pPr marL="2090044" indent="0">
              <a:buNone/>
              <a:defRPr sz="5500"/>
            </a:lvl2pPr>
            <a:lvl3pPr marL="4180088" indent="0">
              <a:buNone/>
              <a:defRPr sz="4600"/>
            </a:lvl3pPr>
            <a:lvl4pPr marL="6270132" indent="0">
              <a:buNone/>
              <a:defRPr sz="4100"/>
            </a:lvl4pPr>
            <a:lvl5pPr marL="8360176" indent="0">
              <a:buNone/>
              <a:defRPr sz="4100"/>
            </a:lvl5pPr>
            <a:lvl6pPr marL="10450220" indent="0">
              <a:buNone/>
              <a:defRPr sz="4100"/>
            </a:lvl6pPr>
            <a:lvl7pPr marL="12540264" indent="0">
              <a:buNone/>
              <a:defRPr sz="4100"/>
            </a:lvl7pPr>
            <a:lvl8pPr marL="14630309" indent="0">
              <a:buNone/>
              <a:defRPr sz="4100"/>
            </a:lvl8pPr>
            <a:lvl9pPr marL="16720353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5FF73-BD17-4EEA-93B3-90847F6B5872}" type="datetimeFigureOut">
              <a:rPr lang="en-US" smtClean="0"/>
              <a:t>2015-06-04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6F2D-922B-45D3-97BD-DE8293D15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38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318262"/>
            <a:ext cx="32918400" cy="5486400"/>
          </a:xfrm>
          <a:prstGeom prst="rect">
            <a:avLst/>
          </a:prstGeom>
        </p:spPr>
        <p:txBody>
          <a:bodyPr vert="horz" lIns="418009" tIns="209004" rIns="418009" bIns="20900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7680964"/>
            <a:ext cx="32918400" cy="21724622"/>
          </a:xfrm>
          <a:prstGeom prst="rect">
            <a:avLst/>
          </a:prstGeom>
        </p:spPr>
        <p:txBody>
          <a:bodyPr vert="horz" lIns="418009" tIns="209004" rIns="418009" bIns="20900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30510485"/>
            <a:ext cx="8534400" cy="1752600"/>
          </a:xfrm>
          <a:prstGeom prst="rect">
            <a:avLst/>
          </a:prstGeom>
        </p:spPr>
        <p:txBody>
          <a:bodyPr vert="horz" lIns="418009" tIns="209004" rIns="418009" bIns="209004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5FF73-BD17-4EEA-93B3-90847F6B5872}" type="datetimeFigureOut">
              <a:rPr lang="en-US" smtClean="0"/>
              <a:t>2015-06-04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96800" y="30510485"/>
            <a:ext cx="11582400" cy="1752600"/>
          </a:xfrm>
          <a:prstGeom prst="rect">
            <a:avLst/>
          </a:prstGeom>
        </p:spPr>
        <p:txBody>
          <a:bodyPr vert="horz" lIns="418009" tIns="209004" rIns="418009" bIns="209004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212800" y="30510485"/>
            <a:ext cx="8534400" cy="1752600"/>
          </a:xfrm>
          <a:prstGeom prst="rect">
            <a:avLst/>
          </a:prstGeom>
        </p:spPr>
        <p:txBody>
          <a:bodyPr vert="horz" lIns="418009" tIns="209004" rIns="418009" bIns="209004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C6F2D-922B-45D3-97BD-DE8293D15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53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80088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7533" indent="-1567533" algn="l" defTabSz="418008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6322" indent="-1306278" algn="l" defTabSz="4180088" rtl="0" eaLnBrk="1" latinLnBrk="0" hangingPunct="1">
        <a:spcBef>
          <a:spcPct val="20000"/>
        </a:spcBef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5110" indent="-1045022" algn="l" defTabSz="4180088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154" indent="-1045022" algn="l" defTabSz="4180088" rtl="0" eaLnBrk="1" latinLnBrk="0" hangingPunct="1">
        <a:spcBef>
          <a:spcPct val="20000"/>
        </a:spcBef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405198" indent="-1045022" algn="l" defTabSz="4180088" rtl="0" eaLnBrk="1" latinLnBrk="0" hangingPunct="1">
        <a:spcBef>
          <a:spcPct val="20000"/>
        </a:spcBef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95242" indent="-1045022" algn="l" defTabSz="4180088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85287" indent="-1045022" algn="l" defTabSz="4180088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75331" indent="-1045022" algn="l" defTabSz="4180088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65375" indent="-1045022" algn="l" defTabSz="4180088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90044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80088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70132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60176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50220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40264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30309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20353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0669" y="76200"/>
            <a:ext cx="32040931" cy="5856352"/>
          </a:xfrm>
        </p:spPr>
        <p:txBody>
          <a:bodyPr>
            <a:normAutofit/>
          </a:bodyPr>
          <a:lstStyle/>
          <a:p>
            <a:pPr algn="r"/>
            <a:r>
              <a:rPr lang="en-US" sz="7800" b="1" dirty="0">
                <a:solidFill>
                  <a:srgbClr val="696969"/>
                </a:solidFill>
              </a:rPr>
              <a:t>Achieving Ambitious Agendas with Limited Means </a:t>
            </a:r>
            <a:r>
              <a:rPr lang="en-US" sz="7800" b="1" dirty="0" smtClean="0">
                <a:solidFill>
                  <a:srgbClr val="696969"/>
                </a:solidFill>
              </a:rPr>
              <a:t/>
            </a:r>
            <a:br>
              <a:rPr lang="en-US" sz="7800" b="1" dirty="0" smtClean="0">
                <a:solidFill>
                  <a:srgbClr val="696969"/>
                </a:solidFill>
              </a:rPr>
            </a:br>
            <a:r>
              <a:rPr lang="en-US" sz="7800" b="1" dirty="0" smtClean="0">
                <a:solidFill>
                  <a:srgbClr val="696969"/>
                </a:solidFill>
              </a:rPr>
              <a:t>at </a:t>
            </a:r>
            <a:r>
              <a:rPr lang="en-US" sz="7800" b="1" dirty="0">
                <a:solidFill>
                  <a:srgbClr val="696969"/>
                </a:solidFill>
              </a:rPr>
              <a:t>the University of </a:t>
            </a:r>
            <a:r>
              <a:rPr lang="en-US" sz="7800" b="1" dirty="0" smtClean="0">
                <a:solidFill>
                  <a:srgbClr val="696969"/>
                </a:solidFill>
              </a:rPr>
              <a:t>Cincinnati</a:t>
            </a:r>
          </a:p>
          <a:p>
            <a:pPr algn="r"/>
            <a:r>
              <a:rPr lang="en-US" sz="6000" dirty="0">
                <a:solidFill>
                  <a:srgbClr val="696969"/>
                </a:solidFill>
              </a:rPr>
              <a:t>Linda D. Newman, Ted Baldwin, Eira </a:t>
            </a:r>
            <a:r>
              <a:rPr lang="en-US" sz="6000" dirty="0" smtClean="0">
                <a:solidFill>
                  <a:srgbClr val="696969"/>
                </a:solidFill>
              </a:rPr>
              <a:t>Tansey</a:t>
            </a:r>
          </a:p>
          <a:p>
            <a:pPr algn="r"/>
            <a:r>
              <a:rPr lang="en-US" sz="10600" dirty="0" smtClean="0">
                <a:solidFill>
                  <a:srgbClr val="FE14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https://scholar.uc.edu</a:t>
            </a:r>
            <a:endParaRPr lang="en-US" sz="10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2525268"/>
            <a:ext cx="12070080" cy="310896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295400" y="5867400"/>
            <a:ext cx="34213800" cy="9241821"/>
          </a:xfrm>
          <a:prstGeom prst="rect">
            <a:avLst/>
          </a:prstGeom>
          <a:ln w="101600">
            <a:solidFill>
              <a:schemeClr val="tx1"/>
            </a:solidFill>
          </a:ln>
        </p:spPr>
        <p:txBody>
          <a:bodyPr vert="horz" lIns="418009" tIns="209004" rIns="418009" bIns="209004" rtlCol="0">
            <a:normAutofit/>
          </a:bodyPr>
          <a:lstStyle>
            <a:lvl1pPr marL="0" indent="0" algn="ctr" defTabSz="41800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90044" indent="0" algn="ctr" defTabSz="41800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180088" indent="0" algn="ctr" defTabSz="41800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270132" indent="0" algn="ctr" defTabSz="41800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360176" indent="0" algn="ctr" defTabSz="41800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450220" indent="0" algn="ctr" defTabSz="41800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540264" indent="0" algn="ctr" defTabSz="41800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630309" indent="0" algn="ctr" defTabSz="41800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720353" indent="0" algn="ctr" defTabSz="41800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 smtClean="0">
                <a:solidFill>
                  <a:srgbClr val="696969"/>
                </a:solidFill>
                <a:latin typeface="Franklin Gothic Heavy" panose="020B0903020102020204" pitchFamily="34" charset="0"/>
              </a:rPr>
              <a:t>Early Adopters</a:t>
            </a:r>
            <a:endParaRPr lang="en-US" sz="9600" dirty="0">
              <a:solidFill>
                <a:srgbClr val="696969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1026" name="Picture 2" descr="C:\Users\tanseyem\Box Sync\OR2015\EAFeedback_Wallrodt_ReuseMetadata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11643378"/>
            <a:ext cx="10134601" cy="31599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anseyem\Box Sync\OR2015\EAFeedback_Rutz_Vide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7400" y="11795777"/>
            <a:ext cx="14092001" cy="30075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192000" y="17487903"/>
            <a:ext cx="18473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>
            <a:spLocks/>
          </p:cNvSpPr>
          <p:nvPr/>
        </p:nvSpPr>
        <p:spPr>
          <a:xfrm>
            <a:off x="12018979" y="9734213"/>
            <a:ext cx="5541196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rnd">
            <a:solidFill>
              <a:schemeClr val="accent5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50800" dir="2520000" algn="ctr" rotWithShape="0">
              <a:schemeClr val="tx2">
                <a:alpha val="55000"/>
              </a:scheme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John Wallrodt, Classics  Early Adopter &amp; </a:t>
            </a:r>
            <a:br>
              <a:rPr lang="en-US" sz="3600" dirty="0" smtClean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>Jacquie Riley,  </a:t>
            </a:r>
            <a:br>
              <a:rPr lang="en-US" sz="3600" dirty="0" smtClean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>EA liaison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00346" y="10439400"/>
            <a:ext cx="3796770" cy="451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429500" y="7287161"/>
            <a:ext cx="590550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rnd">
            <a:solidFill>
              <a:schemeClr val="accent5"/>
            </a:solidFill>
          </a:ln>
          <a:effectLst>
            <a:outerShdw blurRad="50800" dist="50800" dir="2520000" algn="ctr" rotWithShape="0">
              <a:schemeClr val="tx2">
                <a:alpha val="55000"/>
              </a:scheme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Chris Swoboda, Education</a:t>
            </a:r>
            <a:br>
              <a:rPr lang="en-US" sz="3600" dirty="0" smtClean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>Early Adopter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9163" y="8001000"/>
            <a:ext cx="6603055" cy="3448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8944937" y="9448800"/>
            <a:ext cx="6183263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rnd">
            <a:solidFill>
              <a:schemeClr val="accent5"/>
            </a:solidFill>
          </a:ln>
          <a:effectLst>
            <a:outerShdw blurRad="50800" dist="50800" dir="2520000" algn="ctr" rotWithShape="0">
              <a:schemeClr val="tx2">
                <a:alpha val="55000"/>
              </a:scheme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Steve Matter, Biology</a:t>
            </a:r>
            <a:br>
              <a:rPr lang="en-US" sz="3600" dirty="0" smtClean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>Early Adopter &amp; </a:t>
            </a:r>
            <a:br>
              <a:rPr lang="en-US" sz="3600" dirty="0" smtClean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>Amy Koshoffer, EA liaison 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88282" y="7467600"/>
            <a:ext cx="6320118" cy="373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295400" y="15468600"/>
            <a:ext cx="34213800" cy="5029200"/>
            <a:chOff x="1295400" y="14781773"/>
            <a:chExt cx="34213800" cy="3552444"/>
          </a:xfrm>
        </p:grpSpPr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1295400" y="14781773"/>
              <a:ext cx="34213800" cy="3552444"/>
            </a:xfrm>
            <a:prstGeom prst="rect">
              <a:avLst/>
            </a:prstGeom>
            <a:ln w="101600">
              <a:solidFill>
                <a:schemeClr val="bg1">
                  <a:lumMod val="50000"/>
                </a:schemeClr>
              </a:solidFill>
            </a:ln>
          </p:spPr>
          <p:txBody>
            <a:bodyPr vert="horz" lIns="418009" tIns="209004" rIns="418009" bIns="209004" rtlCol="0">
              <a:normAutofit/>
            </a:bodyPr>
            <a:lstStyle>
              <a:lvl1pPr marL="0" indent="0" algn="ctr" defTabSz="4180088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2090044" indent="0" algn="ctr" defTabSz="4180088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4180088" indent="0" algn="ctr" defTabSz="4180088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1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6270132" indent="0" algn="ctr" defTabSz="4180088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8360176" indent="0" algn="ctr" defTabSz="4180088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0450220" indent="0" algn="ctr" defTabSz="4180088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2540264" indent="0" algn="ctr" defTabSz="4180088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4630309" indent="0" algn="ctr" defTabSz="4180088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6720353" indent="0" algn="ctr" defTabSz="4180088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600" dirty="0" smtClean="0">
                  <a:solidFill>
                    <a:srgbClr val="696969"/>
                  </a:solidFill>
                  <a:latin typeface="Franklin Gothic Heavy" panose="020B0903020102020204" pitchFamily="34" charset="0"/>
                </a:rPr>
                <a:t>Use Cases</a:t>
              </a:r>
            </a:p>
            <a:p>
              <a:endParaRPr lang="en-US" dirty="0"/>
            </a:p>
          </p:txBody>
        </p:sp>
        <p:pic>
          <p:nvPicPr>
            <p:cNvPr id="1028" name="Picture 4" descr="C:\Users\tanseyem\Box Sync\OR2015\gitUseCase_ReuseMetadata.JPG"/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8" r="7858"/>
            <a:stretch/>
          </p:blipFill>
          <p:spPr bwMode="auto">
            <a:xfrm>
              <a:off x="1600199" y="15311234"/>
              <a:ext cx="10744200" cy="282378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tanseyem\Box Sync\OR2015\gitUseCase_Video.JPG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0" y="15311234"/>
              <a:ext cx="10744200" cy="282378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12725400" y="16487811"/>
              <a:ext cx="11277600" cy="724722"/>
            </a:xfrm>
            <a:prstGeom prst="rect">
              <a:avLst/>
            </a:prstGeom>
            <a:ln w="63500" cap="rnd">
              <a:solidFill>
                <a:schemeClr val="accent5"/>
              </a:solidFill>
              <a:prstDash val="sysDash"/>
            </a:ln>
            <a:effectLst>
              <a:outerShdw blurRad="50800" dist="50800" dir="2520000" algn="ctr" rotWithShape="0">
                <a:schemeClr val="tx2">
                  <a:alpha val="55000"/>
                </a:scheme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5500" b="1" dirty="0" smtClean="0">
                  <a:solidFill>
                    <a:srgbClr val="FE1446"/>
                  </a:solidFill>
                </a:rPr>
                <a:t>github.com/</a:t>
              </a:r>
              <a:r>
                <a:rPr lang="en-US" sz="5500" b="1" dirty="0" err="1" smtClean="0">
                  <a:solidFill>
                    <a:srgbClr val="FE1446"/>
                  </a:solidFill>
                </a:rPr>
                <a:t>uclibs</a:t>
              </a:r>
              <a:r>
                <a:rPr lang="en-US" sz="5500" b="1" dirty="0" smtClean="0">
                  <a:solidFill>
                    <a:srgbClr val="FE1446"/>
                  </a:solidFill>
                </a:rPr>
                <a:t>/</a:t>
              </a:r>
              <a:r>
                <a:rPr lang="en-US" sz="5500" b="1" dirty="0" err="1" smtClean="0">
                  <a:solidFill>
                    <a:srgbClr val="FE1446"/>
                  </a:solidFill>
                </a:rPr>
                <a:t>scholar_use_cases</a:t>
              </a:r>
              <a:endParaRPr lang="en-US" sz="5500" b="1" dirty="0">
                <a:solidFill>
                  <a:srgbClr val="FE1446"/>
                </a:solidFill>
              </a:endParaRPr>
            </a:p>
          </p:txBody>
        </p:sp>
      </p:grpSp>
      <p:sp>
        <p:nvSpPr>
          <p:cNvPr id="7" name="Subtitle 2"/>
          <p:cNvSpPr txBox="1">
            <a:spLocks/>
          </p:cNvSpPr>
          <p:nvPr/>
        </p:nvSpPr>
        <p:spPr>
          <a:xfrm>
            <a:off x="1295400" y="20802600"/>
            <a:ext cx="34213800" cy="10591800"/>
          </a:xfrm>
          <a:prstGeom prst="rect">
            <a:avLst/>
          </a:prstGeom>
          <a:ln w="101600">
            <a:solidFill>
              <a:srgbClr val="FF0000"/>
            </a:solidFill>
          </a:ln>
        </p:spPr>
        <p:txBody>
          <a:bodyPr vert="horz" lIns="418009" tIns="209004" rIns="418009" bIns="209004" rtlCol="0">
            <a:normAutofit/>
          </a:bodyPr>
          <a:lstStyle>
            <a:lvl1pPr marL="0" indent="0" algn="ctr" defTabSz="41800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90044" indent="0" algn="ctr" defTabSz="41800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180088" indent="0" algn="ctr" defTabSz="41800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270132" indent="0" algn="ctr" defTabSz="41800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360176" indent="0" algn="ctr" defTabSz="41800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450220" indent="0" algn="ctr" defTabSz="41800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540264" indent="0" algn="ctr" defTabSz="41800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630309" indent="0" algn="ctr" defTabSz="41800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720353" indent="0" algn="ctr" defTabSz="41800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 smtClean="0">
                <a:solidFill>
                  <a:srgbClr val="696969"/>
                </a:solidFill>
                <a:latin typeface="Franklin Gothic Heavy" panose="020B0903020102020204" pitchFamily="34" charset="0"/>
              </a:rPr>
              <a:t>Software Development</a:t>
            </a:r>
            <a:endParaRPr lang="en-US" sz="9600" dirty="0">
              <a:solidFill>
                <a:srgbClr val="696969"/>
              </a:solidFill>
              <a:latin typeface="Franklin Gothic Heavy" panose="020B09030201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543051" y="22461575"/>
            <a:ext cx="33585149" cy="8070162"/>
            <a:chOff x="1543051" y="22700969"/>
            <a:chExt cx="33585149" cy="6276741"/>
          </a:xfrm>
        </p:grpSpPr>
        <p:pic>
          <p:nvPicPr>
            <p:cNvPr id="1030" name="Picture 6" descr="C:\Users\tanseyem\Box Sync\OR2015\gitIssue_Video.JP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434"/>
            <a:stretch/>
          </p:blipFill>
          <p:spPr bwMode="auto">
            <a:xfrm>
              <a:off x="24178682" y="22707600"/>
              <a:ext cx="10949518" cy="627011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tanseyem\Box Sync\OR2015\gitIssue_ReuseMetadata.JPG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3051" y="22700969"/>
              <a:ext cx="10954512" cy="62727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>
            <a:spLocks noChangeAspect="1"/>
          </p:cNvSpPr>
          <p:nvPr/>
        </p:nvSpPr>
        <p:spPr>
          <a:xfrm>
            <a:off x="13944600" y="22641342"/>
            <a:ext cx="8686800" cy="2123658"/>
          </a:xfrm>
          <a:prstGeom prst="rect">
            <a:avLst/>
          </a:prstGeom>
          <a:solidFill>
            <a:schemeClr val="lt1"/>
          </a:solidFill>
          <a:ln w="63500" cap="rnd">
            <a:solidFill>
              <a:schemeClr val="accent5"/>
            </a:solidFill>
            <a:prstDash val="sysDash"/>
          </a:ln>
          <a:effectLst>
            <a:outerShdw blurRad="50800" dist="50800" dir="2520000" algn="ctr" rotWithShape="0">
              <a:schemeClr val="tx2">
                <a:alpha val="55000"/>
              </a:scheme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E1446"/>
                </a:solidFill>
              </a:rPr>
              <a:t>github.com/</a:t>
            </a:r>
            <a:r>
              <a:rPr lang="en-US" sz="4400" b="1" dirty="0" err="1" smtClean="0">
                <a:solidFill>
                  <a:srgbClr val="FE1446"/>
                </a:solidFill>
              </a:rPr>
              <a:t>uclibs</a:t>
            </a:r>
            <a:r>
              <a:rPr lang="en-US" sz="4400" b="1" dirty="0" smtClean="0">
                <a:solidFill>
                  <a:srgbClr val="FE1446"/>
                </a:solidFill>
              </a:rPr>
              <a:t>/</a:t>
            </a:r>
            <a:r>
              <a:rPr lang="en-US" sz="4400" b="1" dirty="0" err="1" smtClean="0">
                <a:solidFill>
                  <a:srgbClr val="FE1446"/>
                </a:solidFill>
              </a:rPr>
              <a:t>scholar_uc</a:t>
            </a:r>
            <a:r>
              <a:rPr lang="en-US" sz="4400" b="1" dirty="0" smtClean="0">
                <a:solidFill>
                  <a:srgbClr val="FE1446"/>
                </a:solidFill>
              </a:rPr>
              <a:t> </a:t>
            </a:r>
            <a:endParaRPr lang="en-US" sz="4400" b="1" dirty="0">
              <a:solidFill>
                <a:srgbClr val="FE1446"/>
              </a:solidFill>
            </a:endParaRPr>
          </a:p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&amp;</a:t>
            </a:r>
          </a:p>
          <a:p>
            <a:pPr algn="ctr"/>
            <a:r>
              <a:rPr lang="en-US" sz="4400" b="1" dirty="0" smtClean="0">
                <a:solidFill>
                  <a:srgbClr val="FE1446"/>
                </a:solidFill>
              </a:rPr>
              <a:t>github.com/</a:t>
            </a:r>
            <a:r>
              <a:rPr lang="en-US" sz="4400" b="1" dirty="0" err="1" smtClean="0">
                <a:solidFill>
                  <a:srgbClr val="FE1446"/>
                </a:solidFill>
              </a:rPr>
              <a:t>uclibs</a:t>
            </a:r>
            <a:r>
              <a:rPr lang="en-US" sz="4400" b="1" dirty="0" smtClean="0">
                <a:solidFill>
                  <a:srgbClr val="FE1446"/>
                </a:solidFill>
              </a:rPr>
              <a:t>/</a:t>
            </a:r>
            <a:r>
              <a:rPr lang="en-US" sz="4400" b="1" dirty="0" err="1" smtClean="0">
                <a:solidFill>
                  <a:srgbClr val="FE1446"/>
                </a:solidFill>
              </a:rPr>
              <a:t>curate_fork</a:t>
            </a:r>
            <a:endParaRPr lang="en-US" sz="4400" b="1" dirty="0">
              <a:solidFill>
                <a:srgbClr val="FE1446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15651" r="9067" b="15119"/>
          <a:stretch/>
        </p:blipFill>
        <p:spPr>
          <a:xfrm>
            <a:off x="1066800" y="533400"/>
            <a:ext cx="4036261" cy="1905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2593337" y="31394400"/>
            <a:ext cx="11585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Open Repositories 2015: Indianapolis, IN, June 8-11, 2015</a:t>
            </a:r>
            <a:endParaRPr lang="en-US" sz="3600" b="1" dirty="0"/>
          </a:p>
        </p:txBody>
      </p:sp>
      <p:sp>
        <p:nvSpPr>
          <p:cNvPr id="16" name="Down Arrow 15"/>
          <p:cNvSpPr/>
          <p:nvPr/>
        </p:nvSpPr>
        <p:spPr>
          <a:xfrm>
            <a:off x="29413200" y="20116800"/>
            <a:ext cx="2057400" cy="2286000"/>
          </a:xfrm>
          <a:prstGeom prst="downArrow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6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101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/>
          <p:cNvSpPr/>
          <p:nvPr/>
        </p:nvSpPr>
        <p:spPr>
          <a:xfrm>
            <a:off x="4666247" y="20081268"/>
            <a:ext cx="2057400" cy="2286000"/>
          </a:xfrm>
          <a:prstGeom prst="downArrow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6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101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666247" y="14597634"/>
            <a:ext cx="2057400" cy="1872234"/>
          </a:xfrm>
          <a:prstGeom prst="downArrow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6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101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wn Arrow 41"/>
          <p:cNvSpPr/>
          <p:nvPr/>
        </p:nvSpPr>
        <p:spPr>
          <a:xfrm>
            <a:off x="29413200" y="14554200"/>
            <a:ext cx="2057400" cy="1872234"/>
          </a:xfrm>
          <a:prstGeom prst="downArrow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6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101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12055400" y="25178708"/>
            <a:ext cx="12709600" cy="5863982"/>
            <a:chOff x="11866342" y="25230827"/>
            <a:chExt cx="12709600" cy="5863982"/>
          </a:xfrm>
        </p:grpSpPr>
        <p:sp>
          <p:nvSpPr>
            <p:cNvPr id="24" name="TextBox 23"/>
            <p:cNvSpPr txBox="1"/>
            <p:nvPr/>
          </p:nvSpPr>
          <p:spPr>
            <a:xfrm>
              <a:off x="11866342" y="29894480"/>
              <a:ext cx="12709600" cy="12003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rnd">
              <a:solidFill>
                <a:schemeClr val="accent5"/>
              </a:solidFill>
            </a:ln>
            <a:effectLst>
              <a:outerShdw blurRad="50800" dist="50800" dir="2520000" algn="ctr" rotWithShape="0">
                <a:schemeClr val="tx2">
                  <a:alpha val="55000"/>
                </a:scheme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C00000"/>
                  </a:solidFill>
                </a:rPr>
                <a:t>Scholar@UC Dev team</a:t>
              </a:r>
              <a:r>
                <a:rPr lang="en-US" sz="3600" dirty="0" smtClean="0">
                  <a:solidFill>
                    <a:srgbClr val="C00000"/>
                  </a:solidFill>
                </a:rPr>
                <a:t>: James Van Mil, Patrick Burke, Glen Horton, Lukas Miciunas, Thomas Scherz, Linda Newman</a:t>
              </a:r>
              <a:endParaRPr lang="en-US" sz="3600" dirty="0">
                <a:solidFill>
                  <a:srgbClr val="C00000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01062" y="25230827"/>
              <a:ext cx="6126480" cy="3091492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6600" y="26496656"/>
            <a:ext cx="6126480" cy="314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6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</TotalTime>
  <Words>65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University of Cincinnati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Theodore W Baldwin</dc:creator>
  <cp:lastModifiedBy>Eira Tansey</cp:lastModifiedBy>
  <cp:revision>57</cp:revision>
  <cp:lastPrinted>2015-06-03T21:47:32Z</cp:lastPrinted>
  <dcterms:created xsi:type="dcterms:W3CDTF">2015-05-28T18:58:35Z</dcterms:created>
  <dcterms:modified xsi:type="dcterms:W3CDTF">2015-06-04T17:34:54Z</dcterms:modified>
</cp:coreProperties>
</file>