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301" r:id="rId3"/>
    <p:sldId id="305" r:id="rId4"/>
    <p:sldId id="264" r:id="rId5"/>
    <p:sldId id="265" r:id="rId6"/>
    <p:sldId id="266" r:id="rId7"/>
    <p:sldId id="280" r:id="rId8"/>
    <p:sldId id="303" r:id="rId9"/>
    <p:sldId id="281" r:id="rId10"/>
    <p:sldId id="294" r:id="rId11"/>
    <p:sldId id="295" r:id="rId12"/>
    <p:sldId id="296" r:id="rId13"/>
    <p:sldId id="297" r:id="rId14"/>
    <p:sldId id="298" r:id="rId15"/>
    <p:sldId id="286" r:id="rId16"/>
    <p:sldId id="287" r:id="rId17"/>
    <p:sldId id="293" r:id="rId18"/>
    <p:sldId id="304" r:id="rId19"/>
    <p:sldId id="290" r:id="rId20"/>
    <p:sldId id="291" r:id="rId21"/>
    <p:sldId id="299" r:id="rId22"/>
    <p:sldId id="292" r:id="rId23"/>
    <p:sldId id="277" r:id="rId24"/>
    <p:sldId id="282" r:id="rId25"/>
    <p:sldId id="283" r:id="rId26"/>
    <p:sldId id="284" r:id="rId27"/>
    <p:sldId id="285" r:id="rId28"/>
    <p:sldId id="30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8165" autoAdjust="0"/>
  </p:normalViewPr>
  <p:slideViewPr>
    <p:cSldViewPr>
      <p:cViewPr>
        <p:scale>
          <a:sx n="76" d="100"/>
          <a:sy n="76" d="100"/>
        </p:scale>
        <p:origin x="-1068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F24912-046D-4E9C-9E5A-851FCC65FCD5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F1508F-B974-4C7A-BBF2-82EC9BD5A23F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Testimonials</a:t>
          </a:r>
          <a:endParaRPr lang="en-US" b="1" dirty="0">
            <a:latin typeface="+mj-lt"/>
          </a:endParaRPr>
        </a:p>
      </dgm:t>
    </dgm:pt>
    <dgm:pt modelId="{94CEEF77-9CBB-4CD0-9CD7-A1B7D4C8D4F1}" type="parTrans" cxnId="{682C62F5-3D70-4A42-8432-721CD237E66A}">
      <dgm:prSet/>
      <dgm:spPr/>
      <dgm:t>
        <a:bodyPr/>
        <a:lstStyle/>
        <a:p>
          <a:endParaRPr lang="en-US"/>
        </a:p>
      </dgm:t>
    </dgm:pt>
    <dgm:pt modelId="{6FB13E32-35F4-4944-80B7-70E20FE5C150}" type="sibTrans" cxnId="{682C62F5-3D70-4A42-8432-721CD237E66A}">
      <dgm:prSet/>
      <dgm:spPr/>
      <dgm:t>
        <a:bodyPr/>
        <a:lstStyle/>
        <a:p>
          <a:endParaRPr lang="en-US"/>
        </a:p>
      </dgm:t>
    </dgm:pt>
    <dgm:pt modelId="{91828476-9477-4779-900F-739825C46D1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“Taught us something we have been expected to know”</a:t>
          </a:r>
          <a:endParaRPr lang="en-US" dirty="0">
            <a:latin typeface="+mj-lt"/>
          </a:endParaRPr>
        </a:p>
      </dgm:t>
    </dgm:pt>
    <dgm:pt modelId="{BCE993A1-D965-4283-BB37-D22B27267BBA}" type="parTrans" cxnId="{6B2D6CD0-4F09-444A-A556-5C3A2E35BE0F}">
      <dgm:prSet/>
      <dgm:spPr/>
      <dgm:t>
        <a:bodyPr/>
        <a:lstStyle/>
        <a:p>
          <a:endParaRPr lang="en-US"/>
        </a:p>
      </dgm:t>
    </dgm:pt>
    <dgm:pt modelId="{7BB063DD-2955-4FB9-A04E-73F6C7A783FD}" type="sibTrans" cxnId="{6B2D6CD0-4F09-444A-A556-5C3A2E35BE0F}">
      <dgm:prSet/>
      <dgm:spPr/>
      <dgm:t>
        <a:bodyPr/>
        <a:lstStyle/>
        <a:p>
          <a:endParaRPr lang="en-US"/>
        </a:p>
      </dgm:t>
    </dgm:pt>
    <dgm:pt modelId="{8ED221FA-4301-4489-B7CB-24E1CB09629F}">
      <dgm:prSet phldrT="[Text]"/>
      <dgm:spPr/>
      <dgm:t>
        <a:bodyPr/>
        <a:lstStyle/>
        <a:p>
          <a:r>
            <a:rPr lang="en-US" dirty="0" smtClean="0">
              <a:solidFill>
                <a:schemeClr val="accent4"/>
              </a:solidFill>
              <a:latin typeface="+mj-lt"/>
            </a:rPr>
            <a:t>“Feel more comfortable with PowerPoint</a:t>
          </a:r>
          <a:r>
            <a:rPr lang="en-US" dirty="0" smtClean="0">
              <a:solidFill>
                <a:srgbClr val="FF0000"/>
              </a:solidFill>
              <a:latin typeface="+mj-lt"/>
            </a:rPr>
            <a:t>”</a:t>
          </a:r>
          <a:r>
            <a:rPr lang="en-US" dirty="0" smtClean="0">
              <a:latin typeface="+mj-lt"/>
            </a:rPr>
            <a:t>”</a:t>
          </a:r>
          <a:endParaRPr lang="en-US" dirty="0">
            <a:latin typeface="+mj-lt"/>
          </a:endParaRPr>
        </a:p>
      </dgm:t>
    </dgm:pt>
    <dgm:pt modelId="{B7367FA0-B8D0-4584-BDFD-22E3810A2D94}" type="parTrans" cxnId="{7C0E5007-9FBC-482B-B735-6F46B0441752}">
      <dgm:prSet/>
      <dgm:spPr/>
      <dgm:t>
        <a:bodyPr/>
        <a:lstStyle/>
        <a:p>
          <a:endParaRPr lang="en-US"/>
        </a:p>
      </dgm:t>
    </dgm:pt>
    <dgm:pt modelId="{75313566-F724-4710-8A53-7B6A6908E2C0}" type="sibTrans" cxnId="{7C0E5007-9FBC-482B-B735-6F46B0441752}">
      <dgm:prSet/>
      <dgm:spPr/>
      <dgm:t>
        <a:bodyPr/>
        <a:lstStyle/>
        <a:p>
          <a:endParaRPr lang="en-US"/>
        </a:p>
      </dgm:t>
    </dgm:pt>
    <dgm:pt modelId="{670AF108-6E37-45A6-B22E-1E25EC382B68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Included</a:t>
          </a:r>
          <a:r>
            <a:rPr lang="en-US" baseline="0" dirty="0" smtClean="0">
              <a:latin typeface="+mj-lt"/>
            </a:rPr>
            <a:t> more graphics, fewer words</a:t>
          </a:r>
          <a:endParaRPr lang="en-US" dirty="0">
            <a:latin typeface="+mj-lt"/>
          </a:endParaRPr>
        </a:p>
      </dgm:t>
    </dgm:pt>
    <dgm:pt modelId="{45F6D440-DA0D-4742-8CDB-04FACD0D33A9}" type="parTrans" cxnId="{3C746509-CBE3-45F7-96DB-E37C895CA552}">
      <dgm:prSet/>
      <dgm:spPr/>
      <dgm:t>
        <a:bodyPr/>
        <a:lstStyle/>
        <a:p>
          <a:endParaRPr lang="en-US"/>
        </a:p>
      </dgm:t>
    </dgm:pt>
    <dgm:pt modelId="{76C77F13-F846-4F05-9405-F71C27BACAEE}" type="sibTrans" cxnId="{3C746509-CBE3-45F7-96DB-E37C895CA552}">
      <dgm:prSet/>
      <dgm:spPr/>
      <dgm:t>
        <a:bodyPr/>
        <a:lstStyle/>
        <a:p>
          <a:endParaRPr lang="en-US"/>
        </a:p>
      </dgm:t>
    </dgm:pt>
    <dgm:pt modelId="{AC0A4149-D200-4708-A515-4BFFA7F7F3D9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Didn’t read off slides as much</a:t>
          </a:r>
          <a:endParaRPr lang="en-US" dirty="0">
            <a:latin typeface="+mj-lt"/>
          </a:endParaRPr>
        </a:p>
      </dgm:t>
    </dgm:pt>
    <dgm:pt modelId="{A9049387-C3CD-4935-93D2-D372B4CB34B4}" type="parTrans" cxnId="{E23BBDFC-6C48-4212-8D1A-338D86240FDA}">
      <dgm:prSet/>
      <dgm:spPr/>
      <dgm:t>
        <a:bodyPr/>
        <a:lstStyle/>
        <a:p>
          <a:endParaRPr lang="en-US"/>
        </a:p>
      </dgm:t>
    </dgm:pt>
    <dgm:pt modelId="{FEE7758C-A08C-4255-8DCA-9F83790E1887}" type="sibTrans" cxnId="{E23BBDFC-6C48-4212-8D1A-338D86240FDA}">
      <dgm:prSet/>
      <dgm:spPr/>
      <dgm:t>
        <a:bodyPr/>
        <a:lstStyle/>
        <a:p>
          <a:endParaRPr lang="en-US"/>
        </a:p>
      </dgm:t>
    </dgm:pt>
    <dgm:pt modelId="{BBEA0E40-008D-4C00-A1E6-AFB3463CBF63}" type="pres">
      <dgm:prSet presAssocID="{CFF24912-046D-4E9C-9E5A-851FCC65FCD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2CD5C3-8CE6-4B1B-9C09-395AE763192C}" type="pres">
      <dgm:prSet presAssocID="{CFF24912-046D-4E9C-9E5A-851FCC65FCD5}" presName="matrix" presStyleCnt="0"/>
      <dgm:spPr/>
    </dgm:pt>
    <dgm:pt modelId="{1EE10AA8-52D4-48C0-84EF-EE85A72544C0}" type="pres">
      <dgm:prSet presAssocID="{CFF24912-046D-4E9C-9E5A-851FCC65FCD5}" presName="tile1" presStyleLbl="node1" presStyleIdx="0" presStyleCnt="4"/>
      <dgm:spPr/>
      <dgm:t>
        <a:bodyPr/>
        <a:lstStyle/>
        <a:p>
          <a:endParaRPr lang="en-US"/>
        </a:p>
      </dgm:t>
    </dgm:pt>
    <dgm:pt modelId="{CA989B9C-25FB-4861-8550-213DB51BFBA3}" type="pres">
      <dgm:prSet presAssocID="{CFF24912-046D-4E9C-9E5A-851FCC65FCD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4DE60-80FF-4255-A559-704C3F39FA80}" type="pres">
      <dgm:prSet presAssocID="{CFF24912-046D-4E9C-9E5A-851FCC65FCD5}" presName="tile2" presStyleLbl="node1" presStyleIdx="1" presStyleCnt="4"/>
      <dgm:spPr/>
      <dgm:t>
        <a:bodyPr/>
        <a:lstStyle/>
        <a:p>
          <a:endParaRPr lang="en-US"/>
        </a:p>
      </dgm:t>
    </dgm:pt>
    <dgm:pt modelId="{D395C6DA-2D79-41CA-8C84-B6CE34D0C456}" type="pres">
      <dgm:prSet presAssocID="{CFF24912-046D-4E9C-9E5A-851FCC65FCD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99E48-3998-49C5-AEAD-E1E7A66B5F5D}" type="pres">
      <dgm:prSet presAssocID="{CFF24912-046D-4E9C-9E5A-851FCC65FCD5}" presName="tile3" presStyleLbl="node1" presStyleIdx="2" presStyleCnt="4"/>
      <dgm:spPr/>
      <dgm:t>
        <a:bodyPr/>
        <a:lstStyle/>
        <a:p>
          <a:endParaRPr lang="en-US"/>
        </a:p>
      </dgm:t>
    </dgm:pt>
    <dgm:pt modelId="{70E752AC-435E-4F5F-B273-E838D5819145}" type="pres">
      <dgm:prSet presAssocID="{CFF24912-046D-4E9C-9E5A-851FCC65FCD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F7B7E-F228-4459-BD5D-2D347F254BFD}" type="pres">
      <dgm:prSet presAssocID="{CFF24912-046D-4E9C-9E5A-851FCC65FCD5}" presName="tile4" presStyleLbl="node1" presStyleIdx="3" presStyleCnt="4"/>
      <dgm:spPr/>
      <dgm:t>
        <a:bodyPr/>
        <a:lstStyle/>
        <a:p>
          <a:endParaRPr lang="en-US"/>
        </a:p>
      </dgm:t>
    </dgm:pt>
    <dgm:pt modelId="{DE320A3B-F77A-48B0-84AC-587060FC2463}" type="pres">
      <dgm:prSet presAssocID="{CFF24912-046D-4E9C-9E5A-851FCC65FCD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4327D-F77A-4109-AB7D-479F746FD70B}" type="pres">
      <dgm:prSet presAssocID="{CFF24912-046D-4E9C-9E5A-851FCC65FCD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DC77945-721B-401B-8F4D-826E8E81C1D0}" type="presOf" srcId="{AC0A4149-D200-4708-A515-4BFFA7F7F3D9}" destId="{973F7B7E-F228-4459-BD5D-2D347F254BFD}" srcOrd="0" destOrd="0" presId="urn:microsoft.com/office/officeart/2005/8/layout/matrix1"/>
    <dgm:cxn modelId="{6B2D6CD0-4F09-444A-A556-5C3A2E35BE0F}" srcId="{E4F1508F-B974-4C7A-BBF2-82EC9BD5A23F}" destId="{91828476-9477-4779-900F-739825C46D11}" srcOrd="0" destOrd="0" parTransId="{BCE993A1-D965-4283-BB37-D22B27267BBA}" sibTransId="{7BB063DD-2955-4FB9-A04E-73F6C7A783FD}"/>
    <dgm:cxn modelId="{A697CD6A-DBF5-4A8F-ABD7-F9C0787FC77C}" type="presOf" srcId="{CFF24912-046D-4E9C-9E5A-851FCC65FCD5}" destId="{BBEA0E40-008D-4C00-A1E6-AFB3463CBF63}" srcOrd="0" destOrd="0" presId="urn:microsoft.com/office/officeart/2005/8/layout/matrix1"/>
    <dgm:cxn modelId="{3C746509-CBE3-45F7-96DB-E37C895CA552}" srcId="{E4F1508F-B974-4C7A-BBF2-82EC9BD5A23F}" destId="{670AF108-6E37-45A6-B22E-1E25EC382B68}" srcOrd="2" destOrd="0" parTransId="{45F6D440-DA0D-4742-8CDB-04FACD0D33A9}" sibTransId="{76C77F13-F846-4F05-9405-F71C27BACAEE}"/>
    <dgm:cxn modelId="{2411A9DC-E3B3-4D69-8F0C-DDD4326FD7F5}" type="presOf" srcId="{AC0A4149-D200-4708-A515-4BFFA7F7F3D9}" destId="{DE320A3B-F77A-48B0-84AC-587060FC2463}" srcOrd="1" destOrd="0" presId="urn:microsoft.com/office/officeart/2005/8/layout/matrix1"/>
    <dgm:cxn modelId="{853D2252-557C-4765-B59E-F72D5C53E328}" type="presOf" srcId="{91828476-9477-4779-900F-739825C46D11}" destId="{1EE10AA8-52D4-48C0-84EF-EE85A72544C0}" srcOrd="0" destOrd="0" presId="urn:microsoft.com/office/officeart/2005/8/layout/matrix1"/>
    <dgm:cxn modelId="{4B969B97-9767-4182-8744-D4318CB2B260}" type="presOf" srcId="{8ED221FA-4301-4489-B7CB-24E1CB09629F}" destId="{2A04DE60-80FF-4255-A559-704C3F39FA80}" srcOrd="0" destOrd="0" presId="urn:microsoft.com/office/officeart/2005/8/layout/matrix1"/>
    <dgm:cxn modelId="{40F7E7D8-AF2F-44EC-B196-AFEB6A58A8A6}" type="presOf" srcId="{670AF108-6E37-45A6-B22E-1E25EC382B68}" destId="{14C99E48-3998-49C5-AEAD-E1E7A66B5F5D}" srcOrd="0" destOrd="0" presId="urn:microsoft.com/office/officeart/2005/8/layout/matrix1"/>
    <dgm:cxn modelId="{24179DBB-2AAA-44AE-B617-47FE42969C94}" type="presOf" srcId="{E4F1508F-B974-4C7A-BBF2-82EC9BD5A23F}" destId="{D234327D-F77A-4109-AB7D-479F746FD70B}" srcOrd="0" destOrd="0" presId="urn:microsoft.com/office/officeart/2005/8/layout/matrix1"/>
    <dgm:cxn modelId="{658A60D3-4C7F-44F8-A18B-8640BCF88B8D}" type="presOf" srcId="{91828476-9477-4779-900F-739825C46D11}" destId="{CA989B9C-25FB-4861-8550-213DB51BFBA3}" srcOrd="1" destOrd="0" presId="urn:microsoft.com/office/officeart/2005/8/layout/matrix1"/>
    <dgm:cxn modelId="{E23BBDFC-6C48-4212-8D1A-338D86240FDA}" srcId="{E4F1508F-B974-4C7A-BBF2-82EC9BD5A23F}" destId="{AC0A4149-D200-4708-A515-4BFFA7F7F3D9}" srcOrd="3" destOrd="0" parTransId="{A9049387-C3CD-4935-93D2-D372B4CB34B4}" sibTransId="{FEE7758C-A08C-4255-8DCA-9F83790E1887}"/>
    <dgm:cxn modelId="{CB2EDE92-25AB-4062-837F-C280EA9016FA}" type="presOf" srcId="{670AF108-6E37-45A6-B22E-1E25EC382B68}" destId="{70E752AC-435E-4F5F-B273-E838D5819145}" srcOrd="1" destOrd="0" presId="urn:microsoft.com/office/officeart/2005/8/layout/matrix1"/>
    <dgm:cxn modelId="{BA1C9D29-0A5B-49C4-A89E-7B3C51B43044}" type="presOf" srcId="{8ED221FA-4301-4489-B7CB-24E1CB09629F}" destId="{D395C6DA-2D79-41CA-8C84-B6CE34D0C456}" srcOrd="1" destOrd="0" presId="urn:microsoft.com/office/officeart/2005/8/layout/matrix1"/>
    <dgm:cxn modelId="{7C0E5007-9FBC-482B-B735-6F46B0441752}" srcId="{E4F1508F-B974-4C7A-BBF2-82EC9BD5A23F}" destId="{8ED221FA-4301-4489-B7CB-24E1CB09629F}" srcOrd="1" destOrd="0" parTransId="{B7367FA0-B8D0-4584-BDFD-22E3810A2D94}" sibTransId="{75313566-F724-4710-8A53-7B6A6908E2C0}"/>
    <dgm:cxn modelId="{682C62F5-3D70-4A42-8432-721CD237E66A}" srcId="{CFF24912-046D-4E9C-9E5A-851FCC65FCD5}" destId="{E4F1508F-B974-4C7A-BBF2-82EC9BD5A23F}" srcOrd="0" destOrd="0" parTransId="{94CEEF77-9CBB-4CD0-9CD7-A1B7D4C8D4F1}" sibTransId="{6FB13E32-35F4-4944-80B7-70E20FE5C150}"/>
    <dgm:cxn modelId="{89A65CB3-FF12-4491-9AAC-1CF6BF2F7A97}" type="presParOf" srcId="{BBEA0E40-008D-4C00-A1E6-AFB3463CBF63}" destId="{002CD5C3-8CE6-4B1B-9C09-395AE763192C}" srcOrd="0" destOrd="0" presId="urn:microsoft.com/office/officeart/2005/8/layout/matrix1"/>
    <dgm:cxn modelId="{D564C267-F29B-40A8-AD01-C69281917113}" type="presParOf" srcId="{002CD5C3-8CE6-4B1B-9C09-395AE763192C}" destId="{1EE10AA8-52D4-48C0-84EF-EE85A72544C0}" srcOrd="0" destOrd="0" presId="urn:microsoft.com/office/officeart/2005/8/layout/matrix1"/>
    <dgm:cxn modelId="{2DBFBA6C-15C5-49F9-9F51-5738C0DFE49A}" type="presParOf" srcId="{002CD5C3-8CE6-4B1B-9C09-395AE763192C}" destId="{CA989B9C-25FB-4861-8550-213DB51BFBA3}" srcOrd="1" destOrd="0" presId="urn:microsoft.com/office/officeart/2005/8/layout/matrix1"/>
    <dgm:cxn modelId="{B95755EA-A7AF-40C7-85A6-256FD55F0146}" type="presParOf" srcId="{002CD5C3-8CE6-4B1B-9C09-395AE763192C}" destId="{2A04DE60-80FF-4255-A559-704C3F39FA80}" srcOrd="2" destOrd="0" presId="urn:microsoft.com/office/officeart/2005/8/layout/matrix1"/>
    <dgm:cxn modelId="{E9CB3352-CA45-454B-BFA0-F86E7B9708A3}" type="presParOf" srcId="{002CD5C3-8CE6-4B1B-9C09-395AE763192C}" destId="{D395C6DA-2D79-41CA-8C84-B6CE34D0C456}" srcOrd="3" destOrd="0" presId="urn:microsoft.com/office/officeart/2005/8/layout/matrix1"/>
    <dgm:cxn modelId="{02D65EE4-F421-4228-A269-B61A183A4693}" type="presParOf" srcId="{002CD5C3-8CE6-4B1B-9C09-395AE763192C}" destId="{14C99E48-3998-49C5-AEAD-E1E7A66B5F5D}" srcOrd="4" destOrd="0" presId="urn:microsoft.com/office/officeart/2005/8/layout/matrix1"/>
    <dgm:cxn modelId="{024D9A4E-9C0B-4003-AB7A-7BA97C6A24FE}" type="presParOf" srcId="{002CD5C3-8CE6-4B1B-9C09-395AE763192C}" destId="{70E752AC-435E-4F5F-B273-E838D5819145}" srcOrd="5" destOrd="0" presId="urn:microsoft.com/office/officeart/2005/8/layout/matrix1"/>
    <dgm:cxn modelId="{30DA5961-3CA4-460E-8194-A310E99100B4}" type="presParOf" srcId="{002CD5C3-8CE6-4B1B-9C09-395AE763192C}" destId="{973F7B7E-F228-4459-BD5D-2D347F254BFD}" srcOrd="6" destOrd="0" presId="urn:microsoft.com/office/officeart/2005/8/layout/matrix1"/>
    <dgm:cxn modelId="{C911BCC5-DA89-4448-8794-7E71DA4543AE}" type="presParOf" srcId="{002CD5C3-8CE6-4B1B-9C09-395AE763192C}" destId="{DE320A3B-F77A-48B0-84AC-587060FC2463}" srcOrd="7" destOrd="0" presId="urn:microsoft.com/office/officeart/2005/8/layout/matrix1"/>
    <dgm:cxn modelId="{E8A30F4D-E648-400B-BCCD-1DF99D9F2B6C}" type="presParOf" srcId="{BBEA0E40-008D-4C00-A1E6-AFB3463CBF63}" destId="{D234327D-F77A-4109-AB7D-479F746FD70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B0B09-70B0-4E18-99AD-A44F4DDD0BD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1EE42-A7A1-4B66-B259-D21FF4F7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1EE42-A7A1-4B66-B259-D21FF4F7C8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8588-7027-4398-9F4A-540373A836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2CB2-EF1A-47E3-9254-78512C4FBFF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F84BBC1-5584-41D7-94A9-266F34FB79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2CB2-EF1A-47E3-9254-78512C4FBFF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BBC1-5584-41D7-94A9-266F34FB7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2CB2-EF1A-47E3-9254-78512C4FBFF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BBC1-5584-41D7-94A9-266F34FB7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2CB2-EF1A-47E3-9254-78512C4FBFF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BBC1-5584-41D7-94A9-266F34FB79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+mj-lt"/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2CB2-EF1A-47E3-9254-78512C4FBFF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84BBC1-5584-41D7-94A9-266F34FB79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2CB2-EF1A-47E3-9254-78512C4FBFF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BBC1-5584-41D7-94A9-266F34FB79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2CB2-EF1A-47E3-9254-78512C4FBFF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BBC1-5584-41D7-94A9-266F34FB794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2CB2-EF1A-47E3-9254-78512C4FBFF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BBC1-5584-41D7-94A9-266F34FB7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2CB2-EF1A-47E3-9254-78512C4FBFF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BBC1-5584-41D7-94A9-266F34FB7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2CB2-EF1A-47E3-9254-78512C4FBFF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BBC1-5584-41D7-94A9-266F34FB794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2CB2-EF1A-47E3-9254-78512C4FBFF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84BBC1-5584-41D7-94A9-266F34FB794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BD2CB2-EF1A-47E3-9254-78512C4FBFF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F84BBC1-5584-41D7-94A9-266F34FB79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160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Danielle Bessett, A&amp;S Sociology</a:t>
            </a:r>
          </a:p>
          <a:p>
            <a:r>
              <a:rPr lang="en-US" sz="2800" dirty="0" smtClean="0">
                <a:latin typeface="+mj-lt"/>
              </a:rPr>
              <a:t>Olga Hart, UC Libraries</a:t>
            </a:r>
          </a:p>
          <a:p>
            <a:r>
              <a:rPr lang="en-US" sz="2800" dirty="0" smtClean="0">
                <a:latin typeface="+mj-lt"/>
              </a:rPr>
              <a:t>Regan Johnson, CECH Human Services</a:t>
            </a:r>
            <a:endParaRPr lang="en-US" sz="2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543800" cy="13716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a College Paper:</a:t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Best Practices</a:t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Visual Communication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4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HPE 2051:  Peer Health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2800" dirty="0" smtClean="0"/>
              <a:t>Health Promotion &amp; Education (HPE) elective course</a:t>
            </a:r>
          </a:p>
          <a:p>
            <a:endParaRPr lang="en-US" sz="2800" dirty="0"/>
          </a:p>
          <a:p>
            <a:r>
              <a:rPr lang="en-US" sz="2800" dirty="0"/>
              <a:t>H</a:t>
            </a:r>
            <a:r>
              <a:rPr lang="en-US" sz="2800" dirty="0" smtClean="0"/>
              <a:t>ealth education for college campuses</a:t>
            </a:r>
          </a:p>
          <a:p>
            <a:endParaRPr lang="en-US" sz="2800" dirty="0"/>
          </a:p>
          <a:p>
            <a:r>
              <a:rPr lang="en-US" sz="2800" dirty="0" smtClean="0"/>
              <a:t>25 minute interactive, educational presentation using PowerPoint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Importance of skill</a:t>
            </a:r>
          </a:p>
          <a:p>
            <a:r>
              <a:rPr lang="en-US" dirty="0" smtClean="0"/>
              <a:t>Final presentation requirement</a:t>
            </a:r>
          </a:p>
          <a:p>
            <a:r>
              <a:rPr lang="en-US" dirty="0" smtClean="0"/>
              <a:t>Guest presenter</a:t>
            </a:r>
          </a:p>
          <a:p>
            <a:r>
              <a:rPr lang="en-US" dirty="0" smtClean="0"/>
              <a:t>Brought students to the library</a:t>
            </a:r>
          </a:p>
          <a:p>
            <a:r>
              <a:rPr lang="en-US" dirty="0"/>
              <a:t>M</a:t>
            </a:r>
            <a:r>
              <a:rPr lang="en-US" dirty="0" smtClean="0"/>
              <a:t>otivated students to seek more information</a:t>
            </a:r>
          </a:p>
          <a:p>
            <a:r>
              <a:rPr lang="en-US" dirty="0" smtClean="0"/>
              <a:t>Consideration of non-traditional students’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86150"/>
            <a:ext cx="4191638" cy="31437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86150"/>
            <a:ext cx="4191637" cy="31437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28600"/>
            <a:ext cx="4114800" cy="3086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09600" y="1066800"/>
            <a:ext cx="37717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AD0101"/>
                </a:solidFill>
                <a:latin typeface="Franklin Gothic Book"/>
              </a:rPr>
              <a:t>Texting &amp; Driving</a:t>
            </a:r>
          </a:p>
          <a:p>
            <a:pPr algn="ctr"/>
            <a:r>
              <a:rPr lang="en-US" sz="4000" dirty="0" smtClean="0">
                <a:ln w="0"/>
                <a:solidFill>
                  <a:srgbClr val="AD0101"/>
                </a:solidFill>
                <a:latin typeface="Franklin Gothic Book"/>
              </a:rPr>
              <a:t>Presentation </a:t>
            </a:r>
            <a:endParaRPr lang="en-US" sz="4000" dirty="0">
              <a:ln w="0"/>
              <a:solidFill>
                <a:srgbClr val="AD0101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589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2534" y="762000"/>
            <a:ext cx="32985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AD0101"/>
                </a:solidFill>
                <a:latin typeface="Franklin Gothic Book"/>
              </a:rPr>
              <a:t>Sexual Health </a:t>
            </a:r>
          </a:p>
          <a:p>
            <a:pPr algn="ctr"/>
            <a:r>
              <a:rPr lang="en-US" sz="4000" dirty="0" smtClean="0">
                <a:ln w="0"/>
                <a:solidFill>
                  <a:srgbClr val="AD0101"/>
                </a:solidFill>
                <a:latin typeface="Franklin Gothic Book"/>
              </a:rPr>
              <a:t>Presentation </a:t>
            </a:r>
            <a:endParaRPr lang="en-US" sz="4000" dirty="0">
              <a:ln w="0"/>
              <a:solidFill>
                <a:srgbClr val="AD0101"/>
              </a:solidFill>
              <a:latin typeface="Franklin Gothic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61" t="4657" r="3033" b="3977"/>
          <a:stretch/>
        </p:blipFill>
        <p:spPr>
          <a:xfrm>
            <a:off x="311726" y="228600"/>
            <a:ext cx="4184074" cy="30564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7" t="2839" r="2853" b="2260"/>
          <a:stretch/>
        </p:blipFill>
        <p:spPr>
          <a:xfrm>
            <a:off x="4724401" y="3463636"/>
            <a:ext cx="4114799" cy="308609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64" t="2286" r="2855" b="5577"/>
          <a:stretch/>
        </p:blipFill>
        <p:spPr>
          <a:xfrm>
            <a:off x="311726" y="3463636"/>
            <a:ext cx="4184074" cy="3089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25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81270144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7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 1099: Pregnancy, Birth,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0760"/>
            <a:ext cx="3810000" cy="4461439"/>
          </a:xfrm>
        </p:spPr>
        <p:txBody>
          <a:bodyPr>
            <a:normAutofit/>
          </a:bodyPr>
          <a:lstStyle/>
          <a:p>
            <a:r>
              <a:rPr lang="en-US" dirty="0" smtClean="0"/>
              <a:t>Fall </a:t>
            </a:r>
            <a:r>
              <a:rPr lang="en-US" dirty="0"/>
              <a:t>2015</a:t>
            </a:r>
          </a:p>
          <a:p>
            <a:r>
              <a:rPr lang="en-US" dirty="0" err="1" smtClean="0"/>
              <a:t>McMicken</a:t>
            </a:r>
            <a:r>
              <a:rPr lang="en-US" dirty="0" smtClean="0"/>
              <a:t> freshman seminar</a:t>
            </a:r>
          </a:p>
          <a:p>
            <a:r>
              <a:rPr lang="en-US" dirty="0" smtClean="0"/>
              <a:t>Group-based service learning course</a:t>
            </a:r>
          </a:p>
          <a:p>
            <a:r>
              <a:rPr lang="en-US" dirty="0" smtClean="0"/>
              <a:t>Final presentations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8353" r="1111" b="729"/>
          <a:stretch/>
        </p:blipFill>
        <p:spPr>
          <a:xfrm>
            <a:off x="3810000" y="1710761"/>
            <a:ext cx="5166360" cy="43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87910" cy="1905000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Planned Parenthood Group: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Assess Local Availability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of Emergency Contraception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15069" r="3000" b="19221"/>
          <a:stretch/>
        </p:blipFill>
        <p:spPr bwMode="auto">
          <a:xfrm>
            <a:off x="627743" y="2133600"/>
            <a:ext cx="8001000" cy="4419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0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066800"/>
            <a:ext cx="830696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2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9" y="738563"/>
            <a:ext cx="7854522" cy="53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828800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Cradle </a:t>
            </a:r>
            <a:r>
              <a:rPr lang="en-US" dirty="0">
                <a:solidFill>
                  <a:schemeClr val="accent1"/>
                </a:solidFill>
              </a:rPr>
              <a:t>Cincinnati </a:t>
            </a:r>
            <a:r>
              <a:rPr lang="en-US" dirty="0" smtClean="0">
                <a:solidFill>
                  <a:schemeClr val="accent1"/>
                </a:solidFill>
              </a:rPr>
              <a:t>Group: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Assess </a:t>
            </a:r>
            <a:r>
              <a:rPr lang="en-US" sz="3600" dirty="0">
                <a:solidFill>
                  <a:schemeClr val="accent1"/>
                </a:solidFill>
              </a:rPr>
              <a:t>Knowledge </a:t>
            </a:r>
            <a:r>
              <a:rPr lang="en-US" sz="3600" dirty="0" smtClean="0">
                <a:solidFill>
                  <a:schemeClr val="accent1"/>
                </a:solidFill>
              </a:rPr>
              <a:t>of </a:t>
            </a:r>
            <a:r>
              <a:rPr lang="en-US" sz="3600" dirty="0">
                <a:solidFill>
                  <a:schemeClr val="accent1"/>
                </a:solidFill>
              </a:rPr>
              <a:t>Pregnancy </a:t>
            </a:r>
            <a:r>
              <a:rPr lang="en-US" sz="3600" dirty="0" smtClean="0">
                <a:solidFill>
                  <a:schemeClr val="accent1"/>
                </a:solidFill>
              </a:rPr>
              <a:t>Spacing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343400" cy="49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2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208" y="1026884"/>
            <a:ext cx="5638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The skills necessary to be an effective communicator today are different than in the past. </a:t>
            </a:r>
            <a:r>
              <a:rPr lang="en-US" sz="2800" dirty="0">
                <a:latin typeface="+mj-lt"/>
              </a:rPr>
              <a:t>Today, literacy is not only about reading and writing—which are necessary—but also about understanding visual communication. Today, we need a higher degree of visual literacy and an understanding of the great power that imagery has for conveying important messages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15" y="2057400"/>
            <a:ext cx="211048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hartod\AppData\Local\Microsoft\Windows\Temporary Internet Files\Content.IE5\VIXO0EC6\Quote-icon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" y="691243"/>
            <a:ext cx="1019629" cy="101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4844757"/>
            <a:ext cx="101758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6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t="2718" r="2399" b="3920"/>
          <a:stretch/>
        </p:blipFill>
        <p:spPr bwMode="auto">
          <a:xfrm>
            <a:off x="268514" y="1524000"/>
            <a:ext cx="849659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4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2" y="762000"/>
            <a:ext cx="8782632" cy="53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Testimonials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“It was nice to be able to apply some of the concepts of my Research Methods class to actual research!”</a:t>
            </a:r>
          </a:p>
          <a:p>
            <a:r>
              <a:rPr lang="en-US" dirty="0" smtClean="0"/>
              <a:t>“Enjoyed being able to make a difference in women’s lives.”</a:t>
            </a:r>
          </a:p>
          <a:p>
            <a:r>
              <a:rPr lang="en-US" dirty="0" smtClean="0"/>
              <a:t>“I found value in providing info to people in need of sexual health education.”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artod\AppData\Local\Microsoft\Windows\Temporary Internet Files\Content.Outlook\BBQLMDJS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356488" cy="44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38350"/>
            <a:ext cx="3962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7" y="4338637"/>
            <a:ext cx="392853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444" y="58674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Brianna Napier Cortez ,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(Cradle Cincinnati Group)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38200" y="76200"/>
            <a:ext cx="7924800" cy="1776413"/>
          </a:xfrm>
          <a:prstGeom prst="wedgeEllipseCallout">
            <a:avLst>
              <a:gd name="adj1" fmla="val -24323"/>
              <a:gd name="adj2" fmla="val 15343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+mj-lt"/>
              </a:rPr>
              <a:t>"Knowing the techniques in presenting information in formats such as my slideshow has provided me a way to grab the audience's attention and informing them better of the topic, visually."   </a:t>
            </a:r>
          </a:p>
        </p:txBody>
      </p:sp>
    </p:spTree>
    <p:extLst>
      <p:ext uri="{BB962C8B-B14F-4D97-AF65-F5344CB8AC3E}">
        <p14:creationId xmlns:p14="http://schemas.microsoft.com/office/powerpoint/2010/main" val="30460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Blackboard: handouts, practice files, PPT, links</a:t>
            </a:r>
          </a:p>
          <a:p>
            <a:r>
              <a:rPr lang="en-US" dirty="0" smtClean="0"/>
              <a:t>STRC</a:t>
            </a:r>
          </a:p>
          <a:p>
            <a:r>
              <a:rPr lang="en-US" dirty="0"/>
              <a:t>o</a:t>
            </a:r>
            <a:r>
              <a:rPr lang="en-US" dirty="0" smtClean="0"/>
              <a:t>nline guide</a:t>
            </a:r>
          </a:p>
          <a:p>
            <a:r>
              <a:rPr lang="en-US" dirty="0"/>
              <a:t>consultation with librarian upon request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22202" r="29722" b="16417"/>
          <a:stretch/>
        </p:blipFill>
        <p:spPr bwMode="auto">
          <a:xfrm>
            <a:off x="1058838" y="1447800"/>
            <a:ext cx="763274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6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 Technology Resource Center (STRC) and Multimedia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2438400"/>
            <a:ext cx="3749040" cy="3048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Use computers and high-end software</a:t>
            </a:r>
          </a:p>
          <a:p>
            <a:r>
              <a:rPr lang="en-US" dirty="0" smtClean="0">
                <a:latin typeface="+mj-lt"/>
              </a:rPr>
              <a:t>Learn to make videos and get help</a:t>
            </a:r>
          </a:p>
          <a:p>
            <a:r>
              <a:rPr lang="en-US" dirty="0" smtClean="0">
                <a:latin typeface="+mj-lt"/>
              </a:rPr>
              <a:t>Check out equipment</a:t>
            </a:r>
            <a:endParaRPr lang="en-US" dirty="0">
              <a:latin typeface="+mj-lt"/>
            </a:endParaRPr>
          </a:p>
        </p:txBody>
      </p:sp>
      <p:pic>
        <p:nvPicPr>
          <p:cNvPr id="3074" name="Picture 2" descr="C:\Users\hartod\Documents\hartod\Instruction\ANIMOTO\STRCass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Online guide</a:t>
            </a:r>
            <a:br>
              <a:rPr lang="en-US" sz="4400" dirty="0"/>
            </a:br>
            <a:r>
              <a:rPr lang="en-US" sz="2700" dirty="0"/>
              <a:t>http://guides.libraries.uc.edu/digliteracy/createpublish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t="17649" r="19403" b="9581"/>
          <a:stretch/>
        </p:blipFill>
        <p:spPr bwMode="auto">
          <a:xfrm>
            <a:off x="1219200" y="1828800"/>
            <a:ext cx="7103313" cy="46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026" name="Picture 2" descr="C:\Users\hartod\AppData\Local\Microsoft\Windows\Temporary Internet Files\Content.IE5\21K5TCWR\1335-12439673009u9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447800"/>
            <a:ext cx="61912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0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3" t="17677" r="5467" b="17677"/>
          <a:stretch/>
        </p:blipFill>
        <p:spPr>
          <a:xfrm>
            <a:off x="3733800" y="3631115"/>
            <a:ext cx="5256289" cy="2895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rend: </a:t>
            </a:r>
            <a:br>
              <a:rPr lang="en-US" dirty="0" smtClean="0"/>
            </a:br>
            <a:r>
              <a:rPr lang="en-US" dirty="0" smtClean="0"/>
              <a:t>Students as Creators of Information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4" y="1905000"/>
            <a:ext cx="4177145" cy="2964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454" y="5078916"/>
            <a:ext cx="4177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Image source: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http://expertbeacon.com</a:t>
            </a:r>
          </a:p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37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Library </a:t>
            </a:r>
            <a:r>
              <a:rPr lang="en-US" dirty="0"/>
              <a:t>I</a:t>
            </a:r>
            <a:r>
              <a:rPr lang="en-US" dirty="0" smtClean="0"/>
              <a:t>nstruction </a:t>
            </a:r>
            <a:r>
              <a:rPr lang="en-US" dirty="0"/>
              <a:t>R</a:t>
            </a:r>
            <a:r>
              <a:rPr lang="en-US" dirty="0" smtClean="0"/>
              <a:t>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Developing a research question</a:t>
            </a:r>
          </a:p>
          <a:p>
            <a:r>
              <a:rPr lang="en-US" dirty="0" smtClean="0"/>
              <a:t>Finding sources</a:t>
            </a:r>
          </a:p>
          <a:p>
            <a:r>
              <a:rPr lang="en-US" dirty="0" smtClean="0"/>
              <a:t>Evaluating sources</a:t>
            </a:r>
          </a:p>
          <a:p>
            <a:r>
              <a:rPr lang="en-US" dirty="0" smtClean="0"/>
              <a:t>Citing sources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“Sources” usually =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Finding and evaluating visual information</a:t>
            </a:r>
          </a:p>
          <a:p>
            <a:r>
              <a:rPr lang="en-US" dirty="0" smtClean="0"/>
              <a:t>Tools </a:t>
            </a:r>
            <a:r>
              <a:rPr lang="en-US" dirty="0"/>
              <a:t>and </a:t>
            </a:r>
            <a:r>
              <a:rPr lang="en-US" dirty="0" smtClean="0"/>
              <a:t>techniques for visual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Attempt to Fill the 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Introducing students to infographics: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ower of visual information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inding existing infographics and images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ools for creating infographics and 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Pregnancy, Birth, and Health (2014</a:t>
            </a:r>
            <a:r>
              <a:rPr lang="en-US" dirty="0" smtClean="0"/>
              <a:t>): Examples </a:t>
            </a:r>
            <a:r>
              <a:rPr lang="en-US" dirty="0"/>
              <a:t>of </a:t>
            </a:r>
            <a:r>
              <a:rPr lang="en-US" dirty="0" smtClean="0"/>
              <a:t>Students</a:t>
            </a:r>
            <a:r>
              <a:rPr lang="en-US" dirty="0"/>
              <a:t>’ </a:t>
            </a:r>
            <a:r>
              <a:rPr lang="en-US" dirty="0" smtClean="0"/>
              <a:t>Work</a:t>
            </a:r>
            <a:endParaRPr lang="en-US" dirty="0"/>
          </a:p>
        </p:txBody>
      </p:sp>
      <p:pic>
        <p:nvPicPr>
          <p:cNvPr id="1026" name="Picture 2" descr="C:\Users\hartod\Documents\hartod\Undergraduates\PregnStudentWork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661183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rtod\Documents\hartod\Undergraduates\PregnStudentWork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661183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rtod\Documents\hartod\Undergraduates\PregnStudentWork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19082"/>
            <a:ext cx="3646588" cy="47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2935514" cy="2174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9" y="152400"/>
            <a:ext cx="3100841" cy="217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17" y="2457606"/>
            <a:ext cx="3042784" cy="2114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/>
          <a:stretch/>
        </p:blipFill>
        <p:spPr bwMode="auto">
          <a:xfrm>
            <a:off x="4648200" y="2469383"/>
            <a:ext cx="2895600" cy="2102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"/>
          <a:stretch/>
        </p:blipFill>
        <p:spPr bwMode="auto">
          <a:xfrm>
            <a:off x="704508" y="4688239"/>
            <a:ext cx="3075441" cy="1941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"/>
          <a:stretch/>
        </p:blipFill>
        <p:spPr bwMode="auto">
          <a:xfrm>
            <a:off x="4637709" y="4697162"/>
            <a:ext cx="3016140" cy="1932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3214" y="990600"/>
            <a:ext cx="3070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http://www.slideshare.net/garr/guy-kawasakis-foreword-for-presentation-zen</a:t>
            </a:r>
          </a:p>
        </p:txBody>
      </p:sp>
    </p:spTree>
    <p:extLst>
      <p:ext uri="{BB962C8B-B14F-4D97-AF65-F5344CB8AC3E}">
        <p14:creationId xmlns:p14="http://schemas.microsoft.com/office/powerpoint/2010/main" val="41155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Next </a:t>
            </a:r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Introducing students to best </a:t>
            </a:r>
            <a:r>
              <a:rPr lang="en-US" dirty="0"/>
              <a:t>practices in presenting </a:t>
            </a:r>
            <a:r>
              <a:rPr lang="en-US" dirty="0" smtClean="0"/>
              <a:t>information:</a:t>
            </a:r>
          </a:p>
          <a:p>
            <a:pPr lvl="1"/>
            <a:r>
              <a:rPr lang="en-US" dirty="0" smtClean="0"/>
              <a:t>PowerPoint dos and don’ts (hands-on)</a:t>
            </a:r>
          </a:p>
          <a:p>
            <a:pPr lvl="1"/>
            <a:r>
              <a:rPr lang="en-US" dirty="0" smtClean="0"/>
              <a:t>Infographics</a:t>
            </a:r>
          </a:p>
          <a:p>
            <a:pPr lvl="1"/>
            <a:r>
              <a:rPr lang="en-US" dirty="0" smtClean="0"/>
              <a:t>Best practices for brochures and newsletters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FFFFFF"/>
      </a:accent3>
      <a:accent4>
        <a:srgbClr val="FD3636"/>
      </a:accent4>
      <a:accent5>
        <a:srgbClr val="CDBFA8"/>
      </a:accent5>
      <a:accent6>
        <a:srgbClr val="730E00"/>
      </a:accent6>
      <a:hlink>
        <a:srgbClr val="D26900"/>
      </a:hlink>
      <a:folHlink>
        <a:srgbClr val="D89243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1170</TotalTime>
  <Words>422</Words>
  <Application>Microsoft Office PowerPoint</Application>
  <PresentationFormat>On-screen Show (4:3)</PresentationFormat>
  <Paragraphs>80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Beyond a College Paper: Teaching Best Practices in Visual Communication</vt:lpstr>
      <vt:lpstr>PowerPoint Presentation</vt:lpstr>
      <vt:lpstr>Trend:  Students as Creators of Information</vt:lpstr>
      <vt:lpstr>Typical Library Instruction Requests</vt:lpstr>
      <vt:lpstr>Left Out</vt:lpstr>
      <vt:lpstr>An Attempt to Fill the Void</vt:lpstr>
      <vt:lpstr>Pregnancy, Birth, and Health (2014): Examples of Students’ Work</vt:lpstr>
      <vt:lpstr>PowerPoint Presentation</vt:lpstr>
      <vt:lpstr>Next Step</vt:lpstr>
      <vt:lpstr>HPE 2051:  Peer Health Education</vt:lpstr>
      <vt:lpstr>Advantages</vt:lpstr>
      <vt:lpstr>PowerPoint Presentation</vt:lpstr>
      <vt:lpstr>PowerPoint Presentation</vt:lpstr>
      <vt:lpstr>PowerPoint Presentation</vt:lpstr>
      <vt:lpstr>SOC 1099: Pregnancy, Birth, and Health</vt:lpstr>
      <vt:lpstr>Planned Parenthood Group:  Assess Local Availability  of Emergency Contraception</vt:lpstr>
      <vt:lpstr>PowerPoint Presentation</vt:lpstr>
      <vt:lpstr>PowerPoint Presentation</vt:lpstr>
      <vt:lpstr>Cradle Cincinnati Group: Assess Knowledge of Pregnancy Spacing</vt:lpstr>
      <vt:lpstr>PowerPoint Presentation</vt:lpstr>
      <vt:lpstr>PowerPoint Presentation</vt:lpstr>
      <vt:lpstr>Testimonials</vt:lpstr>
      <vt:lpstr>PowerPoint Presentation</vt:lpstr>
      <vt:lpstr>Student support</vt:lpstr>
      <vt:lpstr>Blackboard</vt:lpstr>
      <vt:lpstr>Student Technology Resource Center (STRC) and Multimedia</vt:lpstr>
      <vt:lpstr>Online guide http://guides.libraries.uc.edu/digliteracy/createpublish</vt:lpstr>
      <vt:lpstr>Thank you!</vt:lpstr>
    </vt:vector>
  </TitlesOfParts>
  <Company>University of Cincinnati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a College Paper: Teaching Best Practices in Visual Communication</dc:title>
  <dc:creator>Olga Hart</dc:creator>
  <cp:lastModifiedBy>Olga Hart</cp:lastModifiedBy>
  <cp:revision>50</cp:revision>
  <dcterms:created xsi:type="dcterms:W3CDTF">2015-12-17T19:11:00Z</dcterms:created>
  <dcterms:modified xsi:type="dcterms:W3CDTF">2016-01-26T19:44:13Z</dcterms:modified>
</cp:coreProperties>
</file>