
<file path=[Content_Types].xml><?xml version="1.0" encoding="utf-8"?>
<Types xmlns="http://schemas.openxmlformats.org/package/2006/content-types">
  <Default Extension="png" ContentType="image/png"/>
  <Default Extension="jpeg" ContentType="image/jpeg"/>
  <Default Extension="WMA" ContentType="audio/x-ms-wma"/>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11"/>
  </p:notesMasterIdLst>
  <p:sldIdLst>
    <p:sldId id="268" r:id="rId3"/>
    <p:sldId id="257" r:id="rId4"/>
    <p:sldId id="258" r:id="rId5"/>
    <p:sldId id="259" r:id="rId6"/>
    <p:sldId id="269" r:id="rId7"/>
    <p:sldId id="261" r:id="rId8"/>
    <p:sldId id="262" r:id="rId9"/>
    <p:sldId id="266" r:id="rId1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0903" autoAdjust="0"/>
    <p:restoredTop sz="94660"/>
  </p:normalViewPr>
  <p:slideViewPr>
    <p:cSldViewPr>
      <p:cViewPr>
        <p:scale>
          <a:sx n="110" d="100"/>
          <a:sy n="110" d="100"/>
        </p:scale>
        <p:origin x="-1800" y="-72"/>
      </p:cViewPr>
      <p:guideLst>
        <p:guide orient="horz" pos="2160"/>
        <p:guide pos="2880"/>
      </p:guideLst>
    </p:cSldViewPr>
  </p:slideViewPr>
  <p:notesTextViewPr>
    <p:cViewPr>
      <p:scale>
        <a:sx n="1" d="1"/>
        <a:sy n="1" d="1"/>
      </p:scale>
      <p:origin x="0" y="0"/>
    </p:cViewPr>
  </p:notesTextViewPr>
  <p:notesViewPr>
    <p:cSldViewPr>
      <p:cViewPr varScale="1">
        <p:scale>
          <a:sx n="70" d="100"/>
          <a:sy n="70" d="100"/>
        </p:scale>
        <p:origin x="-3234" y="-90"/>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viewProps" Target="viewProps.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presProps" Target="presProps.xml"/><Relationship Id="rId2" Type="http://schemas.openxmlformats.org/officeDocument/2006/relationships/slideMaster" Target="slideMasters/slideMaster2.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notesMaster" Target="notesMasters/notesMaster1.xml"/><Relationship Id="rId5" Type="http://schemas.openxmlformats.org/officeDocument/2006/relationships/slide" Target="slides/slide3.xml"/><Relationship Id="rId15" Type="http://schemas.openxmlformats.org/officeDocument/2006/relationships/tableStyles" Target="tableStyles.xml"/><Relationship Id="rId10" Type="http://schemas.openxmlformats.org/officeDocument/2006/relationships/slide" Target="slides/slide8.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C047C82-7D5A-46A2-A76A-6E71E8E254B0}" type="datetimeFigureOut">
              <a:rPr lang="en-US" smtClean="0"/>
              <a:t>3/23/2015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C39C1D0-44CB-4575-924B-BA319D8B448F}" type="slidenum">
              <a:rPr lang="en-US" smtClean="0"/>
              <a:t>‹#›</a:t>
            </a:fld>
            <a:endParaRPr lang="en-US"/>
          </a:p>
        </p:txBody>
      </p:sp>
    </p:spTree>
    <p:extLst>
      <p:ext uri="{BB962C8B-B14F-4D97-AF65-F5344CB8AC3E}">
        <p14:creationId xmlns:p14="http://schemas.microsoft.com/office/powerpoint/2010/main" val="134924084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Welcome to our virtual poster presentation, “Reduce, Reuse, Recycle: Flipping the Classroom.”  Our names are Pamela Bach, Olga Hart, and Deborah Tenofsky, and we are from the University of Cincinnati.</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2C39C1D0-44CB-4575-924B-BA319D8B448F}" type="slidenum">
              <a:rPr lang="en-US" smtClean="0"/>
              <a:t>1</a:t>
            </a:fld>
            <a:endParaRPr lang="en-US"/>
          </a:p>
        </p:txBody>
      </p:sp>
    </p:spTree>
    <p:extLst>
      <p:ext uri="{BB962C8B-B14F-4D97-AF65-F5344CB8AC3E}">
        <p14:creationId xmlns:p14="http://schemas.microsoft.com/office/powerpoint/2010/main" val="404293913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According to the Project Information Literacy Research Report: “Learning the Ropes,” college freshmen, while technologically savvy, have trouble navigating the college-level digital landscape. They particularly struggle conducting research with academic literature. The report confirms our long-time belief that the freshman year is the perfect time to expose students to contextual library instruction coordinated with faculty. With a large cohort of first-year students at the University of Cincinnati efficiency and sustainability are key factors in determining instruction strategies.</a:t>
            </a:r>
          </a:p>
          <a:p>
            <a:r>
              <a:rPr lang="en-US" sz="1200" kern="1200" dirty="0" smtClean="0">
                <a:solidFill>
                  <a:schemeClr val="tx1"/>
                </a:solidFill>
                <a:effectLst/>
                <a:latin typeface="+mn-lt"/>
                <a:ea typeface="+mn-ea"/>
                <a:cs typeface="+mn-cs"/>
              </a:rPr>
              <a:t>In 2013, the University of Cincinnati experienced an increase in enrollment which led to a record number of English Composition classes, and requests for library instruction flooded in. In the past, many classes requested two library sessions; the first more formal instruction and the second a follow-up lab session. Students frequently arrived without a clear topic in mind, consequently the one hour library instruction session was spent on deciding on a topic versus using resources for exploring a topic and developing information literacy skills.</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2C39C1D0-44CB-4575-924B-BA319D8B448F}" type="slidenum">
              <a:rPr lang="en-US" smtClean="0"/>
              <a:t>2</a:t>
            </a:fld>
            <a:endParaRPr lang="en-US"/>
          </a:p>
        </p:txBody>
      </p:sp>
    </p:spTree>
    <p:extLst>
      <p:ext uri="{BB962C8B-B14F-4D97-AF65-F5344CB8AC3E}">
        <p14:creationId xmlns:p14="http://schemas.microsoft.com/office/powerpoint/2010/main" val="166589147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We solved our problem using the flipped classroom activity. This method combines asynchronous instruction through the use of incorporating existing resources as pre-work with active learning instruction in the classroom.  We ask the English Composition professors to have the students watch this video on the research question as a part of their pre-library work.</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2C39C1D0-44CB-4575-924B-BA319D8B448F}" type="slidenum">
              <a:rPr lang="en-US" smtClean="0"/>
              <a:t>3</a:t>
            </a:fld>
            <a:endParaRPr lang="en-US"/>
          </a:p>
        </p:txBody>
      </p:sp>
    </p:spTree>
    <p:extLst>
      <p:ext uri="{BB962C8B-B14F-4D97-AF65-F5344CB8AC3E}">
        <p14:creationId xmlns:p14="http://schemas.microsoft.com/office/powerpoint/2010/main" val="19820746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Another video explains how to take their research question and come up with keywords.  Next, the students populate a concept map with keywords and alternatives.  All this work is completed before the students arrive for the face-to-face instruction session.</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2C39C1D0-44CB-4575-924B-BA319D8B448F}" type="slidenum">
              <a:rPr lang="en-US" smtClean="0"/>
              <a:t>4</a:t>
            </a:fld>
            <a:endParaRPr lang="en-US"/>
          </a:p>
        </p:txBody>
      </p:sp>
    </p:spTree>
    <p:extLst>
      <p:ext uri="{BB962C8B-B14F-4D97-AF65-F5344CB8AC3E}">
        <p14:creationId xmlns:p14="http://schemas.microsoft.com/office/powerpoint/2010/main" val="406185641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At the beginning of the library session, students peer review the robust and detailed concept maps. After a brief presentation on research tools and techniques by the librarian, students are likely to modify the maps as they search.  The flipped activity allows us to spend more time on the research process and digital literacy skills.</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2C39C1D0-44CB-4575-924B-BA319D8B448F}" type="slidenum">
              <a:rPr lang="en-US" smtClean="0"/>
              <a:t>5</a:t>
            </a:fld>
            <a:endParaRPr lang="en-US"/>
          </a:p>
        </p:txBody>
      </p:sp>
    </p:spTree>
    <p:extLst>
      <p:ext uri="{BB962C8B-B14F-4D97-AF65-F5344CB8AC3E}">
        <p14:creationId xmlns:p14="http://schemas.microsoft.com/office/powerpoint/2010/main" val="144994397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A faculty outcome is greater collaboration.  Also, many of the faculty are willing to use their classroom time for the pre-work.  Some of the faculty assign the pre-work through the course management system. The activity maximizes the student learning of the research process in one face-to-face session consequently a second lab session is not necessary thus repurposing staff resources.</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2C39C1D0-44CB-4575-924B-BA319D8B448F}" type="slidenum">
              <a:rPr lang="en-US" smtClean="0"/>
              <a:t>6</a:t>
            </a:fld>
            <a:endParaRPr lang="en-US"/>
          </a:p>
        </p:txBody>
      </p:sp>
    </p:spTree>
    <p:extLst>
      <p:ext uri="{BB962C8B-B14F-4D97-AF65-F5344CB8AC3E}">
        <p14:creationId xmlns:p14="http://schemas.microsoft.com/office/powerpoint/2010/main" val="158759741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The students are more invested in the library session.  The pre-work establishes expectations about the libraries’ role in their academic experience. During the session, faculty and librarians work in tandem one-on-one with students to develop their research question and to find specific resources.  </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2C39C1D0-44CB-4575-924B-BA319D8B448F}" type="slidenum">
              <a:rPr lang="en-US" smtClean="0"/>
              <a:t>7</a:t>
            </a:fld>
            <a:endParaRPr lang="en-US"/>
          </a:p>
        </p:txBody>
      </p:sp>
    </p:spTree>
    <p:extLst>
      <p:ext uri="{BB962C8B-B14F-4D97-AF65-F5344CB8AC3E}">
        <p14:creationId xmlns:p14="http://schemas.microsoft.com/office/powerpoint/2010/main" val="167436364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Thank you for your interest in our presentation.  Please feel free to contact us if you would like more information.</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2C39C1D0-44CB-4575-924B-BA319D8B448F}" type="slidenum">
              <a:rPr lang="en-US" smtClean="0"/>
              <a:t>8</a:t>
            </a:fld>
            <a:endParaRPr lang="en-US"/>
          </a:p>
        </p:txBody>
      </p:sp>
    </p:spTree>
    <p:extLst>
      <p:ext uri="{BB962C8B-B14F-4D97-AF65-F5344CB8AC3E}">
        <p14:creationId xmlns:p14="http://schemas.microsoft.com/office/powerpoint/2010/main" val="299912164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C1573BB4-142B-4B21-AD71-3B56F5ED9375}" type="datetimeFigureOut">
              <a:rPr lang="en-US" smtClean="0"/>
              <a:t>3/23/2015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A5DFC6A-B460-41E1-BC49-997EED061FD0}" type="slidenum">
              <a:rPr lang="en-US" smtClean="0"/>
              <a:t>‹#›</a:t>
            </a:fld>
            <a:endParaRPr lang="en-US"/>
          </a:p>
        </p:txBody>
      </p:sp>
    </p:spTree>
    <p:extLst>
      <p:ext uri="{BB962C8B-B14F-4D97-AF65-F5344CB8AC3E}">
        <p14:creationId xmlns:p14="http://schemas.microsoft.com/office/powerpoint/2010/main" val="256800206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1573BB4-142B-4B21-AD71-3B56F5ED9375}" type="datetimeFigureOut">
              <a:rPr lang="en-US" smtClean="0"/>
              <a:t>3/23/2015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A5DFC6A-B460-41E1-BC49-997EED061FD0}" type="slidenum">
              <a:rPr lang="en-US" smtClean="0"/>
              <a:t>‹#›</a:t>
            </a:fld>
            <a:endParaRPr lang="en-US"/>
          </a:p>
        </p:txBody>
      </p:sp>
    </p:spTree>
    <p:extLst>
      <p:ext uri="{BB962C8B-B14F-4D97-AF65-F5344CB8AC3E}">
        <p14:creationId xmlns:p14="http://schemas.microsoft.com/office/powerpoint/2010/main" val="148991662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1573BB4-142B-4B21-AD71-3B56F5ED9375}" type="datetimeFigureOut">
              <a:rPr lang="en-US" smtClean="0"/>
              <a:t>3/23/2015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A5DFC6A-B460-41E1-BC49-997EED061FD0}" type="slidenum">
              <a:rPr lang="en-US" smtClean="0"/>
              <a:t>‹#›</a:t>
            </a:fld>
            <a:endParaRPr lang="en-US"/>
          </a:p>
        </p:txBody>
      </p:sp>
    </p:spTree>
    <p:extLst>
      <p:ext uri="{BB962C8B-B14F-4D97-AF65-F5344CB8AC3E}">
        <p14:creationId xmlns:p14="http://schemas.microsoft.com/office/powerpoint/2010/main" val="335120787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BD883F89-0656-453A-B1ED-7ED58847BA2A}" type="datetimeFigureOut">
              <a:rPr lang="en-US">
                <a:solidFill>
                  <a:prstClr val="black">
                    <a:tint val="75000"/>
                  </a:prstClr>
                </a:solidFill>
              </a:rPr>
              <a:pPr>
                <a:defRPr/>
              </a:pPr>
              <a:t>3/23/2015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350B32DA-7D7F-4D12-A8FC-651330B5BB99}"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162454906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32AEF790-36D5-493F-B2B1-FBF2AB3EF14D}" type="datetimeFigureOut">
              <a:rPr lang="en-US">
                <a:solidFill>
                  <a:prstClr val="black">
                    <a:tint val="75000"/>
                  </a:prstClr>
                </a:solidFill>
              </a:rPr>
              <a:pPr>
                <a:defRPr/>
              </a:pPr>
              <a:t>3/23/2015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C3C6D910-6C12-4101-8A3A-D66BDE2846A1}"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402648317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A182C47F-950E-4040-9925-7DC3C5DF7FE9}" type="datetimeFigureOut">
              <a:rPr lang="en-US">
                <a:solidFill>
                  <a:prstClr val="black">
                    <a:tint val="75000"/>
                  </a:prstClr>
                </a:solidFill>
              </a:rPr>
              <a:pPr>
                <a:defRPr/>
              </a:pPr>
              <a:t>3/23/2015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AD659DAF-4F6A-44D9-A3ED-9EEE62B8A4DB}"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344055111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A98AECA4-1B8F-441C-BB51-3B320D3611A9}" type="datetimeFigureOut">
              <a:rPr lang="en-US">
                <a:solidFill>
                  <a:prstClr val="black">
                    <a:tint val="75000"/>
                  </a:prstClr>
                </a:solidFill>
              </a:rPr>
              <a:pPr>
                <a:defRPr/>
              </a:pPr>
              <a:t>3/23/2015</a:t>
            </a:fld>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058B075D-18CC-459A-8E7C-37724BC1CF8F}"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381426656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B3071B68-95CE-4E76-9D46-286793E8AB7F}" type="datetimeFigureOut">
              <a:rPr lang="en-US">
                <a:solidFill>
                  <a:prstClr val="black">
                    <a:tint val="75000"/>
                  </a:prstClr>
                </a:solidFill>
              </a:rPr>
              <a:pPr>
                <a:defRPr/>
              </a:pPr>
              <a:t>3/23/2015</a:t>
            </a:fld>
            <a:endParaRPr lang="en-US">
              <a:solidFill>
                <a:prstClr val="black">
                  <a:tint val="75000"/>
                </a:prstClr>
              </a:solidFill>
            </a:endParaRPr>
          </a:p>
        </p:txBody>
      </p:sp>
      <p:sp>
        <p:nvSpPr>
          <p:cNvPr id="8"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9" name="Slide Number Placeholder 5"/>
          <p:cNvSpPr>
            <a:spLocks noGrp="1"/>
          </p:cNvSpPr>
          <p:nvPr>
            <p:ph type="sldNum" sz="quarter" idx="12"/>
          </p:nvPr>
        </p:nvSpPr>
        <p:spPr/>
        <p:txBody>
          <a:bodyPr/>
          <a:lstStyle>
            <a:lvl1pPr>
              <a:defRPr/>
            </a:lvl1pPr>
          </a:lstStyle>
          <a:p>
            <a:pPr>
              <a:defRPr/>
            </a:pPr>
            <a:fld id="{E02C98CE-1703-45CB-83E9-8CBAFB78254C}"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48252360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220F66EF-2F86-4DED-BF7D-84C0F690E9D3}" type="datetimeFigureOut">
              <a:rPr lang="en-US">
                <a:solidFill>
                  <a:prstClr val="black">
                    <a:tint val="75000"/>
                  </a:prstClr>
                </a:solidFill>
              </a:rPr>
              <a:pPr>
                <a:defRPr/>
              </a:pPr>
              <a:t>3/23/2015</a:t>
            </a:fld>
            <a:endParaRPr lang="en-US">
              <a:solidFill>
                <a:prstClr val="black">
                  <a:tint val="75000"/>
                </a:prstClr>
              </a:solidFill>
            </a:endParaRPr>
          </a:p>
        </p:txBody>
      </p:sp>
      <p:sp>
        <p:nvSpPr>
          <p:cNvPr id="4"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5" name="Slide Number Placeholder 5"/>
          <p:cNvSpPr>
            <a:spLocks noGrp="1"/>
          </p:cNvSpPr>
          <p:nvPr>
            <p:ph type="sldNum" sz="quarter" idx="12"/>
          </p:nvPr>
        </p:nvSpPr>
        <p:spPr/>
        <p:txBody>
          <a:bodyPr/>
          <a:lstStyle>
            <a:lvl1pPr>
              <a:defRPr/>
            </a:lvl1pPr>
          </a:lstStyle>
          <a:p>
            <a:pPr>
              <a:defRPr/>
            </a:pPr>
            <a:fld id="{3300415A-59DE-42B2-9164-D8F0ED63841B}"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40431737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8BC5FF9E-A3AE-40D9-A06B-02BF4B24CC45}" type="datetimeFigureOut">
              <a:rPr lang="en-US">
                <a:solidFill>
                  <a:prstClr val="black">
                    <a:tint val="75000"/>
                  </a:prstClr>
                </a:solidFill>
              </a:rPr>
              <a:pPr>
                <a:defRPr/>
              </a:pPr>
              <a:t>3/23/2015</a:t>
            </a:fld>
            <a:endParaRPr lang="en-US">
              <a:solidFill>
                <a:prstClr val="black">
                  <a:tint val="75000"/>
                </a:prstClr>
              </a:solidFill>
            </a:endParaRPr>
          </a:p>
        </p:txBody>
      </p:sp>
      <p:sp>
        <p:nvSpPr>
          <p:cNvPr id="3"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4" name="Slide Number Placeholder 5"/>
          <p:cNvSpPr>
            <a:spLocks noGrp="1"/>
          </p:cNvSpPr>
          <p:nvPr>
            <p:ph type="sldNum" sz="quarter" idx="12"/>
          </p:nvPr>
        </p:nvSpPr>
        <p:spPr/>
        <p:txBody>
          <a:bodyPr/>
          <a:lstStyle>
            <a:lvl1pPr>
              <a:defRPr/>
            </a:lvl1pPr>
          </a:lstStyle>
          <a:p>
            <a:pPr>
              <a:defRPr/>
            </a:pPr>
            <a:fld id="{628F2DF0-592A-4B46-A5F0-4D26C93AA1B0}"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41289223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2880F288-7813-418C-B85F-AEA0E124BCCC}" type="datetimeFigureOut">
              <a:rPr lang="en-US">
                <a:solidFill>
                  <a:prstClr val="black">
                    <a:tint val="75000"/>
                  </a:prstClr>
                </a:solidFill>
              </a:rPr>
              <a:pPr>
                <a:defRPr/>
              </a:pPr>
              <a:t>3/23/2015</a:t>
            </a:fld>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58B77E9E-3813-48C2-82BD-608C96407EBE}"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232743966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1573BB4-142B-4B21-AD71-3B56F5ED9375}" type="datetimeFigureOut">
              <a:rPr lang="en-US" smtClean="0"/>
              <a:t>3/23/2015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A5DFC6A-B460-41E1-BC49-997EED061FD0}" type="slidenum">
              <a:rPr lang="en-US" smtClean="0"/>
              <a:t>‹#›</a:t>
            </a:fld>
            <a:endParaRPr lang="en-US"/>
          </a:p>
        </p:txBody>
      </p:sp>
    </p:spTree>
    <p:extLst>
      <p:ext uri="{BB962C8B-B14F-4D97-AF65-F5344CB8AC3E}">
        <p14:creationId xmlns:p14="http://schemas.microsoft.com/office/powerpoint/2010/main" val="245005745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812F48E3-6ACF-465F-9A85-B94BA37527BB}" type="datetimeFigureOut">
              <a:rPr lang="en-US">
                <a:solidFill>
                  <a:prstClr val="black">
                    <a:tint val="75000"/>
                  </a:prstClr>
                </a:solidFill>
              </a:rPr>
              <a:pPr>
                <a:defRPr/>
              </a:pPr>
              <a:t>3/23/2015</a:t>
            </a:fld>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177672EF-0E47-4876-944D-BEF6BABA62B2}"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285201184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A98F551E-E472-4C7D-92FF-96A2FEE982CD}" type="datetimeFigureOut">
              <a:rPr lang="en-US">
                <a:solidFill>
                  <a:prstClr val="black">
                    <a:tint val="75000"/>
                  </a:prstClr>
                </a:solidFill>
              </a:rPr>
              <a:pPr>
                <a:defRPr/>
              </a:pPr>
              <a:t>3/23/2015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339AF715-C4AB-4DEA-9DEC-B0B59EB78F02}"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12806371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DB16DFAB-ABE6-4A17-8C92-859F35EDA6FD}" type="datetimeFigureOut">
              <a:rPr lang="en-US">
                <a:solidFill>
                  <a:prstClr val="black">
                    <a:tint val="75000"/>
                  </a:prstClr>
                </a:solidFill>
              </a:rPr>
              <a:pPr>
                <a:defRPr/>
              </a:pPr>
              <a:t>3/23/2015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0DD2C548-AA2F-47F7-9087-62A70C0BC2F9}"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204672281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1573BB4-142B-4B21-AD71-3B56F5ED9375}" type="datetimeFigureOut">
              <a:rPr lang="en-US" smtClean="0"/>
              <a:t>3/23/2015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A5DFC6A-B460-41E1-BC49-997EED061FD0}" type="slidenum">
              <a:rPr lang="en-US" smtClean="0"/>
              <a:t>‹#›</a:t>
            </a:fld>
            <a:endParaRPr lang="en-US"/>
          </a:p>
        </p:txBody>
      </p:sp>
    </p:spTree>
    <p:extLst>
      <p:ext uri="{BB962C8B-B14F-4D97-AF65-F5344CB8AC3E}">
        <p14:creationId xmlns:p14="http://schemas.microsoft.com/office/powerpoint/2010/main" val="90562497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C1573BB4-142B-4B21-AD71-3B56F5ED9375}" type="datetimeFigureOut">
              <a:rPr lang="en-US" smtClean="0"/>
              <a:t>3/23/2015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A5DFC6A-B460-41E1-BC49-997EED061FD0}" type="slidenum">
              <a:rPr lang="en-US" smtClean="0"/>
              <a:t>‹#›</a:t>
            </a:fld>
            <a:endParaRPr lang="en-US"/>
          </a:p>
        </p:txBody>
      </p:sp>
    </p:spTree>
    <p:extLst>
      <p:ext uri="{BB962C8B-B14F-4D97-AF65-F5344CB8AC3E}">
        <p14:creationId xmlns:p14="http://schemas.microsoft.com/office/powerpoint/2010/main" val="74415670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C1573BB4-142B-4B21-AD71-3B56F5ED9375}" type="datetimeFigureOut">
              <a:rPr lang="en-US" smtClean="0"/>
              <a:t>3/23/2015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A5DFC6A-B460-41E1-BC49-997EED061FD0}" type="slidenum">
              <a:rPr lang="en-US" smtClean="0"/>
              <a:t>‹#›</a:t>
            </a:fld>
            <a:endParaRPr lang="en-US"/>
          </a:p>
        </p:txBody>
      </p:sp>
    </p:spTree>
    <p:extLst>
      <p:ext uri="{BB962C8B-B14F-4D97-AF65-F5344CB8AC3E}">
        <p14:creationId xmlns:p14="http://schemas.microsoft.com/office/powerpoint/2010/main" val="283307624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C1573BB4-142B-4B21-AD71-3B56F5ED9375}" type="datetimeFigureOut">
              <a:rPr lang="en-US" smtClean="0"/>
              <a:t>3/23/2015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A5DFC6A-B460-41E1-BC49-997EED061FD0}" type="slidenum">
              <a:rPr lang="en-US" smtClean="0"/>
              <a:t>‹#›</a:t>
            </a:fld>
            <a:endParaRPr lang="en-US"/>
          </a:p>
        </p:txBody>
      </p:sp>
    </p:spTree>
    <p:extLst>
      <p:ext uri="{BB962C8B-B14F-4D97-AF65-F5344CB8AC3E}">
        <p14:creationId xmlns:p14="http://schemas.microsoft.com/office/powerpoint/2010/main" val="23557866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1573BB4-142B-4B21-AD71-3B56F5ED9375}" type="datetimeFigureOut">
              <a:rPr lang="en-US" smtClean="0"/>
              <a:t>3/23/2015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A5DFC6A-B460-41E1-BC49-997EED061FD0}" type="slidenum">
              <a:rPr lang="en-US" smtClean="0"/>
              <a:t>‹#›</a:t>
            </a:fld>
            <a:endParaRPr lang="en-US"/>
          </a:p>
        </p:txBody>
      </p:sp>
    </p:spTree>
    <p:extLst>
      <p:ext uri="{BB962C8B-B14F-4D97-AF65-F5344CB8AC3E}">
        <p14:creationId xmlns:p14="http://schemas.microsoft.com/office/powerpoint/2010/main" val="102860269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1573BB4-142B-4B21-AD71-3B56F5ED9375}" type="datetimeFigureOut">
              <a:rPr lang="en-US" smtClean="0"/>
              <a:t>3/23/2015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A5DFC6A-B460-41E1-BC49-997EED061FD0}" type="slidenum">
              <a:rPr lang="en-US" smtClean="0"/>
              <a:t>‹#›</a:t>
            </a:fld>
            <a:endParaRPr lang="en-US"/>
          </a:p>
        </p:txBody>
      </p:sp>
    </p:spTree>
    <p:extLst>
      <p:ext uri="{BB962C8B-B14F-4D97-AF65-F5344CB8AC3E}">
        <p14:creationId xmlns:p14="http://schemas.microsoft.com/office/powerpoint/2010/main" val="104608676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1573BB4-142B-4B21-AD71-3B56F5ED9375}" type="datetimeFigureOut">
              <a:rPr lang="en-US" smtClean="0"/>
              <a:t>3/23/2015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A5DFC6A-B460-41E1-BC49-997EED061FD0}" type="slidenum">
              <a:rPr lang="en-US" smtClean="0"/>
              <a:t>‹#›</a:t>
            </a:fld>
            <a:endParaRPr lang="en-US"/>
          </a:p>
        </p:txBody>
      </p:sp>
    </p:spTree>
    <p:extLst>
      <p:ext uri="{BB962C8B-B14F-4D97-AF65-F5344CB8AC3E}">
        <p14:creationId xmlns:p14="http://schemas.microsoft.com/office/powerpoint/2010/main" val="102712507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jpe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1573BB4-142B-4B21-AD71-3B56F5ED9375}" type="datetimeFigureOut">
              <a:rPr lang="en-US" smtClean="0"/>
              <a:t>3/23/2015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A5DFC6A-B460-41E1-BC49-997EED061FD0}" type="slidenum">
              <a:rPr lang="en-US" smtClean="0"/>
              <a:t>‹#›</a:t>
            </a:fld>
            <a:endParaRPr lang="en-US"/>
          </a:p>
        </p:txBody>
      </p:sp>
    </p:spTree>
    <p:extLst>
      <p:ext uri="{BB962C8B-B14F-4D97-AF65-F5344CB8AC3E}">
        <p14:creationId xmlns:p14="http://schemas.microsoft.com/office/powerpoint/2010/main" val="286196356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defRPr>
            </a:lvl1pPr>
          </a:lstStyle>
          <a:p>
            <a:pPr>
              <a:defRPr/>
            </a:pPr>
            <a:fld id="{4A60C70A-B420-4C72-9455-F41A6F76F466}" type="datetimeFigureOut">
              <a:rPr lang="en-US">
                <a:solidFill>
                  <a:prstClr val="black">
                    <a:tint val="75000"/>
                  </a:prstClr>
                </a:solidFill>
              </a:rPr>
              <a:pPr>
                <a:defRPr/>
              </a:pPr>
              <a:t>3/23/2015</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defRPr>
            </a:lvl1pPr>
          </a:lstStyle>
          <a:p>
            <a:pPr>
              <a:defRPr/>
            </a:pPr>
            <a:fld id="{CDC206A5-ED8D-4AB4-BF91-98B3CC29DA1D}" type="slidenum">
              <a:rPr lang="en-US">
                <a:solidFill>
                  <a:prstClr val="black">
                    <a:tint val="75000"/>
                  </a:prstClr>
                </a:solidFill>
              </a:rPr>
              <a:pPr>
                <a:defRPr/>
              </a:pPr>
              <a:t>‹#›</a:t>
            </a:fld>
            <a:endParaRPr lang="en-US">
              <a:solidFill>
                <a:prstClr val="black">
                  <a:tint val="75000"/>
                </a:prstClr>
              </a:solidFill>
            </a:endParaRPr>
          </a:p>
        </p:txBody>
      </p:sp>
      <p:pic>
        <p:nvPicPr>
          <p:cNvPr id="1031" name="Picture 6" descr="white.jpg"/>
          <p:cNvPicPr>
            <a:picLocks noChangeAspect="1"/>
          </p:cNvPicPr>
          <p:nvPr userDrawn="1"/>
        </p:nvPicPr>
        <p:blipFill>
          <a:blip r:embed="rId13">
            <a:extLst>
              <a:ext uri="{28A0092B-C50C-407E-A947-70E740481C1C}">
                <a14:useLocalDpi xmlns:a14="http://schemas.microsoft.com/office/drawing/2010/main" val="0"/>
              </a:ext>
            </a:extLst>
          </a:blip>
          <a:srcRect l="22539" t="6667" b="28889"/>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60120690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5.xml"/><Relationship Id="rId2" Type="http://schemas.openxmlformats.org/officeDocument/2006/relationships/audio" Target="../media/media1.WMA"/><Relationship Id="rId1" Type="http://schemas.microsoft.com/office/2007/relationships/media" Target="../media/media1.WMA"/><Relationship Id="rId5" Type="http://schemas.openxmlformats.org/officeDocument/2006/relationships/image" Target="../media/image2.png"/><Relationship Id="rId4" Type="http://schemas.openxmlformats.org/officeDocument/2006/relationships/notesSlide" Target="../notesSlides/notesSlide1.xml"/></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2.xml"/><Relationship Id="rId7" Type="http://schemas.openxmlformats.org/officeDocument/2006/relationships/image" Target="../media/image4.png"/><Relationship Id="rId2" Type="http://schemas.openxmlformats.org/officeDocument/2006/relationships/audio" Target="../media/media2.WMA"/><Relationship Id="rId1" Type="http://schemas.microsoft.com/office/2007/relationships/media" Target="../media/media2.WMA"/><Relationship Id="rId6" Type="http://schemas.microsoft.com/office/2007/relationships/hdphoto" Target="../media/hdphoto1.wdp"/><Relationship Id="rId5" Type="http://schemas.openxmlformats.org/officeDocument/2006/relationships/image" Target="../media/image3.jpeg"/><Relationship Id="rId4"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2.xml"/><Relationship Id="rId7" Type="http://schemas.openxmlformats.org/officeDocument/2006/relationships/image" Target="../media/image2.png"/><Relationship Id="rId2" Type="http://schemas.openxmlformats.org/officeDocument/2006/relationships/audio" Target="../media/media3.WMA"/><Relationship Id="rId1" Type="http://schemas.microsoft.com/office/2007/relationships/media" Target="../media/media3.WMA"/><Relationship Id="rId6" Type="http://schemas.openxmlformats.org/officeDocument/2006/relationships/image" Target="../media/image5.png"/><Relationship Id="rId5" Type="http://schemas.openxmlformats.org/officeDocument/2006/relationships/hyperlink" Target="https://www.youtube.com/watch?v=8aYA1ooRce8&amp;list=UUkCQi8Jny1Gr456Vyu_FC0A" TargetMode="External"/><Relationship Id="rId4"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slideLayout" Target="../slideLayouts/slideLayout2.xml"/><Relationship Id="rId7" Type="http://schemas.openxmlformats.org/officeDocument/2006/relationships/image" Target="../media/image7.png"/><Relationship Id="rId2" Type="http://schemas.openxmlformats.org/officeDocument/2006/relationships/audio" Target="../media/media4.WMA"/><Relationship Id="rId1" Type="http://schemas.microsoft.com/office/2007/relationships/media" Target="../media/media4.WMA"/><Relationship Id="rId6" Type="http://schemas.openxmlformats.org/officeDocument/2006/relationships/image" Target="../media/image6.png"/><Relationship Id="rId5" Type="http://schemas.openxmlformats.org/officeDocument/2006/relationships/hyperlink" Target="http://guides.libraries.uc.edu/content.php?pid=220254&amp;sid=3150014" TargetMode="External"/><Relationship Id="rId4"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slideLayout" Target="../slideLayouts/slideLayout6.xml"/><Relationship Id="rId7" Type="http://schemas.openxmlformats.org/officeDocument/2006/relationships/image" Target="../media/image10.png"/><Relationship Id="rId2" Type="http://schemas.openxmlformats.org/officeDocument/2006/relationships/audio" Target="../media/media5.WMA"/><Relationship Id="rId1" Type="http://schemas.microsoft.com/office/2007/relationships/media" Target="../media/media5.WMA"/><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8" Type="http://schemas.microsoft.com/office/2007/relationships/hdphoto" Target="../media/hdphoto3.wdp"/><Relationship Id="rId3" Type="http://schemas.openxmlformats.org/officeDocument/2006/relationships/slideLayout" Target="../slideLayouts/slideLayout2.xml"/><Relationship Id="rId7" Type="http://schemas.openxmlformats.org/officeDocument/2006/relationships/image" Target="../media/image13.png"/><Relationship Id="rId2" Type="http://schemas.openxmlformats.org/officeDocument/2006/relationships/audio" Target="../media/media6.WMA"/><Relationship Id="rId1" Type="http://schemas.microsoft.com/office/2007/relationships/media" Target="../media/media6.WMA"/><Relationship Id="rId6" Type="http://schemas.microsoft.com/office/2007/relationships/hdphoto" Target="../media/hdphoto2.wdp"/><Relationship Id="rId5" Type="http://schemas.openxmlformats.org/officeDocument/2006/relationships/image" Target="../media/image12.png"/><Relationship Id="rId4" Type="http://schemas.openxmlformats.org/officeDocument/2006/relationships/notesSlide" Target="../notesSlides/notesSlide6.xml"/><Relationship Id="rId9" Type="http://schemas.openxmlformats.org/officeDocument/2006/relationships/image" Target="../media/image2.png"/></Relationships>
</file>

<file path=ppt/slides/_rels/slide7.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slideLayout" Target="../slideLayouts/slideLayout2.xml"/><Relationship Id="rId7" Type="http://schemas.openxmlformats.org/officeDocument/2006/relationships/image" Target="../media/image14.png"/><Relationship Id="rId2" Type="http://schemas.openxmlformats.org/officeDocument/2006/relationships/audio" Target="../media/media7.WMA"/><Relationship Id="rId1" Type="http://schemas.microsoft.com/office/2007/relationships/media" Target="../media/media7.WMA"/><Relationship Id="rId6" Type="http://schemas.microsoft.com/office/2007/relationships/hdphoto" Target="../media/hdphoto3.wdp"/><Relationship Id="rId5" Type="http://schemas.openxmlformats.org/officeDocument/2006/relationships/image" Target="../media/image13.png"/><Relationship Id="rId4"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slideLayout" Target="../slideLayouts/slideLayout15.xml"/><Relationship Id="rId7" Type="http://schemas.openxmlformats.org/officeDocument/2006/relationships/hyperlink" Target="mailto:Deborah.Tenofsky@uc.edu" TargetMode="External"/><Relationship Id="rId2" Type="http://schemas.openxmlformats.org/officeDocument/2006/relationships/audio" Target="../media/media8.WMA"/><Relationship Id="rId1" Type="http://schemas.microsoft.com/office/2007/relationships/media" Target="../media/media8.WMA"/><Relationship Id="rId6" Type="http://schemas.openxmlformats.org/officeDocument/2006/relationships/hyperlink" Target="mailto:Olga.Hart@uc.edu" TargetMode="External"/><Relationship Id="rId5" Type="http://schemas.openxmlformats.org/officeDocument/2006/relationships/hyperlink" Target="mailto:Pamela.Bach@uc.edu" TargetMode="External"/><Relationship Id="rId4" Type="http://schemas.openxmlformats.org/officeDocument/2006/relationships/notesSlide" Target="../notesSlides/notesSlide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txBox="1">
            <a:spLocks/>
          </p:cNvSpPr>
          <p:nvPr/>
        </p:nvSpPr>
        <p:spPr bwMode="auto">
          <a:xfrm>
            <a:off x="533400" y="1447800"/>
            <a:ext cx="7772400" cy="147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eaLnBrk="1" hangingPunct="1"/>
            <a:r>
              <a:rPr lang="en-US" altLang="en-US" i="1" dirty="0" smtClean="0"/>
              <a:t>Reduce, Reuse, Recycle: </a:t>
            </a:r>
            <a:br>
              <a:rPr lang="en-US" altLang="en-US" i="1" dirty="0" smtClean="0"/>
            </a:br>
            <a:r>
              <a:rPr lang="en-US" altLang="en-US" i="1" dirty="0" smtClean="0"/>
              <a:t>Flipping the Classroom</a:t>
            </a:r>
            <a:endParaRPr lang="en-US" altLang="en-US" dirty="0" smtClean="0"/>
          </a:p>
        </p:txBody>
      </p:sp>
      <p:sp>
        <p:nvSpPr>
          <p:cNvPr id="8" name="Title 1"/>
          <p:cNvSpPr txBox="1">
            <a:spLocks/>
          </p:cNvSpPr>
          <p:nvPr/>
        </p:nvSpPr>
        <p:spPr bwMode="auto">
          <a:xfrm flipV="1">
            <a:off x="533400" y="2667000"/>
            <a:ext cx="7772400" cy="147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eaLnBrk="1" hangingPunct="1">
              <a:defRPr/>
            </a:pPr>
            <a:r>
              <a:rPr lang="en-US" altLang="en-US" i="1" dirty="0" smtClean="0">
                <a:solidFill>
                  <a:schemeClr val="bg1">
                    <a:lumMod val="75000"/>
                  </a:schemeClr>
                </a:solidFill>
              </a:rPr>
              <a:t>Reduce, Reuse, Recycle:</a:t>
            </a:r>
            <a:br>
              <a:rPr lang="en-US" altLang="en-US" i="1" dirty="0" smtClean="0">
                <a:solidFill>
                  <a:schemeClr val="bg1">
                    <a:lumMod val="75000"/>
                  </a:schemeClr>
                </a:solidFill>
              </a:rPr>
            </a:br>
            <a:r>
              <a:rPr lang="en-US" altLang="en-US" i="1" dirty="0" smtClean="0">
                <a:solidFill>
                  <a:schemeClr val="bg1">
                    <a:lumMod val="75000"/>
                  </a:schemeClr>
                </a:solidFill>
              </a:rPr>
              <a:t> Flipping the Classroom</a:t>
            </a:r>
            <a:endParaRPr lang="en-US" altLang="en-US" dirty="0" smtClean="0">
              <a:solidFill>
                <a:schemeClr val="bg1">
                  <a:lumMod val="75000"/>
                </a:schemeClr>
              </a:solidFill>
            </a:endParaRPr>
          </a:p>
        </p:txBody>
      </p:sp>
      <p:sp>
        <p:nvSpPr>
          <p:cNvPr id="9" name="Subtitle 2"/>
          <p:cNvSpPr txBox="1">
            <a:spLocks/>
          </p:cNvSpPr>
          <p:nvPr/>
        </p:nvSpPr>
        <p:spPr bwMode="auto">
          <a:xfrm>
            <a:off x="2895600" y="4241297"/>
            <a:ext cx="2743200" cy="20833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fontScale="55000" lnSpcReduction="20000"/>
          </a:bodyPr>
          <a:lstStyle>
            <a:lvl1pPr marL="342900" indent="-34290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18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9pPr>
          </a:lstStyle>
          <a:p>
            <a:pPr eaLnBrk="1" fontAlgn="auto" hangingPunct="1">
              <a:spcAft>
                <a:spcPts val="0"/>
              </a:spcAft>
              <a:buFont typeface="Arial" pitchFamily="34" charset="0"/>
              <a:buNone/>
              <a:defRPr/>
            </a:pPr>
            <a:endParaRPr lang="en-US" dirty="0" smtClean="0"/>
          </a:p>
          <a:p>
            <a:pPr algn="ctr" eaLnBrk="1" fontAlgn="auto" hangingPunct="1">
              <a:spcAft>
                <a:spcPts val="0"/>
              </a:spcAft>
              <a:buFont typeface="Arial" pitchFamily="34" charset="0"/>
              <a:buNone/>
              <a:defRPr/>
            </a:pPr>
            <a:r>
              <a:rPr lang="en-US" sz="3500" dirty="0" smtClean="0">
                <a:solidFill>
                  <a:schemeClr val="tx1">
                    <a:lumMod val="85000"/>
                    <a:lumOff val="15000"/>
                  </a:schemeClr>
                </a:solidFill>
              </a:rPr>
              <a:t>ACRL 2015 Conference</a:t>
            </a:r>
          </a:p>
          <a:p>
            <a:pPr algn="ctr" eaLnBrk="1" fontAlgn="auto" hangingPunct="1">
              <a:spcAft>
                <a:spcPts val="0"/>
              </a:spcAft>
              <a:buFont typeface="Arial" pitchFamily="34" charset="0"/>
              <a:buNone/>
              <a:defRPr/>
            </a:pPr>
            <a:endParaRPr lang="en-US" sz="3500" dirty="0" smtClean="0">
              <a:solidFill>
                <a:schemeClr val="tx1">
                  <a:lumMod val="85000"/>
                  <a:lumOff val="15000"/>
                </a:schemeClr>
              </a:solidFill>
            </a:endParaRPr>
          </a:p>
          <a:p>
            <a:pPr algn="ctr" eaLnBrk="1" fontAlgn="auto" hangingPunct="1">
              <a:spcAft>
                <a:spcPts val="0"/>
              </a:spcAft>
              <a:buFont typeface="Arial" pitchFamily="34" charset="0"/>
              <a:buNone/>
              <a:defRPr/>
            </a:pPr>
            <a:r>
              <a:rPr lang="en-US" sz="3500" dirty="0" smtClean="0">
                <a:solidFill>
                  <a:schemeClr val="tx1">
                    <a:lumMod val="85000"/>
                    <a:lumOff val="15000"/>
                  </a:schemeClr>
                </a:solidFill>
              </a:rPr>
              <a:t>Pam Bach</a:t>
            </a:r>
          </a:p>
          <a:p>
            <a:pPr algn="ctr" eaLnBrk="1" fontAlgn="auto" hangingPunct="1">
              <a:spcAft>
                <a:spcPts val="0"/>
              </a:spcAft>
              <a:buFont typeface="Arial" pitchFamily="34" charset="0"/>
              <a:buNone/>
              <a:defRPr/>
            </a:pPr>
            <a:r>
              <a:rPr lang="en-US" sz="3500" dirty="0" smtClean="0">
                <a:solidFill>
                  <a:schemeClr val="tx1">
                    <a:lumMod val="85000"/>
                    <a:lumOff val="15000"/>
                  </a:schemeClr>
                </a:solidFill>
              </a:rPr>
              <a:t>Olga Hart</a:t>
            </a:r>
          </a:p>
          <a:p>
            <a:pPr algn="ctr" eaLnBrk="1" fontAlgn="auto" hangingPunct="1">
              <a:spcAft>
                <a:spcPts val="0"/>
              </a:spcAft>
              <a:buFont typeface="Arial" pitchFamily="34" charset="0"/>
              <a:buNone/>
              <a:defRPr/>
            </a:pPr>
            <a:r>
              <a:rPr lang="en-US" sz="3500" dirty="0" smtClean="0">
                <a:solidFill>
                  <a:schemeClr val="tx1">
                    <a:lumMod val="85000"/>
                    <a:lumOff val="15000"/>
                  </a:schemeClr>
                </a:solidFill>
              </a:rPr>
              <a:t>Deborah Tenofsky</a:t>
            </a:r>
          </a:p>
        </p:txBody>
      </p:sp>
      <p:pic>
        <p:nvPicPr>
          <p:cNvPr id="4" name="slide 1.WMA">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8077200" y="304800"/>
            <a:ext cx="609600" cy="609600"/>
          </a:xfrm>
          <a:prstGeom prst="rect">
            <a:avLst/>
          </a:prstGeom>
        </p:spPr>
      </p:pic>
    </p:spTree>
    <p:extLst>
      <p:ext uri="{BB962C8B-B14F-4D97-AF65-F5344CB8AC3E}">
        <p14:creationId xmlns:p14="http://schemas.microsoft.com/office/powerpoint/2010/main" val="3540058417"/>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11415" fill="hold"/>
                                        <p:tgtEl>
                                          <p:spTgt spid="4"/>
                                        </p:tgtEl>
                                      </p:cBhvr>
                                    </p:cmd>
                                  </p:childTnLst>
                                </p:cTn>
                              </p:par>
                            </p:childTnLst>
                          </p:cTn>
                        </p:par>
                      </p:childTnLst>
                    </p:cTn>
                  </p:par>
                </p:childTnLst>
              </p:cTn>
              <p:nextCondLst>
                <p:cond evt="onClick" delay="0">
                  <p:tgtEl>
                    <p:spTgt spid="4"/>
                  </p:tgtEl>
                </p:cond>
              </p:nextCondLst>
            </p:seq>
            <p:audio>
              <p:cMediaNode vol="80000">
                <p:cTn id="7" fill="hold" display="0">
                  <p:stCondLst>
                    <p:cond delay="indefinite"/>
                  </p:stCondLst>
                  <p:endCondLst>
                    <p:cond evt="onStopAudio" delay="0">
                      <p:tgtEl>
                        <p:sldTgt/>
                      </p:tgtEl>
                    </p:cond>
                  </p:endCondLst>
                </p:cTn>
                <p:tgtEl>
                  <p:spTgt spid="4"/>
                </p:tgtEl>
              </p:cMediaNode>
            </p:audio>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2" descr="crowd%20of%20people%20images"/>
          <p:cNvPicPr>
            <a:picLocks noChangeAspect="1" noChangeArrowheads="1"/>
          </p:cNvPicPr>
          <p:nvPr/>
        </p:nvPicPr>
        <p:blipFill>
          <a:blip r:embed="rId5" cstate="print">
            <a:lum bright="70000" contrast="-70000"/>
            <a:extLst>
              <a:ext uri="{BEBA8EAE-BF5A-486C-A8C5-ECC9F3942E4B}">
                <a14:imgProps xmlns:a14="http://schemas.microsoft.com/office/drawing/2010/main">
                  <a14:imgLayer r:embed="rId6">
                    <a14:imgEffect>
                      <a14:brightnessContrast bright="85000"/>
                    </a14:imgEffect>
                  </a14:imgLayer>
                </a14:imgProps>
              </a:ext>
              <a:ext uri="{28A0092B-C50C-407E-A947-70E740481C1C}">
                <a14:useLocalDpi xmlns:a14="http://schemas.microsoft.com/office/drawing/2010/main" val="0"/>
              </a:ext>
            </a:extLst>
          </a:blip>
          <a:srcRect/>
          <a:stretch>
            <a:fillRect/>
          </a:stretch>
        </p:blipFill>
        <p:spPr bwMode="auto">
          <a:xfrm>
            <a:off x="333829" y="1676400"/>
            <a:ext cx="8106099" cy="3505199"/>
          </a:xfrm>
          <a:prstGeom prst="rect">
            <a:avLst/>
          </a:prstGeom>
          <a:noFill/>
          <a:extLst>
            <a:ext uri="{909E8E84-426E-40DD-AFC4-6F175D3DCCD1}">
              <a14:hiddenFill xmlns:a14="http://schemas.microsoft.com/office/drawing/2010/main">
                <a:solidFill>
                  <a:srgbClr val="FFFFFF"/>
                </a:solidFill>
              </a14:hiddenFill>
            </a:ext>
          </a:extLst>
        </p:spPr>
      </p:pic>
      <p:sp>
        <p:nvSpPr>
          <p:cNvPr id="3074" name="Title 1"/>
          <p:cNvSpPr>
            <a:spLocks noGrp="1"/>
          </p:cNvSpPr>
          <p:nvPr>
            <p:ph type="title"/>
          </p:nvPr>
        </p:nvSpPr>
        <p:spPr/>
        <p:txBody>
          <a:bodyPr/>
          <a:lstStyle/>
          <a:p>
            <a:pPr eaLnBrk="1" hangingPunct="1"/>
            <a:r>
              <a:rPr lang="en-US" altLang="en-US" dirty="0" smtClean="0"/>
              <a:t>The Problem</a:t>
            </a:r>
          </a:p>
        </p:txBody>
      </p:sp>
      <p:sp>
        <p:nvSpPr>
          <p:cNvPr id="3075" name="Content Placeholder 2"/>
          <p:cNvSpPr>
            <a:spLocks noGrp="1"/>
          </p:cNvSpPr>
          <p:nvPr>
            <p:ph idx="1"/>
          </p:nvPr>
        </p:nvSpPr>
        <p:spPr>
          <a:xfrm>
            <a:off x="152401" y="1447800"/>
            <a:ext cx="8763000" cy="4525963"/>
          </a:xfrm>
        </p:spPr>
        <p:txBody>
          <a:bodyPr/>
          <a:lstStyle/>
          <a:p>
            <a:pPr marL="0" indent="0" algn="ctr" eaLnBrk="1" hangingPunct="1">
              <a:buFont typeface="Arial" charset="0"/>
              <a:buNone/>
            </a:pPr>
            <a:endParaRPr lang="en-US" altLang="en-US" dirty="0" smtClean="0"/>
          </a:p>
          <a:p>
            <a:pPr marL="0" indent="0" algn="ctr" eaLnBrk="1" hangingPunct="1">
              <a:buFont typeface="Arial" charset="0"/>
              <a:buNone/>
            </a:pPr>
            <a:r>
              <a:rPr lang="en-US" altLang="en-US" dirty="0" smtClean="0"/>
              <a:t>Increased enrollment, 1 less librarian.</a:t>
            </a:r>
          </a:p>
          <a:p>
            <a:pPr marL="0" indent="0" algn="ctr" eaLnBrk="1" hangingPunct="1">
              <a:buFont typeface="Arial" charset="0"/>
              <a:buNone/>
            </a:pPr>
            <a:endParaRPr lang="en-US" altLang="en-US" dirty="0" smtClean="0"/>
          </a:p>
          <a:p>
            <a:pPr marL="0" indent="0" algn="ctr" eaLnBrk="1" hangingPunct="1">
              <a:buFont typeface="Arial" charset="0"/>
              <a:buNone/>
            </a:pPr>
            <a:r>
              <a:rPr lang="en-US" altLang="en-US" dirty="0" smtClean="0"/>
              <a:t>Instruction for 100 + English Composition  classes per term.</a:t>
            </a:r>
          </a:p>
          <a:p>
            <a:pPr marL="0" indent="0" algn="ctr" eaLnBrk="1" hangingPunct="1">
              <a:buFont typeface="Arial" charset="0"/>
              <a:buNone/>
            </a:pPr>
            <a:endParaRPr lang="en-US" altLang="en-US" dirty="0" smtClean="0"/>
          </a:p>
          <a:p>
            <a:pPr marL="0" indent="0" algn="ctr" eaLnBrk="1" hangingPunct="1">
              <a:buFont typeface="Arial" charset="0"/>
              <a:buNone/>
            </a:pPr>
            <a:r>
              <a:rPr lang="en-US" altLang="en-US" dirty="0" smtClean="0"/>
              <a:t>Students arrive without research questions, </a:t>
            </a:r>
            <a:br>
              <a:rPr lang="en-US" altLang="en-US" dirty="0" smtClean="0"/>
            </a:br>
            <a:r>
              <a:rPr lang="en-US" altLang="en-US" dirty="0" smtClean="0"/>
              <a:t>search terms, etc.</a:t>
            </a:r>
          </a:p>
        </p:txBody>
      </p:sp>
      <p:pic>
        <p:nvPicPr>
          <p:cNvPr id="5" name="slide 2a.WMA">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7"/>
          <a:stretch>
            <a:fillRect/>
          </a:stretch>
        </p:blipFill>
        <p:spPr>
          <a:xfrm>
            <a:off x="7924800" y="228600"/>
            <a:ext cx="609600" cy="609600"/>
          </a:xfrm>
          <a:prstGeom prst="rect">
            <a:avLst/>
          </a:prstGeom>
        </p:spPr>
      </p:pic>
    </p:spTree>
    <p:extLst>
      <p:ext uri="{BB962C8B-B14F-4D97-AF65-F5344CB8AC3E}">
        <p14:creationId xmlns:p14="http://schemas.microsoft.com/office/powerpoint/2010/main" val="2472686438"/>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5"/>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65889" fill="hold"/>
                                        <p:tgtEl>
                                          <p:spTgt spid="5"/>
                                        </p:tgtEl>
                                      </p:cBhvr>
                                    </p:cmd>
                                  </p:childTnLst>
                                </p:cTn>
                              </p:par>
                            </p:childTnLst>
                          </p:cTn>
                        </p:par>
                      </p:childTnLst>
                    </p:cTn>
                  </p:par>
                </p:childTnLst>
              </p:cTn>
              <p:nextCondLst>
                <p:cond evt="onClick" delay="0">
                  <p:tgtEl>
                    <p:spTgt spid="5"/>
                  </p:tgtEl>
                </p:cond>
              </p:nextCondLst>
            </p:seq>
            <p:audio>
              <p:cMediaNode vol="80000">
                <p:cTn id="7" fill="hold" display="0">
                  <p:stCondLst>
                    <p:cond delay="indefinite"/>
                  </p:stCondLst>
                  <p:endCondLst>
                    <p:cond evt="onStopAudio" delay="0">
                      <p:tgtEl>
                        <p:sldTgt/>
                      </p:tgtEl>
                    </p:cond>
                  </p:endCondLst>
                </p:cTn>
                <p:tgtEl>
                  <p:spTgt spid="5"/>
                </p:tgtEl>
              </p:cMediaNode>
            </p:audio>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title"/>
          </p:nvPr>
        </p:nvSpPr>
        <p:spPr/>
        <p:txBody>
          <a:bodyPr>
            <a:normAutofit fontScale="90000"/>
          </a:bodyPr>
          <a:lstStyle/>
          <a:p>
            <a:pPr eaLnBrk="1" hangingPunct="1"/>
            <a:r>
              <a:rPr lang="en-US" altLang="en-US" dirty="0" smtClean="0"/>
              <a:t>The Solution: Flipping Pre-work Video</a:t>
            </a:r>
          </a:p>
        </p:txBody>
      </p:sp>
      <p:pic>
        <p:nvPicPr>
          <p:cNvPr id="4102" name="Picture 6">
            <a:hlinkClick r:id="rId5"/>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0" y="1447799"/>
            <a:ext cx="9144000" cy="514099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 name="slide 3.WMA">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7"/>
          <a:stretch>
            <a:fillRect/>
          </a:stretch>
        </p:blipFill>
        <p:spPr>
          <a:xfrm>
            <a:off x="8305800" y="152400"/>
            <a:ext cx="609600" cy="609600"/>
          </a:xfrm>
          <a:prstGeom prst="rect">
            <a:avLst/>
          </a:prstGeom>
        </p:spPr>
      </p:pic>
    </p:spTree>
    <p:extLst>
      <p:ext uri="{BB962C8B-B14F-4D97-AF65-F5344CB8AC3E}">
        <p14:creationId xmlns:p14="http://schemas.microsoft.com/office/powerpoint/2010/main" val="2370826535"/>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2"/>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20928" fill="hold"/>
                                        <p:tgtEl>
                                          <p:spTgt spid="2"/>
                                        </p:tgtEl>
                                      </p:cBhvr>
                                    </p:cmd>
                                  </p:childTnLst>
                                </p:cTn>
                              </p:par>
                            </p:childTnLst>
                          </p:cTn>
                        </p:par>
                      </p:childTnLst>
                    </p:cTn>
                  </p:par>
                </p:childTnLst>
              </p:cTn>
              <p:nextCondLst>
                <p:cond evt="onClick" delay="0">
                  <p:tgtEl>
                    <p:spTgt spid="2"/>
                  </p:tgtEl>
                </p:cond>
              </p:nextCondLst>
            </p:seq>
            <p:audio>
              <p:cMediaNode vol="80000">
                <p:cTn id="7" fill="hold" display="0">
                  <p:stCondLst>
                    <p:cond delay="indefinite"/>
                  </p:stCondLst>
                  <p:endCondLst>
                    <p:cond evt="onStopAudio" delay="0">
                      <p:tgtEl>
                        <p:sldTgt/>
                      </p:tgtEl>
                    </p:cond>
                  </p:endCondLst>
                </p:cTn>
                <p:tgtEl>
                  <p:spTgt spid="2"/>
                </p:tgtEl>
              </p:cMediaNode>
            </p:audio>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1"/>
          <p:cNvSpPr>
            <a:spLocks noGrp="1"/>
          </p:cNvSpPr>
          <p:nvPr>
            <p:ph type="title"/>
          </p:nvPr>
        </p:nvSpPr>
        <p:spPr/>
        <p:txBody>
          <a:bodyPr/>
          <a:lstStyle/>
          <a:p>
            <a:pPr eaLnBrk="1" hangingPunct="1"/>
            <a:r>
              <a:rPr lang="en-US" altLang="en-US" smtClean="0"/>
              <a:t>Flipping: Prework</a:t>
            </a:r>
          </a:p>
        </p:txBody>
      </p:sp>
      <p:sp>
        <p:nvSpPr>
          <p:cNvPr id="3" name="Content Placeholder 2"/>
          <p:cNvSpPr>
            <a:spLocks noGrp="1"/>
          </p:cNvSpPr>
          <p:nvPr>
            <p:ph idx="1"/>
          </p:nvPr>
        </p:nvSpPr>
        <p:spPr>
          <a:xfrm>
            <a:off x="533400" y="1447800"/>
            <a:ext cx="8229600" cy="2057400"/>
          </a:xfrm>
        </p:spPr>
        <p:txBody>
          <a:bodyPr>
            <a:normAutofit/>
          </a:bodyPr>
          <a:lstStyle/>
          <a:p>
            <a:pPr marL="0" indent="0" eaLnBrk="1" hangingPunct="1">
              <a:buFont typeface="Arial" charset="0"/>
              <a:buNone/>
              <a:defRPr/>
            </a:pPr>
            <a:r>
              <a:rPr lang="en-US" b="1" dirty="0" smtClean="0"/>
              <a:t>Video</a:t>
            </a:r>
            <a:r>
              <a:rPr lang="en-US" dirty="0" smtClean="0"/>
              <a:t>: </a:t>
            </a:r>
            <a:r>
              <a:rPr lang="en-US" u="sng" dirty="0" smtClean="0">
                <a:hlinkClick r:id="rId5"/>
              </a:rPr>
              <a:t>From Question to Keyword Tutorial</a:t>
            </a:r>
            <a:endParaRPr lang="en-US" u="sng" dirty="0"/>
          </a:p>
          <a:p>
            <a:pPr marL="0" indent="0" eaLnBrk="1" hangingPunct="1">
              <a:buFont typeface="Arial" charset="0"/>
              <a:buNone/>
              <a:defRPr/>
            </a:pPr>
            <a:r>
              <a:rPr lang="en-US" sz="2200" dirty="0" smtClean="0"/>
              <a:t>(from University </a:t>
            </a:r>
            <a:r>
              <a:rPr lang="en-US" sz="2200" dirty="0"/>
              <a:t>Libraries, University of North Carolina </a:t>
            </a:r>
            <a:r>
              <a:rPr lang="en-US" sz="2200" dirty="0" smtClean="0"/>
              <a:t>Greensboro)</a:t>
            </a:r>
            <a:endParaRPr lang="en-US" sz="2200" u="sng" dirty="0" smtClean="0"/>
          </a:p>
          <a:p>
            <a:pPr marL="0" indent="0" eaLnBrk="1" hangingPunct="1">
              <a:buFont typeface="Arial" charset="0"/>
              <a:buNone/>
              <a:defRPr/>
            </a:pPr>
            <a:r>
              <a:rPr lang="en-US" b="1" dirty="0" smtClean="0"/>
              <a:t>Identify concepts and terms</a:t>
            </a:r>
            <a:r>
              <a:rPr lang="en-US" dirty="0" smtClean="0"/>
              <a:t>: Concept Map</a:t>
            </a:r>
          </a:p>
          <a:p>
            <a:pPr eaLnBrk="1" hangingPunct="1">
              <a:defRPr/>
            </a:pPr>
            <a:endParaRPr lang="en-US" dirty="0"/>
          </a:p>
        </p:txBody>
      </p:sp>
      <p:pic>
        <p:nvPicPr>
          <p:cNvPr id="5124" name="Picture 4"/>
          <p:cNvPicPr>
            <a:picLocks noChangeAspect="1" noChangeArrowheads="1"/>
          </p:cNvPicPr>
          <p:nvPr/>
        </p:nvPicPr>
        <p:blipFill rotWithShape="1">
          <a:blip r:embed="rId6">
            <a:extLst>
              <a:ext uri="{28A0092B-C50C-407E-A947-70E740481C1C}">
                <a14:useLocalDpi xmlns:a14="http://schemas.microsoft.com/office/drawing/2010/main" val="0"/>
              </a:ext>
            </a:extLst>
          </a:blip>
          <a:srcRect l="19604" t="24672" r="20937" b="13816"/>
          <a:stretch/>
        </p:blipFill>
        <p:spPr bwMode="auto">
          <a:xfrm>
            <a:off x="228600" y="3276600"/>
            <a:ext cx="4192223" cy="2438400"/>
          </a:xfrm>
          <a:prstGeom prst="rect">
            <a:avLst/>
          </a:prstGeom>
          <a:noFill/>
          <a:ln w="19050">
            <a:solidFill>
              <a:schemeClr val="tx1"/>
            </a:solidFill>
            <a:miter lim="800000"/>
            <a:headEnd/>
            <a:tailEnd/>
          </a:ln>
          <a:extLst>
            <a:ext uri="{909E8E84-426E-40DD-AFC4-6F175D3DCCD1}">
              <a14:hiddenFill xmlns:a14="http://schemas.microsoft.com/office/drawing/2010/main">
                <a:solidFill>
                  <a:schemeClr val="accent1"/>
                </a:solidFill>
              </a14:hiddenFill>
            </a:ext>
          </a:extLst>
        </p:spPr>
      </p:pic>
      <p:pic>
        <p:nvPicPr>
          <p:cNvPr id="16385" name="Picture 1"/>
          <p:cNvPicPr>
            <a:picLocks noChangeAspect="1" noChangeArrowheads="1"/>
          </p:cNvPicPr>
          <p:nvPr/>
        </p:nvPicPr>
        <p:blipFill rotWithShape="1">
          <a:blip r:embed="rId7">
            <a:extLst>
              <a:ext uri="{28A0092B-C50C-407E-A947-70E740481C1C}">
                <a14:useLocalDpi xmlns:a14="http://schemas.microsoft.com/office/drawing/2010/main" val="0"/>
              </a:ext>
            </a:extLst>
          </a:blip>
          <a:srcRect l="13710" t="21312" r="16012" b="8606"/>
          <a:stretch/>
        </p:blipFill>
        <p:spPr bwMode="auto">
          <a:xfrm>
            <a:off x="4642408" y="3276601"/>
            <a:ext cx="4349192" cy="2438400"/>
          </a:xfrm>
          <a:prstGeom prst="rect">
            <a:avLst/>
          </a:prstGeom>
          <a:noFill/>
          <a:ln w="19050">
            <a:solidFill>
              <a:schemeClr val="tx1"/>
            </a:solidFill>
            <a:miter lim="800000"/>
            <a:headEnd/>
            <a:tailEnd/>
          </a:ln>
          <a:extLst>
            <a:ext uri="{909E8E84-426E-40DD-AFC4-6F175D3DCCD1}">
              <a14:hiddenFill xmlns:a14="http://schemas.microsoft.com/office/drawing/2010/main">
                <a:solidFill>
                  <a:schemeClr val="accent1"/>
                </a:solidFill>
              </a14:hiddenFill>
            </a:ext>
          </a:extLst>
        </p:spPr>
      </p:pic>
      <p:pic>
        <p:nvPicPr>
          <p:cNvPr id="2" name="slide 4.WMA">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8"/>
          <a:stretch>
            <a:fillRect/>
          </a:stretch>
        </p:blipFill>
        <p:spPr>
          <a:xfrm>
            <a:off x="8077200" y="304800"/>
            <a:ext cx="609600" cy="609600"/>
          </a:xfrm>
          <a:prstGeom prst="rect">
            <a:avLst/>
          </a:prstGeom>
        </p:spPr>
      </p:pic>
    </p:spTree>
    <p:extLst>
      <p:ext uri="{BB962C8B-B14F-4D97-AF65-F5344CB8AC3E}">
        <p14:creationId xmlns:p14="http://schemas.microsoft.com/office/powerpoint/2010/main" val="134765646"/>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2"/>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14619" fill="hold"/>
                                        <p:tgtEl>
                                          <p:spTgt spid="2"/>
                                        </p:tgtEl>
                                      </p:cBhvr>
                                    </p:cmd>
                                  </p:childTnLst>
                                </p:cTn>
                              </p:par>
                            </p:childTnLst>
                          </p:cTn>
                        </p:par>
                      </p:childTnLst>
                    </p:cTn>
                  </p:par>
                </p:childTnLst>
              </p:cTn>
              <p:nextCondLst>
                <p:cond evt="onClick" delay="0">
                  <p:tgtEl>
                    <p:spTgt spid="2"/>
                  </p:tgtEl>
                </p:cond>
              </p:nextCondLst>
            </p:seq>
            <p:audio>
              <p:cMediaNode vol="80000">
                <p:cTn id="7" fill="hold" display="0">
                  <p:stCondLst>
                    <p:cond delay="indefinite"/>
                  </p:stCondLst>
                  <p:endCondLst>
                    <p:cond evt="onStopAudio" delay="0">
                      <p:tgtEl>
                        <p:sldTgt/>
                      </p:tgtEl>
                    </p:cond>
                  </p:endCondLst>
                </p:cTn>
                <p:tgtEl>
                  <p:spTgt spid="2"/>
                </p:tgtEl>
              </p:cMediaNode>
            </p:audio>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Flipping: Samples of Student Work</a:t>
            </a:r>
            <a:endParaRPr lang="en-US" dirty="0"/>
          </a:p>
        </p:txBody>
      </p:sp>
      <p:pic>
        <p:nvPicPr>
          <p:cNvPr id="4" name="Picture 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800600" y="1463843"/>
            <a:ext cx="3962400" cy="3061692"/>
          </a:xfrm>
          <a:prstGeom prst="rect">
            <a:avLst/>
          </a:prstGeom>
          <a:ln w="127000" cap="sq">
            <a:solidFill>
              <a:schemeClr val="accent3">
                <a:lumMod val="75000"/>
              </a:schemeClr>
            </a:solidFill>
            <a:miter lim="800000"/>
          </a:ln>
          <a:effectLst>
            <a:outerShdw blurRad="57150" dist="50800" dir="2700000" algn="tl" rotWithShape="0">
              <a:srgbClr val="000000">
                <a:alpha val="40000"/>
              </a:srgbClr>
            </a:outerShdw>
          </a:effectLst>
        </p:spPr>
      </p:pic>
      <p:pic>
        <p:nvPicPr>
          <p:cNvPr id="5" name="Picture 4"/>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64415" y="1447800"/>
            <a:ext cx="3978985" cy="3075603"/>
          </a:xfrm>
          <a:prstGeom prst="rect">
            <a:avLst/>
          </a:prstGeom>
          <a:ln w="127000" cap="sq">
            <a:solidFill>
              <a:schemeClr val="accent3">
                <a:lumMod val="75000"/>
              </a:schemeClr>
            </a:solidFill>
            <a:miter lim="800000"/>
          </a:ln>
          <a:effectLst>
            <a:outerShdw blurRad="57150" dist="50800" dir="2700000" algn="tl" rotWithShape="0">
              <a:srgbClr val="000000">
                <a:alpha val="40000"/>
              </a:srgbClr>
            </a:outerShdw>
          </a:effectLst>
        </p:spPr>
      </p:pic>
      <p:pic>
        <p:nvPicPr>
          <p:cNvPr id="6" name="Picture 5"/>
          <p:cNvPicPr>
            <a:picLocks noChangeAspect="1"/>
          </p:cNvPicPr>
          <p:nvPr/>
        </p:nvPicPr>
        <p:blipFill rotWithShape="1">
          <a:blip r:embed="rId7" cstate="print">
            <a:extLst>
              <a:ext uri="{28A0092B-C50C-407E-A947-70E740481C1C}">
                <a14:useLocalDpi xmlns:a14="http://schemas.microsoft.com/office/drawing/2010/main" val="0"/>
              </a:ext>
            </a:extLst>
          </a:blip>
          <a:srcRect l="29315" b="12281"/>
          <a:stretch/>
        </p:blipFill>
        <p:spPr>
          <a:xfrm rot="16200000">
            <a:off x="3513273" y="3084040"/>
            <a:ext cx="2795352" cy="4487899"/>
          </a:xfrm>
          <a:prstGeom prst="rect">
            <a:avLst/>
          </a:prstGeom>
          <a:ln w="127000" cap="sq">
            <a:solidFill>
              <a:schemeClr val="accent3">
                <a:lumMod val="75000"/>
              </a:schemeClr>
            </a:solidFill>
            <a:miter lim="800000"/>
          </a:ln>
          <a:effectLst>
            <a:outerShdw blurRad="57150" dist="50800" dir="2700000" algn="tl" rotWithShape="0">
              <a:srgbClr val="000000">
                <a:alpha val="40000"/>
              </a:srgbClr>
            </a:outerShdw>
          </a:effectLst>
        </p:spPr>
      </p:pic>
      <p:pic>
        <p:nvPicPr>
          <p:cNvPr id="3" name="slide 5.WMA">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8"/>
          <a:stretch>
            <a:fillRect/>
          </a:stretch>
        </p:blipFill>
        <p:spPr>
          <a:xfrm>
            <a:off x="8305800" y="152400"/>
            <a:ext cx="609600" cy="609600"/>
          </a:xfrm>
          <a:prstGeom prst="rect">
            <a:avLst/>
          </a:prstGeom>
        </p:spPr>
      </p:pic>
    </p:spTree>
    <p:extLst>
      <p:ext uri="{BB962C8B-B14F-4D97-AF65-F5344CB8AC3E}">
        <p14:creationId xmlns:p14="http://schemas.microsoft.com/office/powerpoint/2010/main" val="936143663"/>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3"/>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20227" fill="hold"/>
                                        <p:tgtEl>
                                          <p:spTgt spid="3"/>
                                        </p:tgtEl>
                                      </p:cBhvr>
                                    </p:cmd>
                                  </p:childTnLst>
                                </p:cTn>
                              </p:par>
                            </p:childTnLst>
                          </p:cTn>
                        </p:par>
                      </p:childTnLst>
                    </p:cTn>
                  </p:par>
                </p:childTnLst>
              </p:cTn>
              <p:nextCondLst>
                <p:cond evt="onClick" delay="0">
                  <p:tgtEl>
                    <p:spTgt spid="3"/>
                  </p:tgtEl>
                </p:cond>
              </p:nextCondLst>
            </p:seq>
            <p:audio>
              <p:cMediaNode vol="80000">
                <p:cTn id="7" fill="hold" display="0">
                  <p:stCondLst>
                    <p:cond delay="indefinite"/>
                  </p:stCondLst>
                  <p:endCondLst>
                    <p:cond evt="onStopAudio" delay="0">
                      <p:tgtEl>
                        <p:sldTgt/>
                      </p:tgtEl>
                    </p:cond>
                  </p:endCondLst>
                </p:cTn>
                <p:tgtEl>
                  <p:spTgt spid="3"/>
                </p:tgtEl>
              </p:cMediaNode>
            </p:audio>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1" name="Picture 1"/>
          <p:cNvPicPr>
            <a:picLocks noChangeAspect="1" noChangeArrowheads="1"/>
          </p:cNvPicPr>
          <p:nvPr/>
        </p:nvPicPr>
        <p:blipFill>
          <a:blip r:embed="rId5" cstate="print">
            <a:clrChange>
              <a:clrFrom>
                <a:srgbClr val="ECECEC"/>
              </a:clrFrom>
              <a:clrTo>
                <a:srgbClr val="ECECEC">
                  <a:alpha val="0"/>
                </a:srgbClr>
              </a:clrTo>
            </a:clrChange>
            <a:duotone>
              <a:schemeClr val="accent5">
                <a:shade val="45000"/>
                <a:satMod val="135000"/>
              </a:schemeClr>
              <a:prstClr val="white"/>
            </a:duotone>
            <a:extLst>
              <a:ext uri="{BEBA8EAE-BF5A-486C-A8C5-ECC9F3942E4B}">
                <a14:imgProps xmlns:a14="http://schemas.microsoft.com/office/drawing/2010/main">
                  <a14:imgLayer r:embed="rId6">
                    <a14:imgEffect>
                      <a14:colorTemperature colorTemp="1500"/>
                    </a14:imgEffect>
                    <a14:imgEffect>
                      <a14:saturation sat="0"/>
                    </a14:imgEffect>
                    <a14:imgEffect>
                      <a14:brightnessContrast bright="98000" contrast="-57000"/>
                    </a14:imgEffect>
                  </a14:imgLayer>
                </a14:imgProps>
              </a:ext>
              <a:ext uri="{28A0092B-C50C-407E-A947-70E740481C1C}">
                <a14:useLocalDpi xmlns:a14="http://schemas.microsoft.com/office/drawing/2010/main" val="0"/>
              </a:ext>
            </a:extLst>
          </a:blip>
          <a:srcRect/>
          <a:stretch>
            <a:fillRect/>
          </a:stretch>
        </p:blipFill>
        <p:spPr bwMode="auto">
          <a:xfrm>
            <a:off x="3211286" y="1759857"/>
            <a:ext cx="2198914" cy="217377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149" name="Picture 5"/>
          <p:cNvPicPr>
            <a:picLocks noChangeAspect="1" noChangeArrowheads="1"/>
          </p:cNvPicPr>
          <p:nvPr/>
        </p:nvPicPr>
        <p:blipFill>
          <a:blip r:embed="rId7">
            <a:duotone>
              <a:schemeClr val="accent3">
                <a:shade val="45000"/>
                <a:satMod val="135000"/>
              </a:schemeClr>
              <a:prstClr val="white"/>
            </a:duotone>
            <a:extLst>
              <a:ext uri="{BEBA8EAE-BF5A-486C-A8C5-ECC9F3942E4B}">
                <a14:imgProps xmlns:a14="http://schemas.microsoft.com/office/drawing/2010/main">
                  <a14:imgLayer r:embed="rId8">
                    <a14:imgEffect>
                      <a14:brightnessContrast bright="54000"/>
                    </a14:imgEffect>
                  </a14:imgLayer>
                </a14:imgProps>
              </a:ext>
              <a:ext uri="{28A0092B-C50C-407E-A947-70E740481C1C}">
                <a14:useLocalDpi xmlns:a14="http://schemas.microsoft.com/office/drawing/2010/main" val="0"/>
              </a:ext>
            </a:extLst>
          </a:blip>
          <a:srcRect/>
          <a:stretch>
            <a:fillRect/>
          </a:stretch>
        </p:blipFill>
        <p:spPr bwMode="auto">
          <a:xfrm>
            <a:off x="3733800" y="4598720"/>
            <a:ext cx="1447800" cy="136632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146" name="Title 1"/>
          <p:cNvSpPr>
            <a:spLocks noGrp="1"/>
          </p:cNvSpPr>
          <p:nvPr>
            <p:ph type="title"/>
          </p:nvPr>
        </p:nvSpPr>
        <p:spPr/>
        <p:txBody>
          <a:bodyPr/>
          <a:lstStyle/>
          <a:p>
            <a:pPr eaLnBrk="1" hangingPunct="1"/>
            <a:r>
              <a:rPr lang="en-US" altLang="en-US" dirty="0" smtClean="0"/>
              <a:t>Faculty Outcomes</a:t>
            </a:r>
          </a:p>
        </p:txBody>
      </p:sp>
      <p:sp>
        <p:nvSpPr>
          <p:cNvPr id="6147" name="Content Placeholder 2"/>
          <p:cNvSpPr>
            <a:spLocks noGrp="1"/>
          </p:cNvSpPr>
          <p:nvPr>
            <p:ph idx="1"/>
          </p:nvPr>
        </p:nvSpPr>
        <p:spPr>
          <a:xfrm>
            <a:off x="0" y="1371600"/>
            <a:ext cx="8763000" cy="5562600"/>
          </a:xfrm>
        </p:spPr>
        <p:txBody>
          <a:bodyPr/>
          <a:lstStyle/>
          <a:p>
            <a:pPr marL="0" indent="0" algn="ctr" eaLnBrk="1" hangingPunct="1">
              <a:buFont typeface="Arial" charset="0"/>
              <a:buNone/>
            </a:pPr>
            <a:r>
              <a:rPr lang="en-US" altLang="en-US" b="1" dirty="0" smtClean="0"/>
              <a:t>Faculty:</a:t>
            </a:r>
            <a:br>
              <a:rPr lang="en-US" altLang="en-US" b="1" dirty="0" smtClean="0"/>
            </a:br>
            <a:endParaRPr lang="en-US" altLang="en-US" b="1" dirty="0" smtClean="0"/>
          </a:p>
          <a:p>
            <a:pPr marL="0" indent="0" algn="ctr" eaLnBrk="1" hangingPunct="1">
              <a:buFont typeface="Arial" charset="0"/>
              <a:buNone/>
            </a:pPr>
            <a:r>
              <a:rPr lang="en-US" altLang="en-US" dirty="0" smtClean="0"/>
              <a:t>Support and promote flipped classroom activity.</a:t>
            </a:r>
          </a:p>
          <a:p>
            <a:pPr marL="0" indent="0" algn="ctr" eaLnBrk="1" hangingPunct="1">
              <a:buNone/>
            </a:pPr>
            <a:endParaRPr lang="en-US" altLang="en-US" b="1" dirty="0" smtClean="0"/>
          </a:p>
          <a:p>
            <a:pPr marL="0" indent="0" algn="ctr" eaLnBrk="1" hangingPunct="1">
              <a:buNone/>
            </a:pPr>
            <a:r>
              <a:rPr lang="en-US" altLang="en-US" b="1" dirty="0" smtClean="0"/>
              <a:t>The activity:</a:t>
            </a:r>
          </a:p>
          <a:p>
            <a:pPr marL="0" indent="0" algn="ctr" eaLnBrk="1" hangingPunct="1">
              <a:buNone/>
            </a:pPr>
            <a:r>
              <a:rPr lang="en-US" altLang="en-US" dirty="0" smtClean="0"/>
              <a:t>Establishes collaborative working relationship.</a:t>
            </a:r>
          </a:p>
          <a:p>
            <a:pPr marL="0" indent="0" algn="ctr" eaLnBrk="1" hangingPunct="1">
              <a:buFont typeface="Arial" charset="0"/>
              <a:buNone/>
            </a:pPr>
            <a:r>
              <a:rPr lang="en-US" altLang="en-US" b="1" i="1" dirty="0" smtClean="0"/>
              <a:t>Reuses</a:t>
            </a:r>
            <a:r>
              <a:rPr lang="en-US" altLang="en-US" dirty="0" smtClean="0"/>
              <a:t> course campus guide.</a:t>
            </a:r>
          </a:p>
          <a:p>
            <a:pPr marL="0" indent="0" algn="ctr" eaLnBrk="1" hangingPunct="1">
              <a:buFont typeface="Arial" charset="0"/>
              <a:buNone/>
            </a:pPr>
            <a:r>
              <a:rPr lang="en-US" altLang="en-US" b="1" i="1" dirty="0" smtClean="0"/>
              <a:t>Reduces</a:t>
            </a:r>
            <a:r>
              <a:rPr lang="en-US" altLang="en-US" dirty="0" smtClean="0"/>
              <a:t> the # of instruction sessions from 2 to 1.</a:t>
            </a:r>
          </a:p>
          <a:p>
            <a:pPr marL="0" indent="0" algn="ctr" eaLnBrk="1" hangingPunct="1">
              <a:buFont typeface="Arial" charset="0"/>
              <a:buNone/>
            </a:pPr>
            <a:endParaRPr lang="en-US" altLang="en-US" dirty="0" smtClean="0"/>
          </a:p>
        </p:txBody>
      </p:sp>
      <p:pic>
        <p:nvPicPr>
          <p:cNvPr id="2" name="slide 6.WMA">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9"/>
          <a:stretch>
            <a:fillRect/>
          </a:stretch>
        </p:blipFill>
        <p:spPr>
          <a:xfrm>
            <a:off x="8077200" y="228600"/>
            <a:ext cx="609600" cy="609600"/>
          </a:xfrm>
          <a:prstGeom prst="rect">
            <a:avLst/>
          </a:prstGeom>
        </p:spPr>
      </p:pic>
    </p:spTree>
    <p:extLst>
      <p:ext uri="{BB962C8B-B14F-4D97-AF65-F5344CB8AC3E}">
        <p14:creationId xmlns:p14="http://schemas.microsoft.com/office/powerpoint/2010/main" val="4132118505"/>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2"/>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23832" fill="hold"/>
                                        <p:tgtEl>
                                          <p:spTgt spid="2"/>
                                        </p:tgtEl>
                                      </p:cBhvr>
                                    </p:cmd>
                                  </p:childTnLst>
                                </p:cTn>
                              </p:par>
                            </p:childTnLst>
                          </p:cTn>
                        </p:par>
                      </p:childTnLst>
                    </p:cTn>
                  </p:par>
                </p:childTnLst>
              </p:cTn>
              <p:nextCondLst>
                <p:cond evt="onClick" delay="0">
                  <p:tgtEl>
                    <p:spTgt spid="2"/>
                  </p:tgtEl>
                </p:cond>
              </p:nextCondLst>
            </p:seq>
            <p:audio>
              <p:cMediaNode vol="80000">
                <p:cTn id="7" fill="hold" display="0">
                  <p:stCondLst>
                    <p:cond delay="indefinite"/>
                  </p:stCondLst>
                  <p:endCondLst>
                    <p:cond evt="onStopAudio" delay="0">
                      <p:tgtEl>
                        <p:sldTgt/>
                      </p:tgtEl>
                    </p:cond>
                  </p:endCondLst>
                </p:cTn>
                <p:tgtEl>
                  <p:spTgt spid="2"/>
                </p:tgtEl>
              </p:cMediaNode>
            </p:audio>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noChangeArrowheads="1"/>
          </p:cNvPicPr>
          <p:nvPr/>
        </p:nvPicPr>
        <p:blipFill>
          <a:blip r:embed="rId5">
            <a:duotone>
              <a:schemeClr val="accent3">
                <a:shade val="45000"/>
                <a:satMod val="135000"/>
              </a:schemeClr>
              <a:prstClr val="white"/>
            </a:duotone>
            <a:extLst>
              <a:ext uri="{BEBA8EAE-BF5A-486C-A8C5-ECC9F3942E4B}">
                <a14:imgProps xmlns:a14="http://schemas.microsoft.com/office/drawing/2010/main">
                  <a14:imgLayer r:embed="rId6">
                    <a14:imgEffect>
                      <a14:brightnessContrast bright="54000"/>
                    </a14:imgEffect>
                  </a14:imgLayer>
                </a14:imgProps>
              </a:ext>
              <a:ext uri="{28A0092B-C50C-407E-A947-70E740481C1C}">
                <a14:useLocalDpi xmlns:a14="http://schemas.microsoft.com/office/drawing/2010/main" val="0"/>
              </a:ext>
            </a:extLst>
          </a:blip>
          <a:srcRect/>
          <a:stretch>
            <a:fillRect/>
          </a:stretch>
        </p:blipFill>
        <p:spPr bwMode="auto">
          <a:xfrm>
            <a:off x="3733800" y="4598720"/>
            <a:ext cx="1447800" cy="136632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4338" name="Picture 2"/>
          <p:cNvPicPr>
            <a:picLocks noChangeAspect="1" noChangeArrowheads="1"/>
          </p:cNvPicPr>
          <p:nvPr/>
        </p:nvPicPr>
        <p:blipFill>
          <a:blip r:embed="rId7" cstate="print">
            <a:duotone>
              <a:schemeClr val="accent5">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1717449" y="1837175"/>
            <a:ext cx="5445352" cy="2353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170" name="Title 1"/>
          <p:cNvSpPr>
            <a:spLocks noGrp="1"/>
          </p:cNvSpPr>
          <p:nvPr>
            <p:ph type="title"/>
          </p:nvPr>
        </p:nvSpPr>
        <p:spPr/>
        <p:txBody>
          <a:bodyPr/>
          <a:lstStyle/>
          <a:p>
            <a:pPr eaLnBrk="1" hangingPunct="1"/>
            <a:r>
              <a:rPr lang="en-US" altLang="en-US" dirty="0" smtClean="0"/>
              <a:t>Student Outcomes</a:t>
            </a:r>
          </a:p>
        </p:txBody>
      </p:sp>
      <p:sp>
        <p:nvSpPr>
          <p:cNvPr id="7171" name="Content Placeholder 2"/>
          <p:cNvSpPr>
            <a:spLocks noGrp="1"/>
          </p:cNvSpPr>
          <p:nvPr>
            <p:ph idx="1"/>
          </p:nvPr>
        </p:nvSpPr>
        <p:spPr>
          <a:xfrm>
            <a:off x="381000" y="1295400"/>
            <a:ext cx="8686800" cy="5257800"/>
          </a:xfrm>
        </p:spPr>
        <p:txBody>
          <a:bodyPr>
            <a:normAutofit lnSpcReduction="10000"/>
          </a:bodyPr>
          <a:lstStyle/>
          <a:p>
            <a:pPr marL="0" indent="0" algn="ctr" eaLnBrk="1" hangingPunct="1">
              <a:buFont typeface="Arial" charset="0"/>
              <a:buNone/>
            </a:pPr>
            <a:r>
              <a:rPr lang="en-US" altLang="en-US" b="1" dirty="0" smtClean="0">
                <a:solidFill>
                  <a:schemeClr val="tx1">
                    <a:lumMod val="85000"/>
                    <a:lumOff val="15000"/>
                  </a:schemeClr>
                </a:solidFill>
              </a:rPr>
              <a:t>Students:</a:t>
            </a:r>
          </a:p>
          <a:p>
            <a:pPr marL="0" indent="0" algn="ctr" eaLnBrk="1" hangingPunct="1">
              <a:buNone/>
            </a:pPr>
            <a:r>
              <a:rPr lang="en-US" altLang="en-US" dirty="0" smtClean="0"/>
              <a:t>Arrive with a research topic &amp; search terms.</a:t>
            </a:r>
          </a:p>
          <a:p>
            <a:pPr marL="0" indent="0" algn="ctr" eaLnBrk="1" hangingPunct="1">
              <a:buNone/>
            </a:pPr>
            <a:r>
              <a:rPr lang="en-US" altLang="en-US" dirty="0" smtClean="0"/>
              <a:t>Explore the course guide prior to session.</a:t>
            </a:r>
          </a:p>
          <a:p>
            <a:pPr marL="0" indent="0" algn="ctr" eaLnBrk="1" hangingPunct="1">
              <a:buNone/>
            </a:pPr>
            <a:r>
              <a:rPr lang="en-US" altLang="en-US" dirty="0" smtClean="0"/>
              <a:t>Are more invested in the session.</a:t>
            </a:r>
          </a:p>
          <a:p>
            <a:pPr marL="0" indent="0" algn="ctr" eaLnBrk="1" hangingPunct="1">
              <a:buFont typeface="Arial" charset="0"/>
              <a:buNone/>
            </a:pPr>
            <a:endParaRPr lang="en-US" altLang="en-US" b="1" dirty="0" smtClean="0"/>
          </a:p>
          <a:p>
            <a:pPr marL="0" indent="0" algn="ctr" eaLnBrk="1" hangingPunct="1">
              <a:buFont typeface="Arial" charset="0"/>
              <a:buNone/>
            </a:pPr>
            <a:r>
              <a:rPr lang="en-US" altLang="en-US" b="1" dirty="0" smtClean="0"/>
              <a:t>The activity:</a:t>
            </a:r>
          </a:p>
          <a:p>
            <a:pPr marL="0" indent="0" algn="ctr" eaLnBrk="1" hangingPunct="1">
              <a:buFont typeface="Arial" charset="0"/>
              <a:buNone/>
            </a:pPr>
            <a:r>
              <a:rPr lang="en-US" altLang="en-US" dirty="0" smtClean="0"/>
              <a:t>Sets expectations about the role of library.</a:t>
            </a:r>
          </a:p>
          <a:p>
            <a:pPr marL="0" indent="0" algn="ctr" eaLnBrk="1" hangingPunct="1">
              <a:buFont typeface="Arial" charset="0"/>
              <a:buNone/>
            </a:pPr>
            <a:r>
              <a:rPr lang="en-US" altLang="en-US" dirty="0" smtClean="0"/>
              <a:t>Time for engagement with research process.</a:t>
            </a:r>
            <a:endParaRPr lang="en-US" altLang="en-US" b="1" i="1" dirty="0"/>
          </a:p>
          <a:p>
            <a:pPr marL="0" indent="0" algn="ctr" eaLnBrk="1" hangingPunct="1">
              <a:buFont typeface="Arial" charset="0"/>
              <a:buNone/>
            </a:pPr>
            <a:r>
              <a:rPr lang="en-US" altLang="en-US" b="1" i="1" dirty="0" smtClean="0"/>
              <a:t>Recycles </a:t>
            </a:r>
            <a:r>
              <a:rPr lang="en-US" altLang="en-US" dirty="0" smtClean="0"/>
              <a:t>the digital learning objects.</a:t>
            </a:r>
          </a:p>
        </p:txBody>
      </p:sp>
      <p:pic>
        <p:nvPicPr>
          <p:cNvPr id="5" name="slide 7a.WMA">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8"/>
          <a:stretch>
            <a:fillRect/>
          </a:stretch>
        </p:blipFill>
        <p:spPr>
          <a:xfrm>
            <a:off x="8001000" y="381000"/>
            <a:ext cx="609600" cy="609600"/>
          </a:xfrm>
          <a:prstGeom prst="rect">
            <a:avLst/>
          </a:prstGeom>
        </p:spPr>
      </p:pic>
    </p:spTree>
    <p:extLst>
      <p:ext uri="{BB962C8B-B14F-4D97-AF65-F5344CB8AC3E}">
        <p14:creationId xmlns:p14="http://schemas.microsoft.com/office/powerpoint/2010/main" val="2835736267"/>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5"/>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17623" fill="hold"/>
                                        <p:tgtEl>
                                          <p:spTgt spid="5"/>
                                        </p:tgtEl>
                                      </p:cBhvr>
                                    </p:cmd>
                                  </p:childTnLst>
                                </p:cTn>
                              </p:par>
                            </p:childTnLst>
                          </p:cTn>
                        </p:par>
                      </p:childTnLst>
                    </p:cTn>
                  </p:par>
                </p:childTnLst>
              </p:cTn>
              <p:nextCondLst>
                <p:cond evt="onClick" delay="0">
                  <p:tgtEl>
                    <p:spTgt spid="5"/>
                  </p:tgtEl>
                </p:cond>
              </p:nextCondLst>
            </p:seq>
            <p:audio>
              <p:cMediaNode vol="80000">
                <p:cTn id="7" fill="hold" display="0">
                  <p:stCondLst>
                    <p:cond delay="indefinite"/>
                  </p:stCondLst>
                  <p:endCondLst>
                    <p:cond evt="onStopAudio" delay="0">
                      <p:tgtEl>
                        <p:sldTgt/>
                      </p:tgtEl>
                    </p:cond>
                  </p:endCondLst>
                </p:cTn>
                <p:tgtEl>
                  <p:spTgt spid="5"/>
                </p:tgtEl>
              </p:cMediaNode>
            </p:audio>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685800" y="1570037"/>
            <a:ext cx="2667000" cy="4144963"/>
          </a:xfrm>
        </p:spPr>
        <p:txBody>
          <a:bodyPr/>
          <a:lstStyle/>
          <a:p>
            <a:pPr marL="0" indent="0">
              <a:buNone/>
            </a:pPr>
            <a:r>
              <a:rPr lang="en-US" sz="4400" b="1" dirty="0" smtClean="0"/>
              <a:t>Reduce</a:t>
            </a:r>
          </a:p>
          <a:p>
            <a:pPr marL="91440" indent="0">
              <a:spcBef>
                <a:spcPts val="3000"/>
              </a:spcBef>
              <a:buNone/>
            </a:pPr>
            <a:r>
              <a:rPr lang="en-US" sz="4400" b="1" dirty="0" smtClean="0"/>
              <a:t>Reuse</a:t>
            </a:r>
          </a:p>
          <a:p>
            <a:pPr marL="0" indent="0">
              <a:spcBef>
                <a:spcPts val="1800"/>
              </a:spcBef>
              <a:buNone/>
            </a:pPr>
            <a:r>
              <a:rPr lang="en-US" sz="4400" b="1" dirty="0" smtClean="0"/>
              <a:t>Recycle</a:t>
            </a:r>
          </a:p>
          <a:p>
            <a:pPr marL="0" indent="0">
              <a:spcBef>
                <a:spcPts val="3000"/>
              </a:spcBef>
              <a:buNone/>
            </a:pPr>
            <a:r>
              <a:rPr lang="en-US" sz="4400" b="1" dirty="0" smtClean="0"/>
              <a:t>Optimize</a:t>
            </a:r>
            <a:endParaRPr lang="en-US" sz="4400" b="1" dirty="0"/>
          </a:p>
        </p:txBody>
      </p:sp>
      <p:sp>
        <p:nvSpPr>
          <p:cNvPr id="4" name="Content Placeholder 3"/>
          <p:cNvSpPr>
            <a:spLocks noGrp="1"/>
          </p:cNvSpPr>
          <p:nvPr>
            <p:ph sz="half" idx="2"/>
          </p:nvPr>
        </p:nvSpPr>
        <p:spPr>
          <a:xfrm>
            <a:off x="3429000" y="1722437"/>
            <a:ext cx="5410200" cy="3840163"/>
          </a:xfrm>
        </p:spPr>
        <p:txBody>
          <a:bodyPr/>
          <a:lstStyle/>
          <a:p>
            <a:pPr marL="0" indent="0">
              <a:buNone/>
            </a:pPr>
            <a:r>
              <a:rPr lang="en-US" dirty="0"/>
              <a:t>t</a:t>
            </a:r>
            <a:r>
              <a:rPr lang="en-US" dirty="0" smtClean="0"/>
              <a:t>he number of library sessions.</a:t>
            </a:r>
          </a:p>
          <a:p>
            <a:pPr marL="0" indent="0">
              <a:buNone/>
            </a:pPr>
            <a:endParaRPr lang="en-US" dirty="0"/>
          </a:p>
          <a:p>
            <a:pPr marL="0" indent="0">
              <a:buNone/>
            </a:pPr>
            <a:r>
              <a:rPr lang="en-US" dirty="0"/>
              <a:t>o</a:t>
            </a:r>
            <a:r>
              <a:rPr lang="en-US" dirty="0" smtClean="0"/>
              <a:t>nline instruction guides.</a:t>
            </a:r>
          </a:p>
          <a:p>
            <a:pPr marL="0" indent="0">
              <a:buNone/>
            </a:pPr>
            <a:endParaRPr lang="en-US" dirty="0"/>
          </a:p>
          <a:p>
            <a:pPr marL="0" indent="0">
              <a:buNone/>
            </a:pPr>
            <a:r>
              <a:rPr lang="en-US" dirty="0"/>
              <a:t>d</a:t>
            </a:r>
            <a:r>
              <a:rPr lang="en-US" dirty="0" smtClean="0"/>
              <a:t>igital learning objects.</a:t>
            </a:r>
          </a:p>
          <a:p>
            <a:pPr marL="0" indent="0">
              <a:buNone/>
            </a:pPr>
            <a:endParaRPr lang="en-US" dirty="0"/>
          </a:p>
          <a:p>
            <a:pPr marL="0" indent="0">
              <a:buNone/>
            </a:pPr>
            <a:r>
              <a:rPr lang="en-US" dirty="0"/>
              <a:t>y</a:t>
            </a:r>
            <a:r>
              <a:rPr lang="en-US" dirty="0" smtClean="0"/>
              <a:t>our contact time with students.</a:t>
            </a:r>
            <a:endParaRPr lang="en-US" dirty="0"/>
          </a:p>
        </p:txBody>
      </p:sp>
      <p:sp>
        <p:nvSpPr>
          <p:cNvPr id="6" name="TextBox 5"/>
          <p:cNvSpPr txBox="1"/>
          <p:nvPr/>
        </p:nvSpPr>
        <p:spPr>
          <a:xfrm>
            <a:off x="1143000" y="5715000"/>
            <a:ext cx="6781800" cy="646331"/>
          </a:xfrm>
          <a:prstGeom prst="rect">
            <a:avLst/>
          </a:prstGeom>
          <a:noFill/>
        </p:spPr>
        <p:txBody>
          <a:bodyPr wrap="square" rtlCol="0">
            <a:spAutoFit/>
          </a:bodyPr>
          <a:lstStyle/>
          <a:p>
            <a:r>
              <a:rPr lang="en-US" dirty="0" smtClean="0">
                <a:hlinkClick r:id="rId5"/>
              </a:rPr>
              <a:t>Pamela.Bach@uc.edu</a:t>
            </a:r>
            <a:r>
              <a:rPr lang="en-US" dirty="0" smtClean="0"/>
              <a:t>			</a:t>
            </a:r>
            <a:r>
              <a:rPr lang="en-US" dirty="0" smtClean="0">
                <a:hlinkClick r:id="rId6"/>
              </a:rPr>
              <a:t>Olga.Hart@uc.edu</a:t>
            </a:r>
            <a:r>
              <a:rPr lang="en-US" dirty="0" smtClean="0"/>
              <a:t>			</a:t>
            </a:r>
            <a:r>
              <a:rPr lang="en-US" dirty="0" smtClean="0">
                <a:hlinkClick r:id="rId7"/>
              </a:rPr>
              <a:t>Deborah.Tenofsky@uc.edu</a:t>
            </a:r>
            <a:r>
              <a:rPr lang="en-US" dirty="0" smtClean="0"/>
              <a:t> </a:t>
            </a:r>
            <a:endParaRPr lang="en-US" dirty="0"/>
          </a:p>
        </p:txBody>
      </p:sp>
      <p:pic>
        <p:nvPicPr>
          <p:cNvPr id="2" name="slide 8.WMA">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8"/>
          <a:stretch>
            <a:fillRect/>
          </a:stretch>
        </p:blipFill>
        <p:spPr>
          <a:xfrm>
            <a:off x="8153400" y="304800"/>
            <a:ext cx="609600" cy="609600"/>
          </a:xfrm>
          <a:prstGeom prst="rect">
            <a:avLst/>
          </a:prstGeom>
        </p:spPr>
      </p:pic>
    </p:spTree>
    <p:extLst>
      <p:ext uri="{BB962C8B-B14F-4D97-AF65-F5344CB8AC3E}">
        <p14:creationId xmlns:p14="http://schemas.microsoft.com/office/powerpoint/2010/main" val="1630099519"/>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2"/>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6608" fill="hold"/>
                                        <p:tgtEl>
                                          <p:spTgt spid="2"/>
                                        </p:tgtEl>
                                      </p:cBhvr>
                                    </p:cmd>
                                  </p:childTnLst>
                                </p:cTn>
                              </p:par>
                            </p:childTnLst>
                          </p:cTn>
                        </p:par>
                      </p:childTnLst>
                    </p:cTn>
                  </p:par>
                </p:childTnLst>
              </p:cTn>
              <p:nextCondLst>
                <p:cond evt="onClick" delay="0">
                  <p:tgtEl>
                    <p:spTgt spid="2"/>
                  </p:tgtEl>
                </p:cond>
              </p:nextCondLst>
            </p:seq>
            <p:audio>
              <p:cMediaNode vol="80000">
                <p:cTn id="7" fill="hold" display="0">
                  <p:stCondLst>
                    <p:cond delay="indefinite"/>
                  </p:stCondLst>
                  <p:endCondLst>
                    <p:cond evt="onStopAudio" delay="0">
                      <p:tgtEl>
                        <p:sldTgt/>
                      </p:tgtEl>
                    </p:cond>
                  </p:endCondLst>
                </p:cTn>
                <p:tgtEl>
                  <p:spTgt spid="2"/>
                </p:tgtEl>
              </p:cMediaNode>
            </p:audio>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2174</TotalTime>
  <Words>687</Words>
  <Application>Microsoft Office PowerPoint</Application>
  <PresentationFormat>On-screen Show (4:3)</PresentationFormat>
  <Paragraphs>68</Paragraphs>
  <Slides>8</Slides>
  <Notes>8</Notes>
  <HiddenSlides>0</HiddenSlides>
  <MMClips>8</MMClips>
  <ScaleCrop>false</ScaleCrop>
  <HeadingPairs>
    <vt:vector size="4" baseType="variant">
      <vt:variant>
        <vt:lpstr>Theme</vt:lpstr>
      </vt:variant>
      <vt:variant>
        <vt:i4>2</vt:i4>
      </vt:variant>
      <vt:variant>
        <vt:lpstr>Slide Titles</vt:lpstr>
      </vt:variant>
      <vt:variant>
        <vt:i4>8</vt:i4>
      </vt:variant>
    </vt:vector>
  </HeadingPairs>
  <TitlesOfParts>
    <vt:vector size="10" baseType="lpstr">
      <vt:lpstr>Office Theme</vt:lpstr>
      <vt:lpstr>1_Office Theme</vt:lpstr>
      <vt:lpstr>PowerPoint Presentation</vt:lpstr>
      <vt:lpstr>The Problem</vt:lpstr>
      <vt:lpstr>The Solution: Flipping Pre-work Video</vt:lpstr>
      <vt:lpstr>Flipping: Prework</vt:lpstr>
      <vt:lpstr>Flipping: Samples of Student Work</vt:lpstr>
      <vt:lpstr>Faculty Outcomes</vt:lpstr>
      <vt:lpstr>Student Outcomes</vt:lpstr>
      <vt:lpstr>PowerPoint Presentation</vt:lpstr>
    </vt:vector>
  </TitlesOfParts>
  <Company>University of Cincinnati</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Reduce, Reuse, Recycle:  Flipping the Classroom</dc:title>
  <dc:creator>Olga Hart</dc:creator>
  <cp:lastModifiedBy>Pamela L Bach</cp:lastModifiedBy>
  <cp:revision>33</cp:revision>
  <dcterms:created xsi:type="dcterms:W3CDTF">2015-03-05T21:04:20Z</dcterms:created>
  <dcterms:modified xsi:type="dcterms:W3CDTF">2015-03-23T13:41:51Z</dcterms:modified>
</cp:coreProperties>
</file>