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4485" r:id="rId1"/>
  </p:sldMasterIdLst>
  <p:notesMasterIdLst>
    <p:notesMasterId r:id="rId33"/>
  </p:notesMasterIdLst>
  <p:sldIdLst>
    <p:sldId id="257" r:id="rId2"/>
    <p:sldId id="282" r:id="rId3"/>
    <p:sldId id="291" r:id="rId4"/>
    <p:sldId id="283" r:id="rId5"/>
    <p:sldId id="286" r:id="rId6"/>
    <p:sldId id="278" r:id="rId7"/>
    <p:sldId id="280" r:id="rId8"/>
    <p:sldId id="292" r:id="rId9"/>
    <p:sldId id="284" r:id="rId10"/>
    <p:sldId id="293" r:id="rId11"/>
    <p:sldId id="287" r:id="rId12"/>
    <p:sldId id="281" r:id="rId13"/>
    <p:sldId id="268" r:id="rId14"/>
    <p:sldId id="301" r:id="rId15"/>
    <p:sldId id="267" r:id="rId16"/>
    <p:sldId id="274" r:id="rId17"/>
    <p:sldId id="272" r:id="rId18"/>
    <p:sldId id="273" r:id="rId19"/>
    <p:sldId id="259" r:id="rId20"/>
    <p:sldId id="260" r:id="rId21"/>
    <p:sldId id="300" r:id="rId22"/>
    <p:sldId id="265" r:id="rId23"/>
    <p:sldId id="270" r:id="rId24"/>
    <p:sldId id="294" r:id="rId25"/>
    <p:sldId id="295" r:id="rId26"/>
    <p:sldId id="296" r:id="rId27"/>
    <p:sldId id="263" r:id="rId28"/>
    <p:sldId id="264" r:id="rId29"/>
    <p:sldId id="302" r:id="rId30"/>
    <p:sldId id="297" r:id="rId31"/>
    <p:sldId id="290"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1399"/>
    <a:srgbClr val="E66F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5" autoAdjust="0"/>
    <p:restoredTop sz="94660"/>
  </p:normalViewPr>
  <p:slideViewPr>
    <p:cSldViewPr>
      <p:cViewPr varScale="1">
        <p:scale>
          <a:sx n="68" d="100"/>
          <a:sy n="68" d="100"/>
        </p:scale>
        <p:origin x="508" y="22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0EA249-0BD7-499C-8945-F2FF43076171}"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en-US"/>
        </a:p>
      </dgm:t>
    </dgm:pt>
    <dgm:pt modelId="{FB96F9C2-9BE3-4FDF-97D0-D3E09E479B2B}">
      <dgm:prSet phldrT="[Text]"/>
      <dgm:spPr/>
      <dgm:t>
        <a:bodyPr/>
        <a:lstStyle/>
        <a:p>
          <a:r>
            <a:rPr lang="en-US" dirty="0" err="1" smtClean="0"/>
            <a:t>LibGuides</a:t>
          </a:r>
          <a:r>
            <a:rPr lang="en-US" dirty="0" smtClean="0"/>
            <a:t> upgrade</a:t>
          </a:r>
          <a:endParaRPr lang="en-US" dirty="0"/>
        </a:p>
      </dgm:t>
    </dgm:pt>
    <dgm:pt modelId="{F045B256-EEDE-4A00-8495-026F728FC23C}" type="parTrans" cxnId="{497BEEF2-7930-49C7-9A2D-2FC682D0F24D}">
      <dgm:prSet/>
      <dgm:spPr/>
      <dgm:t>
        <a:bodyPr/>
        <a:lstStyle/>
        <a:p>
          <a:endParaRPr lang="en-US"/>
        </a:p>
      </dgm:t>
    </dgm:pt>
    <dgm:pt modelId="{89ECFA5A-31FE-4F5B-874F-32B083BE7254}" type="sibTrans" cxnId="{497BEEF2-7930-49C7-9A2D-2FC682D0F24D}">
      <dgm:prSet/>
      <dgm:spPr/>
      <dgm:t>
        <a:bodyPr/>
        <a:lstStyle/>
        <a:p>
          <a:endParaRPr lang="en-US"/>
        </a:p>
      </dgm:t>
    </dgm:pt>
    <dgm:pt modelId="{897C1398-F354-4CD6-92A7-DEAD9C65D354}">
      <dgm:prSet phldrT="[Text]"/>
      <dgm:spPr/>
      <dgm:t>
        <a:bodyPr/>
        <a:lstStyle/>
        <a:p>
          <a:r>
            <a:rPr lang="en-US" dirty="0" smtClean="0"/>
            <a:t>ACRL Framework</a:t>
          </a:r>
          <a:endParaRPr lang="en-US" dirty="0"/>
        </a:p>
      </dgm:t>
    </dgm:pt>
    <dgm:pt modelId="{D5C24E97-00FB-4803-A081-1C78F34EDD95}" type="parTrans" cxnId="{4927B3D4-54CB-4F12-B6FF-BBD8F4F52E4B}">
      <dgm:prSet/>
      <dgm:spPr/>
      <dgm:t>
        <a:bodyPr/>
        <a:lstStyle/>
        <a:p>
          <a:endParaRPr lang="en-US"/>
        </a:p>
      </dgm:t>
    </dgm:pt>
    <dgm:pt modelId="{AE4486CB-E6B0-477E-9056-5AAFBA2311AD}" type="sibTrans" cxnId="{4927B3D4-54CB-4F12-B6FF-BBD8F4F52E4B}">
      <dgm:prSet/>
      <dgm:spPr/>
      <dgm:t>
        <a:bodyPr/>
        <a:lstStyle/>
        <a:p>
          <a:endParaRPr lang="en-US"/>
        </a:p>
      </dgm:t>
    </dgm:pt>
    <dgm:pt modelId="{09970036-DC82-4865-8FF1-238ABE6FC2CA}">
      <dgm:prSet phldrT="[Text]"/>
      <dgm:spPr/>
      <dgm:t>
        <a:bodyPr/>
        <a:lstStyle/>
        <a:p>
          <a:r>
            <a:rPr lang="en-US" dirty="0" smtClean="0"/>
            <a:t>New strategic directions</a:t>
          </a:r>
          <a:endParaRPr lang="en-US" dirty="0"/>
        </a:p>
      </dgm:t>
    </dgm:pt>
    <dgm:pt modelId="{8DBA5D57-C8B1-4BB2-86D2-AF4721388AE1}" type="parTrans" cxnId="{20D09E75-4406-4B18-87B8-CDF15872FA16}">
      <dgm:prSet/>
      <dgm:spPr/>
      <dgm:t>
        <a:bodyPr/>
        <a:lstStyle/>
        <a:p>
          <a:endParaRPr lang="en-US"/>
        </a:p>
      </dgm:t>
    </dgm:pt>
    <dgm:pt modelId="{09BE2882-DF3E-4F4A-A5F9-B780FD164910}" type="sibTrans" cxnId="{20D09E75-4406-4B18-87B8-CDF15872FA16}">
      <dgm:prSet/>
      <dgm:spPr/>
      <dgm:t>
        <a:bodyPr/>
        <a:lstStyle/>
        <a:p>
          <a:endParaRPr lang="en-US"/>
        </a:p>
      </dgm:t>
    </dgm:pt>
    <dgm:pt modelId="{B8C8FF7C-C405-4F02-AC62-5454C87C0F3E}">
      <dgm:prSet phldrT="[Text]" custT="1"/>
      <dgm:spPr/>
      <dgm:t>
        <a:bodyPr/>
        <a:lstStyle/>
        <a:p>
          <a:r>
            <a:rPr lang="en-US" sz="6000" dirty="0" smtClean="0">
              <a:latin typeface="Adobe Fan Heiti Std B" panose="020B0700000000000000" pitchFamily="34" charset="-128"/>
              <a:ea typeface="Adobe Fan Heiti Std B" panose="020B0700000000000000" pitchFamily="34" charset="-128"/>
            </a:rPr>
            <a:t>???</a:t>
          </a:r>
          <a:endParaRPr lang="en-US" sz="6000" dirty="0">
            <a:latin typeface="Adobe Fan Heiti Std B" panose="020B0700000000000000" pitchFamily="34" charset="-128"/>
            <a:ea typeface="Adobe Fan Heiti Std B" panose="020B0700000000000000" pitchFamily="34" charset="-128"/>
          </a:endParaRPr>
        </a:p>
      </dgm:t>
    </dgm:pt>
    <dgm:pt modelId="{AAB482FA-ABC8-4120-B9D6-B64EE273BACD}" type="parTrans" cxnId="{195F543A-0C90-4879-AF2C-1334B390AEC4}">
      <dgm:prSet/>
      <dgm:spPr/>
      <dgm:t>
        <a:bodyPr/>
        <a:lstStyle/>
        <a:p>
          <a:endParaRPr lang="en-US"/>
        </a:p>
      </dgm:t>
    </dgm:pt>
    <dgm:pt modelId="{9E510C5A-D727-4CE7-B33C-44A4475427D1}" type="sibTrans" cxnId="{195F543A-0C90-4879-AF2C-1334B390AEC4}">
      <dgm:prSet/>
      <dgm:spPr/>
      <dgm:t>
        <a:bodyPr/>
        <a:lstStyle/>
        <a:p>
          <a:endParaRPr lang="en-US"/>
        </a:p>
      </dgm:t>
    </dgm:pt>
    <dgm:pt modelId="{B17905A4-EBA7-4ABC-A231-FBC4D9A69A59}" type="pres">
      <dgm:prSet presAssocID="{9D0EA249-0BD7-499C-8945-F2FF43076171}" presName="Name0" presStyleCnt="0">
        <dgm:presLayoutVars>
          <dgm:chMax val="4"/>
          <dgm:resizeHandles val="exact"/>
        </dgm:presLayoutVars>
      </dgm:prSet>
      <dgm:spPr/>
      <dgm:t>
        <a:bodyPr/>
        <a:lstStyle/>
        <a:p>
          <a:endParaRPr lang="en-US"/>
        </a:p>
      </dgm:t>
    </dgm:pt>
    <dgm:pt modelId="{B3677E79-3F85-4CD6-B666-1B9F95674965}" type="pres">
      <dgm:prSet presAssocID="{9D0EA249-0BD7-499C-8945-F2FF43076171}" presName="ellipse" presStyleLbl="trBgShp" presStyleIdx="0" presStyleCnt="1" custScaleX="109303" custScaleY="120960" custLinFactNeighborX="-2276" custLinFactNeighborY="9363"/>
      <dgm:spPr/>
    </dgm:pt>
    <dgm:pt modelId="{9DE18B54-64E9-43B5-8CE9-C8365F6E83C6}" type="pres">
      <dgm:prSet presAssocID="{9D0EA249-0BD7-499C-8945-F2FF43076171}" presName="arrow1" presStyleLbl="fgShp" presStyleIdx="0" presStyleCnt="1" custLinFactNeighborX="-33796" custLinFactNeighborY="71186"/>
      <dgm:spPr/>
    </dgm:pt>
    <dgm:pt modelId="{51835991-B57C-4876-B340-0027166ED698}" type="pres">
      <dgm:prSet presAssocID="{9D0EA249-0BD7-499C-8945-F2FF43076171}" presName="rectangle" presStyleLbl="revTx" presStyleIdx="0" presStyleCnt="1" custLinFactNeighborX="-6818" custLinFactNeighborY="-910">
        <dgm:presLayoutVars>
          <dgm:bulletEnabled val="1"/>
        </dgm:presLayoutVars>
      </dgm:prSet>
      <dgm:spPr/>
      <dgm:t>
        <a:bodyPr/>
        <a:lstStyle/>
        <a:p>
          <a:endParaRPr lang="en-US"/>
        </a:p>
      </dgm:t>
    </dgm:pt>
    <dgm:pt modelId="{51D06E75-0CBE-407B-9F97-EE0763031B08}" type="pres">
      <dgm:prSet presAssocID="{897C1398-F354-4CD6-92A7-DEAD9C65D354}" presName="item1" presStyleLbl="node1" presStyleIdx="0" presStyleCnt="3" custLinFactNeighborX="-42586" custLinFactNeighborY="-39487">
        <dgm:presLayoutVars>
          <dgm:bulletEnabled val="1"/>
        </dgm:presLayoutVars>
      </dgm:prSet>
      <dgm:spPr/>
      <dgm:t>
        <a:bodyPr/>
        <a:lstStyle/>
        <a:p>
          <a:endParaRPr lang="en-US"/>
        </a:p>
      </dgm:t>
    </dgm:pt>
    <dgm:pt modelId="{F0B12A3B-CAA8-4A07-81F6-D1B13AAB10DD}" type="pres">
      <dgm:prSet presAssocID="{09970036-DC82-4865-8FF1-238ABE6FC2CA}" presName="item2" presStyleLbl="node1" presStyleIdx="1" presStyleCnt="3" custLinFactNeighborX="-15556" custLinFactNeighborY="-22222">
        <dgm:presLayoutVars>
          <dgm:bulletEnabled val="1"/>
        </dgm:presLayoutVars>
      </dgm:prSet>
      <dgm:spPr/>
      <dgm:t>
        <a:bodyPr/>
        <a:lstStyle/>
        <a:p>
          <a:endParaRPr lang="en-US"/>
        </a:p>
      </dgm:t>
    </dgm:pt>
    <dgm:pt modelId="{FF957E89-EA84-4002-98F4-C54E0BBAEEC2}" type="pres">
      <dgm:prSet presAssocID="{B8C8FF7C-C405-4F02-AC62-5454C87C0F3E}" presName="item3" presStyleLbl="node1" presStyleIdx="2" presStyleCnt="3">
        <dgm:presLayoutVars>
          <dgm:bulletEnabled val="1"/>
        </dgm:presLayoutVars>
      </dgm:prSet>
      <dgm:spPr/>
      <dgm:t>
        <a:bodyPr/>
        <a:lstStyle/>
        <a:p>
          <a:endParaRPr lang="en-US"/>
        </a:p>
      </dgm:t>
    </dgm:pt>
    <dgm:pt modelId="{D1C192AA-C67C-4906-90DC-567DF909C769}" type="pres">
      <dgm:prSet presAssocID="{9D0EA249-0BD7-499C-8945-F2FF43076171}" presName="funnel" presStyleLbl="trAlignAcc1" presStyleIdx="0" presStyleCnt="1" custScaleX="114286" custScaleY="114287" custLinFactNeighborX="-2331" custLinFactNeighborY="6737"/>
      <dgm:spPr/>
    </dgm:pt>
  </dgm:ptLst>
  <dgm:cxnLst>
    <dgm:cxn modelId="{20D09E75-4406-4B18-87B8-CDF15872FA16}" srcId="{9D0EA249-0BD7-499C-8945-F2FF43076171}" destId="{09970036-DC82-4865-8FF1-238ABE6FC2CA}" srcOrd="2" destOrd="0" parTransId="{8DBA5D57-C8B1-4BB2-86D2-AF4721388AE1}" sibTransId="{09BE2882-DF3E-4F4A-A5F9-B780FD164910}"/>
    <dgm:cxn modelId="{1FB6E9B0-B048-45BF-8F00-50C6572A10BA}" type="presOf" srcId="{B8C8FF7C-C405-4F02-AC62-5454C87C0F3E}" destId="{51835991-B57C-4876-B340-0027166ED698}" srcOrd="0" destOrd="0" presId="urn:microsoft.com/office/officeart/2005/8/layout/funnel1"/>
    <dgm:cxn modelId="{F530E7FC-38AB-4FA8-8FC3-3799A579DEA0}" type="presOf" srcId="{897C1398-F354-4CD6-92A7-DEAD9C65D354}" destId="{F0B12A3B-CAA8-4A07-81F6-D1B13AAB10DD}" srcOrd="0" destOrd="0" presId="urn:microsoft.com/office/officeart/2005/8/layout/funnel1"/>
    <dgm:cxn modelId="{EC1973AA-C9F8-44A1-997C-9C869F63EDDD}" type="presOf" srcId="{09970036-DC82-4865-8FF1-238ABE6FC2CA}" destId="{51D06E75-0CBE-407B-9F97-EE0763031B08}" srcOrd="0" destOrd="0" presId="urn:microsoft.com/office/officeart/2005/8/layout/funnel1"/>
    <dgm:cxn modelId="{4927B3D4-54CB-4F12-B6FF-BBD8F4F52E4B}" srcId="{9D0EA249-0BD7-499C-8945-F2FF43076171}" destId="{897C1398-F354-4CD6-92A7-DEAD9C65D354}" srcOrd="1" destOrd="0" parTransId="{D5C24E97-00FB-4803-A081-1C78F34EDD95}" sibTransId="{AE4486CB-E6B0-477E-9056-5AAFBA2311AD}"/>
    <dgm:cxn modelId="{195F543A-0C90-4879-AF2C-1334B390AEC4}" srcId="{9D0EA249-0BD7-499C-8945-F2FF43076171}" destId="{B8C8FF7C-C405-4F02-AC62-5454C87C0F3E}" srcOrd="3" destOrd="0" parTransId="{AAB482FA-ABC8-4120-B9D6-B64EE273BACD}" sibTransId="{9E510C5A-D727-4CE7-B33C-44A4475427D1}"/>
    <dgm:cxn modelId="{497BEEF2-7930-49C7-9A2D-2FC682D0F24D}" srcId="{9D0EA249-0BD7-499C-8945-F2FF43076171}" destId="{FB96F9C2-9BE3-4FDF-97D0-D3E09E479B2B}" srcOrd="0" destOrd="0" parTransId="{F045B256-EEDE-4A00-8495-026F728FC23C}" sibTransId="{89ECFA5A-31FE-4F5B-874F-32B083BE7254}"/>
    <dgm:cxn modelId="{C3B34743-442A-41C2-B82B-841F2C9A07D4}" type="presOf" srcId="{FB96F9C2-9BE3-4FDF-97D0-D3E09E479B2B}" destId="{FF957E89-EA84-4002-98F4-C54E0BBAEEC2}" srcOrd="0" destOrd="0" presId="urn:microsoft.com/office/officeart/2005/8/layout/funnel1"/>
    <dgm:cxn modelId="{FAD86CC7-2206-4348-AF07-E2BA6C0D6CBF}" type="presOf" srcId="{9D0EA249-0BD7-499C-8945-F2FF43076171}" destId="{B17905A4-EBA7-4ABC-A231-FBC4D9A69A59}" srcOrd="0" destOrd="0" presId="urn:microsoft.com/office/officeart/2005/8/layout/funnel1"/>
    <dgm:cxn modelId="{0D455895-7818-4E91-AA7D-B27EA692D401}" type="presParOf" srcId="{B17905A4-EBA7-4ABC-A231-FBC4D9A69A59}" destId="{B3677E79-3F85-4CD6-B666-1B9F95674965}" srcOrd="0" destOrd="0" presId="urn:microsoft.com/office/officeart/2005/8/layout/funnel1"/>
    <dgm:cxn modelId="{EE9291ED-F83F-4BEE-9FB9-AE35A1B7C2F9}" type="presParOf" srcId="{B17905A4-EBA7-4ABC-A231-FBC4D9A69A59}" destId="{9DE18B54-64E9-43B5-8CE9-C8365F6E83C6}" srcOrd="1" destOrd="0" presId="urn:microsoft.com/office/officeart/2005/8/layout/funnel1"/>
    <dgm:cxn modelId="{63D5328C-B83F-4FD1-9572-FB63F54038B0}" type="presParOf" srcId="{B17905A4-EBA7-4ABC-A231-FBC4D9A69A59}" destId="{51835991-B57C-4876-B340-0027166ED698}" srcOrd="2" destOrd="0" presId="urn:microsoft.com/office/officeart/2005/8/layout/funnel1"/>
    <dgm:cxn modelId="{3D043D35-9185-441E-9113-A83D4EE714CE}" type="presParOf" srcId="{B17905A4-EBA7-4ABC-A231-FBC4D9A69A59}" destId="{51D06E75-0CBE-407B-9F97-EE0763031B08}" srcOrd="3" destOrd="0" presId="urn:microsoft.com/office/officeart/2005/8/layout/funnel1"/>
    <dgm:cxn modelId="{D0ACCA91-1777-47C8-A226-BC71CB45B0AD}" type="presParOf" srcId="{B17905A4-EBA7-4ABC-A231-FBC4D9A69A59}" destId="{F0B12A3B-CAA8-4A07-81F6-D1B13AAB10DD}" srcOrd="4" destOrd="0" presId="urn:microsoft.com/office/officeart/2005/8/layout/funnel1"/>
    <dgm:cxn modelId="{5E05F546-5CB5-4687-9843-745360B4F3BE}" type="presParOf" srcId="{B17905A4-EBA7-4ABC-A231-FBC4D9A69A59}" destId="{FF957E89-EA84-4002-98F4-C54E0BBAEEC2}" srcOrd="5" destOrd="0" presId="urn:microsoft.com/office/officeart/2005/8/layout/funnel1"/>
    <dgm:cxn modelId="{B2319C6C-AEFB-48BE-AA66-A40EA44D69BD}" type="presParOf" srcId="{B17905A4-EBA7-4ABC-A231-FBC4D9A69A59}" destId="{D1C192AA-C67C-4906-90DC-567DF909C769}"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2029AC-D0BE-45FB-A0BA-FD0C29CD5455}" type="doc">
      <dgm:prSet loTypeId="urn:microsoft.com/office/officeart/2005/8/layout/arrow2" loCatId="process" qsTypeId="urn:microsoft.com/office/officeart/2005/8/quickstyle/simple1" qsCatId="simple" csTypeId="urn:microsoft.com/office/officeart/2005/8/colors/accent1_2" csCatId="accent1" phldr="1"/>
      <dgm:spPr/>
      <dgm:t>
        <a:bodyPr/>
        <a:lstStyle/>
        <a:p>
          <a:endParaRPr lang="en-US"/>
        </a:p>
      </dgm:t>
    </dgm:pt>
    <dgm:pt modelId="{B50D85D2-BDFE-4DFE-B172-7E4B171E8F36}">
      <dgm:prSet phldrT="[Text]" custT="1"/>
      <dgm:spPr/>
      <dgm:t>
        <a:bodyPr/>
        <a:lstStyle/>
        <a:p>
          <a:r>
            <a:rPr lang="en-US" sz="1600" b="1" dirty="0" smtClean="0">
              <a:solidFill>
                <a:schemeClr val="bg2">
                  <a:lumMod val="40000"/>
                  <a:lumOff val="60000"/>
                </a:schemeClr>
              </a:solidFill>
            </a:rPr>
            <a:t>Usability Testing</a:t>
          </a:r>
          <a:endParaRPr lang="en-US" sz="1600" b="1" dirty="0">
            <a:solidFill>
              <a:schemeClr val="bg2">
                <a:lumMod val="40000"/>
                <a:lumOff val="60000"/>
              </a:schemeClr>
            </a:solidFill>
          </a:endParaRPr>
        </a:p>
      </dgm:t>
    </dgm:pt>
    <dgm:pt modelId="{C53C1272-EAC0-4600-ABFE-2BABD658300D}" type="parTrans" cxnId="{EB2B951D-BA85-4CC0-B9D3-94D84617C616}">
      <dgm:prSet/>
      <dgm:spPr/>
      <dgm:t>
        <a:bodyPr/>
        <a:lstStyle/>
        <a:p>
          <a:endParaRPr lang="en-US"/>
        </a:p>
      </dgm:t>
    </dgm:pt>
    <dgm:pt modelId="{068F8929-5ED4-4C60-914F-2489E39B5995}" type="sibTrans" cxnId="{EB2B951D-BA85-4CC0-B9D3-94D84617C616}">
      <dgm:prSet/>
      <dgm:spPr/>
      <dgm:t>
        <a:bodyPr/>
        <a:lstStyle/>
        <a:p>
          <a:endParaRPr lang="en-US"/>
        </a:p>
      </dgm:t>
    </dgm:pt>
    <dgm:pt modelId="{507D0729-6E43-464E-92BC-A7981E87D14A}">
      <dgm:prSet phldrT="[Text]"/>
      <dgm:spPr/>
      <dgm:t>
        <a:bodyPr/>
        <a:lstStyle/>
        <a:p>
          <a:endParaRPr lang="en-US" dirty="0"/>
        </a:p>
      </dgm:t>
    </dgm:pt>
    <dgm:pt modelId="{5881635E-D7B3-4485-889E-21DFDA0D8796}" type="parTrans" cxnId="{89A7AAB6-CF5F-4D78-8A8A-7CE520E0E4E7}">
      <dgm:prSet/>
      <dgm:spPr/>
      <dgm:t>
        <a:bodyPr/>
        <a:lstStyle/>
        <a:p>
          <a:endParaRPr lang="en-US"/>
        </a:p>
      </dgm:t>
    </dgm:pt>
    <dgm:pt modelId="{91A8D0E7-B3E6-40F2-93BB-3BB240FF0FB4}" type="sibTrans" cxnId="{89A7AAB6-CF5F-4D78-8A8A-7CE520E0E4E7}">
      <dgm:prSet/>
      <dgm:spPr/>
      <dgm:t>
        <a:bodyPr/>
        <a:lstStyle/>
        <a:p>
          <a:endParaRPr lang="en-US"/>
        </a:p>
      </dgm:t>
    </dgm:pt>
    <dgm:pt modelId="{7A968AB9-52B9-4AA6-B8ED-33AD11A3EA00}">
      <dgm:prSet phldrT="[Text]" custT="1"/>
      <dgm:spPr/>
      <dgm:t>
        <a:bodyPr/>
        <a:lstStyle/>
        <a:p>
          <a:r>
            <a:rPr lang="en-US" sz="1600" b="1" dirty="0" smtClean="0">
              <a:solidFill>
                <a:schemeClr val="bg2">
                  <a:lumMod val="40000"/>
                  <a:lumOff val="60000"/>
                </a:schemeClr>
              </a:solidFill>
            </a:rPr>
            <a:t>Mapping Threshold Concepts</a:t>
          </a:r>
          <a:endParaRPr lang="en-US" sz="1600" b="1" dirty="0">
            <a:solidFill>
              <a:schemeClr val="bg2">
                <a:lumMod val="40000"/>
                <a:lumOff val="60000"/>
              </a:schemeClr>
            </a:solidFill>
          </a:endParaRPr>
        </a:p>
      </dgm:t>
    </dgm:pt>
    <dgm:pt modelId="{AE9807DA-BB82-439E-A153-FD51123319ED}" type="parTrans" cxnId="{4BA4FD57-1593-4F88-B671-38DCE141616B}">
      <dgm:prSet/>
      <dgm:spPr/>
      <dgm:t>
        <a:bodyPr/>
        <a:lstStyle/>
        <a:p>
          <a:endParaRPr lang="en-US"/>
        </a:p>
      </dgm:t>
    </dgm:pt>
    <dgm:pt modelId="{ADCFF4A4-8514-4E46-8CB3-F5C4D5B66E3B}" type="sibTrans" cxnId="{4BA4FD57-1593-4F88-B671-38DCE141616B}">
      <dgm:prSet/>
      <dgm:spPr/>
      <dgm:t>
        <a:bodyPr/>
        <a:lstStyle/>
        <a:p>
          <a:endParaRPr lang="en-US"/>
        </a:p>
      </dgm:t>
    </dgm:pt>
    <dgm:pt modelId="{A01BA4AD-B2AF-444F-9FCD-6CCB838E028A}">
      <dgm:prSet custT="1"/>
      <dgm:spPr/>
      <dgm:t>
        <a:bodyPr/>
        <a:lstStyle/>
        <a:p>
          <a:r>
            <a:rPr lang="en-US" sz="1600" b="1" dirty="0" smtClean="0">
              <a:solidFill>
                <a:schemeClr val="bg2">
                  <a:lumMod val="40000"/>
                  <a:lumOff val="60000"/>
                </a:schemeClr>
              </a:solidFill>
            </a:rPr>
            <a:t>Collaboration with English Composition </a:t>
          </a:r>
          <a:endParaRPr lang="en-US" sz="1600" b="1" dirty="0">
            <a:solidFill>
              <a:schemeClr val="bg2">
                <a:lumMod val="40000"/>
                <a:lumOff val="60000"/>
              </a:schemeClr>
            </a:solidFill>
          </a:endParaRPr>
        </a:p>
      </dgm:t>
    </dgm:pt>
    <dgm:pt modelId="{819507EC-E1B6-4E85-A604-1EA906B00A61}" type="parTrans" cxnId="{7035DCAF-6412-4258-8F10-B98FD902778A}">
      <dgm:prSet/>
      <dgm:spPr/>
      <dgm:t>
        <a:bodyPr/>
        <a:lstStyle/>
        <a:p>
          <a:endParaRPr lang="en-US"/>
        </a:p>
      </dgm:t>
    </dgm:pt>
    <dgm:pt modelId="{3EC3F171-9C6D-4D21-8D8B-A6F01A11B21C}" type="sibTrans" cxnId="{7035DCAF-6412-4258-8F10-B98FD902778A}">
      <dgm:prSet/>
      <dgm:spPr/>
      <dgm:t>
        <a:bodyPr/>
        <a:lstStyle/>
        <a:p>
          <a:endParaRPr lang="en-US"/>
        </a:p>
      </dgm:t>
    </dgm:pt>
    <dgm:pt modelId="{92F25A3D-CE18-4B93-8491-5AF325CC35EF}">
      <dgm:prSet/>
      <dgm:spPr/>
      <dgm:t>
        <a:bodyPr/>
        <a:lstStyle/>
        <a:p>
          <a:endParaRPr lang="en-US"/>
        </a:p>
      </dgm:t>
    </dgm:pt>
    <dgm:pt modelId="{2130372F-F866-48AA-A9EC-322BE4781CCF}" type="parTrans" cxnId="{2A1F2C71-355F-4DD7-B40B-4133F265E476}">
      <dgm:prSet/>
      <dgm:spPr/>
      <dgm:t>
        <a:bodyPr/>
        <a:lstStyle/>
        <a:p>
          <a:endParaRPr lang="en-US"/>
        </a:p>
      </dgm:t>
    </dgm:pt>
    <dgm:pt modelId="{0688B6DC-B6DA-4745-BC5D-805717852534}" type="sibTrans" cxnId="{2A1F2C71-355F-4DD7-B40B-4133F265E476}">
      <dgm:prSet/>
      <dgm:spPr/>
      <dgm:t>
        <a:bodyPr/>
        <a:lstStyle/>
        <a:p>
          <a:endParaRPr lang="en-US"/>
        </a:p>
      </dgm:t>
    </dgm:pt>
    <dgm:pt modelId="{B4ADC56F-3D25-4423-8A70-5A515A95B822}" type="pres">
      <dgm:prSet presAssocID="{2E2029AC-D0BE-45FB-A0BA-FD0C29CD5455}" presName="arrowDiagram" presStyleCnt="0">
        <dgm:presLayoutVars>
          <dgm:chMax val="5"/>
          <dgm:dir/>
          <dgm:resizeHandles val="exact"/>
        </dgm:presLayoutVars>
      </dgm:prSet>
      <dgm:spPr/>
      <dgm:t>
        <a:bodyPr/>
        <a:lstStyle/>
        <a:p>
          <a:endParaRPr lang="en-US"/>
        </a:p>
      </dgm:t>
    </dgm:pt>
    <dgm:pt modelId="{640F8ADA-A43B-4ECD-A61A-5B8257C83496}" type="pres">
      <dgm:prSet presAssocID="{2E2029AC-D0BE-45FB-A0BA-FD0C29CD5455}" presName="arrow" presStyleLbl="bgShp" presStyleIdx="0" presStyleCnt="1" custLinFactNeighborX="-482" custLinFactNeighborY="-995"/>
      <dgm:spPr>
        <a:solidFill>
          <a:schemeClr val="tx2"/>
        </a:solidFill>
      </dgm:spPr>
      <dgm:t>
        <a:bodyPr/>
        <a:lstStyle/>
        <a:p>
          <a:endParaRPr lang="en-US"/>
        </a:p>
      </dgm:t>
    </dgm:pt>
    <dgm:pt modelId="{AB10895E-1BBB-4FC4-9CB7-95F553019420}" type="pres">
      <dgm:prSet presAssocID="{2E2029AC-D0BE-45FB-A0BA-FD0C29CD5455}" presName="arrowDiagram5" presStyleCnt="0"/>
      <dgm:spPr/>
    </dgm:pt>
    <dgm:pt modelId="{0737FB2E-E9F7-458E-9300-09EED5417571}" type="pres">
      <dgm:prSet presAssocID="{B50D85D2-BDFE-4DFE-B172-7E4B171E8F36}" presName="bullet5a" presStyleLbl="node1" presStyleIdx="0" presStyleCnt="5"/>
      <dgm:spPr/>
    </dgm:pt>
    <dgm:pt modelId="{0FFCA81B-51B3-4DC2-A5FD-D44F761067D8}" type="pres">
      <dgm:prSet presAssocID="{B50D85D2-BDFE-4DFE-B172-7E4B171E8F36}" presName="textBox5a" presStyleLbl="revTx" presStyleIdx="0" presStyleCnt="5" custScaleX="149706" custScaleY="54982" custLinFactNeighborX="39436" custLinFactNeighborY="-12545">
        <dgm:presLayoutVars>
          <dgm:bulletEnabled val="1"/>
        </dgm:presLayoutVars>
      </dgm:prSet>
      <dgm:spPr/>
      <dgm:t>
        <a:bodyPr/>
        <a:lstStyle/>
        <a:p>
          <a:endParaRPr lang="en-US"/>
        </a:p>
      </dgm:t>
    </dgm:pt>
    <dgm:pt modelId="{9F8613AE-0510-4BD5-9C07-4D4D76CD190E}" type="pres">
      <dgm:prSet presAssocID="{507D0729-6E43-464E-92BC-A7981E87D14A}" presName="bullet5b" presStyleLbl="node1" presStyleIdx="1" presStyleCnt="5"/>
      <dgm:spPr/>
    </dgm:pt>
    <dgm:pt modelId="{CADC90D4-AF16-43B6-B571-12D983F69883}" type="pres">
      <dgm:prSet presAssocID="{507D0729-6E43-464E-92BC-A7981E87D14A}" presName="textBox5b" presStyleLbl="revTx" presStyleIdx="1" presStyleCnt="5">
        <dgm:presLayoutVars>
          <dgm:bulletEnabled val="1"/>
        </dgm:presLayoutVars>
      </dgm:prSet>
      <dgm:spPr/>
      <dgm:t>
        <a:bodyPr/>
        <a:lstStyle/>
        <a:p>
          <a:endParaRPr lang="en-US"/>
        </a:p>
      </dgm:t>
    </dgm:pt>
    <dgm:pt modelId="{524F7E83-4D88-45FB-9984-B9FB81AC9A31}" type="pres">
      <dgm:prSet presAssocID="{7A968AB9-52B9-4AA6-B8ED-33AD11A3EA00}" presName="bullet5c" presStyleLbl="node1" presStyleIdx="2" presStyleCnt="5"/>
      <dgm:spPr/>
    </dgm:pt>
    <dgm:pt modelId="{ECA41185-F31A-4916-9126-3503EA3FEF45}" type="pres">
      <dgm:prSet presAssocID="{7A968AB9-52B9-4AA6-B8ED-33AD11A3EA00}" presName="textBox5c" presStyleLbl="revTx" presStyleIdx="2" presStyleCnt="5" custScaleX="218475" custScaleY="39808" custLinFactNeighborX="60454" custLinFactNeighborY="-15423">
        <dgm:presLayoutVars>
          <dgm:bulletEnabled val="1"/>
        </dgm:presLayoutVars>
      </dgm:prSet>
      <dgm:spPr/>
      <dgm:t>
        <a:bodyPr/>
        <a:lstStyle/>
        <a:p>
          <a:endParaRPr lang="en-US"/>
        </a:p>
      </dgm:t>
    </dgm:pt>
    <dgm:pt modelId="{25BC0769-9D84-4638-B316-513934B410CF}" type="pres">
      <dgm:prSet presAssocID="{92F25A3D-CE18-4B93-8491-5AF325CC35EF}" presName="bullet5d" presStyleLbl="node1" presStyleIdx="3" presStyleCnt="5"/>
      <dgm:spPr/>
    </dgm:pt>
    <dgm:pt modelId="{61C4E515-9512-48B0-A754-54D6869C222B}" type="pres">
      <dgm:prSet presAssocID="{92F25A3D-CE18-4B93-8491-5AF325CC35EF}" presName="textBox5d" presStyleLbl="revTx" presStyleIdx="3" presStyleCnt="5">
        <dgm:presLayoutVars>
          <dgm:bulletEnabled val="1"/>
        </dgm:presLayoutVars>
      </dgm:prSet>
      <dgm:spPr/>
      <dgm:t>
        <a:bodyPr/>
        <a:lstStyle/>
        <a:p>
          <a:endParaRPr lang="en-US"/>
        </a:p>
      </dgm:t>
    </dgm:pt>
    <dgm:pt modelId="{0427B5D6-289E-4F94-ADF1-12DDD4A4AA78}" type="pres">
      <dgm:prSet presAssocID="{A01BA4AD-B2AF-444F-9FCD-6CCB838E028A}" presName="bullet5e" presStyleLbl="node1" presStyleIdx="4" presStyleCnt="5"/>
      <dgm:spPr/>
    </dgm:pt>
    <dgm:pt modelId="{7377946C-53CD-48CC-9385-F0CDB52E45C1}" type="pres">
      <dgm:prSet presAssocID="{A01BA4AD-B2AF-444F-9FCD-6CCB838E028A}" presName="textBox5e" presStyleLbl="revTx" presStyleIdx="4" presStyleCnt="5" custScaleX="126670" custScaleY="24584" custLinFactNeighborX="57351" custLinFactNeighborY="-27479">
        <dgm:presLayoutVars>
          <dgm:bulletEnabled val="1"/>
        </dgm:presLayoutVars>
      </dgm:prSet>
      <dgm:spPr/>
      <dgm:t>
        <a:bodyPr/>
        <a:lstStyle/>
        <a:p>
          <a:endParaRPr lang="en-US"/>
        </a:p>
      </dgm:t>
    </dgm:pt>
  </dgm:ptLst>
  <dgm:cxnLst>
    <dgm:cxn modelId="{2A1F2C71-355F-4DD7-B40B-4133F265E476}" srcId="{2E2029AC-D0BE-45FB-A0BA-FD0C29CD5455}" destId="{92F25A3D-CE18-4B93-8491-5AF325CC35EF}" srcOrd="3" destOrd="0" parTransId="{2130372F-F866-48AA-A9EC-322BE4781CCF}" sibTransId="{0688B6DC-B6DA-4745-BC5D-805717852534}"/>
    <dgm:cxn modelId="{8B5C9461-3905-42B3-B9DD-239B05D28707}" type="presOf" srcId="{B50D85D2-BDFE-4DFE-B172-7E4B171E8F36}" destId="{0FFCA81B-51B3-4DC2-A5FD-D44F761067D8}" srcOrd="0" destOrd="0" presId="urn:microsoft.com/office/officeart/2005/8/layout/arrow2"/>
    <dgm:cxn modelId="{7035DCAF-6412-4258-8F10-B98FD902778A}" srcId="{2E2029AC-D0BE-45FB-A0BA-FD0C29CD5455}" destId="{A01BA4AD-B2AF-444F-9FCD-6CCB838E028A}" srcOrd="4" destOrd="0" parTransId="{819507EC-E1B6-4E85-A604-1EA906B00A61}" sibTransId="{3EC3F171-9C6D-4D21-8D8B-A6F01A11B21C}"/>
    <dgm:cxn modelId="{219CF766-265E-4526-BB81-76FC7AE31490}" type="presOf" srcId="{A01BA4AD-B2AF-444F-9FCD-6CCB838E028A}" destId="{7377946C-53CD-48CC-9385-F0CDB52E45C1}" srcOrd="0" destOrd="0" presId="urn:microsoft.com/office/officeart/2005/8/layout/arrow2"/>
    <dgm:cxn modelId="{F99713A4-0CA4-49E5-910B-AB46CFD064B6}" type="presOf" srcId="{7A968AB9-52B9-4AA6-B8ED-33AD11A3EA00}" destId="{ECA41185-F31A-4916-9126-3503EA3FEF45}" srcOrd="0" destOrd="0" presId="urn:microsoft.com/office/officeart/2005/8/layout/arrow2"/>
    <dgm:cxn modelId="{89A7AAB6-CF5F-4D78-8A8A-7CE520E0E4E7}" srcId="{2E2029AC-D0BE-45FB-A0BA-FD0C29CD5455}" destId="{507D0729-6E43-464E-92BC-A7981E87D14A}" srcOrd="1" destOrd="0" parTransId="{5881635E-D7B3-4485-889E-21DFDA0D8796}" sibTransId="{91A8D0E7-B3E6-40F2-93BB-3BB240FF0FB4}"/>
    <dgm:cxn modelId="{EB2B951D-BA85-4CC0-B9D3-94D84617C616}" srcId="{2E2029AC-D0BE-45FB-A0BA-FD0C29CD5455}" destId="{B50D85D2-BDFE-4DFE-B172-7E4B171E8F36}" srcOrd="0" destOrd="0" parTransId="{C53C1272-EAC0-4600-ABFE-2BABD658300D}" sibTransId="{068F8929-5ED4-4C60-914F-2489E39B5995}"/>
    <dgm:cxn modelId="{4BA4FD57-1593-4F88-B671-38DCE141616B}" srcId="{2E2029AC-D0BE-45FB-A0BA-FD0C29CD5455}" destId="{7A968AB9-52B9-4AA6-B8ED-33AD11A3EA00}" srcOrd="2" destOrd="0" parTransId="{AE9807DA-BB82-439E-A153-FD51123319ED}" sibTransId="{ADCFF4A4-8514-4E46-8CB3-F5C4D5B66E3B}"/>
    <dgm:cxn modelId="{CD91D573-F142-4F7C-8F85-FD56E35368B2}" type="presOf" srcId="{2E2029AC-D0BE-45FB-A0BA-FD0C29CD5455}" destId="{B4ADC56F-3D25-4423-8A70-5A515A95B822}" srcOrd="0" destOrd="0" presId="urn:microsoft.com/office/officeart/2005/8/layout/arrow2"/>
    <dgm:cxn modelId="{C3C53631-1E29-44DB-BA76-6894BE71926E}" type="presOf" srcId="{507D0729-6E43-464E-92BC-A7981E87D14A}" destId="{CADC90D4-AF16-43B6-B571-12D983F69883}" srcOrd="0" destOrd="0" presId="urn:microsoft.com/office/officeart/2005/8/layout/arrow2"/>
    <dgm:cxn modelId="{C4F8E4D0-51CA-4B5A-B2F8-57CFBCA43C38}" type="presOf" srcId="{92F25A3D-CE18-4B93-8491-5AF325CC35EF}" destId="{61C4E515-9512-48B0-A754-54D6869C222B}" srcOrd="0" destOrd="0" presId="urn:microsoft.com/office/officeart/2005/8/layout/arrow2"/>
    <dgm:cxn modelId="{5ACDC1B1-9441-4D6E-977F-41C41096255D}" type="presParOf" srcId="{B4ADC56F-3D25-4423-8A70-5A515A95B822}" destId="{640F8ADA-A43B-4ECD-A61A-5B8257C83496}" srcOrd="0" destOrd="0" presId="urn:microsoft.com/office/officeart/2005/8/layout/arrow2"/>
    <dgm:cxn modelId="{A148D91C-A6B7-4AAC-A435-013D7B70C091}" type="presParOf" srcId="{B4ADC56F-3D25-4423-8A70-5A515A95B822}" destId="{AB10895E-1BBB-4FC4-9CB7-95F553019420}" srcOrd="1" destOrd="0" presId="urn:microsoft.com/office/officeart/2005/8/layout/arrow2"/>
    <dgm:cxn modelId="{853E7A8C-8629-455E-8B10-6AF45AC6FCDB}" type="presParOf" srcId="{AB10895E-1BBB-4FC4-9CB7-95F553019420}" destId="{0737FB2E-E9F7-458E-9300-09EED5417571}" srcOrd="0" destOrd="0" presId="urn:microsoft.com/office/officeart/2005/8/layout/arrow2"/>
    <dgm:cxn modelId="{B37D1DB6-63E6-4DF7-9E84-69D8CE656456}" type="presParOf" srcId="{AB10895E-1BBB-4FC4-9CB7-95F553019420}" destId="{0FFCA81B-51B3-4DC2-A5FD-D44F761067D8}" srcOrd="1" destOrd="0" presId="urn:microsoft.com/office/officeart/2005/8/layout/arrow2"/>
    <dgm:cxn modelId="{C94C465B-5D5F-493F-B6FC-86E0A691C044}" type="presParOf" srcId="{AB10895E-1BBB-4FC4-9CB7-95F553019420}" destId="{9F8613AE-0510-4BD5-9C07-4D4D76CD190E}" srcOrd="2" destOrd="0" presId="urn:microsoft.com/office/officeart/2005/8/layout/arrow2"/>
    <dgm:cxn modelId="{60C10F6E-B7A9-49EF-8E63-1414ACE02134}" type="presParOf" srcId="{AB10895E-1BBB-4FC4-9CB7-95F553019420}" destId="{CADC90D4-AF16-43B6-B571-12D983F69883}" srcOrd="3" destOrd="0" presId="urn:microsoft.com/office/officeart/2005/8/layout/arrow2"/>
    <dgm:cxn modelId="{21048616-A090-472D-8F6A-1DB7C617BE76}" type="presParOf" srcId="{AB10895E-1BBB-4FC4-9CB7-95F553019420}" destId="{524F7E83-4D88-45FB-9984-B9FB81AC9A31}" srcOrd="4" destOrd="0" presId="urn:microsoft.com/office/officeart/2005/8/layout/arrow2"/>
    <dgm:cxn modelId="{5080EF72-4AED-40FB-B409-0EDE61D2F85A}" type="presParOf" srcId="{AB10895E-1BBB-4FC4-9CB7-95F553019420}" destId="{ECA41185-F31A-4916-9126-3503EA3FEF45}" srcOrd="5" destOrd="0" presId="urn:microsoft.com/office/officeart/2005/8/layout/arrow2"/>
    <dgm:cxn modelId="{96FCA48E-FDAF-4C2A-A360-6A43BD97BF3A}" type="presParOf" srcId="{AB10895E-1BBB-4FC4-9CB7-95F553019420}" destId="{25BC0769-9D84-4638-B316-513934B410CF}" srcOrd="6" destOrd="0" presId="urn:microsoft.com/office/officeart/2005/8/layout/arrow2"/>
    <dgm:cxn modelId="{94FEDE28-E113-425E-87AE-8E1988E1CF73}" type="presParOf" srcId="{AB10895E-1BBB-4FC4-9CB7-95F553019420}" destId="{61C4E515-9512-48B0-A754-54D6869C222B}" srcOrd="7" destOrd="0" presId="urn:microsoft.com/office/officeart/2005/8/layout/arrow2"/>
    <dgm:cxn modelId="{60062754-601D-4275-B941-DC8A86201E82}" type="presParOf" srcId="{AB10895E-1BBB-4FC4-9CB7-95F553019420}" destId="{0427B5D6-289E-4F94-ADF1-12DDD4A4AA78}" srcOrd="8" destOrd="0" presId="urn:microsoft.com/office/officeart/2005/8/layout/arrow2"/>
    <dgm:cxn modelId="{0CA47BC8-8516-4AB6-9645-9DB8D2909598}" type="presParOf" srcId="{AB10895E-1BBB-4FC4-9CB7-95F553019420}" destId="{7377946C-53CD-48CC-9385-F0CDB52E45C1}" srcOrd="9"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677E79-3F85-4CD6-B666-1B9F95674965}">
      <dsp:nvSpPr>
        <dsp:cNvPr id="0" name=""/>
        <dsp:cNvSpPr/>
      </dsp:nvSpPr>
      <dsp:spPr>
        <a:xfrm>
          <a:off x="1142996" y="279398"/>
          <a:ext cx="3939564" cy="1514070"/>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E18B54-64E9-43B5-8CE9-C8365F6E83C6}">
      <dsp:nvSpPr>
        <dsp:cNvPr id="0" name=""/>
        <dsp:cNvSpPr/>
      </dsp:nvSpPr>
      <dsp:spPr>
        <a:xfrm>
          <a:off x="2615084" y="3676627"/>
          <a:ext cx="698500" cy="447040"/>
        </a:xfrm>
        <a:prstGeom prst="down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835991-B57C-4876-B340-0027166ED698}">
      <dsp:nvSpPr>
        <dsp:cNvPr id="0" name=""/>
        <dsp:cNvSpPr/>
      </dsp:nvSpPr>
      <dsp:spPr>
        <a:xfrm>
          <a:off x="1295406" y="3708402"/>
          <a:ext cx="3352800" cy="838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26720" tIns="426720" rIns="426720" bIns="426720" numCol="1" spcCol="1270" anchor="ctr" anchorCtr="0">
          <a:noAutofit/>
        </a:bodyPr>
        <a:lstStyle/>
        <a:p>
          <a:pPr lvl="0" algn="ctr" defTabSz="2667000">
            <a:lnSpc>
              <a:spcPct val="90000"/>
            </a:lnSpc>
            <a:spcBef>
              <a:spcPct val="0"/>
            </a:spcBef>
            <a:spcAft>
              <a:spcPct val="35000"/>
            </a:spcAft>
          </a:pPr>
          <a:r>
            <a:rPr lang="en-US" sz="6000" kern="1200" dirty="0" smtClean="0">
              <a:latin typeface="Adobe Fan Heiti Std B" panose="020B0700000000000000" pitchFamily="34" charset="-128"/>
              <a:ea typeface="Adobe Fan Heiti Std B" panose="020B0700000000000000" pitchFamily="34" charset="-128"/>
            </a:rPr>
            <a:t>???</a:t>
          </a:r>
          <a:endParaRPr lang="en-US" sz="6000" kern="1200" dirty="0">
            <a:latin typeface="Adobe Fan Heiti Std B" panose="020B0700000000000000" pitchFamily="34" charset="-128"/>
            <a:ea typeface="Adobe Fan Heiti Std B" panose="020B0700000000000000" pitchFamily="34" charset="-128"/>
          </a:endParaRPr>
        </a:p>
      </dsp:txBody>
      <dsp:txXfrm>
        <a:off x="1295406" y="3708402"/>
        <a:ext cx="3352800" cy="838200"/>
      </dsp:txXfrm>
    </dsp:sp>
    <dsp:sp modelId="{51D06E75-0CBE-407B-9F97-EE0763031B08}">
      <dsp:nvSpPr>
        <dsp:cNvPr id="0" name=""/>
        <dsp:cNvSpPr/>
      </dsp:nvSpPr>
      <dsp:spPr>
        <a:xfrm>
          <a:off x="2167634" y="1145294"/>
          <a:ext cx="1257300" cy="125730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New strategic directions</a:t>
          </a:r>
          <a:endParaRPr lang="en-US" sz="1200" kern="1200" dirty="0"/>
        </a:p>
      </dsp:txBody>
      <dsp:txXfrm>
        <a:off x="2351761" y="1329421"/>
        <a:ext cx="889046" cy="889046"/>
      </dsp:txXfrm>
    </dsp:sp>
    <dsp:sp modelId="{F0B12A3B-CAA8-4A07-81F6-D1B13AAB10DD}">
      <dsp:nvSpPr>
        <dsp:cNvPr id="0" name=""/>
        <dsp:cNvSpPr/>
      </dsp:nvSpPr>
      <dsp:spPr>
        <a:xfrm>
          <a:off x="1607814" y="419112"/>
          <a:ext cx="1257300" cy="125730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ACRL Framework</a:t>
          </a:r>
          <a:endParaRPr lang="en-US" sz="1200" kern="1200" dirty="0"/>
        </a:p>
      </dsp:txBody>
      <dsp:txXfrm>
        <a:off x="1791941" y="603239"/>
        <a:ext cx="889046" cy="889046"/>
      </dsp:txXfrm>
    </dsp:sp>
    <dsp:sp modelId="{FF957E89-EA84-4002-98F4-C54E0BBAEEC2}">
      <dsp:nvSpPr>
        <dsp:cNvPr id="0" name=""/>
        <dsp:cNvSpPr/>
      </dsp:nvSpPr>
      <dsp:spPr>
        <a:xfrm>
          <a:off x="3088640" y="394522"/>
          <a:ext cx="1257300" cy="125730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err="1" smtClean="0"/>
            <a:t>LibGuides</a:t>
          </a:r>
          <a:r>
            <a:rPr lang="en-US" sz="1200" kern="1200" dirty="0" smtClean="0"/>
            <a:t> upgrade</a:t>
          </a:r>
          <a:endParaRPr lang="en-US" sz="1200" kern="1200" dirty="0"/>
        </a:p>
      </dsp:txBody>
      <dsp:txXfrm>
        <a:off x="3272767" y="578649"/>
        <a:ext cx="889046" cy="889046"/>
      </dsp:txXfrm>
    </dsp:sp>
    <dsp:sp modelId="{D1C192AA-C67C-4906-90DC-567DF909C769}">
      <dsp:nvSpPr>
        <dsp:cNvPr id="0" name=""/>
        <dsp:cNvSpPr/>
      </dsp:nvSpPr>
      <dsp:spPr>
        <a:xfrm>
          <a:off x="874015" y="126989"/>
          <a:ext cx="4470411" cy="3576360"/>
        </a:xfrm>
        <a:prstGeom prst="funnel">
          <a:avLst/>
        </a:prstGeom>
        <a:solidFill>
          <a:schemeClr val="lt1">
            <a:alpha val="40000"/>
            <a:hueOff val="0"/>
            <a:satOff val="0"/>
            <a:lumOff val="0"/>
            <a:alphaOff val="0"/>
          </a:schemeClr>
        </a:solidFill>
        <a:ln w="100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6EECF9-08E6-43BD-9567-3726CCA3F9F4}" type="datetimeFigureOut">
              <a:rPr lang="en-US" smtClean="0"/>
              <a:t>10/24/2016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9C4A81-CE38-4584-BE7B-A6E0CC0AF52A}" type="slidenum">
              <a:rPr lang="en-US" smtClean="0"/>
              <a:t>‹#›</a:t>
            </a:fld>
            <a:endParaRPr lang="en-US"/>
          </a:p>
        </p:txBody>
      </p:sp>
    </p:spTree>
    <p:extLst>
      <p:ext uri="{BB962C8B-B14F-4D97-AF65-F5344CB8AC3E}">
        <p14:creationId xmlns:p14="http://schemas.microsoft.com/office/powerpoint/2010/main" val="1964150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Investigate resources and pedagogical approaches to advance UCL </a:t>
            </a:r>
            <a:r>
              <a:rPr lang="en-US" dirty="0" err="1" smtClean="0"/>
              <a:t>elearning</a:t>
            </a:r>
            <a:r>
              <a:rPr lang="en-US" dirty="0" smtClean="0"/>
              <a:t> practices and better support </a:t>
            </a:r>
            <a:r>
              <a:rPr lang="en-US" dirty="0" err="1" smtClean="0"/>
              <a:t>elearning</a:t>
            </a:r>
            <a:r>
              <a:rPr lang="en-US" dirty="0" smtClean="0"/>
              <a:t> at UC in the broader context provided by the </a:t>
            </a:r>
            <a:r>
              <a:rPr lang="en-US" i="1" dirty="0" smtClean="0"/>
              <a:t>Framework for Information Literacy for Higher Education</a:t>
            </a:r>
            <a:r>
              <a:rPr lang="en-US" dirty="0" smtClean="0"/>
              <a:t>.  </a:t>
            </a:r>
          </a:p>
          <a:p>
            <a:r>
              <a:rPr lang="en-US" dirty="0" smtClean="0"/>
              <a:t>Guide the implementation and provide initial training for newly adopted e-learning pedagogies and tools. </a:t>
            </a:r>
          </a:p>
          <a:p>
            <a:r>
              <a:rPr lang="en-US" dirty="0" smtClean="0"/>
              <a:t>Solidify relationships with campus units focusing on improving teaching and learning.</a:t>
            </a:r>
          </a:p>
          <a:p>
            <a:endParaRPr lang="en-US" dirty="0"/>
          </a:p>
        </p:txBody>
      </p:sp>
      <p:sp>
        <p:nvSpPr>
          <p:cNvPr id="4" name="Slide Number Placeholder 3"/>
          <p:cNvSpPr>
            <a:spLocks noGrp="1"/>
          </p:cNvSpPr>
          <p:nvPr>
            <p:ph type="sldNum" sz="quarter" idx="10"/>
          </p:nvPr>
        </p:nvSpPr>
        <p:spPr/>
        <p:txBody>
          <a:bodyPr/>
          <a:lstStyle/>
          <a:p>
            <a:fld id="{199C4A81-CE38-4584-BE7B-A6E0CC0AF52A}" type="slidenum">
              <a:rPr lang="en-US" smtClean="0"/>
              <a:t>12</a:t>
            </a:fld>
            <a:endParaRPr lang="en-US"/>
          </a:p>
        </p:txBody>
      </p:sp>
    </p:spTree>
    <p:extLst>
      <p:ext uri="{BB962C8B-B14F-4D97-AF65-F5344CB8AC3E}">
        <p14:creationId xmlns:p14="http://schemas.microsoft.com/office/powerpoint/2010/main" val="926943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final phase after launching the guides, was the implementation of a robust marketing plan.  2 page flyers for different stakeholders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and showcasing guides on the main Libraries’ website.  </a:t>
            </a:r>
          </a:p>
          <a:p>
            <a:endParaRPr lang="en-US" dirty="0"/>
          </a:p>
        </p:txBody>
      </p:sp>
      <p:sp>
        <p:nvSpPr>
          <p:cNvPr id="4" name="Slide Number Placeholder 3"/>
          <p:cNvSpPr>
            <a:spLocks noGrp="1"/>
          </p:cNvSpPr>
          <p:nvPr>
            <p:ph type="sldNum" sz="quarter" idx="10"/>
          </p:nvPr>
        </p:nvSpPr>
        <p:spPr/>
        <p:txBody>
          <a:bodyPr/>
          <a:lstStyle/>
          <a:p>
            <a:fld id="{199C4A81-CE38-4584-BE7B-A6E0CC0AF52A}" type="slidenum">
              <a:rPr lang="en-US" smtClean="0"/>
              <a:t>26</a:t>
            </a:fld>
            <a:endParaRPr lang="en-US"/>
          </a:p>
        </p:txBody>
      </p:sp>
    </p:spTree>
    <p:extLst>
      <p:ext uri="{BB962C8B-B14F-4D97-AF65-F5344CB8AC3E}">
        <p14:creationId xmlns:p14="http://schemas.microsoft.com/office/powerpoint/2010/main" val="3988950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preparing to move our research guides to </a:t>
            </a:r>
            <a:r>
              <a:rPr lang="en-US" sz="1200" kern="1200" dirty="0" err="1" smtClean="0">
                <a:solidFill>
                  <a:schemeClr val="tx1"/>
                </a:solidFill>
                <a:effectLst/>
                <a:latin typeface="+mn-lt"/>
                <a:ea typeface="+mn-ea"/>
                <a:cs typeface="+mn-cs"/>
              </a:rPr>
              <a:t>Springshare’s</a:t>
            </a:r>
            <a:r>
              <a:rPr lang="en-US" sz="1200" kern="1200" dirty="0" smtClean="0">
                <a:solidFill>
                  <a:schemeClr val="tx1"/>
                </a:solidFill>
                <a:effectLst/>
                <a:latin typeface="+mn-lt"/>
                <a:ea typeface="+mn-ea"/>
                <a:cs typeface="+mn-cs"/>
              </a:rPr>
              <a:t> LGv2 platform, several forces came into play.   Our LGv2 working group conducted usability testing on the current version of the guides to ascertain changes that should be made.  Our eLearning and Digital Literacy committee served as a think tank for implementing ACRL’s Framework for Information Literacy and the threshold concepts.  Campus stakeholders in the English Composition program provided targeted feedback and collaborated with the guide content.</a:t>
            </a:r>
          </a:p>
          <a:p>
            <a:endParaRPr lang="en-US" dirty="0"/>
          </a:p>
        </p:txBody>
      </p:sp>
      <p:sp>
        <p:nvSpPr>
          <p:cNvPr id="4" name="Slide Number Placeholder 3"/>
          <p:cNvSpPr>
            <a:spLocks noGrp="1"/>
          </p:cNvSpPr>
          <p:nvPr>
            <p:ph type="sldNum" sz="quarter" idx="10"/>
          </p:nvPr>
        </p:nvSpPr>
        <p:spPr/>
        <p:txBody>
          <a:bodyPr/>
          <a:lstStyle/>
          <a:p>
            <a:fld id="{199C4A81-CE38-4584-BE7B-A6E0CC0AF52A}" type="slidenum">
              <a:rPr lang="en-US" smtClean="0"/>
              <a:t>13</a:t>
            </a:fld>
            <a:endParaRPr lang="en-US"/>
          </a:p>
        </p:txBody>
      </p:sp>
    </p:spTree>
    <p:extLst>
      <p:ext uri="{BB962C8B-B14F-4D97-AF65-F5344CB8AC3E}">
        <p14:creationId xmlns:p14="http://schemas.microsoft.com/office/powerpoint/2010/main" val="528402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usability testing of the guides indicated our users from faculty to graduate students to undergrads all experienced challenges navigating and finding information on the guides. </a:t>
            </a:r>
            <a:r>
              <a:rPr lang="en-US" dirty="0" smtClean="0"/>
              <a:t>Here is a sample of about a dozen questions on navigating &amp;</a:t>
            </a:r>
            <a:r>
              <a:rPr lang="en-US" baseline="0" dirty="0" smtClean="0"/>
              <a:t> using our campus guides, used </a:t>
            </a:r>
            <a:r>
              <a:rPr lang="en-US" baseline="0" dirty="0" err="1" smtClean="0"/>
              <a:t>camtasia</a:t>
            </a:r>
            <a:r>
              <a:rPr lang="en-US" baseline="0" dirty="0" smtClean="0"/>
              <a:t> to capture the session, determine length of time, points where struggled, </a:t>
            </a:r>
            <a:r>
              <a:rPr lang="en-US" dirty="0" smtClean="0"/>
              <a:t>3 faculty,</a:t>
            </a:r>
            <a:r>
              <a:rPr lang="en-US" baseline="0" dirty="0" smtClean="0"/>
              <a:t> 7 undergraduates, 4 grad students; used a scale of 1 to 5.</a:t>
            </a:r>
            <a:endParaRPr lang="en-US" dirty="0"/>
          </a:p>
        </p:txBody>
      </p:sp>
      <p:sp>
        <p:nvSpPr>
          <p:cNvPr id="4" name="Slide Number Placeholder 3"/>
          <p:cNvSpPr>
            <a:spLocks noGrp="1"/>
          </p:cNvSpPr>
          <p:nvPr>
            <p:ph type="sldNum" sz="quarter" idx="10"/>
          </p:nvPr>
        </p:nvSpPr>
        <p:spPr/>
        <p:txBody>
          <a:bodyPr/>
          <a:lstStyle/>
          <a:p>
            <a:fld id="{199C4A81-CE38-4584-BE7B-A6E0CC0AF52A}" type="slidenum">
              <a:rPr lang="en-US" smtClean="0"/>
              <a:t>15</a:t>
            </a:fld>
            <a:endParaRPr lang="en-US"/>
          </a:p>
        </p:txBody>
      </p:sp>
    </p:spTree>
    <p:extLst>
      <p:ext uri="{BB962C8B-B14F-4D97-AF65-F5344CB8AC3E}">
        <p14:creationId xmlns:p14="http://schemas.microsoft.com/office/powerpoint/2010/main" val="1150476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At the same time, while showcasing a guide at an eLearning Committee meeting, one of the members began identifying accessibility problems with the guide, informing us that the Department of Education had conducted an audit of the University’s websites and issued a report. </a:t>
            </a:r>
          </a:p>
          <a:p>
            <a:r>
              <a:rPr lang="en-US" dirty="0" smtClean="0"/>
              <a:t>Left hand navigation versus</a:t>
            </a:r>
            <a:r>
              <a:rPr lang="en-US" baseline="0" dirty="0" smtClean="0"/>
              <a:t> 2 levels of horizontal navigation</a:t>
            </a:r>
            <a:endParaRPr lang="en-US" dirty="0"/>
          </a:p>
        </p:txBody>
      </p:sp>
      <p:sp>
        <p:nvSpPr>
          <p:cNvPr id="4" name="Slide Number Placeholder 3"/>
          <p:cNvSpPr>
            <a:spLocks noGrp="1"/>
          </p:cNvSpPr>
          <p:nvPr>
            <p:ph type="sldNum" sz="quarter" idx="10"/>
          </p:nvPr>
        </p:nvSpPr>
        <p:spPr/>
        <p:txBody>
          <a:bodyPr/>
          <a:lstStyle/>
          <a:p>
            <a:fld id="{199C4A81-CE38-4584-BE7B-A6E0CC0AF52A}" type="slidenum">
              <a:rPr lang="en-US" smtClean="0"/>
              <a:t>16</a:t>
            </a:fld>
            <a:endParaRPr lang="en-US"/>
          </a:p>
        </p:txBody>
      </p:sp>
    </p:spTree>
    <p:extLst>
      <p:ext uri="{BB962C8B-B14F-4D97-AF65-F5344CB8AC3E}">
        <p14:creationId xmlns:p14="http://schemas.microsoft.com/office/powerpoint/2010/main" val="3893018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started by mapping the Framework’s threshold concepts to the course learning outcomes and assignment sequence. </a:t>
            </a:r>
            <a:endParaRPr lang="en-US" dirty="0"/>
          </a:p>
        </p:txBody>
      </p:sp>
      <p:sp>
        <p:nvSpPr>
          <p:cNvPr id="4" name="Slide Number Placeholder 3"/>
          <p:cNvSpPr>
            <a:spLocks noGrp="1"/>
          </p:cNvSpPr>
          <p:nvPr>
            <p:ph type="sldNum" sz="quarter" idx="10"/>
          </p:nvPr>
        </p:nvSpPr>
        <p:spPr/>
        <p:txBody>
          <a:bodyPr/>
          <a:lstStyle/>
          <a:p>
            <a:fld id="{199C4A81-CE38-4584-BE7B-A6E0CC0AF52A}" type="slidenum">
              <a:rPr lang="en-US" smtClean="0"/>
              <a:t>17</a:t>
            </a:fld>
            <a:endParaRPr lang="en-US"/>
          </a:p>
        </p:txBody>
      </p:sp>
    </p:spTree>
    <p:extLst>
      <p:ext uri="{BB962C8B-B14F-4D97-AF65-F5344CB8AC3E}">
        <p14:creationId xmlns:p14="http://schemas.microsoft.com/office/powerpoint/2010/main" val="1790773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Next we conducted a thorough assessment of each page on the guide, receiving targeted feedback from the English Comp faculty. </a:t>
            </a:r>
            <a:endParaRPr lang="en-US" dirty="0"/>
          </a:p>
        </p:txBody>
      </p:sp>
      <p:sp>
        <p:nvSpPr>
          <p:cNvPr id="4" name="Slide Number Placeholder 3"/>
          <p:cNvSpPr>
            <a:spLocks noGrp="1"/>
          </p:cNvSpPr>
          <p:nvPr>
            <p:ph type="sldNum" sz="quarter" idx="10"/>
          </p:nvPr>
        </p:nvSpPr>
        <p:spPr/>
        <p:txBody>
          <a:bodyPr/>
          <a:lstStyle/>
          <a:p>
            <a:fld id="{199C4A81-CE38-4584-BE7B-A6E0CC0AF52A}" type="slidenum">
              <a:rPr lang="en-US" smtClean="0"/>
              <a:t>18</a:t>
            </a:fld>
            <a:endParaRPr lang="en-US"/>
          </a:p>
        </p:txBody>
      </p:sp>
    </p:spTree>
    <p:extLst>
      <p:ext uri="{BB962C8B-B14F-4D97-AF65-F5344CB8AC3E}">
        <p14:creationId xmlns:p14="http://schemas.microsoft.com/office/powerpoint/2010/main" val="525748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a:t>
            </a:r>
            <a:r>
              <a:rPr lang="en-US" baseline="0" dirty="0" smtClean="0"/>
              <a:t> and </a:t>
            </a:r>
            <a:r>
              <a:rPr lang="en-US" baseline="0" smtClean="0"/>
              <a:t>after shots…..</a:t>
            </a:r>
            <a:endParaRPr lang="en-US"/>
          </a:p>
        </p:txBody>
      </p:sp>
      <p:sp>
        <p:nvSpPr>
          <p:cNvPr id="4" name="Slide Number Placeholder 3"/>
          <p:cNvSpPr>
            <a:spLocks noGrp="1"/>
          </p:cNvSpPr>
          <p:nvPr>
            <p:ph type="sldNum" sz="quarter" idx="10"/>
          </p:nvPr>
        </p:nvSpPr>
        <p:spPr/>
        <p:txBody>
          <a:bodyPr/>
          <a:lstStyle/>
          <a:p>
            <a:fld id="{199C4A81-CE38-4584-BE7B-A6E0CC0AF52A}" type="slidenum">
              <a:rPr lang="en-US" smtClean="0"/>
              <a:t>19</a:t>
            </a:fld>
            <a:endParaRPr lang="en-US"/>
          </a:p>
        </p:txBody>
      </p:sp>
    </p:spTree>
    <p:extLst>
      <p:ext uri="{BB962C8B-B14F-4D97-AF65-F5344CB8AC3E}">
        <p14:creationId xmlns:p14="http://schemas.microsoft.com/office/powerpoint/2010/main" val="3543878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final phase included reconnecting with the composition faculty to collaborate on the content language. </a:t>
            </a:r>
            <a:endParaRPr lang="en-US" dirty="0"/>
          </a:p>
        </p:txBody>
      </p:sp>
      <p:sp>
        <p:nvSpPr>
          <p:cNvPr id="4" name="Slide Number Placeholder 3"/>
          <p:cNvSpPr>
            <a:spLocks noGrp="1"/>
          </p:cNvSpPr>
          <p:nvPr>
            <p:ph type="sldNum" sz="quarter" idx="10"/>
          </p:nvPr>
        </p:nvSpPr>
        <p:spPr/>
        <p:txBody>
          <a:bodyPr/>
          <a:lstStyle/>
          <a:p>
            <a:fld id="{199C4A81-CE38-4584-BE7B-A6E0CC0AF52A}" type="slidenum">
              <a:rPr lang="en-US" smtClean="0"/>
              <a:t>22</a:t>
            </a:fld>
            <a:endParaRPr lang="en-US"/>
          </a:p>
        </p:txBody>
      </p:sp>
    </p:spTree>
    <p:extLst>
      <p:ext uri="{BB962C8B-B14F-4D97-AF65-F5344CB8AC3E}">
        <p14:creationId xmlns:p14="http://schemas.microsoft.com/office/powerpoint/2010/main" val="189582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addition to the course research guides, other toolkits were created for students and faculty.  A digital literacy guide identifies technologies, materials and sources, evaluation tips, information on how to create and publish content, copyright and ethics information.  Another guide for faculty provides videos and a context on the threshold concepts to introduce students to research. </a:t>
            </a:r>
          </a:p>
          <a:p>
            <a:endParaRPr lang="en-US" dirty="0"/>
          </a:p>
        </p:txBody>
      </p:sp>
      <p:sp>
        <p:nvSpPr>
          <p:cNvPr id="4" name="Slide Number Placeholder 3"/>
          <p:cNvSpPr>
            <a:spLocks noGrp="1"/>
          </p:cNvSpPr>
          <p:nvPr>
            <p:ph type="sldNum" sz="quarter" idx="10"/>
          </p:nvPr>
        </p:nvSpPr>
        <p:spPr/>
        <p:txBody>
          <a:bodyPr/>
          <a:lstStyle/>
          <a:p>
            <a:fld id="{199C4A81-CE38-4584-BE7B-A6E0CC0AF52A}" type="slidenum">
              <a:rPr lang="en-US" smtClean="0"/>
              <a:t>23</a:t>
            </a:fld>
            <a:endParaRPr lang="en-US"/>
          </a:p>
        </p:txBody>
      </p:sp>
    </p:spTree>
    <p:extLst>
      <p:ext uri="{BB962C8B-B14F-4D97-AF65-F5344CB8AC3E}">
        <p14:creationId xmlns:p14="http://schemas.microsoft.com/office/powerpoint/2010/main" val="3201644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FB41C15-D74F-4C8E-95EB-7E73773F642C}" type="datetimeFigureOut">
              <a:rPr lang="en-US" smtClean="0"/>
              <a:t>10/24/2016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44233-4C90-4140-A5B7-844B1A844322}" type="slidenum">
              <a:rPr lang="en-US" smtClean="0"/>
              <a:t>‹#›</a:t>
            </a:fld>
            <a:endParaRPr lang="en-US"/>
          </a:p>
        </p:txBody>
      </p:sp>
    </p:spTree>
    <p:extLst>
      <p:ext uri="{BB962C8B-B14F-4D97-AF65-F5344CB8AC3E}">
        <p14:creationId xmlns:p14="http://schemas.microsoft.com/office/powerpoint/2010/main" val="11000076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B41C15-D74F-4C8E-95EB-7E73773F642C}" type="datetimeFigureOut">
              <a:rPr lang="en-US" smtClean="0"/>
              <a:t>10/24/2016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944233-4C90-4140-A5B7-844B1A844322}" type="slidenum">
              <a:rPr lang="en-US" smtClean="0"/>
              <a:t>‹#›</a:t>
            </a:fld>
            <a:endParaRPr lang="en-US"/>
          </a:p>
        </p:txBody>
      </p:sp>
    </p:spTree>
    <p:extLst>
      <p:ext uri="{BB962C8B-B14F-4D97-AF65-F5344CB8AC3E}">
        <p14:creationId xmlns:p14="http://schemas.microsoft.com/office/powerpoint/2010/main" val="1479777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B41C15-D74F-4C8E-95EB-7E73773F642C}" type="datetimeFigureOut">
              <a:rPr lang="en-US" smtClean="0"/>
              <a:t>10/24/2016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44233-4C90-4140-A5B7-844B1A844322}" type="slidenum">
              <a:rPr lang="en-US" smtClean="0"/>
              <a:t>‹#›</a:t>
            </a:fld>
            <a:endParaRPr lang="en-US"/>
          </a:p>
        </p:txBody>
      </p:sp>
    </p:spTree>
    <p:extLst>
      <p:ext uri="{BB962C8B-B14F-4D97-AF65-F5344CB8AC3E}">
        <p14:creationId xmlns:p14="http://schemas.microsoft.com/office/powerpoint/2010/main" val="38228627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B41C15-D74F-4C8E-95EB-7E73773F642C}" type="datetimeFigureOut">
              <a:rPr lang="en-US" smtClean="0"/>
              <a:t>10/24/2016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44233-4C90-4140-A5B7-844B1A844322}" type="slidenum">
              <a:rPr lang="en-US" smtClean="0"/>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7955978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B41C15-D74F-4C8E-95EB-7E73773F642C}" type="datetimeFigureOut">
              <a:rPr lang="en-US" smtClean="0"/>
              <a:t>10/24/2016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44233-4C90-4140-A5B7-844B1A844322}" type="slidenum">
              <a:rPr lang="en-US" smtClean="0"/>
              <a:t>‹#›</a:t>
            </a:fld>
            <a:endParaRPr lang="en-US"/>
          </a:p>
        </p:txBody>
      </p:sp>
    </p:spTree>
    <p:extLst>
      <p:ext uri="{BB962C8B-B14F-4D97-AF65-F5344CB8AC3E}">
        <p14:creationId xmlns:p14="http://schemas.microsoft.com/office/powerpoint/2010/main" val="3527829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FB41C15-D74F-4C8E-95EB-7E73773F642C}" type="datetimeFigureOut">
              <a:rPr lang="en-US" smtClean="0"/>
              <a:t>10/24/2016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44233-4C90-4140-A5B7-844B1A844322}" type="slidenum">
              <a:rPr lang="en-US" smtClean="0"/>
              <a:t>‹#›</a:t>
            </a:fld>
            <a:endParaRPr lang="en-US"/>
          </a:p>
        </p:txBody>
      </p:sp>
    </p:spTree>
    <p:extLst>
      <p:ext uri="{BB962C8B-B14F-4D97-AF65-F5344CB8AC3E}">
        <p14:creationId xmlns:p14="http://schemas.microsoft.com/office/powerpoint/2010/main" val="3931258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FB41C15-D74F-4C8E-95EB-7E73773F642C}" type="datetimeFigureOut">
              <a:rPr lang="en-US" smtClean="0"/>
              <a:t>10/24/2016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44233-4C90-4140-A5B7-844B1A844322}" type="slidenum">
              <a:rPr lang="en-US" smtClean="0"/>
              <a:t>‹#›</a:t>
            </a:fld>
            <a:endParaRPr lang="en-US"/>
          </a:p>
        </p:txBody>
      </p:sp>
    </p:spTree>
    <p:extLst>
      <p:ext uri="{BB962C8B-B14F-4D97-AF65-F5344CB8AC3E}">
        <p14:creationId xmlns:p14="http://schemas.microsoft.com/office/powerpoint/2010/main" val="3468873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FB41C15-D74F-4C8E-95EB-7E73773F642C}" type="datetimeFigureOut">
              <a:rPr lang="en-US" smtClean="0"/>
              <a:t>10/24/2016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44233-4C90-4140-A5B7-844B1A844322}" type="slidenum">
              <a:rPr lang="en-US" smtClean="0"/>
              <a:t>‹#›</a:t>
            </a:fld>
            <a:endParaRPr lang="en-US"/>
          </a:p>
        </p:txBody>
      </p:sp>
    </p:spTree>
    <p:extLst>
      <p:ext uri="{BB962C8B-B14F-4D97-AF65-F5344CB8AC3E}">
        <p14:creationId xmlns:p14="http://schemas.microsoft.com/office/powerpoint/2010/main" val="7805737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FB41C15-D74F-4C8E-95EB-7E73773F642C}" type="datetimeFigureOut">
              <a:rPr lang="en-US" smtClean="0"/>
              <a:t>10/24/2016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44233-4C90-4140-A5B7-844B1A844322}" type="slidenum">
              <a:rPr lang="en-US" smtClean="0"/>
              <a:t>‹#›</a:t>
            </a:fld>
            <a:endParaRPr lang="en-US"/>
          </a:p>
        </p:txBody>
      </p:sp>
    </p:spTree>
    <p:extLst>
      <p:ext uri="{BB962C8B-B14F-4D97-AF65-F5344CB8AC3E}">
        <p14:creationId xmlns:p14="http://schemas.microsoft.com/office/powerpoint/2010/main" val="2315311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CFB41C15-D74F-4C8E-95EB-7E73773F642C}" type="datetimeFigureOut">
              <a:rPr lang="en-US" smtClean="0"/>
              <a:t>10/24/2016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44233-4C90-4140-A5B7-844B1A844322}" type="slidenum">
              <a:rPr lang="en-US" smtClean="0"/>
              <a:t>‹#›</a:t>
            </a:fld>
            <a:endParaRPr lang="en-US"/>
          </a:p>
        </p:txBody>
      </p:sp>
    </p:spTree>
    <p:extLst>
      <p:ext uri="{BB962C8B-B14F-4D97-AF65-F5344CB8AC3E}">
        <p14:creationId xmlns:p14="http://schemas.microsoft.com/office/powerpoint/2010/main" val="92971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B41C15-D74F-4C8E-95EB-7E73773F642C}" type="datetimeFigureOut">
              <a:rPr lang="en-US" smtClean="0"/>
              <a:t>10/24/2016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44233-4C90-4140-A5B7-844B1A844322}" type="slidenum">
              <a:rPr lang="en-US" smtClean="0"/>
              <a:t>‹#›</a:t>
            </a:fld>
            <a:endParaRPr lang="en-US"/>
          </a:p>
        </p:txBody>
      </p:sp>
    </p:spTree>
    <p:extLst>
      <p:ext uri="{BB962C8B-B14F-4D97-AF65-F5344CB8AC3E}">
        <p14:creationId xmlns:p14="http://schemas.microsoft.com/office/powerpoint/2010/main" val="3330480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FB41C15-D74F-4C8E-95EB-7E73773F642C}" type="datetimeFigureOut">
              <a:rPr lang="en-US" smtClean="0"/>
              <a:t>10/24/2016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944233-4C90-4140-A5B7-844B1A844322}" type="slidenum">
              <a:rPr lang="en-US" smtClean="0"/>
              <a:t>‹#›</a:t>
            </a:fld>
            <a:endParaRPr lang="en-US"/>
          </a:p>
        </p:txBody>
      </p:sp>
    </p:spTree>
    <p:extLst>
      <p:ext uri="{BB962C8B-B14F-4D97-AF65-F5344CB8AC3E}">
        <p14:creationId xmlns:p14="http://schemas.microsoft.com/office/powerpoint/2010/main" val="724769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FB41C15-D74F-4C8E-95EB-7E73773F642C}" type="datetimeFigureOut">
              <a:rPr lang="en-US" smtClean="0"/>
              <a:t>10/24/2016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944233-4C90-4140-A5B7-844B1A844322}" type="slidenum">
              <a:rPr lang="en-US" smtClean="0"/>
              <a:t>‹#›</a:t>
            </a:fld>
            <a:endParaRPr lang="en-US"/>
          </a:p>
        </p:txBody>
      </p:sp>
    </p:spTree>
    <p:extLst>
      <p:ext uri="{BB962C8B-B14F-4D97-AF65-F5344CB8AC3E}">
        <p14:creationId xmlns:p14="http://schemas.microsoft.com/office/powerpoint/2010/main" val="3533686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CFB41C15-D74F-4C8E-95EB-7E73773F642C}" type="datetimeFigureOut">
              <a:rPr lang="en-US" smtClean="0"/>
              <a:t>10/24/2016</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FC944233-4C90-4140-A5B7-844B1A844322}" type="slidenum">
              <a:rPr lang="en-US" smtClean="0"/>
              <a:t>‹#›</a:t>
            </a:fld>
            <a:endParaRPr lang="en-US"/>
          </a:p>
        </p:txBody>
      </p:sp>
    </p:spTree>
    <p:extLst>
      <p:ext uri="{BB962C8B-B14F-4D97-AF65-F5344CB8AC3E}">
        <p14:creationId xmlns:p14="http://schemas.microsoft.com/office/powerpoint/2010/main" val="3753634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CFB41C15-D74F-4C8E-95EB-7E73773F642C}" type="datetimeFigureOut">
              <a:rPr lang="en-US" smtClean="0"/>
              <a:t>10/24/2016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FC944233-4C90-4140-A5B7-844B1A844322}" type="slidenum">
              <a:rPr lang="en-US" smtClean="0"/>
              <a:t>‹#›</a:t>
            </a:fld>
            <a:endParaRPr lang="en-US"/>
          </a:p>
        </p:txBody>
      </p:sp>
    </p:spTree>
    <p:extLst>
      <p:ext uri="{BB962C8B-B14F-4D97-AF65-F5344CB8AC3E}">
        <p14:creationId xmlns:p14="http://schemas.microsoft.com/office/powerpoint/2010/main" val="2448856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CFB41C15-D74F-4C8E-95EB-7E73773F642C}" type="datetimeFigureOut">
              <a:rPr lang="en-US" smtClean="0"/>
              <a:t>10/24/2016</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FC944233-4C90-4140-A5B7-844B1A844322}" type="slidenum">
              <a:rPr lang="en-US" smtClean="0"/>
              <a:t>‹#›</a:t>
            </a:fld>
            <a:endParaRPr lang="en-US"/>
          </a:p>
        </p:txBody>
      </p:sp>
    </p:spTree>
    <p:extLst>
      <p:ext uri="{BB962C8B-B14F-4D97-AF65-F5344CB8AC3E}">
        <p14:creationId xmlns:p14="http://schemas.microsoft.com/office/powerpoint/2010/main" val="1390493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B41C15-D74F-4C8E-95EB-7E73773F642C}" type="datetimeFigureOut">
              <a:rPr lang="en-US" smtClean="0"/>
              <a:t>10/24/2016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944233-4C90-4140-A5B7-844B1A844322}" type="slidenum">
              <a:rPr lang="en-US" smtClean="0"/>
              <a:t>‹#›</a:t>
            </a:fld>
            <a:endParaRPr lang="en-US"/>
          </a:p>
        </p:txBody>
      </p:sp>
    </p:spTree>
    <p:extLst>
      <p:ext uri="{BB962C8B-B14F-4D97-AF65-F5344CB8AC3E}">
        <p14:creationId xmlns:p14="http://schemas.microsoft.com/office/powerpoint/2010/main" val="3145876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FB41C15-D74F-4C8E-95EB-7E73773F642C}" type="datetimeFigureOut">
              <a:rPr lang="en-US" smtClean="0"/>
              <a:t>10/24/2016</a:t>
            </a:fld>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FC944233-4C90-4140-A5B7-844B1A844322}" type="slidenum">
              <a:rPr lang="en-US" smtClean="0"/>
              <a:t>‹#›</a:t>
            </a:fld>
            <a:endParaRPr lang="en-US"/>
          </a:p>
        </p:txBody>
      </p:sp>
    </p:spTree>
    <p:extLst>
      <p:ext uri="{BB962C8B-B14F-4D97-AF65-F5344CB8AC3E}">
        <p14:creationId xmlns:p14="http://schemas.microsoft.com/office/powerpoint/2010/main" val="1121370848"/>
      </p:ext>
    </p:extLst>
  </p:cSld>
  <p:clrMap bg1="dk1" tx1="lt1" bg2="dk2" tx2="lt2" accent1="accent1" accent2="accent2" accent3="accent3" accent4="accent4" accent5="accent5" accent6="accent6" hlink="hlink" folHlink="folHlink"/>
  <p:sldLayoutIdLst>
    <p:sldLayoutId id="2147484486" r:id="rId1"/>
    <p:sldLayoutId id="2147484487" r:id="rId2"/>
    <p:sldLayoutId id="2147484488" r:id="rId3"/>
    <p:sldLayoutId id="2147484489" r:id="rId4"/>
    <p:sldLayoutId id="2147484490" r:id="rId5"/>
    <p:sldLayoutId id="2147484491" r:id="rId6"/>
    <p:sldLayoutId id="2147484492" r:id="rId7"/>
    <p:sldLayoutId id="2147484493" r:id="rId8"/>
    <p:sldLayoutId id="2147484494" r:id="rId9"/>
    <p:sldLayoutId id="2147484495" r:id="rId10"/>
    <p:sldLayoutId id="2147484496" r:id="rId11"/>
    <p:sldLayoutId id="2147484497" r:id="rId12"/>
    <p:sldLayoutId id="2147484498" r:id="rId13"/>
    <p:sldLayoutId id="2147484499" r:id="rId14"/>
    <p:sldLayoutId id="2147484500" r:id="rId15"/>
    <p:sldLayoutId id="2147484501" r:id="rId16"/>
    <p:sldLayoutId id="2147484502"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libapps.libraries.uc.edu/liblog/2015/09/library-research-guides-a-makeover/"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hyperlink" Target="http://www.designboom.com/design/yo-shimada-sticky-note-structures/" TargetMode="External"/><Relationship Id="rId3" Type="http://schemas.openxmlformats.org/officeDocument/2006/relationships/hyperlink" Target="https://www.theodysseyonline.com/change-is-not-always-bad" TargetMode="External"/><Relationship Id="rId7" Type="http://schemas.openxmlformats.org/officeDocument/2006/relationships/hyperlink" Target="http://www.wsj.com/articles/SB10001424053111903918104576502300673027230" TargetMode="External"/><Relationship Id="rId2" Type="http://schemas.openxmlformats.org/officeDocument/2006/relationships/hyperlink" Target="http://blogs.amdocs.com/socialmedia/2012/03/20/tweetchat-artofconvergence/#.VgwwNVLnHlw" TargetMode="External"/><Relationship Id="rId1" Type="http://schemas.openxmlformats.org/officeDocument/2006/relationships/slideLayout" Target="../slideLayouts/slideLayout2.xml"/><Relationship Id="rId6" Type="http://schemas.openxmlformats.org/officeDocument/2006/relationships/hyperlink" Target="http://justbetweenus.org/health/emotional-health/handling-and-embracing-change/" TargetMode="External"/><Relationship Id="rId5" Type="http://schemas.openxmlformats.org/officeDocument/2006/relationships/hyperlink" Target="http://thehospitalitycoach.net/embrace-change-and-innovate/" TargetMode="External"/><Relationship Id="rId4" Type="http://schemas.openxmlformats.org/officeDocument/2006/relationships/hyperlink" Target="http://ryanpolly.com/organizational-change-why-resilience-is-the-key-to-change-management/" TargetMode="External"/><Relationship Id="rId9" Type="http://schemas.openxmlformats.org/officeDocument/2006/relationships/hyperlink" Target="http://www.theeventchronicle.com/metaphysics/spiritual/2016-the-year-of-transformation/"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blogs.amdocs.com/socialmedia/files/2012/03/Convergence.jpg"/>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2391136" y="233013"/>
            <a:ext cx="4495801" cy="7086599"/>
          </a:xfrm>
          <a:prstGeom prst="rect">
            <a:avLst/>
          </a:prstGeom>
          <a:noFill/>
          <a:ln>
            <a:noFill/>
          </a:ln>
        </p:spPr>
      </p:pic>
      <p:sp>
        <p:nvSpPr>
          <p:cNvPr id="4" name="Title 3"/>
          <p:cNvSpPr>
            <a:spLocks noGrp="1"/>
          </p:cNvSpPr>
          <p:nvPr>
            <p:ph type="title"/>
          </p:nvPr>
        </p:nvSpPr>
        <p:spPr>
          <a:xfrm>
            <a:off x="457200" y="302558"/>
            <a:ext cx="7285989" cy="1280890"/>
          </a:xfrm>
        </p:spPr>
        <p:txBody>
          <a:bodyPr>
            <a:normAutofit fontScale="90000"/>
          </a:bodyPr>
          <a:lstStyle/>
          <a:p>
            <a:pPr algn="ctr"/>
            <a:r>
              <a:rPr lang="en-US" sz="3600" b="1" dirty="0" smtClean="0"/>
              <a:t>Leveraging Change </a:t>
            </a:r>
            <a:br>
              <a:rPr lang="en-US" sz="3600" b="1" dirty="0" smtClean="0"/>
            </a:br>
            <a:r>
              <a:rPr lang="en-US" sz="3600" b="1" dirty="0" smtClean="0"/>
              <a:t>to Transform our Teaching Practice</a:t>
            </a:r>
            <a:r>
              <a:rPr lang="en-US" dirty="0"/>
              <a:t/>
            </a:r>
            <a:br>
              <a:rPr lang="en-US" dirty="0"/>
            </a:br>
            <a:endParaRPr lang="en-US" dirty="0"/>
          </a:p>
        </p:txBody>
      </p:sp>
      <p:sp>
        <p:nvSpPr>
          <p:cNvPr id="5" name="Content Placeholder 4"/>
          <p:cNvSpPr>
            <a:spLocks noGrp="1"/>
          </p:cNvSpPr>
          <p:nvPr>
            <p:ph idx="1"/>
          </p:nvPr>
        </p:nvSpPr>
        <p:spPr>
          <a:xfrm>
            <a:off x="1283209" y="1678571"/>
            <a:ext cx="6711654" cy="4195481"/>
          </a:xfrm>
        </p:spPr>
        <p:txBody>
          <a:bodyPr>
            <a:normAutofit/>
          </a:bodyPr>
          <a:lstStyle/>
          <a:p>
            <a:pPr marL="0" indent="0" algn="ctr">
              <a:buNone/>
            </a:pPr>
            <a:endParaRPr lang="en-US" sz="2400" b="1" dirty="0"/>
          </a:p>
          <a:p>
            <a:pPr marL="0" indent="0" algn="ctr">
              <a:buNone/>
            </a:pPr>
            <a:endParaRPr lang="en-US" sz="2400" b="1" dirty="0" smtClean="0"/>
          </a:p>
          <a:p>
            <a:pPr marL="0" indent="0" algn="ctr">
              <a:buNone/>
            </a:pPr>
            <a:endParaRPr lang="en-US" sz="2400" b="1" dirty="0"/>
          </a:p>
          <a:p>
            <a:pPr marL="0" indent="0" algn="ctr">
              <a:buNone/>
            </a:pPr>
            <a:endParaRPr lang="en-US" sz="2400" b="1" dirty="0" smtClean="0"/>
          </a:p>
          <a:p>
            <a:pPr marL="0" indent="0" algn="ctr">
              <a:buNone/>
            </a:pPr>
            <a:endParaRPr lang="en-US" sz="2400" b="1" dirty="0"/>
          </a:p>
          <a:p>
            <a:pPr marL="0" indent="0" algn="ctr">
              <a:buNone/>
            </a:pPr>
            <a:endParaRPr lang="en-US" sz="2400" b="1" dirty="0" smtClean="0"/>
          </a:p>
        </p:txBody>
      </p:sp>
      <p:sp>
        <p:nvSpPr>
          <p:cNvPr id="6" name="Rectangle 5"/>
          <p:cNvSpPr/>
          <p:nvPr/>
        </p:nvSpPr>
        <p:spPr>
          <a:xfrm>
            <a:off x="2293938" y="6095098"/>
            <a:ext cx="4572000" cy="646331"/>
          </a:xfrm>
          <a:prstGeom prst="rect">
            <a:avLst/>
          </a:prstGeom>
        </p:spPr>
        <p:txBody>
          <a:bodyPr>
            <a:spAutoFit/>
          </a:bodyPr>
          <a:lstStyle/>
          <a:p>
            <a:pPr algn="ctr"/>
            <a:r>
              <a:rPr lang="en-US" dirty="0"/>
              <a:t>Pamela Bach</a:t>
            </a:r>
          </a:p>
          <a:p>
            <a:pPr algn="ctr"/>
            <a:r>
              <a:rPr lang="en-US" dirty="0"/>
              <a:t>Olga Hart</a:t>
            </a:r>
          </a:p>
        </p:txBody>
      </p:sp>
    </p:spTree>
    <p:extLst>
      <p:ext uri="{BB962C8B-B14F-4D97-AF65-F5344CB8AC3E}">
        <p14:creationId xmlns:p14="http://schemas.microsoft.com/office/powerpoint/2010/main" val="30174919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000" y="381000"/>
            <a:ext cx="8529977" cy="5691793"/>
          </a:xfrm>
          <a:prstGeom prst="rect">
            <a:avLst/>
          </a:prstGeom>
        </p:spPr>
      </p:pic>
      <p:sp>
        <p:nvSpPr>
          <p:cNvPr id="6" name="TextBox 5"/>
          <p:cNvSpPr txBox="1"/>
          <p:nvPr/>
        </p:nvSpPr>
        <p:spPr>
          <a:xfrm>
            <a:off x="6096000" y="5868902"/>
            <a:ext cx="3048000" cy="1015663"/>
          </a:xfrm>
          <a:prstGeom prst="rect">
            <a:avLst/>
          </a:prstGeom>
          <a:noFill/>
        </p:spPr>
        <p:txBody>
          <a:bodyPr wrap="square" rtlCol="0">
            <a:spAutoFit/>
          </a:bodyPr>
          <a:lstStyle/>
          <a:p>
            <a:r>
              <a:rPr lang="en-US" sz="4000" dirty="0" smtClean="0">
                <a:solidFill>
                  <a:schemeClr val="accent4">
                    <a:lumMod val="40000"/>
                    <a:lumOff val="60000"/>
                  </a:schemeClr>
                </a:solidFill>
                <a:latin typeface="Adobe Fan Heiti Std B" panose="020B0700000000000000" pitchFamily="34" charset="-128"/>
                <a:ea typeface="Adobe Fan Heiti Std B" panose="020B0700000000000000" pitchFamily="34" charset="-128"/>
              </a:rPr>
              <a:t>c</a:t>
            </a:r>
            <a:r>
              <a:rPr lang="en-US" sz="2400" dirty="0" smtClean="0">
                <a:solidFill>
                  <a:srgbClr val="FFFF00"/>
                </a:solidFill>
                <a:latin typeface="Algerian" panose="04020705040A02060702" pitchFamily="82" charset="0"/>
              </a:rPr>
              <a:t>h</a:t>
            </a:r>
            <a:r>
              <a:rPr lang="en-US" sz="4800" dirty="0" smtClean="0">
                <a:latin typeface="Bauhaus 93" panose="04030905020B02020C02" pitchFamily="82" charset="0"/>
              </a:rPr>
              <a:t>a</a:t>
            </a:r>
            <a:r>
              <a:rPr lang="en-US" sz="5400" dirty="0" smtClean="0">
                <a:solidFill>
                  <a:schemeClr val="accent5">
                    <a:lumMod val="40000"/>
                    <a:lumOff val="60000"/>
                  </a:schemeClr>
                </a:solidFill>
                <a:latin typeface="Britannic Bold" panose="020B0903060703020204" pitchFamily="34" charset="0"/>
              </a:rPr>
              <a:t>o</a:t>
            </a:r>
            <a:r>
              <a:rPr lang="en-US" sz="4400" dirty="0" smtClean="0">
                <a:solidFill>
                  <a:srgbClr val="BD1399"/>
                </a:solidFill>
                <a:latin typeface="Ravie" panose="04040805050809020602" pitchFamily="82" charset="0"/>
              </a:rPr>
              <a:t>t</a:t>
            </a:r>
            <a:r>
              <a:rPr lang="en-US" sz="3600" dirty="0" smtClean="0">
                <a:solidFill>
                  <a:srgbClr val="FFC000"/>
                </a:solidFill>
                <a:latin typeface="Rosewood Std Regular" panose="04090804040204020202" pitchFamily="82" charset="0"/>
              </a:rPr>
              <a:t>i</a:t>
            </a:r>
            <a:r>
              <a:rPr lang="en-US" sz="6000" dirty="0" smtClean="0">
                <a:solidFill>
                  <a:schemeClr val="accent3"/>
                </a:solidFill>
                <a:latin typeface="Jokerman" panose="04090605060D06020702" pitchFamily="82" charset="0"/>
              </a:rPr>
              <a:t>c</a:t>
            </a:r>
            <a:endParaRPr lang="en-US" sz="6000" dirty="0">
              <a:solidFill>
                <a:schemeClr val="accent3"/>
              </a:solidFill>
              <a:latin typeface="Jokerman" panose="04090605060D06020702" pitchFamily="82" charset="0"/>
            </a:endParaRPr>
          </a:p>
        </p:txBody>
      </p:sp>
    </p:spTree>
    <p:extLst>
      <p:ext uri="{BB962C8B-B14F-4D97-AF65-F5344CB8AC3E}">
        <p14:creationId xmlns:p14="http://schemas.microsoft.com/office/powerpoint/2010/main" val="17009836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72200" y="5791200"/>
            <a:ext cx="4238625" cy="646331"/>
          </a:xfrm>
          <a:prstGeom prst="rect">
            <a:avLst/>
          </a:prstGeom>
          <a:noFill/>
        </p:spPr>
        <p:txBody>
          <a:bodyPr wrap="square" rtlCol="0">
            <a:spAutoFit/>
          </a:bodyPr>
          <a:lstStyle/>
          <a:p>
            <a:r>
              <a:rPr lang="en-US" sz="3600" dirty="0">
                <a:latin typeface="Bauhaus 93" panose="04030905020B02020C02" pitchFamily="82" charset="0"/>
              </a:rPr>
              <a:t>b</a:t>
            </a:r>
            <a:r>
              <a:rPr lang="en-US" sz="3600" dirty="0" smtClean="0">
                <a:latin typeface="Bauhaus 93" panose="04030905020B02020C02" pitchFamily="82" charset="0"/>
              </a:rPr>
              <a:t>y design</a:t>
            </a:r>
            <a:endParaRPr lang="en-US" sz="3600" dirty="0">
              <a:latin typeface="Bauhaus 93" panose="04030905020B02020C02" pitchFamily="82" charset="0"/>
            </a:endParaRPr>
          </a:p>
        </p:txBody>
      </p:sp>
      <p:pic>
        <p:nvPicPr>
          <p:cNvPr id="2" name="Picture 1"/>
          <p:cNvPicPr>
            <a:picLocks noChangeAspect="1"/>
          </p:cNvPicPr>
          <p:nvPr/>
        </p:nvPicPr>
        <p:blipFill>
          <a:blip r:embed="rId2"/>
          <a:stretch>
            <a:fillRect/>
          </a:stretch>
        </p:blipFill>
        <p:spPr>
          <a:xfrm>
            <a:off x="666750" y="533400"/>
            <a:ext cx="7791450" cy="5191125"/>
          </a:xfrm>
          <a:prstGeom prst="rect">
            <a:avLst/>
          </a:prstGeom>
        </p:spPr>
      </p:pic>
    </p:spTree>
    <p:extLst>
      <p:ext uri="{BB962C8B-B14F-4D97-AF65-F5344CB8AC3E}">
        <p14:creationId xmlns:p14="http://schemas.microsoft.com/office/powerpoint/2010/main" val="31699549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7973490" cy="1400530"/>
          </a:xfrm>
        </p:spPr>
        <p:txBody>
          <a:bodyPr/>
          <a:lstStyle/>
          <a:p>
            <a:pPr algn="ctr"/>
            <a:r>
              <a:rPr lang="en-US" dirty="0" smtClean="0"/>
              <a:t>Strategic Initiative:</a:t>
            </a:r>
            <a:br>
              <a:rPr lang="en-US" dirty="0" smtClean="0"/>
            </a:br>
            <a:r>
              <a:rPr lang="en-US" dirty="0" smtClean="0"/>
              <a:t>eLearning and Digital Literacy</a:t>
            </a:r>
            <a:endParaRPr lang="en-US" dirty="0"/>
          </a:p>
        </p:txBody>
      </p:sp>
      <p:sp>
        <p:nvSpPr>
          <p:cNvPr id="4" name="Content Placeholder 3"/>
          <p:cNvSpPr>
            <a:spLocks noGrp="1"/>
          </p:cNvSpPr>
          <p:nvPr>
            <p:ph sz="half" idx="2"/>
          </p:nvPr>
        </p:nvSpPr>
        <p:spPr>
          <a:xfrm>
            <a:off x="5562600" y="2222369"/>
            <a:ext cx="3298115" cy="4200245"/>
          </a:xfrm>
        </p:spPr>
        <p:txBody>
          <a:bodyPr>
            <a:normAutofit/>
          </a:bodyPr>
          <a:lstStyle/>
          <a:p>
            <a:r>
              <a:rPr lang="en-US" dirty="0" smtClean="0"/>
              <a:t>Think tank for implementation of the Framework</a:t>
            </a:r>
          </a:p>
          <a:p>
            <a:r>
              <a:rPr lang="en-US" dirty="0" smtClean="0"/>
              <a:t>Pedagogies drive technology</a:t>
            </a:r>
          </a:p>
          <a:p>
            <a:r>
              <a:rPr lang="en-US" dirty="0" smtClean="0"/>
              <a:t>Bringing multiple stakeholders to the table</a:t>
            </a:r>
            <a:endParaRPr lang="en-US" dirty="0"/>
          </a:p>
        </p:txBody>
      </p:sp>
      <p:pic>
        <p:nvPicPr>
          <p:cNvPr id="6" name="Picture 5"/>
          <p:cNvPicPr>
            <a:picLocks noChangeAspect="1"/>
          </p:cNvPicPr>
          <p:nvPr/>
        </p:nvPicPr>
        <p:blipFill rotWithShape="1">
          <a:blip r:embed="rId3"/>
          <a:srcRect l="50417" t="16483" r="17917" b="38188"/>
          <a:stretch/>
        </p:blipFill>
        <p:spPr>
          <a:xfrm>
            <a:off x="685800" y="2240437"/>
            <a:ext cx="4637127" cy="3733800"/>
          </a:xfrm>
          <a:prstGeom prst="rect">
            <a:avLst/>
          </a:prstGeom>
        </p:spPr>
      </p:pic>
    </p:spTree>
    <p:extLst>
      <p:ext uri="{BB962C8B-B14F-4D97-AF65-F5344CB8AC3E}">
        <p14:creationId xmlns:p14="http://schemas.microsoft.com/office/powerpoint/2010/main" val="912262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80670"/>
            <a:ext cx="8077200" cy="1400530"/>
          </a:xfrm>
        </p:spPr>
        <p:txBody>
          <a:bodyPr/>
          <a:lstStyle/>
          <a:p>
            <a:pPr algn="ctr"/>
            <a:r>
              <a:rPr lang="en-US" dirty="0" smtClean="0"/>
              <a:t>Re-envisioning Our Guides: </a:t>
            </a:r>
            <a:br>
              <a:rPr lang="en-US" dirty="0" smtClean="0"/>
            </a:br>
            <a:r>
              <a:rPr lang="en-US" dirty="0" smtClean="0"/>
              <a:t>A Case Study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67813834"/>
              </p:ext>
            </p:extLst>
          </p:nvPr>
        </p:nvGraphicFramePr>
        <p:xfrm>
          <a:off x="827088" y="1981200"/>
          <a:ext cx="7707312" cy="4267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2895600" y="4648200"/>
            <a:ext cx="1447800" cy="584775"/>
          </a:xfrm>
          <a:prstGeom prst="rect">
            <a:avLst/>
          </a:prstGeom>
          <a:noFill/>
        </p:spPr>
        <p:txBody>
          <a:bodyPr wrap="square" rtlCol="0">
            <a:spAutoFit/>
          </a:bodyPr>
          <a:lstStyle/>
          <a:p>
            <a:r>
              <a:rPr lang="en-US" sz="1600" b="1" dirty="0" smtClean="0">
                <a:solidFill>
                  <a:schemeClr val="bg2">
                    <a:lumMod val="40000"/>
                    <a:lumOff val="60000"/>
                  </a:schemeClr>
                </a:solidFill>
              </a:rPr>
              <a:t>Accessibility</a:t>
            </a:r>
          </a:p>
          <a:p>
            <a:r>
              <a:rPr lang="en-US" sz="1600" b="1" dirty="0" smtClean="0">
                <a:solidFill>
                  <a:schemeClr val="bg2">
                    <a:lumMod val="40000"/>
                    <a:lumOff val="60000"/>
                  </a:schemeClr>
                </a:solidFill>
              </a:rPr>
              <a:t>Audit</a:t>
            </a:r>
            <a:endParaRPr lang="en-US" sz="1600" b="1" dirty="0">
              <a:solidFill>
                <a:schemeClr val="bg2">
                  <a:lumMod val="40000"/>
                  <a:lumOff val="60000"/>
                </a:schemeClr>
              </a:solidFill>
            </a:endParaRPr>
          </a:p>
        </p:txBody>
      </p:sp>
      <p:sp>
        <p:nvSpPr>
          <p:cNvPr id="3" name="TextBox 2"/>
          <p:cNvSpPr txBox="1"/>
          <p:nvPr/>
        </p:nvSpPr>
        <p:spPr>
          <a:xfrm>
            <a:off x="5410200" y="3733800"/>
            <a:ext cx="1371600" cy="338554"/>
          </a:xfrm>
          <a:prstGeom prst="rect">
            <a:avLst/>
          </a:prstGeom>
          <a:noFill/>
        </p:spPr>
        <p:txBody>
          <a:bodyPr wrap="square" rtlCol="0">
            <a:spAutoFit/>
          </a:bodyPr>
          <a:lstStyle/>
          <a:p>
            <a:r>
              <a:rPr lang="en-US" sz="1600" b="1" dirty="0" smtClean="0">
                <a:solidFill>
                  <a:schemeClr val="bg2">
                    <a:lumMod val="40000"/>
                    <a:lumOff val="60000"/>
                  </a:schemeClr>
                </a:solidFill>
              </a:rPr>
              <a:t>Assessment</a:t>
            </a:r>
            <a:endParaRPr lang="en-US" sz="1600" b="1" dirty="0">
              <a:solidFill>
                <a:schemeClr val="bg2">
                  <a:lumMod val="40000"/>
                  <a:lumOff val="60000"/>
                </a:schemeClr>
              </a:solidFill>
            </a:endParaRPr>
          </a:p>
        </p:txBody>
      </p:sp>
    </p:spTree>
    <p:extLst>
      <p:ext uri="{BB962C8B-B14F-4D97-AF65-F5344CB8AC3E}">
        <p14:creationId xmlns:p14="http://schemas.microsoft.com/office/powerpoint/2010/main" val="28154168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055380" cy="1223682"/>
          </a:xfrm>
        </p:spPr>
        <p:txBody>
          <a:bodyPr/>
          <a:lstStyle/>
          <a:p>
            <a:pPr algn="ctr"/>
            <a:r>
              <a:rPr lang="en-US" dirty="0" smtClean="0"/>
              <a:t>Any Problems?</a:t>
            </a:r>
            <a:endParaRPr lang="en-US" dirty="0"/>
          </a:p>
        </p:txBody>
      </p:sp>
      <p:pic>
        <p:nvPicPr>
          <p:cNvPr id="3" name="Picture 2"/>
          <p:cNvPicPr>
            <a:picLocks noChangeAspect="1"/>
          </p:cNvPicPr>
          <p:nvPr/>
        </p:nvPicPr>
        <p:blipFill rotWithShape="1">
          <a:blip r:embed="rId2"/>
          <a:srcRect l="24167" t="11539" r="25000"/>
          <a:stretch/>
        </p:blipFill>
        <p:spPr>
          <a:xfrm>
            <a:off x="1828800" y="1447800"/>
            <a:ext cx="5324061" cy="50185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4479944" y="5105400"/>
            <a:ext cx="2590800" cy="12954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1921141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0154" y="609600"/>
            <a:ext cx="7055380" cy="1400530"/>
          </a:xfrm>
        </p:spPr>
        <p:txBody>
          <a:bodyPr/>
          <a:lstStyle/>
          <a:p>
            <a:pPr algn="ctr"/>
            <a:r>
              <a:rPr lang="en-US" dirty="0" smtClean="0"/>
              <a:t>Usability Testing</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60796007"/>
              </p:ext>
            </p:extLst>
          </p:nvPr>
        </p:nvGraphicFramePr>
        <p:xfrm>
          <a:off x="685800" y="2362200"/>
          <a:ext cx="7924800" cy="3810002"/>
        </p:xfrm>
        <a:graphic>
          <a:graphicData uri="http://schemas.openxmlformats.org/drawingml/2006/table">
            <a:tbl>
              <a:tblPr>
                <a:tableStyleId>{5C22544A-7EE6-4342-B048-85BDC9FD1C3A}</a:tableStyleId>
              </a:tblPr>
              <a:tblGrid>
                <a:gridCol w="7162800"/>
                <a:gridCol w="762000"/>
              </a:tblGrid>
              <a:tr h="626597">
                <a:tc>
                  <a:txBody>
                    <a:bodyPr/>
                    <a:lstStyle/>
                    <a:p>
                      <a:pPr algn="l" fontAlgn="b"/>
                      <a:r>
                        <a:rPr lang="en-US" sz="1600" b="1" i="0" u="none" strike="noStrike" dirty="0" smtClean="0">
                          <a:solidFill>
                            <a:srgbClr val="000000"/>
                          </a:solidFill>
                          <a:effectLst/>
                          <a:latin typeface="Calibri" panose="020F0502020204030204" pitchFamily="34" charset="0"/>
                        </a:rPr>
                        <a:t>Questions</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1" i="0" u="none" strike="noStrike" dirty="0" smtClean="0">
                          <a:solidFill>
                            <a:srgbClr val="000000"/>
                          </a:solidFill>
                          <a:effectLst/>
                          <a:latin typeface="Calibri" panose="020F0502020204030204" pitchFamily="34" charset="0"/>
                        </a:rPr>
                        <a:t>1</a:t>
                      </a:r>
                      <a:r>
                        <a:rPr lang="en-US" sz="1600" b="1" i="0" u="none" strike="noStrike" baseline="0" dirty="0" smtClean="0">
                          <a:solidFill>
                            <a:srgbClr val="000000"/>
                          </a:solidFill>
                          <a:effectLst/>
                          <a:latin typeface="Calibri" panose="020F0502020204030204" pitchFamily="34" charset="0"/>
                        </a:rPr>
                        <a:t> to 5 Scale</a:t>
                      </a:r>
                      <a:endParaRPr lang="en-US" sz="1600" b="1" i="0" u="none" strike="noStrike" dirty="0">
                        <a:solidFill>
                          <a:srgbClr val="000000"/>
                        </a:solidFill>
                        <a:effectLst/>
                        <a:latin typeface="Calibri" panose="020F0502020204030204" pitchFamily="34" charset="0"/>
                      </a:endParaRPr>
                    </a:p>
                  </a:txBody>
                  <a:tcPr marL="9525" marR="9525" marT="9525" marB="0" anchor="b"/>
                </a:tc>
              </a:tr>
              <a:tr h="703422">
                <a:tc>
                  <a:txBody>
                    <a:bodyPr/>
                    <a:lstStyle/>
                    <a:p>
                      <a:pPr algn="l" fontAlgn="b"/>
                      <a:r>
                        <a:rPr lang="en-US" sz="1800" u="none" strike="noStrike" dirty="0">
                          <a:effectLst/>
                        </a:rPr>
                        <a:t>1. If you use UCL Research Guides, how do you get to the guides you use?</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a:effectLst/>
                        </a:rPr>
                        <a:t>0.27</a:t>
                      </a:r>
                      <a:endParaRPr lang="en-US" sz="1800" b="0" i="0" u="none" strike="noStrike">
                        <a:solidFill>
                          <a:srgbClr val="000000"/>
                        </a:solidFill>
                        <a:effectLst/>
                        <a:latin typeface="Calibri" panose="020F0502020204030204" pitchFamily="34" charset="0"/>
                      </a:endParaRPr>
                    </a:p>
                  </a:txBody>
                  <a:tcPr marL="9525" marR="9525" marT="9525" marB="0" anchor="b"/>
                </a:tc>
              </a:tr>
              <a:tr h="703422">
                <a:tc>
                  <a:txBody>
                    <a:bodyPr/>
                    <a:lstStyle/>
                    <a:p>
                      <a:pPr algn="l" fontAlgn="b"/>
                      <a:r>
                        <a:rPr lang="en-US" sz="1800" u="none" strike="noStrike" dirty="0">
                          <a:effectLst/>
                        </a:rPr>
                        <a:t>2. Looking at the UCL site, how would you find the research guide on Biology?</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a:effectLst/>
                        </a:rPr>
                        <a:t>3.13</a:t>
                      </a:r>
                      <a:endParaRPr lang="en-US" sz="1800" b="0" i="0" u="none" strike="noStrike">
                        <a:solidFill>
                          <a:srgbClr val="000000"/>
                        </a:solidFill>
                        <a:effectLst/>
                        <a:latin typeface="Calibri" panose="020F0502020204030204" pitchFamily="34" charset="0"/>
                      </a:endParaRPr>
                    </a:p>
                  </a:txBody>
                  <a:tcPr marL="9525" marR="9525" marT="9525" marB="0" anchor="b"/>
                </a:tc>
              </a:tr>
              <a:tr h="357713">
                <a:tc>
                  <a:txBody>
                    <a:bodyPr/>
                    <a:lstStyle/>
                    <a:p>
                      <a:pPr algn="l" fontAlgn="b"/>
                      <a:r>
                        <a:rPr lang="en-US" sz="1800" u="none" strike="noStrike" dirty="0">
                          <a:effectLst/>
                        </a:rPr>
                        <a:t>3. Find the librarian contact information on the Biology guide. </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a:effectLst/>
                        </a:rPr>
                        <a:t>1.93</a:t>
                      </a:r>
                      <a:endParaRPr lang="en-US" sz="1800" b="0" i="0" u="none" strike="noStrike">
                        <a:solidFill>
                          <a:srgbClr val="000000"/>
                        </a:solidFill>
                        <a:effectLst/>
                        <a:latin typeface="Calibri" panose="020F0502020204030204" pitchFamily="34" charset="0"/>
                      </a:endParaRPr>
                    </a:p>
                  </a:txBody>
                  <a:tcPr marL="9525" marR="9525" marT="9525" marB="0" anchor="b"/>
                </a:tc>
              </a:tr>
              <a:tr h="357713">
                <a:tc>
                  <a:txBody>
                    <a:bodyPr/>
                    <a:lstStyle/>
                    <a:p>
                      <a:pPr algn="l" fontAlgn="b"/>
                      <a:r>
                        <a:rPr lang="en-US" sz="1800" u="none" strike="noStrike" dirty="0">
                          <a:effectLst/>
                        </a:rPr>
                        <a:t>4. Find the “Browse All” link for the Research Guides.</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a:effectLst/>
                        </a:rPr>
                        <a:t>1.80</a:t>
                      </a:r>
                      <a:endParaRPr lang="en-US" sz="1800" b="0" i="0" u="none" strike="noStrike">
                        <a:solidFill>
                          <a:srgbClr val="000000"/>
                        </a:solidFill>
                        <a:effectLst/>
                        <a:latin typeface="Calibri" panose="020F0502020204030204" pitchFamily="34" charset="0"/>
                      </a:endParaRPr>
                    </a:p>
                  </a:txBody>
                  <a:tcPr marL="9525" marR="9525" marT="9525" marB="0" anchor="b"/>
                </a:tc>
              </a:tr>
              <a:tr h="703422">
                <a:tc>
                  <a:txBody>
                    <a:bodyPr/>
                    <a:lstStyle/>
                    <a:p>
                      <a:pPr algn="l" fontAlgn="b"/>
                      <a:r>
                        <a:rPr lang="en-US" sz="1800" u="none" strike="noStrike" dirty="0">
                          <a:effectLst/>
                        </a:rPr>
                        <a:t>5. On this page, find the guides associated with the Geology-Mathematics-Physics Library.</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2.07</a:t>
                      </a:r>
                      <a:endParaRPr lang="en-US" sz="1800" b="0" i="0" u="none" strike="noStrike" dirty="0">
                        <a:solidFill>
                          <a:srgbClr val="000000"/>
                        </a:solidFill>
                        <a:effectLst/>
                        <a:latin typeface="Calibri" panose="020F0502020204030204" pitchFamily="34" charset="0"/>
                      </a:endParaRPr>
                    </a:p>
                  </a:txBody>
                  <a:tcPr marL="9525" marR="9525" marT="9525" marB="0" anchor="b"/>
                </a:tc>
              </a:tr>
              <a:tr h="357713">
                <a:tc>
                  <a:txBody>
                    <a:bodyPr/>
                    <a:lstStyle/>
                    <a:p>
                      <a:pPr algn="l" fontAlgn="b"/>
                      <a:r>
                        <a:rPr lang="en-US" sz="1800" u="none" strike="noStrike" dirty="0">
                          <a:effectLst/>
                        </a:rPr>
                        <a:t>6. Was it easy for you to find the above guides and </a:t>
                      </a:r>
                      <a:r>
                        <a:rPr lang="en-US" sz="1800" u="none" strike="noStrike" dirty="0" smtClean="0">
                          <a:effectLst/>
                        </a:rPr>
                        <a:t>information</a:t>
                      </a:r>
                      <a:r>
                        <a:rPr lang="en-US" sz="1800" u="none" strike="noStrike" dirty="0">
                          <a:effectLst/>
                        </a:rPr>
                        <a:t>?  </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2.20</a:t>
                      </a:r>
                      <a:endParaRPr lang="en-US" sz="1800" b="0" i="0" u="none" strike="noStrike" dirty="0">
                        <a:solidFill>
                          <a:srgbClr val="000000"/>
                        </a:solidFill>
                        <a:effectLst/>
                        <a:latin typeface="Calibri" panose="020F0502020204030204" pitchFamily="34" charset="0"/>
                      </a:endParaRPr>
                    </a:p>
                  </a:txBody>
                  <a:tcPr marL="9525" marR="9525" marT="9525" marB="0" anchor="b"/>
                </a:tc>
              </a:tr>
            </a:tbl>
          </a:graphicData>
        </a:graphic>
      </p:graphicFrame>
    </p:spTree>
    <p:extLst>
      <p:ext uri="{BB962C8B-B14F-4D97-AF65-F5344CB8AC3E}">
        <p14:creationId xmlns:p14="http://schemas.microsoft.com/office/powerpoint/2010/main" val="137076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Accessibility Audit</a:t>
            </a:r>
            <a:endParaRPr lang="en-US" dirty="0"/>
          </a:p>
        </p:txBody>
      </p:sp>
      <p:sp>
        <p:nvSpPr>
          <p:cNvPr id="3" name="Content Placeholder 2"/>
          <p:cNvSpPr>
            <a:spLocks noGrp="1"/>
          </p:cNvSpPr>
          <p:nvPr>
            <p:ph idx="1"/>
          </p:nvPr>
        </p:nvSpPr>
        <p:spPr>
          <a:xfrm>
            <a:off x="861566" y="1600200"/>
            <a:ext cx="7291834" cy="4572000"/>
          </a:xfrm>
        </p:spPr>
        <p:txBody>
          <a:bodyPr>
            <a:normAutofit/>
          </a:bodyPr>
          <a:lstStyle/>
          <a:p>
            <a:r>
              <a:rPr lang="en-US" dirty="0" smtClean="0"/>
              <a:t>Usability and accessibility are closely linked</a:t>
            </a:r>
          </a:p>
          <a:p>
            <a:r>
              <a:rPr lang="en-US" dirty="0" smtClean="0"/>
              <a:t>Current Site</a:t>
            </a:r>
          </a:p>
          <a:p>
            <a:pPr lvl="1"/>
            <a:r>
              <a:rPr lang="en-US" dirty="0"/>
              <a:t>c</a:t>
            </a:r>
            <a:r>
              <a:rPr lang="en-US" dirty="0" smtClean="0"/>
              <a:t>ontent overwhelming</a:t>
            </a:r>
            <a:endParaRPr lang="en-US" dirty="0"/>
          </a:p>
          <a:p>
            <a:pPr lvl="1"/>
            <a:r>
              <a:rPr lang="en-US" dirty="0"/>
              <a:t>3 columns is too much unless a true </a:t>
            </a:r>
            <a:r>
              <a:rPr lang="en-US" dirty="0" smtClean="0"/>
              <a:t>index</a:t>
            </a:r>
          </a:p>
          <a:p>
            <a:pPr lvl="1"/>
            <a:r>
              <a:rPr lang="en-US" dirty="0"/>
              <a:t>i</a:t>
            </a:r>
            <a:r>
              <a:rPr lang="en-US" dirty="0" smtClean="0"/>
              <a:t>ncrease font size</a:t>
            </a:r>
          </a:p>
          <a:p>
            <a:r>
              <a:rPr lang="en-US" dirty="0" smtClean="0"/>
              <a:t>Navigation</a:t>
            </a:r>
          </a:p>
          <a:p>
            <a:pPr lvl="1"/>
            <a:r>
              <a:rPr lang="en-US" dirty="0"/>
              <a:t>l</a:t>
            </a:r>
            <a:r>
              <a:rPr lang="en-US" dirty="0" smtClean="0"/>
              <a:t>eft </a:t>
            </a:r>
            <a:r>
              <a:rPr lang="en-US" dirty="0"/>
              <a:t>hand navigation becoming standard</a:t>
            </a:r>
          </a:p>
          <a:p>
            <a:pPr lvl="1"/>
            <a:r>
              <a:rPr lang="en-US" dirty="0"/>
              <a:t>o</a:t>
            </a:r>
            <a:r>
              <a:rPr lang="en-US" dirty="0" smtClean="0"/>
              <a:t>ne </a:t>
            </a:r>
            <a:r>
              <a:rPr lang="en-US" dirty="0"/>
              <a:t>layer of sub-pages </a:t>
            </a:r>
            <a:r>
              <a:rPr lang="en-US" dirty="0" smtClean="0"/>
              <a:t>preferable</a:t>
            </a:r>
          </a:p>
          <a:p>
            <a:r>
              <a:rPr lang="en-US" dirty="0" smtClean="0"/>
              <a:t>Colors/Design</a:t>
            </a:r>
          </a:p>
          <a:p>
            <a:pPr lvl="1"/>
            <a:r>
              <a:rPr lang="en-US" dirty="0"/>
              <a:t>k</a:t>
            </a:r>
            <a:r>
              <a:rPr lang="en-US" dirty="0" smtClean="0"/>
              <a:t>eep color consistent across guides</a:t>
            </a:r>
          </a:p>
          <a:p>
            <a:pPr lvl="1"/>
            <a:r>
              <a:rPr lang="en-US" dirty="0" smtClean="0"/>
              <a:t>remove all box borders</a:t>
            </a:r>
          </a:p>
          <a:p>
            <a:pPr lvl="1"/>
            <a:endParaRPr lang="en-US" dirty="0"/>
          </a:p>
          <a:p>
            <a:pPr lvl="1"/>
            <a:endParaRPr lang="en-US" dirty="0" smtClean="0"/>
          </a:p>
        </p:txBody>
      </p:sp>
    </p:spTree>
    <p:extLst>
      <p:ext uri="{BB962C8B-B14F-4D97-AF65-F5344CB8AC3E}">
        <p14:creationId xmlns:p14="http://schemas.microsoft.com/office/powerpoint/2010/main" val="7517429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055380" cy="1400530"/>
          </a:xfrm>
        </p:spPr>
        <p:txBody>
          <a:bodyPr/>
          <a:lstStyle/>
          <a:p>
            <a:pPr algn="ctr"/>
            <a:r>
              <a:rPr lang="en-US" dirty="0" smtClean="0"/>
              <a:t>Mapping </a:t>
            </a:r>
            <a:br>
              <a:rPr lang="en-US" dirty="0" smtClean="0"/>
            </a:br>
            <a:r>
              <a:rPr lang="en-US" dirty="0" smtClean="0"/>
              <a:t>Threshold Concepts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447282229"/>
              </p:ext>
            </p:extLst>
          </p:nvPr>
        </p:nvGraphicFramePr>
        <p:xfrm>
          <a:off x="914400" y="2286000"/>
          <a:ext cx="7467600" cy="4333240"/>
        </p:xfrm>
        <a:graphic>
          <a:graphicData uri="http://schemas.openxmlformats.org/drawingml/2006/table">
            <a:tbl>
              <a:tblPr firstRow="1" firstCol="1" bandRow="1">
                <a:tableStyleId>{5C22544A-7EE6-4342-B048-85BDC9FD1C3A}</a:tableStyleId>
              </a:tblPr>
              <a:tblGrid>
                <a:gridCol w="2300722"/>
                <a:gridCol w="3119624"/>
                <a:gridCol w="2047254"/>
              </a:tblGrid>
              <a:tr h="933438">
                <a:tc>
                  <a:txBody>
                    <a:bodyPr/>
                    <a:lstStyle/>
                    <a:p>
                      <a:pPr marL="0" marR="0">
                        <a:lnSpc>
                          <a:spcPct val="115000"/>
                        </a:lnSpc>
                        <a:spcBef>
                          <a:spcPts val="0"/>
                        </a:spcBef>
                        <a:spcAft>
                          <a:spcPts val="0"/>
                        </a:spcAft>
                      </a:pPr>
                      <a:r>
                        <a:rPr lang="en-US" sz="1200" dirty="0">
                          <a:effectLst/>
                        </a:rPr>
                        <a:t> ACRL Framework concepts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2574" marR="52574" marT="0" marB="0"/>
                </a:tc>
                <a:tc>
                  <a:txBody>
                    <a:bodyPr/>
                    <a:lstStyle/>
                    <a:p>
                      <a:pPr marL="0" marR="0">
                        <a:lnSpc>
                          <a:spcPct val="115000"/>
                        </a:lnSpc>
                        <a:spcBef>
                          <a:spcPts val="0"/>
                        </a:spcBef>
                        <a:spcAft>
                          <a:spcPts val="0"/>
                        </a:spcAft>
                      </a:pPr>
                      <a:r>
                        <a:rPr lang="en-US" sz="1200" dirty="0">
                          <a:effectLst/>
                        </a:rPr>
                        <a:t>English Comp</a:t>
                      </a:r>
                    </a:p>
                    <a:p>
                      <a:pPr marL="0" marR="0">
                        <a:lnSpc>
                          <a:spcPct val="115000"/>
                        </a:lnSpc>
                        <a:spcBef>
                          <a:spcPts val="0"/>
                        </a:spcBef>
                        <a:spcAft>
                          <a:spcPts val="0"/>
                        </a:spcAft>
                      </a:pPr>
                      <a:r>
                        <a:rPr lang="en-US" sz="1200" dirty="0">
                          <a:effectLst/>
                        </a:rPr>
                        <a:t>2089 Learning Outcomes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2574" marR="52574" marT="0" marB="0"/>
                </a:tc>
                <a:tc>
                  <a:txBody>
                    <a:bodyPr/>
                    <a:lstStyle/>
                    <a:p>
                      <a:pPr marL="0" marR="0">
                        <a:lnSpc>
                          <a:spcPct val="115000"/>
                        </a:lnSpc>
                        <a:spcBef>
                          <a:spcPts val="0"/>
                        </a:spcBef>
                        <a:spcAft>
                          <a:spcPts val="0"/>
                        </a:spcAft>
                      </a:pPr>
                      <a:r>
                        <a:rPr lang="en-US" sz="1200">
                          <a:effectLst/>
                        </a:rPr>
                        <a:t>2089 Assignment Sequence</a:t>
                      </a:r>
                    </a:p>
                    <a:p>
                      <a:pPr marL="0" marR="0">
                        <a:lnSpc>
                          <a:spcPct val="115000"/>
                        </a:lnSpc>
                        <a:spcBef>
                          <a:spcPts val="0"/>
                        </a:spcBef>
                        <a:spcAft>
                          <a:spcPts val="0"/>
                        </a:spcAft>
                      </a:pPr>
                      <a:r>
                        <a:rPr lang="en-US" sz="1200">
                          <a:effectLst/>
                        </a:rPr>
                        <a:t>Literacy Analysis-&gt;</a:t>
                      </a:r>
                    </a:p>
                    <a:p>
                      <a:pPr marL="0" marR="0">
                        <a:lnSpc>
                          <a:spcPct val="115000"/>
                        </a:lnSpc>
                        <a:spcBef>
                          <a:spcPts val="0"/>
                        </a:spcBef>
                        <a:spcAft>
                          <a:spcPts val="0"/>
                        </a:spcAft>
                      </a:pPr>
                      <a:r>
                        <a:rPr lang="en-US" sz="1200">
                          <a:effectLst/>
                        </a:rPr>
                        <a:t>Genre -&gt; Research as lived &amp;studied practice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574" marR="52574" marT="0" marB="0"/>
                </a:tc>
              </a:tr>
              <a:tr h="3181362">
                <a:tc>
                  <a:txBody>
                    <a:bodyPr/>
                    <a:lstStyle/>
                    <a:p>
                      <a:pPr marL="0" marR="0">
                        <a:lnSpc>
                          <a:spcPct val="115000"/>
                        </a:lnSpc>
                        <a:spcBef>
                          <a:spcPts val="0"/>
                        </a:spcBef>
                        <a:spcAft>
                          <a:spcPts val="1000"/>
                        </a:spcAft>
                      </a:pPr>
                      <a:r>
                        <a:rPr lang="en-US" sz="1200">
                          <a:effectLst/>
                        </a:rPr>
                        <a:t>Authority Is Constructed and Contextual</a:t>
                      </a:r>
                    </a:p>
                    <a:p>
                      <a:pPr marL="0" marR="0">
                        <a:lnSpc>
                          <a:spcPct val="115000"/>
                        </a:lnSpc>
                        <a:spcBef>
                          <a:spcPts val="0"/>
                        </a:spcBef>
                        <a:spcAft>
                          <a:spcPts val="1000"/>
                        </a:spcAft>
                      </a:pPr>
                      <a:r>
                        <a:rPr lang="en-US" sz="1200">
                          <a:effectLst/>
                        </a:rPr>
                        <a:t>Information reflects their creators’ expertise and credibility, and are evaluated based on the information need and the context in which the information will be used. Constructed: various communities may recognize different types of authority.  Contextual: the information need may help to determine the level of authority required.</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574" marR="52574" marT="0" marB="0"/>
                </a:tc>
                <a:tc>
                  <a:txBody>
                    <a:bodyPr/>
                    <a:lstStyle/>
                    <a:p>
                      <a:pPr marL="0" marR="0">
                        <a:lnSpc>
                          <a:spcPct val="115000"/>
                        </a:lnSpc>
                        <a:spcBef>
                          <a:spcPts val="0"/>
                        </a:spcBef>
                        <a:spcAft>
                          <a:spcPts val="0"/>
                        </a:spcAft>
                      </a:pPr>
                      <a:r>
                        <a:rPr lang="en-US" sz="1200" b="1" dirty="0">
                          <a:effectLst/>
                        </a:rPr>
                        <a:t>Understand that discourse communities, genres, and </a:t>
                      </a:r>
                      <a:r>
                        <a:rPr lang="en-US" sz="1200" b="1" dirty="0" smtClean="0">
                          <a:effectLst/>
                        </a:rPr>
                        <a:t>research </a:t>
                      </a:r>
                      <a:r>
                        <a:rPr lang="en-US" sz="1200" b="1" dirty="0">
                          <a:effectLst/>
                        </a:rPr>
                        <a:t>are situated literacy practices and that </a:t>
                      </a:r>
                      <a:r>
                        <a:rPr lang="en-US" sz="1200" b="1" dirty="0" smtClean="0">
                          <a:effectLst/>
                        </a:rPr>
                        <a:t>knowledge </a:t>
                      </a:r>
                      <a:r>
                        <a:rPr lang="en-US" sz="1200" b="1" dirty="0">
                          <a:effectLst/>
                        </a:rPr>
                        <a:t>is not static.</a:t>
                      </a:r>
                    </a:p>
                    <a:p>
                      <a:pPr marL="0" marR="0">
                        <a:lnSpc>
                          <a:spcPct val="115000"/>
                        </a:lnSpc>
                        <a:spcBef>
                          <a:spcPts val="0"/>
                        </a:spcBef>
                        <a:spcAft>
                          <a:spcPts val="0"/>
                        </a:spcAft>
                      </a:pPr>
                      <a:r>
                        <a:rPr lang="en-US" sz="1200" b="1" dirty="0">
                          <a:effectLst/>
                        </a:rPr>
                        <a:t> </a:t>
                      </a:r>
                    </a:p>
                    <a:p>
                      <a:pPr marL="0" marR="0">
                        <a:lnSpc>
                          <a:spcPct val="115000"/>
                        </a:lnSpc>
                        <a:spcBef>
                          <a:spcPts val="0"/>
                        </a:spcBef>
                        <a:spcAft>
                          <a:spcPts val="0"/>
                        </a:spcAft>
                      </a:pPr>
                      <a:r>
                        <a:rPr lang="en-US" sz="1200" b="1" dirty="0">
                          <a:effectLst/>
                        </a:rPr>
                        <a:t>Recognize that social, historical, cultural, and political </a:t>
                      </a:r>
                      <a:r>
                        <a:rPr lang="en-US" sz="1200" b="1" dirty="0" smtClean="0">
                          <a:effectLst/>
                        </a:rPr>
                        <a:t>contexts </a:t>
                      </a:r>
                      <a:r>
                        <a:rPr lang="en-US" sz="1200" b="1" dirty="0">
                          <a:effectLst/>
                        </a:rPr>
                        <a:t>affect the production and understanding of</a:t>
                      </a:r>
                    </a:p>
                    <a:p>
                      <a:pPr marL="0" marR="0">
                        <a:lnSpc>
                          <a:spcPct val="115000"/>
                        </a:lnSpc>
                        <a:spcBef>
                          <a:spcPts val="0"/>
                        </a:spcBef>
                        <a:spcAft>
                          <a:spcPts val="0"/>
                        </a:spcAft>
                      </a:pPr>
                      <a:r>
                        <a:rPr lang="en-US" sz="1200" b="1" dirty="0">
                          <a:effectLst/>
                        </a:rPr>
                        <a:t>texts and genres.</a:t>
                      </a:r>
                    </a:p>
                    <a:p>
                      <a:pPr marL="0" marR="0">
                        <a:lnSpc>
                          <a:spcPct val="115000"/>
                        </a:lnSpc>
                        <a:spcBef>
                          <a:spcPts val="0"/>
                        </a:spcBef>
                        <a:spcAft>
                          <a:spcPts val="0"/>
                        </a:spcAft>
                      </a:pPr>
                      <a:r>
                        <a:rPr lang="en-US" sz="1200" b="1" dirty="0">
                          <a:effectLst/>
                        </a:rPr>
                        <a:t> </a:t>
                      </a:r>
                    </a:p>
                    <a:p>
                      <a:pPr marL="0" marR="0">
                        <a:lnSpc>
                          <a:spcPct val="115000"/>
                        </a:lnSpc>
                        <a:spcBef>
                          <a:spcPts val="0"/>
                        </a:spcBef>
                        <a:spcAft>
                          <a:spcPts val="0"/>
                        </a:spcAft>
                      </a:pPr>
                      <a:r>
                        <a:rPr lang="en-US" sz="1200" b="1" dirty="0">
                          <a:effectLst/>
                        </a:rPr>
                        <a:t>Identify and distinguish among kinds of evidence used </a:t>
                      </a:r>
                      <a:r>
                        <a:rPr lang="en-US" sz="1200" b="1" dirty="0" smtClean="0">
                          <a:effectLst/>
                        </a:rPr>
                        <a:t>in</a:t>
                      </a:r>
                      <a:r>
                        <a:rPr lang="en-US" sz="1200" b="1" baseline="0" dirty="0" smtClean="0">
                          <a:effectLst/>
                        </a:rPr>
                        <a:t> </a:t>
                      </a:r>
                      <a:r>
                        <a:rPr lang="en-US" sz="1200" b="1" dirty="0" smtClean="0">
                          <a:effectLst/>
                        </a:rPr>
                        <a:t>discourse </a:t>
                      </a:r>
                      <a:r>
                        <a:rPr lang="en-US" sz="1200" b="1" dirty="0">
                          <a:effectLst/>
                        </a:rPr>
                        <a:t>communities.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2574" marR="52574" marT="0" marB="0"/>
                </a:tc>
                <a:tc>
                  <a:txBody>
                    <a:bodyPr/>
                    <a:lstStyle/>
                    <a:p>
                      <a:pPr marL="0" marR="0">
                        <a:lnSpc>
                          <a:spcPct val="115000"/>
                        </a:lnSpc>
                        <a:spcBef>
                          <a:spcPts val="0"/>
                        </a:spcBef>
                        <a:spcAft>
                          <a:spcPts val="0"/>
                        </a:spcAft>
                      </a:pPr>
                      <a:r>
                        <a:rPr lang="en-US" sz="1200" b="1" dirty="0">
                          <a:effectLst/>
                        </a:rPr>
                        <a:t>Knowledge of how to participate &amp; communicate in a group or context;</a:t>
                      </a:r>
                    </a:p>
                    <a:p>
                      <a:pPr marL="0" marR="0">
                        <a:lnSpc>
                          <a:spcPct val="115000"/>
                        </a:lnSpc>
                        <a:spcBef>
                          <a:spcPts val="0"/>
                        </a:spcBef>
                        <a:spcAft>
                          <a:spcPts val="0"/>
                        </a:spcAft>
                      </a:pPr>
                      <a:r>
                        <a:rPr lang="en-US" sz="1200" b="1" dirty="0">
                          <a:effectLst/>
                        </a:rPr>
                        <a:t>how language functions in communities: personal, academic, public.</a:t>
                      </a:r>
                    </a:p>
                    <a:p>
                      <a:pPr marL="0" marR="0">
                        <a:lnSpc>
                          <a:spcPct val="115000"/>
                        </a:lnSpc>
                        <a:spcBef>
                          <a:spcPts val="0"/>
                        </a:spcBef>
                        <a:spcAft>
                          <a:spcPts val="0"/>
                        </a:spcAft>
                      </a:pPr>
                      <a:r>
                        <a:rPr lang="en-US" sz="1200" b="1" dirty="0">
                          <a:effectLst/>
                        </a:rPr>
                        <a:t> </a:t>
                      </a:r>
                    </a:p>
                    <a:p>
                      <a:pPr marL="0" marR="0">
                        <a:lnSpc>
                          <a:spcPct val="115000"/>
                        </a:lnSpc>
                        <a:spcBef>
                          <a:spcPts val="0"/>
                        </a:spcBef>
                        <a:spcAft>
                          <a:spcPts val="0"/>
                        </a:spcAft>
                      </a:pPr>
                      <a:r>
                        <a:rPr lang="en-US" sz="1200" b="1" dirty="0">
                          <a:effectLst/>
                        </a:rPr>
                        <a:t>Researchers make knowledge and communicate that knowledge in academic and/or public ways.</a:t>
                      </a:r>
                    </a:p>
                    <a:p>
                      <a:pPr marL="0" marR="0">
                        <a:lnSpc>
                          <a:spcPct val="115000"/>
                        </a:lnSpc>
                        <a:spcBef>
                          <a:spcPts val="0"/>
                        </a:spcBef>
                        <a:spcAft>
                          <a:spcPts val="0"/>
                        </a:spcAft>
                      </a:pPr>
                      <a:r>
                        <a:rPr lang="en-US" sz="1200" b="1" dirty="0">
                          <a:effectLst/>
                        </a:rPr>
                        <a:t>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2574" marR="52574" marT="0" marB="0"/>
                </a:tc>
              </a:tr>
            </a:tbl>
          </a:graphicData>
        </a:graphic>
      </p:graphicFrame>
    </p:spTree>
    <p:extLst>
      <p:ext uri="{BB962C8B-B14F-4D97-AF65-F5344CB8AC3E}">
        <p14:creationId xmlns:p14="http://schemas.microsoft.com/office/powerpoint/2010/main" val="27753260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Guide Assessment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27532242"/>
              </p:ext>
            </p:extLst>
          </p:nvPr>
        </p:nvGraphicFramePr>
        <p:xfrm>
          <a:off x="685800" y="2362200"/>
          <a:ext cx="7620001" cy="3529085"/>
        </p:xfrm>
        <a:graphic>
          <a:graphicData uri="http://schemas.openxmlformats.org/drawingml/2006/table">
            <a:tbl>
              <a:tblPr firstRow="1" firstCol="1" bandRow="1">
                <a:tableStyleId>{5C22544A-7EE6-4342-B048-85BDC9FD1C3A}</a:tableStyleId>
              </a:tblPr>
              <a:tblGrid>
                <a:gridCol w="1648710"/>
                <a:gridCol w="637290"/>
                <a:gridCol w="5334001"/>
              </a:tblGrid>
              <a:tr h="622780">
                <a:tc>
                  <a:txBody>
                    <a:bodyPr/>
                    <a:lstStyle/>
                    <a:p>
                      <a:pPr marL="0" marR="0">
                        <a:lnSpc>
                          <a:spcPct val="115000"/>
                        </a:lnSpc>
                        <a:spcBef>
                          <a:spcPts val="0"/>
                        </a:spcBef>
                        <a:spcAft>
                          <a:spcPts val="0"/>
                        </a:spcAft>
                      </a:pPr>
                      <a:r>
                        <a:rPr lang="en-US" sz="1200" dirty="0">
                          <a:effectLst/>
                        </a:rPr>
                        <a:t>Comp 1001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0912" marR="50912" marT="0" marB="0"/>
                </a:tc>
                <a:tc>
                  <a:txBody>
                    <a:bodyPr/>
                    <a:lstStyle/>
                    <a:p>
                      <a:pPr marL="0" marR="0">
                        <a:lnSpc>
                          <a:spcPct val="115000"/>
                        </a:lnSpc>
                        <a:spcBef>
                          <a:spcPts val="0"/>
                        </a:spcBef>
                        <a:spcAft>
                          <a:spcPts val="0"/>
                        </a:spcAft>
                      </a:pPr>
                      <a:r>
                        <a:rPr lang="en-US" sz="1200" dirty="0">
                          <a:effectLst/>
                        </a:rPr>
                        <a:t>How Useful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0912" marR="50912" marT="0" marB="0"/>
                </a:tc>
                <a:tc>
                  <a:txBody>
                    <a:bodyPr/>
                    <a:lstStyle/>
                    <a:p>
                      <a:pPr marL="0" marR="0">
                        <a:lnSpc>
                          <a:spcPct val="115000"/>
                        </a:lnSpc>
                        <a:spcBef>
                          <a:spcPts val="0"/>
                        </a:spcBef>
                        <a:spcAft>
                          <a:spcPts val="0"/>
                        </a:spcAft>
                      </a:pPr>
                      <a:r>
                        <a:rPr lang="en-US" sz="1200">
                          <a:effectLst/>
                        </a:rPr>
                        <a:t>Comments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0912" marR="50912" marT="0" marB="0"/>
                </a:tc>
              </a:tr>
              <a:tr h="2906305">
                <a:tc>
                  <a:txBody>
                    <a:bodyPr/>
                    <a:lstStyle/>
                    <a:p>
                      <a:pPr marL="0" marR="0" algn="ctr">
                        <a:lnSpc>
                          <a:spcPct val="115000"/>
                        </a:lnSpc>
                        <a:spcBef>
                          <a:spcPts val="0"/>
                        </a:spcBef>
                        <a:spcAft>
                          <a:spcPts val="0"/>
                        </a:spcAft>
                      </a:pPr>
                      <a:r>
                        <a:rPr lang="en-US" sz="1200" dirty="0">
                          <a:effectLst/>
                        </a:rPr>
                        <a:t>Develop a Research </a:t>
                      </a:r>
                      <a:r>
                        <a:rPr lang="en-US" sz="1200" dirty="0" smtClean="0">
                          <a:effectLst/>
                        </a:rPr>
                        <a:t>Question</a:t>
                      </a:r>
                    </a:p>
                    <a:p>
                      <a:pPr marL="0" marR="0">
                        <a:lnSpc>
                          <a:spcPct val="115000"/>
                        </a:lnSpc>
                        <a:spcBef>
                          <a:spcPts val="0"/>
                        </a:spcBef>
                        <a:spcAft>
                          <a:spcPts val="0"/>
                        </a:spcAft>
                      </a:pPr>
                      <a:endParaRPr lang="en-US" sz="1200" dirty="0">
                        <a:effectLst/>
                      </a:endParaRPr>
                    </a:p>
                    <a:p>
                      <a:pPr marL="0" marR="0">
                        <a:lnSpc>
                          <a:spcPct val="115000"/>
                        </a:lnSpc>
                        <a:spcBef>
                          <a:spcPts val="0"/>
                        </a:spcBef>
                        <a:spcAft>
                          <a:spcPts val="0"/>
                        </a:spcAft>
                      </a:pPr>
                      <a:r>
                        <a:rPr lang="en-US" sz="1200" dirty="0">
                          <a:effectLst/>
                        </a:rPr>
                        <a:t>     Research Inquiry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0912" marR="50912" marT="0" marB="0"/>
                </a:tc>
                <a:tc>
                  <a:txBody>
                    <a:bodyPr/>
                    <a:lstStyle/>
                    <a:p>
                      <a:pPr marL="0" marR="0">
                        <a:lnSpc>
                          <a:spcPct val="115000"/>
                        </a:lnSpc>
                        <a:spcBef>
                          <a:spcPts val="0"/>
                        </a:spcBef>
                        <a:spcAft>
                          <a:spcPts val="0"/>
                        </a:spcAft>
                      </a:pPr>
                      <a:r>
                        <a:rPr lang="en-US" sz="1200" dirty="0" smtClean="0">
                          <a:effectLst/>
                        </a:rPr>
                        <a:t>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0912" marR="50912" marT="0" marB="0"/>
                </a:tc>
                <a:tc>
                  <a:txBody>
                    <a:bodyPr/>
                    <a:lstStyle/>
                    <a:p>
                      <a:pPr marL="0" marR="0">
                        <a:lnSpc>
                          <a:spcPct val="115000"/>
                        </a:lnSpc>
                        <a:spcBef>
                          <a:spcPts val="0"/>
                        </a:spcBef>
                        <a:spcAft>
                          <a:spcPts val="0"/>
                        </a:spcAft>
                      </a:pPr>
                      <a:r>
                        <a:rPr lang="en-US" sz="1200" b="1" dirty="0">
                          <a:effectLst/>
                        </a:rPr>
                        <a:t> </a:t>
                      </a:r>
                      <a:r>
                        <a:rPr lang="en-US" sz="1200" b="1" dirty="0" smtClean="0">
                          <a:effectLst/>
                        </a:rPr>
                        <a:t>In </a:t>
                      </a:r>
                      <a:r>
                        <a:rPr lang="en-US" sz="1200" b="1" dirty="0">
                          <a:effectLst/>
                        </a:rPr>
                        <a:t>the part on the research question, I have a problem with the wording in the third bullet point. We don't want students to "start working on an answer." Instead, we want them to determine an argument or point of analysis. </a:t>
                      </a:r>
                      <a:endParaRPr lang="en-US" sz="1200" b="1" dirty="0" smtClean="0">
                        <a:effectLst/>
                      </a:endParaRPr>
                    </a:p>
                    <a:p>
                      <a:pPr marL="0" marR="0">
                        <a:lnSpc>
                          <a:spcPct val="115000"/>
                        </a:lnSpc>
                        <a:spcBef>
                          <a:spcPts val="0"/>
                        </a:spcBef>
                        <a:spcAft>
                          <a:spcPts val="0"/>
                        </a:spcAft>
                      </a:pPr>
                      <a:endParaRPr lang="en-US" sz="1200" b="1" dirty="0" smtClean="0">
                        <a:effectLst/>
                      </a:endParaRPr>
                    </a:p>
                    <a:p>
                      <a:pPr marL="0" marR="0">
                        <a:lnSpc>
                          <a:spcPct val="115000"/>
                        </a:lnSpc>
                        <a:spcBef>
                          <a:spcPts val="0"/>
                        </a:spcBef>
                        <a:spcAft>
                          <a:spcPts val="0"/>
                        </a:spcAft>
                      </a:pPr>
                      <a:r>
                        <a:rPr lang="en-US" sz="1200" b="1" dirty="0" smtClean="0">
                          <a:effectLst/>
                        </a:rPr>
                        <a:t>Regarding </a:t>
                      </a:r>
                      <a:r>
                        <a:rPr lang="en-US" sz="1200" b="1" dirty="0">
                          <a:effectLst/>
                        </a:rPr>
                        <a:t>the examples, they are trite; I would never allow my students to write on either of these topics. The violence in video games topic has been around for 10-15 years, and students have no right or authority to determine whether or not gay couples can adopt. If possible, I would highly recommend finding better examples. </a:t>
                      </a:r>
                    </a:p>
                    <a:p>
                      <a:pPr marL="0" marR="0">
                        <a:lnSpc>
                          <a:spcPct val="115000"/>
                        </a:lnSpc>
                        <a:spcBef>
                          <a:spcPts val="0"/>
                        </a:spcBef>
                        <a:spcAft>
                          <a:spcPts val="0"/>
                        </a:spcAft>
                      </a:pPr>
                      <a:r>
                        <a:rPr lang="en-US" sz="1200" dirty="0">
                          <a:effectLst/>
                        </a:rPr>
                        <a:t> </a:t>
                      </a:r>
                    </a:p>
                    <a:p>
                      <a:pPr marL="0" marR="0">
                        <a:lnSpc>
                          <a:spcPct val="115000"/>
                        </a:lnSpc>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0912" marR="50912" marT="0" marB="0"/>
                </a:tc>
              </a:tr>
            </a:tbl>
          </a:graphicData>
        </a:graphic>
      </p:graphicFrame>
    </p:spTree>
    <p:extLst>
      <p:ext uri="{BB962C8B-B14F-4D97-AF65-F5344CB8AC3E}">
        <p14:creationId xmlns:p14="http://schemas.microsoft.com/office/powerpoint/2010/main" val="19430897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381000"/>
            <a:ext cx="7055380" cy="1400530"/>
          </a:xfrm>
        </p:spPr>
        <p:txBody>
          <a:bodyPr/>
          <a:lstStyle/>
          <a:p>
            <a:pPr algn="ctr"/>
            <a:r>
              <a:rPr lang="en-US" dirty="0" smtClean="0"/>
              <a:t>Before</a:t>
            </a:r>
            <a:endParaRPr lang="en-US" dirty="0"/>
          </a:p>
        </p:txBody>
      </p:sp>
      <p:pic>
        <p:nvPicPr>
          <p:cNvPr id="3" name="Picture 2"/>
          <p:cNvPicPr>
            <a:picLocks noChangeAspect="1"/>
          </p:cNvPicPr>
          <p:nvPr/>
        </p:nvPicPr>
        <p:blipFill rotWithShape="1">
          <a:blip r:embed="rId3"/>
          <a:srcRect l="24016" t="11538" r="25001" b="9827"/>
          <a:stretch/>
        </p:blipFill>
        <p:spPr>
          <a:xfrm>
            <a:off x="1447800" y="1600200"/>
            <a:ext cx="6019800" cy="5029200"/>
          </a:xfrm>
          <a:prstGeom prst="rect">
            <a:avLst/>
          </a:prstGeom>
        </p:spPr>
      </p:pic>
    </p:spTree>
    <p:extLst>
      <p:ext uri="{BB962C8B-B14F-4D97-AF65-F5344CB8AC3E}">
        <p14:creationId xmlns:p14="http://schemas.microsoft.com/office/powerpoint/2010/main" val="17172405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304800" y="304800"/>
            <a:ext cx="8686800" cy="640080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771650" y="2286000"/>
            <a:ext cx="5753100" cy="2862322"/>
          </a:xfrm>
          <a:prstGeom prst="rect">
            <a:avLst/>
          </a:prstGeom>
          <a:noFill/>
        </p:spPr>
        <p:txBody>
          <a:bodyPr wrap="square" rtlCol="0">
            <a:spAutoFit/>
          </a:bodyPr>
          <a:lstStyle/>
          <a:p>
            <a:r>
              <a:rPr lang="en-US" sz="6000" dirty="0" smtClean="0">
                <a:latin typeface="Lucida Handwriting" panose="03010101010101010101" pitchFamily="66" charset="0"/>
                <a:cs typeface="MV Boli" panose="02000500030200090000" pitchFamily="2" charset="0"/>
              </a:rPr>
              <a:t>“Librarians love change.”</a:t>
            </a:r>
            <a:endParaRPr lang="en-US" sz="6000" dirty="0">
              <a:latin typeface="Lucida Handwriting" panose="03010101010101010101" pitchFamily="66" charset="0"/>
              <a:cs typeface="MV Boli" panose="02000500030200090000" pitchFamily="2" charset="0"/>
            </a:endParaRPr>
          </a:p>
        </p:txBody>
      </p:sp>
    </p:spTree>
    <p:extLst>
      <p:ext uri="{BB962C8B-B14F-4D97-AF65-F5344CB8AC3E}">
        <p14:creationId xmlns:p14="http://schemas.microsoft.com/office/powerpoint/2010/main" val="1872391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297" y="486749"/>
            <a:ext cx="6778090" cy="1071282"/>
          </a:xfrm>
        </p:spPr>
        <p:txBody>
          <a:bodyPr/>
          <a:lstStyle/>
          <a:p>
            <a:pPr algn="ctr"/>
            <a:r>
              <a:rPr lang="en-US" dirty="0" smtClean="0"/>
              <a:t>After</a:t>
            </a:r>
            <a:endParaRPr lang="en-US" dirty="0"/>
          </a:p>
        </p:txBody>
      </p:sp>
      <p:pic>
        <p:nvPicPr>
          <p:cNvPr id="3" name="Picture 2"/>
          <p:cNvPicPr>
            <a:picLocks noChangeAspect="1"/>
          </p:cNvPicPr>
          <p:nvPr/>
        </p:nvPicPr>
        <p:blipFill rotWithShape="1">
          <a:blip r:embed="rId2"/>
          <a:srcRect l="19210" t="11862" r="20557" b="7485"/>
          <a:stretch/>
        </p:blipFill>
        <p:spPr>
          <a:xfrm>
            <a:off x="990600" y="1558031"/>
            <a:ext cx="7016822" cy="5089259"/>
          </a:xfrm>
          <a:prstGeom prst="rect">
            <a:avLst/>
          </a:prstGeom>
        </p:spPr>
      </p:pic>
    </p:spTree>
    <p:extLst>
      <p:ext uri="{BB962C8B-B14F-4D97-AF65-F5344CB8AC3E}">
        <p14:creationId xmlns:p14="http://schemas.microsoft.com/office/powerpoint/2010/main" val="41235194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Usability Testing</a:t>
            </a:r>
            <a:endParaRPr lang="en-US" dirty="0"/>
          </a:p>
        </p:txBody>
      </p:sp>
      <p:graphicFrame>
        <p:nvGraphicFramePr>
          <p:cNvPr id="5" name="Content Placeholder 4"/>
          <p:cNvGraphicFramePr>
            <a:graphicFrameLocks noGrp="1"/>
          </p:cNvGraphicFramePr>
          <p:nvPr>
            <p:ph idx="1"/>
            <p:extLst/>
          </p:nvPr>
        </p:nvGraphicFramePr>
        <p:xfrm>
          <a:off x="484710" y="1676400"/>
          <a:ext cx="8099484" cy="4875532"/>
        </p:xfrm>
        <a:graphic>
          <a:graphicData uri="http://schemas.openxmlformats.org/drawingml/2006/table">
            <a:tbl>
              <a:tblPr firstRow="1" firstCol="1" bandRow="1">
                <a:tableStyleId>{5C22544A-7EE6-4342-B048-85BDC9FD1C3A}</a:tableStyleId>
              </a:tblPr>
              <a:tblGrid>
                <a:gridCol w="7007146"/>
                <a:gridCol w="507961"/>
                <a:gridCol w="584377"/>
              </a:tblGrid>
              <a:tr h="548992">
                <a:tc>
                  <a:txBody>
                    <a:bodyPr/>
                    <a:lstStyle/>
                    <a:p>
                      <a:pPr marL="0" marR="0">
                        <a:lnSpc>
                          <a:spcPct val="107000"/>
                        </a:lnSpc>
                        <a:spcBef>
                          <a:spcPts val="0"/>
                        </a:spcBef>
                        <a:spcAft>
                          <a:spcPts val="0"/>
                        </a:spcAft>
                      </a:pPr>
                      <a:r>
                        <a:rPr lang="en-US" sz="1600" baseline="0" dirty="0" smtClean="0">
                          <a:solidFill>
                            <a:schemeClr val="bg1"/>
                          </a:solidFill>
                          <a:effectLst/>
                        </a:rPr>
                        <a:t>                         </a:t>
                      </a:r>
                      <a:r>
                        <a:rPr lang="en-US" sz="1600" dirty="0" smtClean="0">
                          <a:solidFill>
                            <a:schemeClr val="bg1"/>
                          </a:solidFill>
                          <a:effectLst/>
                        </a:rPr>
                        <a:t>Scale</a:t>
                      </a:r>
                      <a:r>
                        <a:rPr lang="en-US" sz="1600" baseline="0" dirty="0" smtClean="0">
                          <a:solidFill>
                            <a:schemeClr val="bg1"/>
                          </a:solidFill>
                          <a:effectLst/>
                        </a:rPr>
                        <a:t> 1 (found quickly)  to 5 (did not find)</a:t>
                      </a:r>
                    </a:p>
                    <a:p>
                      <a:pPr marL="0" marR="0">
                        <a:lnSpc>
                          <a:spcPct val="107000"/>
                        </a:lnSpc>
                        <a:spcBef>
                          <a:spcPts val="0"/>
                        </a:spcBef>
                        <a:spcAft>
                          <a:spcPts val="0"/>
                        </a:spcAft>
                      </a:pP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bg2">
                        <a:lumMod val="20000"/>
                        <a:lumOff val="80000"/>
                      </a:schemeClr>
                    </a:solidFill>
                  </a:tcPr>
                </a:tc>
                <a:tc>
                  <a:txBody>
                    <a:bodyPr/>
                    <a:lstStyle/>
                    <a:p>
                      <a:pPr marL="0" marR="0">
                        <a:lnSpc>
                          <a:spcPct val="107000"/>
                        </a:lnSpc>
                        <a:spcBef>
                          <a:spcPts val="0"/>
                        </a:spcBef>
                        <a:spcAft>
                          <a:spcPts val="0"/>
                        </a:spcAft>
                      </a:pPr>
                      <a:r>
                        <a:rPr lang="en-US" sz="1100" dirty="0">
                          <a:solidFill>
                            <a:schemeClr val="bg1"/>
                          </a:solidFill>
                          <a:effectLst/>
                        </a:rPr>
                        <a:t>            </a:t>
                      </a:r>
                      <a:r>
                        <a:rPr lang="en-US" sz="1100" dirty="0" smtClean="0">
                          <a:solidFill>
                            <a:schemeClr val="bg1"/>
                          </a:solidFill>
                          <a:effectLst/>
                        </a:rPr>
                        <a:t>   </a:t>
                      </a:r>
                      <a:r>
                        <a:rPr lang="en-US" sz="1400" dirty="0" smtClean="0">
                          <a:solidFill>
                            <a:schemeClr val="bg1"/>
                          </a:solidFill>
                          <a:effectLst/>
                        </a:rPr>
                        <a:t>Pre</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bg2">
                        <a:lumMod val="20000"/>
                        <a:lumOff val="80000"/>
                      </a:schemeClr>
                    </a:solidFill>
                  </a:tcPr>
                </a:tc>
                <a:tc>
                  <a:txBody>
                    <a:bodyPr/>
                    <a:lstStyle/>
                    <a:p>
                      <a:pPr marL="0" marR="0">
                        <a:lnSpc>
                          <a:spcPct val="107000"/>
                        </a:lnSpc>
                        <a:spcBef>
                          <a:spcPts val="0"/>
                        </a:spcBef>
                        <a:spcAft>
                          <a:spcPts val="0"/>
                        </a:spcAft>
                      </a:pPr>
                      <a:r>
                        <a:rPr lang="en-US" sz="1100" dirty="0">
                          <a:solidFill>
                            <a:schemeClr val="bg1"/>
                          </a:solidFill>
                          <a:effectLst/>
                        </a:rPr>
                        <a:t>                     </a:t>
                      </a:r>
                      <a:r>
                        <a:rPr lang="en-US" sz="1100" dirty="0" smtClean="0">
                          <a:solidFill>
                            <a:schemeClr val="bg1"/>
                          </a:solidFill>
                          <a:effectLst/>
                        </a:rPr>
                        <a:t>    </a:t>
                      </a:r>
                    </a:p>
                    <a:p>
                      <a:pPr marL="0" marR="0">
                        <a:lnSpc>
                          <a:spcPct val="107000"/>
                        </a:lnSpc>
                        <a:spcBef>
                          <a:spcPts val="0"/>
                        </a:spcBef>
                        <a:spcAft>
                          <a:spcPts val="0"/>
                        </a:spcAft>
                      </a:pPr>
                      <a:endParaRPr lang="en-US" sz="1100" dirty="0" smtClean="0">
                        <a:solidFill>
                          <a:schemeClr val="bg1"/>
                        </a:solidFill>
                        <a:effectLst/>
                      </a:endParaRPr>
                    </a:p>
                    <a:p>
                      <a:pPr marL="0" marR="0">
                        <a:lnSpc>
                          <a:spcPct val="107000"/>
                        </a:lnSpc>
                        <a:spcBef>
                          <a:spcPts val="0"/>
                        </a:spcBef>
                        <a:spcAft>
                          <a:spcPts val="0"/>
                        </a:spcAft>
                      </a:pPr>
                      <a:r>
                        <a:rPr lang="en-US" sz="1100" dirty="0" smtClean="0">
                          <a:solidFill>
                            <a:schemeClr val="bg1"/>
                          </a:solidFill>
                          <a:effectLst/>
                        </a:rPr>
                        <a:t>   </a:t>
                      </a:r>
                      <a:r>
                        <a:rPr lang="en-US" sz="1400" dirty="0" smtClean="0">
                          <a:solidFill>
                            <a:schemeClr val="bg1"/>
                          </a:solidFill>
                          <a:effectLst/>
                        </a:rPr>
                        <a:t>Post</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20000"/>
                        <a:lumOff val="80000"/>
                      </a:schemeClr>
                    </a:solidFill>
                  </a:tcPr>
                </a:tc>
              </a:tr>
              <a:tr h="464566">
                <a:tc>
                  <a:txBody>
                    <a:bodyPr/>
                    <a:lstStyle/>
                    <a:p>
                      <a:pPr marL="0" marR="0">
                        <a:lnSpc>
                          <a:spcPct val="107000"/>
                        </a:lnSpc>
                        <a:spcBef>
                          <a:spcPts val="0"/>
                        </a:spcBef>
                        <a:spcAft>
                          <a:spcPts val="0"/>
                        </a:spcAft>
                      </a:pPr>
                      <a:r>
                        <a:rPr lang="en-US" sz="1400" dirty="0" smtClean="0">
                          <a:solidFill>
                            <a:schemeClr val="bg1"/>
                          </a:solidFill>
                          <a:effectLst/>
                        </a:rPr>
                        <a:t>1. </a:t>
                      </a:r>
                      <a:r>
                        <a:rPr lang="en-US" sz="1400" dirty="0">
                          <a:solidFill>
                            <a:schemeClr val="bg1"/>
                          </a:solidFill>
                          <a:effectLst/>
                        </a:rPr>
                        <a:t>Looking at the UCL site, how would you find the research guide on Biology?</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bg2">
                        <a:lumMod val="20000"/>
                        <a:lumOff val="80000"/>
                      </a:schemeClr>
                    </a:solidFill>
                  </a:tcPr>
                </a:tc>
                <a:tc>
                  <a:txBody>
                    <a:bodyPr/>
                    <a:lstStyle/>
                    <a:p>
                      <a:pPr marL="0" marR="0" algn="r">
                        <a:lnSpc>
                          <a:spcPct val="107000"/>
                        </a:lnSpc>
                        <a:spcBef>
                          <a:spcPts val="0"/>
                        </a:spcBef>
                        <a:spcAft>
                          <a:spcPts val="0"/>
                        </a:spcAft>
                      </a:pPr>
                      <a:r>
                        <a:rPr lang="en-US" sz="1400" b="1" dirty="0">
                          <a:effectLst/>
                        </a:rPr>
                        <a:t>3.13</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b="1" dirty="0" smtClean="0">
                          <a:effectLst/>
                        </a:rPr>
                        <a:t> </a:t>
                      </a:r>
                    </a:p>
                    <a:p>
                      <a:pPr marL="0" marR="0" algn="r">
                        <a:lnSpc>
                          <a:spcPct val="107000"/>
                        </a:lnSpc>
                        <a:spcBef>
                          <a:spcPts val="0"/>
                        </a:spcBef>
                        <a:spcAft>
                          <a:spcPts val="0"/>
                        </a:spcAft>
                      </a:pPr>
                      <a:endParaRPr lang="en-US" sz="1400" b="1" dirty="0" smtClean="0">
                        <a:effectLst/>
                      </a:endParaRPr>
                    </a:p>
                    <a:p>
                      <a:pPr marL="0" marR="0" algn="r">
                        <a:lnSpc>
                          <a:spcPct val="107000"/>
                        </a:lnSpc>
                        <a:spcBef>
                          <a:spcPts val="0"/>
                        </a:spcBef>
                        <a:spcAft>
                          <a:spcPts val="0"/>
                        </a:spcAft>
                      </a:pPr>
                      <a:r>
                        <a:rPr lang="en-US" sz="1400" b="1" dirty="0" smtClean="0">
                          <a:effectLst/>
                        </a:rPr>
                        <a:t>2.67</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91500">
                <a:tc>
                  <a:txBody>
                    <a:bodyPr/>
                    <a:lstStyle/>
                    <a:p>
                      <a:pPr marL="0" marR="0">
                        <a:lnSpc>
                          <a:spcPct val="107000"/>
                        </a:lnSpc>
                        <a:spcBef>
                          <a:spcPts val="0"/>
                        </a:spcBef>
                        <a:spcAft>
                          <a:spcPts val="0"/>
                        </a:spcAft>
                      </a:pPr>
                      <a:r>
                        <a:rPr lang="en-US" sz="1400" dirty="0">
                          <a:solidFill>
                            <a:schemeClr val="bg1"/>
                          </a:solidFill>
                          <a:effectLst/>
                        </a:rPr>
                        <a:t>2. Find the off campus access information on the Biology guide.</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bg2">
                        <a:lumMod val="20000"/>
                        <a:lumOff val="80000"/>
                      </a:schemeClr>
                    </a:solidFill>
                  </a:tcPr>
                </a:tc>
                <a:tc>
                  <a:txBody>
                    <a:bodyPr/>
                    <a:lstStyle/>
                    <a:p>
                      <a:pPr marL="0" marR="0" algn="r">
                        <a:lnSpc>
                          <a:spcPct val="107000"/>
                        </a:lnSpc>
                        <a:spcBef>
                          <a:spcPts val="0"/>
                        </a:spcBef>
                        <a:spcAft>
                          <a:spcPts val="0"/>
                        </a:spcAft>
                      </a:pPr>
                      <a:r>
                        <a:rPr lang="en-US" sz="1400" b="1">
                          <a:effectLst/>
                        </a:rPr>
                        <a:t>3.27</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endParaRPr lang="en-US" sz="1400" b="1" dirty="0" smtClean="0">
                        <a:effectLst/>
                      </a:endParaRPr>
                    </a:p>
                    <a:p>
                      <a:pPr marL="0" marR="0" algn="r">
                        <a:lnSpc>
                          <a:spcPct val="107000"/>
                        </a:lnSpc>
                        <a:spcBef>
                          <a:spcPts val="0"/>
                        </a:spcBef>
                        <a:spcAft>
                          <a:spcPts val="0"/>
                        </a:spcAft>
                      </a:pPr>
                      <a:r>
                        <a:rPr lang="en-US" sz="1400" b="1" dirty="0" smtClean="0">
                          <a:effectLst/>
                        </a:rPr>
                        <a:t>1.83</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91500">
                <a:tc>
                  <a:txBody>
                    <a:bodyPr/>
                    <a:lstStyle/>
                    <a:p>
                      <a:pPr marL="0" marR="0">
                        <a:lnSpc>
                          <a:spcPct val="107000"/>
                        </a:lnSpc>
                        <a:spcBef>
                          <a:spcPts val="0"/>
                        </a:spcBef>
                        <a:spcAft>
                          <a:spcPts val="0"/>
                        </a:spcAft>
                      </a:pPr>
                      <a:r>
                        <a:rPr lang="en-US" sz="1400" dirty="0">
                          <a:solidFill>
                            <a:schemeClr val="bg1"/>
                          </a:solidFill>
                          <a:effectLst/>
                        </a:rPr>
                        <a:t>3. Find the “Browse All” link for the Research Guides.</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bg2">
                        <a:lumMod val="20000"/>
                        <a:lumOff val="80000"/>
                      </a:schemeClr>
                    </a:solidFill>
                  </a:tcPr>
                </a:tc>
                <a:tc>
                  <a:txBody>
                    <a:bodyPr/>
                    <a:lstStyle/>
                    <a:p>
                      <a:pPr marL="0" marR="0" algn="r">
                        <a:lnSpc>
                          <a:spcPct val="107000"/>
                        </a:lnSpc>
                        <a:spcBef>
                          <a:spcPts val="0"/>
                        </a:spcBef>
                        <a:spcAft>
                          <a:spcPts val="0"/>
                        </a:spcAft>
                      </a:pPr>
                      <a:r>
                        <a:rPr lang="en-US" sz="1400" b="1">
                          <a:effectLst/>
                        </a:rPr>
                        <a:t>1.80</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endParaRPr lang="en-US" sz="1400" b="1" dirty="0" smtClean="0">
                        <a:effectLst/>
                      </a:endParaRPr>
                    </a:p>
                    <a:p>
                      <a:pPr marL="0" marR="0" algn="r">
                        <a:lnSpc>
                          <a:spcPct val="107000"/>
                        </a:lnSpc>
                        <a:spcBef>
                          <a:spcPts val="0"/>
                        </a:spcBef>
                        <a:spcAft>
                          <a:spcPts val="0"/>
                        </a:spcAft>
                      </a:pPr>
                      <a:r>
                        <a:rPr lang="en-US" sz="1400" b="1" dirty="0" smtClean="0">
                          <a:effectLst/>
                        </a:rPr>
                        <a:t>1.25</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34709">
                <a:tc>
                  <a:txBody>
                    <a:bodyPr/>
                    <a:lstStyle/>
                    <a:p>
                      <a:pPr marL="0" marR="0">
                        <a:lnSpc>
                          <a:spcPct val="107000"/>
                        </a:lnSpc>
                        <a:spcBef>
                          <a:spcPts val="0"/>
                        </a:spcBef>
                        <a:spcAft>
                          <a:spcPts val="0"/>
                        </a:spcAft>
                      </a:pPr>
                      <a:r>
                        <a:rPr lang="en-US" sz="1400" dirty="0">
                          <a:solidFill>
                            <a:schemeClr val="bg1"/>
                          </a:solidFill>
                          <a:effectLst/>
                        </a:rPr>
                        <a:t>4. On this page, find the guides associated with the Geology-Mathematics-Physics Library.</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bg2">
                        <a:lumMod val="20000"/>
                        <a:lumOff val="80000"/>
                      </a:schemeClr>
                    </a:solidFill>
                  </a:tcPr>
                </a:tc>
                <a:tc>
                  <a:txBody>
                    <a:bodyPr/>
                    <a:lstStyle/>
                    <a:p>
                      <a:pPr marL="0" marR="0" algn="r">
                        <a:lnSpc>
                          <a:spcPct val="107000"/>
                        </a:lnSpc>
                        <a:spcBef>
                          <a:spcPts val="0"/>
                        </a:spcBef>
                        <a:spcAft>
                          <a:spcPts val="0"/>
                        </a:spcAft>
                      </a:pPr>
                      <a:r>
                        <a:rPr lang="en-US" sz="1400" b="1">
                          <a:effectLst/>
                        </a:rPr>
                        <a:t>2.07</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endParaRPr lang="en-US" sz="1400" b="1" dirty="0" smtClean="0">
                        <a:effectLst/>
                      </a:endParaRPr>
                    </a:p>
                    <a:p>
                      <a:pPr marL="0" marR="0" algn="r">
                        <a:lnSpc>
                          <a:spcPct val="107000"/>
                        </a:lnSpc>
                        <a:spcBef>
                          <a:spcPts val="0"/>
                        </a:spcBef>
                        <a:spcAft>
                          <a:spcPts val="0"/>
                        </a:spcAft>
                      </a:pPr>
                      <a:endParaRPr lang="en-US" sz="1400" b="1" dirty="0" smtClean="0">
                        <a:effectLst/>
                      </a:endParaRPr>
                    </a:p>
                    <a:p>
                      <a:pPr marL="0" marR="0" algn="r">
                        <a:lnSpc>
                          <a:spcPct val="107000"/>
                        </a:lnSpc>
                        <a:spcBef>
                          <a:spcPts val="0"/>
                        </a:spcBef>
                        <a:spcAft>
                          <a:spcPts val="0"/>
                        </a:spcAft>
                      </a:pPr>
                      <a:r>
                        <a:rPr lang="en-US" sz="1400" b="1" dirty="0" smtClean="0">
                          <a:effectLst/>
                        </a:rPr>
                        <a:t>3.50</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15162">
                <a:tc>
                  <a:txBody>
                    <a:bodyPr/>
                    <a:lstStyle/>
                    <a:p>
                      <a:pPr marL="0" marR="0">
                        <a:lnSpc>
                          <a:spcPct val="107000"/>
                        </a:lnSpc>
                        <a:spcBef>
                          <a:spcPts val="0"/>
                        </a:spcBef>
                        <a:spcAft>
                          <a:spcPts val="0"/>
                        </a:spcAft>
                      </a:pPr>
                      <a:r>
                        <a:rPr lang="en-US" sz="1400" dirty="0">
                          <a:solidFill>
                            <a:schemeClr val="bg1"/>
                          </a:solidFill>
                          <a:effectLst/>
                        </a:rPr>
                        <a:t>5. Using the research guides, find a list of key journals for Athletic Training.</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bg2">
                        <a:lumMod val="20000"/>
                        <a:lumOff val="80000"/>
                      </a:schemeClr>
                    </a:solidFill>
                  </a:tcPr>
                </a:tc>
                <a:tc>
                  <a:txBody>
                    <a:bodyPr/>
                    <a:lstStyle/>
                    <a:p>
                      <a:pPr marL="0" marR="0" algn="r">
                        <a:lnSpc>
                          <a:spcPct val="107000"/>
                        </a:lnSpc>
                        <a:spcBef>
                          <a:spcPts val="0"/>
                        </a:spcBef>
                        <a:spcAft>
                          <a:spcPts val="0"/>
                        </a:spcAft>
                      </a:pPr>
                      <a:r>
                        <a:rPr lang="en-US" sz="1400" b="1">
                          <a:effectLst/>
                        </a:rPr>
                        <a:t>3.00</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endParaRPr lang="en-US" sz="1400" b="1" dirty="0" smtClean="0">
                        <a:effectLst/>
                      </a:endParaRPr>
                    </a:p>
                    <a:p>
                      <a:pPr marL="0" marR="0" algn="r">
                        <a:lnSpc>
                          <a:spcPct val="107000"/>
                        </a:lnSpc>
                        <a:spcBef>
                          <a:spcPts val="0"/>
                        </a:spcBef>
                        <a:spcAft>
                          <a:spcPts val="0"/>
                        </a:spcAft>
                      </a:pPr>
                      <a:endParaRPr lang="en-US" sz="1400" b="1" dirty="0" smtClean="0">
                        <a:effectLst/>
                      </a:endParaRPr>
                    </a:p>
                    <a:p>
                      <a:pPr marL="0" marR="0" algn="r">
                        <a:lnSpc>
                          <a:spcPct val="107000"/>
                        </a:lnSpc>
                        <a:spcBef>
                          <a:spcPts val="0"/>
                        </a:spcBef>
                        <a:spcAft>
                          <a:spcPts val="0"/>
                        </a:spcAft>
                      </a:pPr>
                      <a:r>
                        <a:rPr lang="en-US" sz="1400" b="1" dirty="0" smtClean="0">
                          <a:effectLst/>
                        </a:rPr>
                        <a:t>2.55</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91500">
                <a:tc>
                  <a:txBody>
                    <a:bodyPr/>
                    <a:lstStyle/>
                    <a:p>
                      <a:pPr marL="0" marR="0">
                        <a:lnSpc>
                          <a:spcPct val="107000"/>
                        </a:lnSpc>
                        <a:spcBef>
                          <a:spcPts val="0"/>
                        </a:spcBef>
                        <a:spcAft>
                          <a:spcPts val="0"/>
                        </a:spcAft>
                      </a:pPr>
                      <a:r>
                        <a:rPr lang="en-US" sz="1400" dirty="0">
                          <a:solidFill>
                            <a:schemeClr val="bg1"/>
                          </a:solidFill>
                          <a:effectLst/>
                        </a:rPr>
                        <a:t>6. How would you find a research guide with information on how to cite sources?</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bg2">
                        <a:lumMod val="20000"/>
                        <a:lumOff val="80000"/>
                      </a:schemeClr>
                    </a:solidFill>
                  </a:tcPr>
                </a:tc>
                <a:tc>
                  <a:txBody>
                    <a:bodyPr/>
                    <a:lstStyle/>
                    <a:p>
                      <a:pPr marL="0" marR="0" algn="r">
                        <a:lnSpc>
                          <a:spcPct val="107000"/>
                        </a:lnSpc>
                        <a:spcBef>
                          <a:spcPts val="0"/>
                        </a:spcBef>
                        <a:spcAft>
                          <a:spcPts val="0"/>
                        </a:spcAft>
                      </a:pPr>
                      <a:r>
                        <a:rPr lang="en-US" sz="1400" b="1">
                          <a:effectLst/>
                        </a:rPr>
                        <a:t>3.27</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endParaRPr lang="en-US" sz="1400" b="1" dirty="0" smtClean="0">
                        <a:effectLst/>
                      </a:endParaRPr>
                    </a:p>
                    <a:p>
                      <a:pPr marL="0" marR="0" algn="r">
                        <a:lnSpc>
                          <a:spcPct val="107000"/>
                        </a:lnSpc>
                        <a:spcBef>
                          <a:spcPts val="0"/>
                        </a:spcBef>
                        <a:spcAft>
                          <a:spcPts val="0"/>
                        </a:spcAft>
                      </a:pPr>
                      <a:endParaRPr lang="en-US" sz="1400" b="1" dirty="0" smtClean="0">
                        <a:effectLst/>
                      </a:endParaRPr>
                    </a:p>
                    <a:p>
                      <a:pPr marL="0" marR="0" algn="r">
                        <a:lnSpc>
                          <a:spcPct val="107000"/>
                        </a:lnSpc>
                        <a:spcBef>
                          <a:spcPts val="0"/>
                        </a:spcBef>
                        <a:spcAft>
                          <a:spcPts val="0"/>
                        </a:spcAft>
                      </a:pPr>
                      <a:r>
                        <a:rPr lang="en-US" sz="1400" b="1" dirty="0" smtClean="0">
                          <a:effectLst/>
                        </a:rPr>
                        <a:t>2.60</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91500">
                <a:tc>
                  <a:txBody>
                    <a:bodyPr/>
                    <a:lstStyle/>
                    <a:p>
                      <a:pPr marL="0" marR="0">
                        <a:lnSpc>
                          <a:spcPct val="107000"/>
                        </a:lnSpc>
                        <a:spcBef>
                          <a:spcPts val="0"/>
                        </a:spcBef>
                        <a:spcAft>
                          <a:spcPts val="0"/>
                        </a:spcAft>
                      </a:pPr>
                      <a:r>
                        <a:rPr lang="en-US" sz="1400" dirty="0">
                          <a:solidFill>
                            <a:schemeClr val="bg1"/>
                          </a:solidFill>
                          <a:effectLst/>
                        </a:rPr>
                        <a:t>7. How would you find a research guide about newspapers? </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bg2">
                        <a:lumMod val="20000"/>
                        <a:lumOff val="80000"/>
                      </a:schemeClr>
                    </a:solidFill>
                  </a:tcPr>
                </a:tc>
                <a:tc>
                  <a:txBody>
                    <a:bodyPr/>
                    <a:lstStyle/>
                    <a:p>
                      <a:pPr marL="0" marR="0" algn="r">
                        <a:lnSpc>
                          <a:spcPct val="107000"/>
                        </a:lnSpc>
                        <a:spcBef>
                          <a:spcPts val="0"/>
                        </a:spcBef>
                        <a:spcAft>
                          <a:spcPts val="0"/>
                        </a:spcAft>
                      </a:pPr>
                      <a:r>
                        <a:rPr lang="en-US" sz="1400" b="1" dirty="0">
                          <a:effectLst/>
                        </a:rPr>
                        <a:t>3.53</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endParaRPr lang="en-US" sz="1400" b="1" dirty="0" smtClean="0">
                        <a:effectLst/>
                      </a:endParaRPr>
                    </a:p>
                    <a:p>
                      <a:pPr marL="0" marR="0" algn="r">
                        <a:lnSpc>
                          <a:spcPct val="107000"/>
                        </a:lnSpc>
                        <a:spcBef>
                          <a:spcPts val="0"/>
                        </a:spcBef>
                        <a:spcAft>
                          <a:spcPts val="0"/>
                        </a:spcAft>
                      </a:pPr>
                      <a:r>
                        <a:rPr lang="en-US" sz="1400" b="1" dirty="0" smtClean="0">
                          <a:effectLst/>
                        </a:rPr>
                        <a:t>2.75</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5754116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62977"/>
            <a:ext cx="7055380" cy="1400530"/>
          </a:xfrm>
        </p:spPr>
        <p:txBody>
          <a:bodyPr/>
          <a:lstStyle/>
          <a:p>
            <a:pPr algn="ctr"/>
            <a:r>
              <a:rPr lang="en-US" dirty="0" smtClean="0"/>
              <a:t>Our Collaborators</a:t>
            </a:r>
            <a:endParaRPr lang="en-US" dirty="0"/>
          </a:p>
        </p:txBody>
      </p:sp>
      <p:sp>
        <p:nvSpPr>
          <p:cNvPr id="3" name="Content Placeholder 2"/>
          <p:cNvSpPr>
            <a:spLocks noGrp="1"/>
          </p:cNvSpPr>
          <p:nvPr>
            <p:ph idx="1"/>
          </p:nvPr>
        </p:nvSpPr>
        <p:spPr>
          <a:xfrm>
            <a:off x="827700" y="2052925"/>
            <a:ext cx="7935300" cy="4195481"/>
          </a:xfrm>
        </p:spPr>
        <p:txBody>
          <a:bodyPr>
            <a:normAutofit/>
          </a:bodyPr>
          <a:lstStyle/>
          <a:p>
            <a:r>
              <a:rPr lang="en-US" sz="2600" dirty="0" smtClean="0"/>
              <a:t>English Composition Faculty</a:t>
            </a:r>
          </a:p>
          <a:p>
            <a:pPr marL="0" indent="0">
              <a:buNone/>
            </a:pPr>
            <a:endParaRPr lang="en-US" sz="2600" dirty="0" smtClean="0"/>
          </a:p>
          <a:p>
            <a:r>
              <a:rPr lang="en-US" sz="2600" dirty="0" smtClean="0"/>
              <a:t>eLearning Group</a:t>
            </a:r>
          </a:p>
          <a:p>
            <a:r>
              <a:rPr lang="en-US" sz="2600" dirty="0" smtClean="0"/>
              <a:t>Instructional  Technology</a:t>
            </a:r>
          </a:p>
          <a:p>
            <a:r>
              <a:rPr lang="en-US" sz="2600" dirty="0" smtClean="0"/>
              <a:t> Accessibility Team </a:t>
            </a:r>
            <a:endParaRPr lang="en-US" sz="2600" dirty="0"/>
          </a:p>
        </p:txBody>
      </p:sp>
      <p:pic>
        <p:nvPicPr>
          <p:cNvPr id="3074" name="Picture 2" descr="It's getting dark earlier and earlier. We'll leave the light on for you.&#10;&#10;Photo cred: @kierstemple #fall #rohsstreetcafe"/>
          <p:cNvPicPr>
            <a:picLocks noChangeAspect="1" noChangeArrowheads="1"/>
          </p:cNvPicPr>
          <p:nvPr/>
        </p:nvPicPr>
        <p:blipFill rotWithShape="1">
          <a:blip r:embed="rId3">
            <a:extLst>
              <a:ext uri="{28A0092B-C50C-407E-A947-70E740481C1C}">
                <a14:useLocalDpi xmlns:a14="http://schemas.microsoft.com/office/drawing/2010/main" val="0"/>
              </a:ext>
            </a:extLst>
          </a:blip>
          <a:srcRect l="20000" t="9999" r="13750" b="5000"/>
          <a:stretch/>
        </p:blipFill>
        <p:spPr bwMode="auto">
          <a:xfrm>
            <a:off x="5334000" y="2743200"/>
            <a:ext cx="2613211" cy="33527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6" name="Picture 4" descr="We know: Mondays are hard. That's why we got up with the sun to prepare the best espresso around for you. Just like we've always said - a good cappuccino will cure whatever ails you.&#10;&#10;Photo cred: @elizabethohearn #mondays #latteart #tulips #cappuccino #rohsstreetcaf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12165" y="2052925"/>
            <a:ext cx="1825625" cy="1825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17660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055380" cy="1400530"/>
          </a:xfrm>
        </p:spPr>
        <p:txBody>
          <a:bodyPr/>
          <a:lstStyle/>
          <a:p>
            <a:pPr algn="ctr"/>
            <a:r>
              <a:rPr lang="en-US" dirty="0" smtClean="0"/>
              <a:t>Toolkits for </a:t>
            </a:r>
            <a:br>
              <a:rPr lang="en-US" dirty="0" smtClean="0"/>
            </a:br>
            <a:r>
              <a:rPr lang="en-US" dirty="0" smtClean="0"/>
              <a:t>Students and </a:t>
            </a:r>
            <a:r>
              <a:rPr lang="en-US" dirty="0"/>
              <a:t>F</a:t>
            </a:r>
            <a:r>
              <a:rPr lang="en-US" dirty="0" smtClean="0"/>
              <a:t>aculty</a:t>
            </a:r>
            <a:endParaRPr lang="en-US" dirty="0"/>
          </a:p>
        </p:txBody>
      </p:sp>
      <p:sp>
        <p:nvSpPr>
          <p:cNvPr id="4" name="Content Placeholder 3"/>
          <p:cNvSpPr>
            <a:spLocks noGrp="1"/>
          </p:cNvSpPr>
          <p:nvPr>
            <p:ph idx="1"/>
          </p:nvPr>
        </p:nvSpPr>
        <p:spPr>
          <a:xfrm>
            <a:off x="1219200" y="2209800"/>
            <a:ext cx="6711654" cy="4195481"/>
          </a:xfrm>
        </p:spPr>
        <p:txBody>
          <a:bodyPr/>
          <a:lstStyle/>
          <a:p>
            <a:r>
              <a:rPr lang="en-US" dirty="0" smtClean="0"/>
              <a:t>Digital literacy guide</a:t>
            </a:r>
          </a:p>
          <a:p>
            <a:r>
              <a:rPr lang="en-US" dirty="0" smtClean="0"/>
              <a:t>Introducing students to research guide</a:t>
            </a:r>
          </a:p>
          <a:p>
            <a:endParaRPr lang="en-US" dirty="0"/>
          </a:p>
        </p:txBody>
      </p:sp>
    </p:spTree>
    <p:extLst>
      <p:ext uri="{BB962C8B-B14F-4D97-AF65-F5344CB8AC3E}">
        <p14:creationId xmlns:p14="http://schemas.microsoft.com/office/powerpoint/2010/main" val="29136017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29297" t="11364" r="30220" b="17614"/>
          <a:stretch/>
        </p:blipFill>
        <p:spPr>
          <a:xfrm>
            <a:off x="1447800" y="152400"/>
            <a:ext cx="6400800" cy="6316579"/>
          </a:xfrm>
          <a:prstGeom prst="rect">
            <a:avLst/>
          </a:prstGeom>
        </p:spPr>
      </p:pic>
    </p:spTree>
    <p:extLst>
      <p:ext uri="{BB962C8B-B14F-4D97-AF65-F5344CB8AC3E}">
        <p14:creationId xmlns:p14="http://schemas.microsoft.com/office/powerpoint/2010/main" val="6107029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22003" t="11906" r="22513" b="7032"/>
          <a:stretch/>
        </p:blipFill>
        <p:spPr>
          <a:xfrm>
            <a:off x="602777" y="152400"/>
            <a:ext cx="8066833" cy="6629400"/>
          </a:xfrm>
          <a:prstGeom prst="rect">
            <a:avLst/>
          </a:prstGeom>
        </p:spPr>
      </p:pic>
    </p:spTree>
    <p:extLst>
      <p:ext uri="{BB962C8B-B14F-4D97-AF65-F5344CB8AC3E}">
        <p14:creationId xmlns:p14="http://schemas.microsoft.com/office/powerpoint/2010/main" val="22770402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Marketing Plan</a:t>
            </a:r>
          </a:p>
        </p:txBody>
      </p:sp>
      <p:sp>
        <p:nvSpPr>
          <p:cNvPr id="3" name="Content Placeholder 2"/>
          <p:cNvSpPr>
            <a:spLocks noGrp="1"/>
          </p:cNvSpPr>
          <p:nvPr>
            <p:ph sz="half" idx="1"/>
          </p:nvPr>
        </p:nvSpPr>
        <p:spPr>
          <a:xfrm>
            <a:off x="152400" y="2060576"/>
            <a:ext cx="4648200" cy="4398609"/>
          </a:xfrm>
        </p:spPr>
        <p:txBody>
          <a:bodyPr/>
          <a:lstStyle/>
          <a:p>
            <a:r>
              <a:rPr lang="en-US" dirty="0"/>
              <a:t>Flyers</a:t>
            </a:r>
          </a:p>
          <a:p>
            <a:pPr lvl="1"/>
            <a:r>
              <a:rPr lang="en-US" dirty="0"/>
              <a:t>Librarians</a:t>
            </a:r>
          </a:p>
          <a:p>
            <a:pPr lvl="1"/>
            <a:r>
              <a:rPr lang="en-US" dirty="0"/>
              <a:t>Faculty</a:t>
            </a:r>
          </a:p>
          <a:p>
            <a:pPr lvl="1"/>
            <a:r>
              <a:rPr lang="en-US" dirty="0" smtClean="0"/>
              <a:t>Administrators</a:t>
            </a:r>
          </a:p>
          <a:p>
            <a:pPr lvl="1"/>
            <a:endParaRPr lang="en-US" dirty="0"/>
          </a:p>
          <a:p>
            <a:endParaRPr lang="en-US" dirty="0"/>
          </a:p>
        </p:txBody>
      </p:sp>
      <p:sp>
        <p:nvSpPr>
          <p:cNvPr id="4" name="Content Placeholder 3"/>
          <p:cNvSpPr>
            <a:spLocks noGrp="1"/>
          </p:cNvSpPr>
          <p:nvPr>
            <p:ph sz="half" idx="2"/>
          </p:nvPr>
        </p:nvSpPr>
        <p:spPr>
          <a:xfrm>
            <a:off x="4761089" y="2056094"/>
            <a:ext cx="4267200" cy="4200245"/>
          </a:xfrm>
        </p:spPr>
        <p:txBody>
          <a:bodyPr/>
          <a:lstStyle/>
          <a:p>
            <a:r>
              <a:rPr lang="en-US" dirty="0">
                <a:hlinkClick r:id="rId3"/>
              </a:rPr>
              <a:t>Website carousel and blog </a:t>
            </a:r>
            <a:r>
              <a:rPr lang="en-US" dirty="0" smtClean="0">
                <a:hlinkClick r:id="rId3"/>
              </a:rPr>
              <a:t>posts</a:t>
            </a:r>
            <a:endParaRPr lang="en-US" dirty="0" smtClean="0"/>
          </a:p>
          <a:p>
            <a:endParaRPr lang="en-US" dirty="0"/>
          </a:p>
          <a:p>
            <a:endParaRPr lang="en-US" dirty="0"/>
          </a:p>
          <a:p>
            <a:endParaRPr lang="en-US" dirty="0"/>
          </a:p>
        </p:txBody>
      </p:sp>
      <p:pic>
        <p:nvPicPr>
          <p:cNvPr id="5" name="Picture 4"/>
          <p:cNvPicPr>
            <a:picLocks noChangeAspect="1"/>
          </p:cNvPicPr>
          <p:nvPr/>
        </p:nvPicPr>
        <p:blipFill rotWithShape="1">
          <a:blip r:embed="rId4"/>
          <a:srcRect l="25000" t="18789" r="25833" b="33077"/>
          <a:stretch/>
        </p:blipFill>
        <p:spPr>
          <a:xfrm>
            <a:off x="4990777" y="3555646"/>
            <a:ext cx="3807823" cy="2019246"/>
          </a:xfrm>
          <a:prstGeom prst="rect">
            <a:avLst/>
          </a:prstGeom>
        </p:spPr>
      </p:pic>
      <p:pic>
        <p:nvPicPr>
          <p:cNvPr id="6" name="Picture 5"/>
          <p:cNvPicPr>
            <a:picLocks noChangeAspect="1"/>
          </p:cNvPicPr>
          <p:nvPr/>
        </p:nvPicPr>
        <p:blipFill rotWithShape="1">
          <a:blip r:embed="rId5"/>
          <a:srcRect l="15000" t="10000" r="15833" b="10000"/>
          <a:stretch/>
        </p:blipFill>
        <p:spPr>
          <a:xfrm>
            <a:off x="260155" y="3555646"/>
            <a:ext cx="4462847" cy="2903539"/>
          </a:xfrm>
          <a:prstGeom prst="rect">
            <a:avLst/>
          </a:prstGeom>
        </p:spPr>
      </p:pic>
    </p:spTree>
    <p:extLst>
      <p:ext uri="{BB962C8B-B14F-4D97-AF65-F5344CB8AC3E}">
        <p14:creationId xmlns:p14="http://schemas.microsoft.com/office/powerpoint/2010/main" val="4958537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5417" y="457200"/>
            <a:ext cx="7135290" cy="1400530"/>
          </a:xfrm>
        </p:spPr>
        <p:txBody>
          <a:bodyPr/>
          <a:lstStyle/>
          <a:p>
            <a:pPr algn="ctr"/>
            <a:r>
              <a:rPr lang="en-US" dirty="0" smtClean="0"/>
              <a:t>Classroom Transformation:</a:t>
            </a:r>
            <a:br>
              <a:rPr lang="en-US" dirty="0" smtClean="0"/>
            </a:br>
            <a:r>
              <a:rPr lang="en-US" dirty="0" smtClean="0"/>
              <a:t>Before…..</a:t>
            </a:r>
            <a:endParaRPr lang="en-US" dirty="0"/>
          </a:p>
        </p:txBody>
      </p:sp>
      <p:pic>
        <p:nvPicPr>
          <p:cNvPr id="4"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86516" y="2052638"/>
            <a:ext cx="5593093" cy="4195762"/>
          </a:xfrm>
        </p:spPr>
      </p:pic>
    </p:spTree>
    <p:extLst>
      <p:ext uri="{BB962C8B-B14F-4D97-AF65-F5344CB8AC3E}">
        <p14:creationId xmlns:p14="http://schemas.microsoft.com/office/powerpoint/2010/main" val="24228838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055380" cy="1400530"/>
          </a:xfrm>
        </p:spPr>
        <p:txBody>
          <a:bodyPr/>
          <a:lstStyle/>
          <a:p>
            <a:pPr algn="ctr"/>
            <a:r>
              <a:rPr lang="en-US" sz="4000" dirty="0" smtClean="0"/>
              <a:t>After: A Collaborative </a:t>
            </a:r>
            <a:br>
              <a:rPr lang="en-US" sz="4000" dirty="0" smtClean="0"/>
            </a:br>
            <a:r>
              <a:rPr lang="en-US" sz="4000" dirty="0" smtClean="0"/>
              <a:t>Teaching &amp; Learning Space</a:t>
            </a:r>
            <a:endParaRPr lang="en-US" sz="4000" dirty="0"/>
          </a:p>
        </p:txBody>
      </p:sp>
      <p:pic>
        <p:nvPicPr>
          <p:cNvPr id="1026" name="Picture 2" descr="http://libapps.libraries.uc.edu/liblog/wp-content/uploads/2015/10/bearcat462.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6200" y="1857730"/>
            <a:ext cx="4724400" cy="313488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stretch>
            <a:fillRect/>
          </a:stretch>
        </p:blipFill>
        <p:spPr>
          <a:xfrm>
            <a:off x="3810000" y="3429000"/>
            <a:ext cx="5210174" cy="3365491"/>
          </a:xfrm>
          <a:prstGeom prst="rect">
            <a:avLst/>
          </a:prstGeom>
        </p:spPr>
      </p:pic>
    </p:spTree>
    <p:extLst>
      <p:ext uri="{BB962C8B-B14F-4D97-AF65-F5344CB8AC3E}">
        <p14:creationId xmlns:p14="http://schemas.microsoft.com/office/powerpoint/2010/main" val="31255929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Testimonials</a:t>
            </a:r>
            <a:endParaRPr lang="en-US" dirty="0"/>
          </a:p>
        </p:txBody>
      </p:sp>
      <p:sp>
        <p:nvSpPr>
          <p:cNvPr id="3" name="TextBox 2"/>
          <p:cNvSpPr txBox="1"/>
          <p:nvPr/>
        </p:nvSpPr>
        <p:spPr>
          <a:xfrm>
            <a:off x="304800" y="1600200"/>
            <a:ext cx="2438400" cy="369332"/>
          </a:xfrm>
          <a:prstGeom prst="rect">
            <a:avLst/>
          </a:prstGeom>
          <a:noFill/>
        </p:spPr>
        <p:txBody>
          <a:bodyPr wrap="square" rtlCol="0">
            <a:spAutoFit/>
          </a:bodyPr>
          <a:lstStyle/>
          <a:p>
            <a:r>
              <a:rPr lang="en-US" dirty="0" smtClean="0"/>
              <a:t>Students:</a:t>
            </a:r>
            <a:endParaRPr lang="en-US" dirty="0"/>
          </a:p>
        </p:txBody>
      </p:sp>
      <p:sp>
        <p:nvSpPr>
          <p:cNvPr id="4" name="TextBox 3"/>
          <p:cNvSpPr txBox="1"/>
          <p:nvPr/>
        </p:nvSpPr>
        <p:spPr>
          <a:xfrm>
            <a:off x="6705600" y="1600200"/>
            <a:ext cx="2438400" cy="369332"/>
          </a:xfrm>
          <a:prstGeom prst="rect">
            <a:avLst/>
          </a:prstGeom>
          <a:noFill/>
        </p:spPr>
        <p:txBody>
          <a:bodyPr wrap="square" rtlCol="0">
            <a:spAutoFit/>
          </a:bodyPr>
          <a:lstStyle/>
          <a:p>
            <a:r>
              <a:rPr lang="en-US" dirty="0" smtClean="0"/>
              <a:t>Faculty:</a:t>
            </a:r>
            <a:endParaRPr lang="en-US" dirty="0"/>
          </a:p>
        </p:txBody>
      </p:sp>
      <p:pic>
        <p:nvPicPr>
          <p:cNvPr id="5" name="Picture 4"/>
          <p:cNvPicPr>
            <a:picLocks noChangeAspect="1"/>
          </p:cNvPicPr>
          <p:nvPr/>
        </p:nvPicPr>
        <p:blipFill>
          <a:blip r:embed="rId2"/>
          <a:stretch>
            <a:fillRect/>
          </a:stretch>
        </p:blipFill>
        <p:spPr>
          <a:xfrm>
            <a:off x="2743200" y="2286000"/>
            <a:ext cx="2857500" cy="1666875"/>
          </a:xfrm>
          <a:prstGeom prst="rect">
            <a:avLst/>
          </a:prstGeom>
        </p:spPr>
      </p:pic>
      <p:sp>
        <p:nvSpPr>
          <p:cNvPr id="6" name="Rounded Rectangular Callout 5"/>
          <p:cNvSpPr/>
          <p:nvPr/>
        </p:nvSpPr>
        <p:spPr>
          <a:xfrm>
            <a:off x="5943600" y="1969532"/>
            <a:ext cx="3048000" cy="2373867"/>
          </a:xfrm>
          <a:prstGeom prst="wedgeRoundRectCallout">
            <a:avLst>
              <a:gd name="adj1" fmla="val -66948"/>
              <a:gd name="adj2" fmla="val -2953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“Student work is the center in Active Learning Classroom. It gave me permission to experiment in productive ways, especially with group </a:t>
            </a:r>
            <a:r>
              <a:rPr lang="en-US" dirty="0" smtClean="0"/>
              <a:t>work.”</a:t>
            </a:r>
            <a:endParaRPr lang="en-US" dirty="0"/>
          </a:p>
        </p:txBody>
      </p:sp>
      <p:sp>
        <p:nvSpPr>
          <p:cNvPr id="7" name="Rounded Rectangular Callout 6"/>
          <p:cNvSpPr/>
          <p:nvPr/>
        </p:nvSpPr>
        <p:spPr>
          <a:xfrm>
            <a:off x="5967662" y="4572000"/>
            <a:ext cx="2947737" cy="1676400"/>
          </a:xfrm>
          <a:prstGeom prst="wedgeRoundRectCallout">
            <a:avLst>
              <a:gd name="adj1" fmla="val -54572"/>
              <a:gd name="adj2" fmla="val -5935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"The openness of the space facilitates greater collaboration and more robust discussion."</a:t>
            </a:r>
          </a:p>
        </p:txBody>
      </p:sp>
      <p:sp>
        <p:nvSpPr>
          <p:cNvPr id="8" name="Rounded Rectangular Callout 7"/>
          <p:cNvSpPr/>
          <p:nvPr/>
        </p:nvSpPr>
        <p:spPr>
          <a:xfrm>
            <a:off x="29066" y="1969532"/>
            <a:ext cx="2590800" cy="2297668"/>
          </a:xfrm>
          <a:prstGeom prst="wedgeRoundRectCallout">
            <a:avLst>
              <a:gd name="adj1" fmla="val 65462"/>
              <a:gd name="adj2" fmla="val 351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I felt like students were more willing to share information, and as a part of that the class was more interactive and social. </a:t>
            </a:r>
          </a:p>
        </p:txBody>
      </p:sp>
      <p:sp>
        <p:nvSpPr>
          <p:cNvPr id="9" name="Rounded Rectangular Callout 8"/>
          <p:cNvSpPr/>
          <p:nvPr/>
        </p:nvSpPr>
        <p:spPr>
          <a:xfrm>
            <a:off x="29066" y="4511140"/>
            <a:ext cx="2714134" cy="1996554"/>
          </a:xfrm>
          <a:prstGeom prst="wedgeRoundRectCallout">
            <a:avLst>
              <a:gd name="adj1" fmla="val 88752"/>
              <a:gd name="adj2" fmla="val -9105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 liked how we sat at tables in groups. it made it easy to communicate and work together </a:t>
            </a:r>
            <a:r>
              <a:rPr lang="en-US" dirty="0" smtClean="0"/>
              <a:t>.</a:t>
            </a:r>
            <a:endParaRPr lang="en-US" dirty="0"/>
          </a:p>
        </p:txBody>
      </p:sp>
      <p:sp>
        <p:nvSpPr>
          <p:cNvPr id="11" name="Rounded Rectangular Callout 10"/>
          <p:cNvSpPr/>
          <p:nvPr/>
        </p:nvSpPr>
        <p:spPr>
          <a:xfrm>
            <a:off x="2876550" y="4739754"/>
            <a:ext cx="2838450" cy="1295400"/>
          </a:xfrm>
          <a:prstGeom prst="wedgeRoundRectCallout">
            <a:avLst>
              <a:gd name="adj1" fmla="val -3593"/>
              <a:gd name="adj2" fmla="val -14472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More technical and makes me excited to come to class. </a:t>
            </a:r>
          </a:p>
        </p:txBody>
      </p:sp>
    </p:spTree>
    <p:extLst>
      <p:ext uri="{BB962C8B-B14F-4D97-AF65-F5344CB8AC3E}">
        <p14:creationId xmlns:p14="http://schemas.microsoft.com/office/powerpoint/2010/main" val="6730812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5351" y="990600"/>
            <a:ext cx="9017873" cy="5072553"/>
          </a:xfrm>
          <a:prstGeom prst="rect">
            <a:avLst/>
          </a:prstGeom>
        </p:spPr>
      </p:pic>
      <p:sp>
        <p:nvSpPr>
          <p:cNvPr id="7" name="Rectangle 6"/>
          <p:cNvSpPr/>
          <p:nvPr/>
        </p:nvSpPr>
        <p:spPr>
          <a:xfrm>
            <a:off x="838200" y="1075776"/>
            <a:ext cx="1079142" cy="369332"/>
          </a:xfrm>
          <a:prstGeom prst="rect">
            <a:avLst/>
          </a:prstGeom>
        </p:spPr>
        <p:txBody>
          <a:bodyPr wrap="none">
            <a:spAutoFit/>
          </a:bodyPr>
          <a:lstStyle/>
          <a:p>
            <a:r>
              <a:rPr lang="en-US" dirty="0"/>
              <a:t>change</a:t>
            </a:r>
          </a:p>
        </p:txBody>
      </p:sp>
    </p:spTree>
    <p:extLst>
      <p:ext uri="{BB962C8B-B14F-4D97-AF65-F5344CB8AC3E}">
        <p14:creationId xmlns:p14="http://schemas.microsoft.com/office/powerpoint/2010/main" val="82660854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9997" y="457200"/>
            <a:ext cx="9074003" cy="4343400"/>
          </a:xfrm>
          <a:prstGeom prst="rect">
            <a:avLst/>
          </a:prstGeom>
        </p:spPr>
      </p:pic>
      <p:sp>
        <p:nvSpPr>
          <p:cNvPr id="5" name="Rectangle 4"/>
          <p:cNvSpPr/>
          <p:nvPr/>
        </p:nvSpPr>
        <p:spPr>
          <a:xfrm>
            <a:off x="69997" y="4803742"/>
            <a:ext cx="9074003" cy="15208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endParaRPr lang="en-US" dirty="0" smtClean="0"/>
          </a:p>
          <a:p>
            <a:r>
              <a:rPr lang="en-US" dirty="0" smtClean="0"/>
              <a:t>“First comes thought; then organization of that thought, into ideas and plans; then transformation of those plans </a:t>
            </a:r>
            <a:r>
              <a:rPr lang="en-US" dirty="0"/>
              <a:t>into reality. The beginning, as you will observe, is in your imagination</a:t>
            </a:r>
            <a:r>
              <a:rPr lang="en-US" dirty="0" smtClean="0"/>
              <a:t>.”</a:t>
            </a:r>
          </a:p>
          <a:p>
            <a:pPr algn="r"/>
            <a:r>
              <a:rPr lang="en-US" dirty="0" smtClean="0"/>
              <a:t>Napoleon Hill</a:t>
            </a:r>
            <a:r>
              <a:rPr lang="en-US" dirty="0"/>
              <a:t/>
            </a:r>
            <a:br>
              <a:rPr lang="en-US" dirty="0"/>
            </a:br>
            <a:endParaRPr lang="en-US" dirty="0"/>
          </a:p>
          <a:p>
            <a:pPr algn="ctr"/>
            <a:endParaRPr lang="en-US" dirty="0"/>
          </a:p>
        </p:txBody>
      </p:sp>
    </p:spTree>
    <p:extLst>
      <p:ext uri="{BB962C8B-B14F-4D97-AF65-F5344CB8AC3E}">
        <p14:creationId xmlns:p14="http://schemas.microsoft.com/office/powerpoint/2010/main" val="15298668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Image credits</a:t>
            </a:r>
            <a:endParaRPr lang="en-US" dirty="0"/>
          </a:p>
        </p:txBody>
      </p:sp>
      <p:sp>
        <p:nvSpPr>
          <p:cNvPr id="3" name="Content Placeholder 2"/>
          <p:cNvSpPr>
            <a:spLocks noGrp="1"/>
          </p:cNvSpPr>
          <p:nvPr>
            <p:ph idx="1"/>
          </p:nvPr>
        </p:nvSpPr>
        <p:spPr>
          <a:xfrm>
            <a:off x="762000" y="1600200"/>
            <a:ext cx="7935300" cy="4195481"/>
          </a:xfrm>
        </p:spPr>
        <p:txBody>
          <a:bodyPr>
            <a:normAutofit fontScale="70000" lnSpcReduction="20000"/>
          </a:bodyPr>
          <a:lstStyle/>
          <a:p>
            <a:r>
              <a:rPr lang="en-US" dirty="0">
                <a:latin typeface="Gill Sans MT" panose="020B0502020104020203" pitchFamily="34" charset="0"/>
              </a:rPr>
              <a:t>Title slide: Hurst, Julie. </a:t>
            </a:r>
            <a:r>
              <a:rPr lang="en-US" i="1" dirty="0">
                <a:latin typeface="Gill Sans MT" panose="020B0502020104020203" pitchFamily="34" charset="0"/>
              </a:rPr>
              <a:t>Convergence.  </a:t>
            </a:r>
            <a:r>
              <a:rPr lang="en-US" dirty="0" smtClean="0">
                <a:latin typeface="Gill Sans MT" panose="020B0502020104020203" pitchFamily="34" charset="0"/>
              </a:rPr>
              <a:t>[Online image].  </a:t>
            </a:r>
            <a:r>
              <a:rPr lang="en-US" dirty="0">
                <a:latin typeface="Gill Sans MT" panose="020B0502020104020203" pitchFamily="34" charset="0"/>
              </a:rPr>
              <a:t>Retrieved October </a:t>
            </a:r>
            <a:r>
              <a:rPr lang="en-US" dirty="0" smtClean="0">
                <a:latin typeface="Gill Sans MT" panose="020B0502020104020203" pitchFamily="34" charset="0"/>
              </a:rPr>
              <a:t>16, 2015 from </a:t>
            </a:r>
            <a:r>
              <a:rPr lang="en-US" u="sng" dirty="0" smtClean="0">
                <a:latin typeface="Gill Sans MT" panose="020B0502020104020203" pitchFamily="34" charset="0"/>
                <a:hlinkClick r:id="rId2"/>
              </a:rPr>
              <a:t>http</a:t>
            </a:r>
            <a:r>
              <a:rPr lang="en-US" u="sng" dirty="0">
                <a:latin typeface="Gill Sans MT" panose="020B0502020104020203" pitchFamily="34" charset="0"/>
                <a:hlinkClick r:id="rId2"/>
              </a:rPr>
              <a:t>://blogs.amdocs.com/socialmedia/2012/03/20/tweetchat-artofconvergence/#.</a:t>
            </a:r>
            <a:r>
              <a:rPr lang="en-US" u="sng" dirty="0" smtClean="0">
                <a:latin typeface="Gill Sans MT" panose="020B0502020104020203" pitchFamily="34" charset="0"/>
                <a:hlinkClick r:id="rId2"/>
              </a:rPr>
              <a:t>VgwwNVLnHlw</a:t>
            </a:r>
            <a:endParaRPr lang="en-US" u="sng" dirty="0" smtClean="0">
              <a:latin typeface="Gill Sans MT" panose="020B0502020104020203" pitchFamily="34" charset="0"/>
            </a:endParaRPr>
          </a:p>
          <a:p>
            <a:r>
              <a:rPr lang="en-US" dirty="0" smtClean="0">
                <a:latin typeface="Gill Sans MT" panose="020B0502020104020203" pitchFamily="34" charset="0"/>
              </a:rPr>
              <a:t>Slide 3: </a:t>
            </a:r>
            <a:r>
              <a:rPr lang="en-US" dirty="0">
                <a:latin typeface="Gill Sans MT" panose="020B0502020104020203" pitchFamily="34" charset="0"/>
              </a:rPr>
              <a:t>[</a:t>
            </a:r>
            <a:r>
              <a:rPr lang="en-US" dirty="0" smtClean="0">
                <a:latin typeface="Gill Sans MT" panose="020B0502020104020203" pitchFamily="34" charset="0"/>
              </a:rPr>
              <a:t>Photograph of sports shoes]. Retrieved September </a:t>
            </a:r>
            <a:r>
              <a:rPr lang="en-US" dirty="0">
                <a:latin typeface="Gill Sans MT" panose="020B0502020104020203" pitchFamily="34" charset="0"/>
              </a:rPr>
              <a:t>29, </a:t>
            </a:r>
            <a:r>
              <a:rPr lang="en-US" dirty="0" smtClean="0">
                <a:latin typeface="Gill Sans MT" panose="020B0502020104020203" pitchFamily="34" charset="0"/>
              </a:rPr>
              <a:t>2016</a:t>
            </a:r>
            <a:r>
              <a:rPr lang="en-US" b="1" dirty="0"/>
              <a:t> </a:t>
            </a:r>
            <a:r>
              <a:rPr lang="en-US" sz="2100" dirty="0">
                <a:latin typeface="Gill Sans MT" panose="020B0502020104020203" pitchFamily="34" charset="0"/>
              </a:rPr>
              <a:t>from </a:t>
            </a:r>
            <a:r>
              <a:rPr lang="en-US" b="1" dirty="0" smtClean="0"/>
              <a:t> </a:t>
            </a:r>
            <a:r>
              <a:rPr lang="en-US" u="sng" dirty="0" smtClean="0">
                <a:latin typeface="Gill Sans MT" panose="020B0502020104020203" pitchFamily="34" charset="0"/>
                <a:hlinkClick r:id="rId3"/>
              </a:rPr>
              <a:t>https</a:t>
            </a:r>
            <a:r>
              <a:rPr lang="en-US" u="sng" dirty="0">
                <a:latin typeface="Gill Sans MT" panose="020B0502020104020203" pitchFamily="34" charset="0"/>
                <a:hlinkClick r:id="rId3"/>
              </a:rPr>
              <a:t>://</a:t>
            </a:r>
            <a:r>
              <a:rPr lang="en-US" u="sng" dirty="0" smtClean="0">
                <a:latin typeface="Gill Sans MT" panose="020B0502020104020203" pitchFamily="34" charset="0"/>
                <a:hlinkClick r:id="rId3"/>
              </a:rPr>
              <a:t>www.theodysseyonline.com/change-is-not-always-bad</a:t>
            </a:r>
            <a:endParaRPr lang="en-US" u="sng" dirty="0" smtClean="0">
              <a:latin typeface="Gill Sans MT" panose="020B0502020104020203" pitchFamily="34" charset="0"/>
            </a:endParaRPr>
          </a:p>
          <a:p>
            <a:r>
              <a:rPr lang="en-US" dirty="0" smtClean="0">
                <a:latin typeface="Gill Sans MT" panose="020B0502020104020203" pitchFamily="34" charset="0"/>
              </a:rPr>
              <a:t>Slide 4: </a:t>
            </a:r>
            <a:r>
              <a:rPr lang="en-US" sz="2100" i="1" dirty="0">
                <a:latin typeface="Gill Sans MT" panose="020B0502020104020203" pitchFamily="34" charset="0"/>
              </a:rPr>
              <a:t>Changes Crossroad Sign</a:t>
            </a:r>
            <a:r>
              <a:rPr lang="en-US" dirty="0" smtClean="0"/>
              <a:t>. </a:t>
            </a:r>
            <a:r>
              <a:rPr lang="en-US" sz="2100" dirty="0">
                <a:latin typeface="Gill Sans MT" panose="020B0502020104020203" pitchFamily="34" charset="0"/>
              </a:rPr>
              <a:t>[Photograph]. </a:t>
            </a:r>
            <a:r>
              <a:rPr lang="en-US" dirty="0">
                <a:latin typeface="Gill Sans MT" panose="020B0502020104020203" pitchFamily="34" charset="0"/>
              </a:rPr>
              <a:t>Retrieved September 29, </a:t>
            </a:r>
            <a:r>
              <a:rPr lang="en-US" dirty="0" smtClean="0">
                <a:latin typeface="Gill Sans MT" panose="020B0502020104020203" pitchFamily="34" charset="0"/>
              </a:rPr>
              <a:t>2016</a:t>
            </a:r>
            <a:r>
              <a:rPr lang="en-US" dirty="0">
                <a:latin typeface="Gill Sans MT" panose="020B0502020104020203" pitchFamily="34" charset="0"/>
              </a:rPr>
              <a:t> </a:t>
            </a:r>
            <a:r>
              <a:rPr lang="en-US" dirty="0" smtClean="0">
                <a:latin typeface="Gill Sans MT" panose="020B0502020104020203" pitchFamily="34" charset="0"/>
              </a:rPr>
              <a:t>from </a:t>
            </a:r>
            <a:r>
              <a:rPr lang="en-US" u="sng" dirty="0" smtClean="0">
                <a:latin typeface="Gill Sans MT" panose="020B0502020104020203" pitchFamily="34" charset="0"/>
                <a:hlinkClick r:id="rId4"/>
              </a:rPr>
              <a:t>http</a:t>
            </a:r>
            <a:r>
              <a:rPr lang="en-US" u="sng" dirty="0">
                <a:latin typeface="Gill Sans MT" panose="020B0502020104020203" pitchFamily="34" charset="0"/>
                <a:hlinkClick r:id="rId4"/>
              </a:rPr>
              <a:t>://ryanpolly.com/organizational-change-why-resilience-is-the-key-to-change-management</a:t>
            </a:r>
            <a:r>
              <a:rPr lang="en-US" u="sng" dirty="0" smtClean="0">
                <a:latin typeface="Gill Sans MT" panose="020B0502020104020203" pitchFamily="34" charset="0"/>
                <a:hlinkClick r:id="rId4"/>
              </a:rPr>
              <a:t>/</a:t>
            </a:r>
            <a:endParaRPr lang="en-US" u="sng" dirty="0" smtClean="0">
              <a:latin typeface="Gill Sans MT" panose="020B0502020104020203" pitchFamily="34" charset="0"/>
            </a:endParaRPr>
          </a:p>
          <a:p>
            <a:r>
              <a:rPr lang="en-US" dirty="0" smtClean="0">
                <a:latin typeface="Gill Sans MT" panose="020B0502020104020203" pitchFamily="34" charset="0"/>
              </a:rPr>
              <a:t>Slide 8: [Photograph of a man with head buried in sand].  </a:t>
            </a:r>
            <a:r>
              <a:rPr lang="en-US" dirty="0">
                <a:latin typeface="Gill Sans MT" panose="020B0502020104020203" pitchFamily="34" charset="0"/>
              </a:rPr>
              <a:t>Retrieved </a:t>
            </a:r>
            <a:r>
              <a:rPr lang="en-US" dirty="0" smtClean="0">
                <a:latin typeface="Gill Sans MT" panose="020B0502020104020203" pitchFamily="34" charset="0"/>
              </a:rPr>
              <a:t>September 29, 2016 from </a:t>
            </a:r>
            <a:r>
              <a:rPr lang="en-US" dirty="0" smtClean="0">
                <a:latin typeface="Gill Sans MT" panose="020B0502020104020203" pitchFamily="34" charset="0"/>
                <a:hlinkClick r:id="rId5"/>
              </a:rPr>
              <a:t>http</a:t>
            </a:r>
            <a:r>
              <a:rPr lang="en-US" dirty="0">
                <a:latin typeface="Gill Sans MT" panose="020B0502020104020203" pitchFamily="34" charset="0"/>
                <a:hlinkClick r:id="rId5"/>
              </a:rPr>
              <a:t>://thehospitalitycoach.net/embrace-change-and-innovate</a:t>
            </a:r>
            <a:r>
              <a:rPr lang="en-US" dirty="0" smtClean="0">
                <a:latin typeface="Gill Sans MT" panose="020B0502020104020203" pitchFamily="34" charset="0"/>
                <a:hlinkClick r:id="rId5"/>
              </a:rPr>
              <a:t>/</a:t>
            </a:r>
            <a:r>
              <a:rPr lang="en-US" dirty="0" smtClean="0">
                <a:latin typeface="Gill Sans MT" panose="020B0502020104020203" pitchFamily="34" charset="0"/>
              </a:rPr>
              <a:t> </a:t>
            </a:r>
          </a:p>
          <a:p>
            <a:r>
              <a:rPr lang="en-US" dirty="0" smtClean="0">
                <a:latin typeface="Gill Sans MT" panose="020B0502020104020203" pitchFamily="34" charset="0"/>
              </a:rPr>
              <a:t>Slide 9</a:t>
            </a:r>
            <a:r>
              <a:rPr lang="en-US" dirty="0">
                <a:latin typeface="Gill Sans MT" panose="020B0502020104020203" pitchFamily="34" charset="0"/>
              </a:rPr>
              <a:t>: [Photograph of a </a:t>
            </a:r>
            <a:r>
              <a:rPr lang="en-US" dirty="0" smtClean="0">
                <a:latin typeface="Gill Sans MT" panose="020B0502020104020203" pitchFamily="34" charset="0"/>
              </a:rPr>
              <a:t>woman </a:t>
            </a:r>
            <a:r>
              <a:rPr lang="en-US" dirty="0">
                <a:latin typeface="Gill Sans MT" panose="020B0502020104020203" pitchFamily="34" charset="0"/>
              </a:rPr>
              <a:t>with </a:t>
            </a:r>
            <a:r>
              <a:rPr lang="en-US" dirty="0" smtClean="0">
                <a:latin typeface="Gill Sans MT" panose="020B0502020104020203" pitchFamily="34" charset="0"/>
              </a:rPr>
              <a:t>open arms]. </a:t>
            </a:r>
            <a:r>
              <a:rPr lang="en-US" dirty="0">
                <a:latin typeface="Gill Sans MT" panose="020B0502020104020203" pitchFamily="34" charset="0"/>
              </a:rPr>
              <a:t>Retrieved September 29, </a:t>
            </a:r>
            <a:r>
              <a:rPr lang="en-US" dirty="0" smtClean="0">
                <a:latin typeface="Gill Sans MT" panose="020B0502020104020203" pitchFamily="34" charset="0"/>
              </a:rPr>
              <a:t>2016 from </a:t>
            </a:r>
            <a:r>
              <a:rPr lang="en-US" dirty="0" smtClean="0">
                <a:latin typeface="Gill Sans MT" panose="020B0502020104020203" pitchFamily="34" charset="0"/>
                <a:hlinkClick r:id="rId6"/>
              </a:rPr>
              <a:t>http</a:t>
            </a:r>
            <a:r>
              <a:rPr lang="en-US" dirty="0">
                <a:latin typeface="Gill Sans MT" panose="020B0502020104020203" pitchFamily="34" charset="0"/>
                <a:hlinkClick r:id="rId6"/>
              </a:rPr>
              <a:t>://justbetweenus.org/health/emotional-health/handling-and-embracing-change</a:t>
            </a:r>
            <a:r>
              <a:rPr lang="en-US" dirty="0" smtClean="0">
                <a:latin typeface="Gill Sans MT" panose="020B0502020104020203" pitchFamily="34" charset="0"/>
                <a:hlinkClick r:id="rId6"/>
              </a:rPr>
              <a:t>/</a:t>
            </a:r>
            <a:endParaRPr lang="en-US" dirty="0" smtClean="0">
              <a:latin typeface="Gill Sans MT" panose="020B0502020104020203" pitchFamily="34" charset="0"/>
            </a:endParaRPr>
          </a:p>
          <a:p>
            <a:r>
              <a:rPr lang="en-US" dirty="0" smtClean="0">
                <a:latin typeface="Gill Sans MT" panose="020B0502020104020203" pitchFamily="34" charset="0"/>
              </a:rPr>
              <a:t>Slide 10:  [Photograph of a poster board covered with post-it notes]. Retrieved </a:t>
            </a:r>
            <a:r>
              <a:rPr lang="en-US" dirty="0">
                <a:latin typeface="Gill Sans MT" panose="020B0502020104020203" pitchFamily="34" charset="0"/>
              </a:rPr>
              <a:t>October </a:t>
            </a:r>
            <a:r>
              <a:rPr lang="en-US" dirty="0" smtClean="0">
                <a:latin typeface="Gill Sans MT" panose="020B0502020104020203" pitchFamily="34" charset="0"/>
              </a:rPr>
              <a:t>5, 2016 from </a:t>
            </a:r>
            <a:r>
              <a:rPr lang="en-US" sz="2100" dirty="0" smtClean="0">
                <a:latin typeface="Gill Sans MT" panose="020B0502020104020203" pitchFamily="34" charset="0"/>
                <a:hlinkClick r:id="rId7"/>
              </a:rPr>
              <a:t>http</a:t>
            </a:r>
            <a:r>
              <a:rPr lang="en-US" sz="2100" dirty="0">
                <a:latin typeface="Gill Sans MT" panose="020B0502020104020203" pitchFamily="34" charset="0"/>
                <a:hlinkClick r:id="rId7"/>
              </a:rPr>
              <a:t>://</a:t>
            </a:r>
            <a:r>
              <a:rPr lang="en-US" sz="2100" dirty="0" smtClean="0">
                <a:latin typeface="Gill Sans MT" panose="020B0502020104020203" pitchFamily="34" charset="0"/>
                <a:hlinkClick r:id="rId7"/>
              </a:rPr>
              <a:t>www.wsj.com/articles/SB10001424053111903918104576502300673027230</a:t>
            </a:r>
            <a:endParaRPr lang="en-US" sz="2100" dirty="0" smtClean="0">
              <a:latin typeface="Gill Sans MT" panose="020B0502020104020203" pitchFamily="34" charset="0"/>
            </a:endParaRPr>
          </a:p>
          <a:p>
            <a:r>
              <a:rPr lang="en-US" sz="2100" dirty="0" smtClean="0">
                <a:latin typeface="Gill Sans MT" panose="020B0502020104020203" pitchFamily="34" charset="0"/>
              </a:rPr>
              <a:t>Slide 11: [Photograph of  </a:t>
            </a:r>
            <a:r>
              <a:rPr lang="en-US" sz="2100" dirty="0" err="1" smtClean="0">
                <a:latin typeface="Gill Sans MT" panose="020B0502020104020203" pitchFamily="34" charset="0"/>
              </a:rPr>
              <a:t>Yo</a:t>
            </a:r>
            <a:r>
              <a:rPr lang="en-US" sz="2100" dirty="0" smtClean="0">
                <a:latin typeface="Gill Sans MT" panose="020B0502020104020203" pitchFamily="34" charset="0"/>
              </a:rPr>
              <a:t> Shimada’s post-it installation].</a:t>
            </a:r>
            <a:r>
              <a:rPr lang="en-US" sz="2100" i="1" dirty="0" smtClean="0">
                <a:latin typeface="Gill Sans MT" panose="020B0502020104020203" pitchFamily="34" charset="0"/>
              </a:rPr>
              <a:t> </a:t>
            </a:r>
            <a:r>
              <a:rPr lang="en-US" sz="1800" dirty="0">
                <a:latin typeface="Gill Sans MT" panose="020B0502020104020203" pitchFamily="34" charset="0"/>
              </a:rPr>
              <a:t>Retrieved October 29, 2016. </a:t>
            </a:r>
            <a:r>
              <a:rPr lang="en-US" sz="2100" dirty="0">
                <a:latin typeface="Gill Sans MT" panose="020B0502020104020203" pitchFamily="34" charset="0"/>
                <a:hlinkClick r:id="rId8"/>
              </a:rPr>
              <a:t>http://www.designboom.com/design/yo-shimada-sticky-note-structures/</a:t>
            </a:r>
            <a:endParaRPr lang="en-US" sz="2100" dirty="0">
              <a:latin typeface="Gill Sans MT" panose="020B0502020104020203" pitchFamily="34" charset="0"/>
            </a:endParaRPr>
          </a:p>
          <a:p>
            <a:r>
              <a:rPr lang="en-US" sz="2100" dirty="0" smtClean="0">
                <a:latin typeface="Gill Sans MT" panose="020B0502020104020203" pitchFamily="34" charset="0"/>
              </a:rPr>
              <a:t>Slide 30:  [Online image of profiles with clouds and swirls of color]. Retrieved October 5, 2016 from </a:t>
            </a:r>
            <a:r>
              <a:rPr lang="en-US" sz="2100" dirty="0">
                <a:latin typeface="Gill Sans MT" panose="020B0502020104020203" pitchFamily="34" charset="0"/>
                <a:hlinkClick r:id="rId9"/>
              </a:rPr>
              <a:t>http://www.theeventchronicle.com/metaphysics/spiritual/2016-the-year-of-transformation/</a:t>
            </a:r>
            <a:r>
              <a:rPr lang="en-US" sz="2100" dirty="0">
                <a:latin typeface="Gill Sans MT" panose="020B0502020104020203" pitchFamily="34" charset="0"/>
              </a:rPr>
              <a:t> </a:t>
            </a:r>
          </a:p>
          <a:p>
            <a:pPr marL="0" indent="0">
              <a:buNone/>
            </a:pPr>
            <a:endParaRPr lang="en-US" sz="2100" dirty="0">
              <a:latin typeface="Gill Sans MT" panose="020B0502020104020203" pitchFamily="34" charset="0"/>
            </a:endParaRPr>
          </a:p>
          <a:p>
            <a:endParaRPr lang="en-US" dirty="0" smtClean="0">
              <a:latin typeface="Gill Sans MT" panose="020B0502020104020203" pitchFamily="34" charset="0"/>
            </a:endParaRPr>
          </a:p>
          <a:p>
            <a:endParaRPr lang="en-US" dirty="0">
              <a:latin typeface="Gill Sans MT" panose="020B0502020104020203" pitchFamily="34" charset="0"/>
            </a:endParaRPr>
          </a:p>
          <a:p>
            <a:endParaRPr lang="en-US" dirty="0">
              <a:latin typeface="Gill Sans MT" panose="020B0502020104020203" pitchFamily="34" charset="0"/>
            </a:endParaRPr>
          </a:p>
          <a:p>
            <a:endParaRPr lang="en-US" i="1" dirty="0">
              <a:latin typeface="Gill Sans MT" panose="020B0502020104020203" pitchFamily="34" charset="0"/>
            </a:endParaRPr>
          </a:p>
          <a:p>
            <a:endParaRPr lang="en-US" u="sng" dirty="0">
              <a:latin typeface="Gill Sans MT" panose="020B0502020104020203" pitchFamily="34" charset="0"/>
            </a:endParaRPr>
          </a:p>
          <a:p>
            <a:endParaRPr lang="en-US" dirty="0">
              <a:latin typeface="Gill Sans MT" panose="020B0502020104020203" pitchFamily="34" charset="0"/>
            </a:endParaRPr>
          </a:p>
          <a:p>
            <a:endParaRPr lang="en-US" dirty="0"/>
          </a:p>
        </p:txBody>
      </p:sp>
    </p:spTree>
    <p:extLst>
      <p:ext uri="{BB962C8B-B14F-4D97-AF65-F5344CB8AC3E}">
        <p14:creationId xmlns:p14="http://schemas.microsoft.com/office/powerpoint/2010/main" val="8409645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685800"/>
            <a:ext cx="9067800" cy="5631946"/>
          </a:xfrm>
          <a:prstGeom prst="rect">
            <a:avLst/>
          </a:prstGeom>
        </p:spPr>
      </p:pic>
      <p:sp>
        <p:nvSpPr>
          <p:cNvPr id="8" name="TextBox 7"/>
          <p:cNvSpPr txBox="1"/>
          <p:nvPr/>
        </p:nvSpPr>
        <p:spPr>
          <a:xfrm>
            <a:off x="838200" y="648878"/>
            <a:ext cx="4343400" cy="1015663"/>
          </a:xfrm>
          <a:prstGeom prst="rect">
            <a:avLst/>
          </a:prstGeom>
          <a:noFill/>
        </p:spPr>
        <p:txBody>
          <a:bodyPr wrap="square" rtlCol="0">
            <a:spAutoFit/>
          </a:bodyPr>
          <a:lstStyle/>
          <a:p>
            <a:r>
              <a:rPr lang="en-US" sz="6000" dirty="0" smtClean="0"/>
              <a:t>CHANGE</a:t>
            </a:r>
            <a:endParaRPr lang="en-US" sz="6000" dirty="0"/>
          </a:p>
        </p:txBody>
      </p:sp>
    </p:spTree>
    <p:extLst>
      <p:ext uri="{BB962C8B-B14F-4D97-AF65-F5344CB8AC3E}">
        <p14:creationId xmlns:p14="http://schemas.microsoft.com/office/powerpoint/2010/main" val="22214206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2015: Agents of Change</a:t>
            </a:r>
            <a:endParaRPr lang="en-US" dirty="0"/>
          </a:p>
        </p:txBody>
      </p:sp>
      <p:graphicFrame>
        <p:nvGraphicFramePr>
          <p:cNvPr id="3" name="Diagram 2"/>
          <p:cNvGraphicFramePr/>
          <p:nvPr>
            <p:extLst>
              <p:ext uri="{D42A27DB-BD31-4B8C-83A1-F6EECF244321}">
                <p14:modId xmlns:p14="http://schemas.microsoft.com/office/powerpoint/2010/main" val="2136559164"/>
              </p:ext>
            </p:extLst>
          </p:nvPr>
        </p:nvGraphicFramePr>
        <p:xfrm>
          <a:off x="1524000" y="1397000"/>
          <a:ext cx="6400800" cy="447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4"/>
          <p:cNvGrpSpPr/>
          <p:nvPr/>
        </p:nvGrpSpPr>
        <p:grpSpPr>
          <a:xfrm>
            <a:off x="4152900" y="3632200"/>
            <a:ext cx="1143000" cy="1143000"/>
            <a:chOff x="2758193" y="277693"/>
            <a:chExt cx="1143000" cy="1143000"/>
          </a:xfrm>
        </p:grpSpPr>
        <p:sp>
          <p:nvSpPr>
            <p:cNvPr id="6" name="Oval 5"/>
            <p:cNvSpPr/>
            <p:nvPr/>
          </p:nvSpPr>
          <p:spPr>
            <a:xfrm>
              <a:off x="2758193" y="277693"/>
              <a:ext cx="1143000" cy="114300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Oval 4"/>
            <p:cNvSpPr/>
            <p:nvPr/>
          </p:nvSpPr>
          <p:spPr>
            <a:xfrm>
              <a:off x="2925581" y="445081"/>
              <a:ext cx="808224" cy="8082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kern="1200" dirty="0" smtClean="0"/>
                <a:t>Classroom </a:t>
              </a:r>
              <a:r>
                <a:rPr lang="en-US" sz="1100" kern="1200" dirty="0" err="1" smtClean="0"/>
                <a:t>redesing</a:t>
              </a:r>
              <a:endParaRPr lang="en-US" sz="1100" kern="1200" dirty="0"/>
            </a:p>
          </p:txBody>
        </p:sp>
      </p:grpSp>
    </p:spTree>
    <p:extLst>
      <p:ext uri="{BB962C8B-B14F-4D97-AF65-F5344CB8AC3E}">
        <p14:creationId xmlns:p14="http://schemas.microsoft.com/office/powerpoint/2010/main" val="41007272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13183" t="31250" r="14307" b="20573"/>
          <a:stretch/>
        </p:blipFill>
        <p:spPr>
          <a:xfrm>
            <a:off x="838200" y="3838662"/>
            <a:ext cx="7391400" cy="2762442"/>
          </a:xfrm>
          <a:prstGeom prst="rect">
            <a:avLst/>
          </a:prstGeom>
        </p:spPr>
      </p:pic>
      <p:pic>
        <p:nvPicPr>
          <p:cNvPr id="7" name="Picture 6"/>
          <p:cNvPicPr>
            <a:picLocks noChangeAspect="1"/>
          </p:cNvPicPr>
          <p:nvPr/>
        </p:nvPicPr>
        <p:blipFill rotWithShape="1">
          <a:blip r:embed="rId3"/>
          <a:srcRect l="13126" t="11667" r="13749" b="15000"/>
          <a:stretch/>
        </p:blipFill>
        <p:spPr>
          <a:xfrm>
            <a:off x="1396274" y="228600"/>
            <a:ext cx="5995126" cy="3381866"/>
          </a:xfrm>
          <a:prstGeom prst="rect">
            <a:avLst/>
          </a:prstGeom>
        </p:spPr>
      </p:pic>
      <p:sp>
        <p:nvSpPr>
          <p:cNvPr id="2" name="Rounded Rectangle 1"/>
          <p:cNvSpPr/>
          <p:nvPr/>
        </p:nvSpPr>
        <p:spPr>
          <a:xfrm>
            <a:off x="3886200" y="4648200"/>
            <a:ext cx="1371600" cy="1905000"/>
          </a:xfrm>
          <a:prstGeom prst="roundRect">
            <a:avLst/>
          </a:prstGeom>
          <a:noFill/>
          <a:ln w="349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4"/>
          <a:stretch>
            <a:fillRect/>
          </a:stretch>
        </p:blipFill>
        <p:spPr>
          <a:xfrm>
            <a:off x="5335402" y="4607577"/>
            <a:ext cx="1408298" cy="1938696"/>
          </a:xfrm>
          <a:prstGeom prst="rect">
            <a:avLst/>
          </a:prstGeom>
        </p:spPr>
      </p:pic>
    </p:spTree>
    <p:extLst>
      <p:ext uri="{BB962C8B-B14F-4D97-AF65-F5344CB8AC3E}">
        <p14:creationId xmlns:p14="http://schemas.microsoft.com/office/powerpoint/2010/main" val="1606532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3334" t="11331" r="34166" b="4814"/>
          <a:stretch/>
        </p:blipFill>
        <p:spPr>
          <a:xfrm>
            <a:off x="304799" y="318348"/>
            <a:ext cx="4348513" cy="6311052"/>
          </a:xfrm>
          <a:prstGeom prst="rect">
            <a:avLst/>
          </a:prstGeom>
        </p:spPr>
      </p:pic>
      <p:sp>
        <p:nvSpPr>
          <p:cNvPr id="5" name="Content Placeholder 4"/>
          <p:cNvSpPr>
            <a:spLocks noGrp="1"/>
          </p:cNvSpPr>
          <p:nvPr>
            <p:ph sz="half" idx="2"/>
          </p:nvPr>
        </p:nvSpPr>
        <p:spPr>
          <a:xfrm>
            <a:off x="4800600" y="1676400"/>
            <a:ext cx="4343400" cy="4414218"/>
          </a:xfrm>
        </p:spPr>
        <p:txBody>
          <a:bodyPr/>
          <a:lstStyle/>
          <a:p>
            <a:r>
              <a:rPr lang="en-US" dirty="0"/>
              <a:t>Through innovative teaching, instruct students in information and digital literacy </a:t>
            </a:r>
            <a:r>
              <a:rPr lang="en-US" dirty="0" smtClean="0"/>
              <a:t>and inspire</a:t>
            </a:r>
            <a:r>
              <a:rPr lang="en-US" dirty="0"/>
              <a:t>	</a:t>
            </a:r>
            <a:r>
              <a:rPr lang="en-US" dirty="0" smtClean="0"/>
              <a:t>self-directed learning in a</a:t>
            </a:r>
            <a:r>
              <a:rPr lang="en-US" dirty="0"/>
              <a:t>	</a:t>
            </a:r>
            <a:r>
              <a:rPr lang="en-US" dirty="0" smtClean="0"/>
              <a:t>complex and dynamic</a:t>
            </a:r>
            <a:r>
              <a:rPr lang="en-US" dirty="0"/>
              <a:t>	information	 environment.  </a:t>
            </a:r>
          </a:p>
          <a:p>
            <a:r>
              <a:rPr lang="en-US" dirty="0"/>
              <a:t> </a:t>
            </a:r>
            <a:r>
              <a:rPr lang="en-US" dirty="0" smtClean="0"/>
              <a:t>Build </a:t>
            </a:r>
            <a:r>
              <a:rPr lang="en-US" dirty="0"/>
              <a:t>and enhance physical spaces within the libraries making them more inspirational, diverse, flexible, dynamic, collaborative and </a:t>
            </a:r>
            <a:r>
              <a:rPr lang="en-US" dirty="0" smtClean="0"/>
              <a:t>resourceful.</a:t>
            </a:r>
            <a:endParaRPr lang="en-US" dirty="0"/>
          </a:p>
        </p:txBody>
      </p:sp>
    </p:spTree>
    <p:extLst>
      <p:ext uri="{BB962C8B-B14F-4D97-AF65-F5344CB8AC3E}">
        <p14:creationId xmlns:p14="http://schemas.microsoft.com/office/powerpoint/2010/main" val="3892485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90600" y="1066800"/>
            <a:ext cx="7282439" cy="4883518"/>
          </a:xfrm>
          <a:prstGeom prst="rect">
            <a:avLst/>
          </a:prstGeom>
        </p:spPr>
      </p:pic>
    </p:spTree>
    <p:extLst>
      <p:ext uri="{BB962C8B-B14F-4D97-AF65-F5344CB8AC3E}">
        <p14:creationId xmlns:p14="http://schemas.microsoft.com/office/powerpoint/2010/main" val="13053408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andling and Embracing Chan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609600"/>
            <a:ext cx="8463202" cy="5638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4275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Basis</Template>
  <TotalTime>2516</TotalTime>
  <Words>1318</Words>
  <Application>Microsoft Office PowerPoint</Application>
  <PresentationFormat>On-screen Show (4:3)</PresentationFormat>
  <Paragraphs>200</Paragraphs>
  <Slides>31</Slides>
  <Notes>10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31</vt:i4>
      </vt:variant>
    </vt:vector>
  </HeadingPairs>
  <TitlesOfParts>
    <vt:vector size="47" baseType="lpstr">
      <vt:lpstr>Adobe Fan Heiti Std B</vt:lpstr>
      <vt:lpstr>Algerian</vt:lpstr>
      <vt:lpstr>Arial</vt:lpstr>
      <vt:lpstr>Bauhaus 93</vt:lpstr>
      <vt:lpstr>Britannic Bold</vt:lpstr>
      <vt:lpstr>Calibri</vt:lpstr>
      <vt:lpstr>Century Gothic</vt:lpstr>
      <vt:lpstr>Gill Sans MT</vt:lpstr>
      <vt:lpstr>Jokerman</vt:lpstr>
      <vt:lpstr>Lucida Handwriting</vt:lpstr>
      <vt:lpstr>MV Boli</vt:lpstr>
      <vt:lpstr>Ravie</vt:lpstr>
      <vt:lpstr>Rosewood Std Regular</vt:lpstr>
      <vt:lpstr>Times New Roman</vt:lpstr>
      <vt:lpstr>Wingdings 3</vt:lpstr>
      <vt:lpstr>Ion</vt:lpstr>
      <vt:lpstr>Leveraging Change  to Transform our Teaching Practice </vt:lpstr>
      <vt:lpstr>PowerPoint Presentation</vt:lpstr>
      <vt:lpstr>PowerPoint Presentation</vt:lpstr>
      <vt:lpstr>PowerPoint Presentation</vt:lpstr>
      <vt:lpstr>2015: Agents of Change</vt:lpstr>
      <vt:lpstr>PowerPoint Presentation</vt:lpstr>
      <vt:lpstr>PowerPoint Presentation</vt:lpstr>
      <vt:lpstr>PowerPoint Presentation</vt:lpstr>
      <vt:lpstr>PowerPoint Presentation</vt:lpstr>
      <vt:lpstr>PowerPoint Presentation</vt:lpstr>
      <vt:lpstr>PowerPoint Presentation</vt:lpstr>
      <vt:lpstr>Strategic Initiative: eLearning and Digital Literacy</vt:lpstr>
      <vt:lpstr>Re-envisioning Our Guides:  A Case Study</vt:lpstr>
      <vt:lpstr>Any Problems?</vt:lpstr>
      <vt:lpstr>Usability Testing</vt:lpstr>
      <vt:lpstr>Accessibility Audit</vt:lpstr>
      <vt:lpstr>Mapping  Threshold Concepts</vt:lpstr>
      <vt:lpstr>Guide Assessment</vt:lpstr>
      <vt:lpstr>Before</vt:lpstr>
      <vt:lpstr>After</vt:lpstr>
      <vt:lpstr>Usability Testing</vt:lpstr>
      <vt:lpstr>Our Collaborators</vt:lpstr>
      <vt:lpstr>Toolkits for  Students and Faculty</vt:lpstr>
      <vt:lpstr>PowerPoint Presentation</vt:lpstr>
      <vt:lpstr>PowerPoint Presentation</vt:lpstr>
      <vt:lpstr>Marketing Plan</vt:lpstr>
      <vt:lpstr>Classroom Transformation: Before…..</vt:lpstr>
      <vt:lpstr>After: A Collaborative  Teaching &amp; Learning Space</vt:lpstr>
      <vt:lpstr>Testimonials</vt:lpstr>
      <vt:lpstr>PowerPoint Presentation</vt:lpstr>
      <vt:lpstr>Image credits</vt:lpstr>
    </vt:vector>
  </TitlesOfParts>
  <Company>University of Cincinnati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Pamela L Bach</dc:creator>
  <cp:lastModifiedBy>Hart, Olga (hartod)</cp:lastModifiedBy>
  <cp:revision>133</cp:revision>
  <dcterms:created xsi:type="dcterms:W3CDTF">2015-10-16T14:06:23Z</dcterms:created>
  <dcterms:modified xsi:type="dcterms:W3CDTF">2016-10-24T17:04:21Z</dcterms:modified>
</cp:coreProperties>
</file>