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91" r:id="rId2"/>
  </p:sldMasterIdLst>
  <p:notesMasterIdLst>
    <p:notesMasterId r:id="rId24"/>
  </p:notesMasterIdLst>
  <p:sldIdLst>
    <p:sldId id="312" r:id="rId3"/>
    <p:sldId id="259" r:id="rId4"/>
    <p:sldId id="260" r:id="rId5"/>
    <p:sldId id="309" r:id="rId6"/>
    <p:sldId id="310" r:id="rId7"/>
    <p:sldId id="261" r:id="rId8"/>
    <p:sldId id="262" r:id="rId9"/>
    <p:sldId id="263" r:id="rId10"/>
    <p:sldId id="264" r:id="rId11"/>
    <p:sldId id="306" r:id="rId12"/>
    <p:sldId id="307" r:id="rId13"/>
    <p:sldId id="271" r:id="rId14"/>
    <p:sldId id="293" r:id="rId15"/>
    <p:sldId id="294" r:id="rId16"/>
    <p:sldId id="295" r:id="rId17"/>
    <p:sldId id="296" r:id="rId18"/>
    <p:sldId id="298" r:id="rId19"/>
    <p:sldId id="299" r:id="rId20"/>
    <p:sldId id="303" r:id="rId21"/>
    <p:sldId id="304" r:id="rId22"/>
    <p:sldId id="313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C64"/>
    <a:srgbClr val="D4D905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46" autoAdjust="0"/>
    <p:restoredTop sz="86320" autoAdjust="0"/>
  </p:normalViewPr>
  <p:slideViewPr>
    <p:cSldViewPr showGuides="1">
      <p:cViewPr varScale="1">
        <p:scale>
          <a:sx n="74" d="100"/>
          <a:sy n="74" d="100"/>
        </p:scale>
        <p:origin x="462" y="60"/>
      </p:cViewPr>
      <p:guideLst>
        <p:guide orient="horz" pos="1071"/>
        <p:guide pos="2880"/>
      </p:guideLst>
    </p:cSldViewPr>
  </p:slideViewPr>
  <p:outlineViewPr>
    <p:cViewPr>
      <p:scale>
        <a:sx n="33" d="100"/>
        <a:sy n="33" d="100"/>
      </p:scale>
      <p:origin x="264" y="122741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1D5549-D87A-4813-8C3E-6A7A91465D33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</dgm:pt>
    <dgm:pt modelId="{F46E2CED-CD96-42DC-B524-0B09CC5A07E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charset="0"/>
            </a:rPr>
            <a:t>Analysis</a:t>
          </a:r>
        </a:p>
      </dgm:t>
    </dgm:pt>
    <dgm:pt modelId="{875E65DA-5C58-44E8-9FC1-36CED4FDA10D}" type="parTrans" cxnId="{9F371285-0087-41BB-84C4-29CA9AF83603}">
      <dgm:prSet/>
      <dgm:spPr/>
      <dgm:t>
        <a:bodyPr/>
        <a:lstStyle/>
        <a:p>
          <a:endParaRPr lang="en-US"/>
        </a:p>
      </dgm:t>
    </dgm:pt>
    <dgm:pt modelId="{CB5B2CF7-3987-429B-A270-E72E991464D8}" type="sibTrans" cxnId="{9F371285-0087-41BB-84C4-29CA9AF83603}">
      <dgm:prSet/>
      <dgm:spPr/>
      <dgm:t>
        <a:bodyPr/>
        <a:lstStyle/>
        <a:p>
          <a:endParaRPr lang="en-US"/>
        </a:p>
      </dgm:t>
    </dgm:pt>
    <dgm:pt modelId="{D14B05CF-B335-4D33-BAE8-34ABE065AD07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charset="0"/>
            </a:rPr>
            <a:t>Collaboration</a:t>
          </a:r>
        </a:p>
      </dgm:t>
    </dgm:pt>
    <dgm:pt modelId="{030F16EA-3C57-4AA2-8EAD-3D827E6F9299}" type="parTrans" cxnId="{E5476C80-629C-47C9-85B4-F4DBCCD14451}">
      <dgm:prSet/>
      <dgm:spPr/>
      <dgm:t>
        <a:bodyPr/>
        <a:lstStyle/>
        <a:p>
          <a:endParaRPr lang="en-US"/>
        </a:p>
      </dgm:t>
    </dgm:pt>
    <dgm:pt modelId="{D116CA73-7DCA-4186-BA48-3EC3E5462ED5}" type="sibTrans" cxnId="{E5476C80-629C-47C9-85B4-F4DBCCD14451}">
      <dgm:prSet/>
      <dgm:spPr/>
      <dgm:t>
        <a:bodyPr/>
        <a:lstStyle/>
        <a:p>
          <a:endParaRPr lang="en-US"/>
        </a:p>
      </dgm:t>
    </dgm:pt>
    <dgm:pt modelId="{27AA8D38-D835-4109-BFC0-83E3620ECBD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charset="0"/>
            </a:rPr>
            <a:t>Reflection</a:t>
          </a:r>
        </a:p>
      </dgm:t>
    </dgm:pt>
    <dgm:pt modelId="{9451173F-B557-4928-8F84-42BC3677D39D}" type="parTrans" cxnId="{CAB444F3-6B60-49C8-9C40-50E756B2C576}">
      <dgm:prSet/>
      <dgm:spPr/>
      <dgm:t>
        <a:bodyPr/>
        <a:lstStyle/>
        <a:p>
          <a:endParaRPr lang="en-US"/>
        </a:p>
      </dgm:t>
    </dgm:pt>
    <dgm:pt modelId="{4F184BFD-DB83-4AF0-BCAE-90F8DE61FEBF}" type="sibTrans" cxnId="{CAB444F3-6B60-49C8-9C40-50E756B2C576}">
      <dgm:prSet/>
      <dgm:spPr/>
      <dgm:t>
        <a:bodyPr/>
        <a:lstStyle/>
        <a:p>
          <a:endParaRPr lang="en-US"/>
        </a:p>
      </dgm:t>
    </dgm:pt>
    <dgm:pt modelId="{5C47BAD6-BA92-43E8-9C31-6405FB707396}" type="pres">
      <dgm:prSet presAssocID="{FD1D5549-D87A-4813-8C3E-6A7A91465D33}" presName="cycle" presStyleCnt="0">
        <dgm:presLayoutVars>
          <dgm:dir/>
          <dgm:resizeHandles val="exact"/>
        </dgm:presLayoutVars>
      </dgm:prSet>
      <dgm:spPr/>
    </dgm:pt>
    <dgm:pt modelId="{FDE12B7A-696E-4CAC-BE76-317E94A0A643}" type="pres">
      <dgm:prSet presAssocID="{F46E2CED-CD96-42DC-B524-0B09CC5A07E8}" presName="dummy" presStyleCnt="0"/>
      <dgm:spPr/>
    </dgm:pt>
    <dgm:pt modelId="{FFB41396-188A-46BC-919F-092DA2CC9AF9}" type="pres">
      <dgm:prSet presAssocID="{F46E2CED-CD96-42DC-B524-0B09CC5A07E8}" presName="node" presStyleLbl="revTx" presStyleIdx="0" presStyleCnt="3">
        <dgm:presLayoutVars>
          <dgm:bulletEnabled val="1"/>
        </dgm:presLayoutVars>
      </dgm:prSet>
      <dgm:spPr/>
    </dgm:pt>
    <dgm:pt modelId="{C52B8740-9C8B-469D-8157-E7DAB281DC0A}" type="pres">
      <dgm:prSet presAssocID="{CB5B2CF7-3987-429B-A270-E72E991464D8}" presName="sibTrans" presStyleLbl="node1" presStyleIdx="0" presStyleCnt="3"/>
      <dgm:spPr/>
    </dgm:pt>
    <dgm:pt modelId="{DEEC62D3-B9FD-4613-8D4E-6ECFA74E426B}" type="pres">
      <dgm:prSet presAssocID="{D14B05CF-B335-4D33-BAE8-34ABE065AD07}" presName="dummy" presStyleCnt="0"/>
      <dgm:spPr/>
    </dgm:pt>
    <dgm:pt modelId="{416B5E1B-7C06-489D-A0DB-7D921F89E959}" type="pres">
      <dgm:prSet presAssocID="{D14B05CF-B335-4D33-BAE8-34ABE065AD07}" presName="node" presStyleLbl="revTx" presStyleIdx="1" presStyleCnt="3">
        <dgm:presLayoutVars>
          <dgm:bulletEnabled val="1"/>
        </dgm:presLayoutVars>
      </dgm:prSet>
      <dgm:spPr/>
    </dgm:pt>
    <dgm:pt modelId="{9524B542-FBDB-4710-B2A4-0679EA476ECA}" type="pres">
      <dgm:prSet presAssocID="{D116CA73-7DCA-4186-BA48-3EC3E5462ED5}" presName="sibTrans" presStyleLbl="node1" presStyleIdx="1" presStyleCnt="3"/>
      <dgm:spPr/>
    </dgm:pt>
    <dgm:pt modelId="{3D473C14-1DA5-451D-AC00-8705D5FAE814}" type="pres">
      <dgm:prSet presAssocID="{27AA8D38-D835-4109-BFC0-83E3620ECBD8}" presName="dummy" presStyleCnt="0"/>
      <dgm:spPr/>
    </dgm:pt>
    <dgm:pt modelId="{D92F7AAD-8B33-4BE5-9801-5A4D659C6F9F}" type="pres">
      <dgm:prSet presAssocID="{27AA8D38-D835-4109-BFC0-83E3620ECBD8}" presName="node" presStyleLbl="revTx" presStyleIdx="2" presStyleCnt="3">
        <dgm:presLayoutVars>
          <dgm:bulletEnabled val="1"/>
        </dgm:presLayoutVars>
      </dgm:prSet>
      <dgm:spPr/>
    </dgm:pt>
    <dgm:pt modelId="{6E9EC7E5-E9E1-4AA9-8C9C-74AFA4F1FED5}" type="pres">
      <dgm:prSet presAssocID="{4F184BFD-DB83-4AF0-BCAE-90F8DE61FEBF}" presName="sibTrans" presStyleLbl="node1" presStyleIdx="2" presStyleCnt="3"/>
      <dgm:spPr/>
    </dgm:pt>
  </dgm:ptLst>
  <dgm:cxnLst>
    <dgm:cxn modelId="{E90361C6-AFC1-4D91-85A7-0B1AD3961A75}" type="presOf" srcId="{CB5B2CF7-3987-429B-A270-E72E991464D8}" destId="{C52B8740-9C8B-469D-8157-E7DAB281DC0A}" srcOrd="0" destOrd="0" presId="urn:microsoft.com/office/officeart/2005/8/layout/cycle1"/>
    <dgm:cxn modelId="{78B94673-57AB-486B-86A4-E2CD2D42B8CE}" type="presOf" srcId="{FD1D5549-D87A-4813-8C3E-6A7A91465D33}" destId="{5C47BAD6-BA92-43E8-9C31-6405FB707396}" srcOrd="0" destOrd="0" presId="urn:microsoft.com/office/officeart/2005/8/layout/cycle1"/>
    <dgm:cxn modelId="{9F371285-0087-41BB-84C4-29CA9AF83603}" srcId="{FD1D5549-D87A-4813-8C3E-6A7A91465D33}" destId="{F46E2CED-CD96-42DC-B524-0B09CC5A07E8}" srcOrd="0" destOrd="0" parTransId="{875E65DA-5C58-44E8-9FC1-36CED4FDA10D}" sibTransId="{CB5B2CF7-3987-429B-A270-E72E991464D8}"/>
    <dgm:cxn modelId="{F06ED2E2-AB2B-48FC-9687-103A27D44A39}" type="presOf" srcId="{F46E2CED-CD96-42DC-B524-0B09CC5A07E8}" destId="{FFB41396-188A-46BC-919F-092DA2CC9AF9}" srcOrd="0" destOrd="0" presId="urn:microsoft.com/office/officeart/2005/8/layout/cycle1"/>
    <dgm:cxn modelId="{C716FE10-5EBA-4BCB-96E2-44A498EB360A}" type="presOf" srcId="{D116CA73-7DCA-4186-BA48-3EC3E5462ED5}" destId="{9524B542-FBDB-4710-B2A4-0679EA476ECA}" srcOrd="0" destOrd="0" presId="urn:microsoft.com/office/officeart/2005/8/layout/cycle1"/>
    <dgm:cxn modelId="{CAB444F3-6B60-49C8-9C40-50E756B2C576}" srcId="{FD1D5549-D87A-4813-8C3E-6A7A91465D33}" destId="{27AA8D38-D835-4109-BFC0-83E3620ECBD8}" srcOrd="2" destOrd="0" parTransId="{9451173F-B557-4928-8F84-42BC3677D39D}" sibTransId="{4F184BFD-DB83-4AF0-BCAE-90F8DE61FEBF}"/>
    <dgm:cxn modelId="{E5476C80-629C-47C9-85B4-F4DBCCD14451}" srcId="{FD1D5549-D87A-4813-8C3E-6A7A91465D33}" destId="{D14B05CF-B335-4D33-BAE8-34ABE065AD07}" srcOrd="1" destOrd="0" parTransId="{030F16EA-3C57-4AA2-8EAD-3D827E6F9299}" sibTransId="{D116CA73-7DCA-4186-BA48-3EC3E5462ED5}"/>
    <dgm:cxn modelId="{0F5CAB1F-1000-4203-B0A9-4C3A92917350}" type="presOf" srcId="{27AA8D38-D835-4109-BFC0-83E3620ECBD8}" destId="{D92F7AAD-8B33-4BE5-9801-5A4D659C6F9F}" srcOrd="0" destOrd="0" presId="urn:microsoft.com/office/officeart/2005/8/layout/cycle1"/>
    <dgm:cxn modelId="{AE199408-063A-4E4B-BD31-96921982966A}" type="presOf" srcId="{4F184BFD-DB83-4AF0-BCAE-90F8DE61FEBF}" destId="{6E9EC7E5-E9E1-4AA9-8C9C-74AFA4F1FED5}" srcOrd="0" destOrd="0" presId="urn:microsoft.com/office/officeart/2005/8/layout/cycle1"/>
    <dgm:cxn modelId="{D89439EE-92C2-4D77-A6CB-88918E787C5A}" type="presOf" srcId="{D14B05CF-B335-4D33-BAE8-34ABE065AD07}" destId="{416B5E1B-7C06-489D-A0DB-7D921F89E959}" srcOrd="0" destOrd="0" presId="urn:microsoft.com/office/officeart/2005/8/layout/cycle1"/>
    <dgm:cxn modelId="{34FE3D2F-5627-499B-BC63-FDF04A556DF6}" type="presParOf" srcId="{5C47BAD6-BA92-43E8-9C31-6405FB707396}" destId="{FDE12B7A-696E-4CAC-BE76-317E94A0A643}" srcOrd="0" destOrd="0" presId="urn:microsoft.com/office/officeart/2005/8/layout/cycle1"/>
    <dgm:cxn modelId="{0319A4DC-F612-446A-B6CA-4779FFFDF73E}" type="presParOf" srcId="{5C47BAD6-BA92-43E8-9C31-6405FB707396}" destId="{FFB41396-188A-46BC-919F-092DA2CC9AF9}" srcOrd="1" destOrd="0" presId="urn:microsoft.com/office/officeart/2005/8/layout/cycle1"/>
    <dgm:cxn modelId="{9F16D59C-201D-4F2F-8C42-F7B1657391B8}" type="presParOf" srcId="{5C47BAD6-BA92-43E8-9C31-6405FB707396}" destId="{C52B8740-9C8B-469D-8157-E7DAB281DC0A}" srcOrd="2" destOrd="0" presId="urn:microsoft.com/office/officeart/2005/8/layout/cycle1"/>
    <dgm:cxn modelId="{024A31F3-5669-4567-9A3D-6C880C9AA9C9}" type="presParOf" srcId="{5C47BAD6-BA92-43E8-9C31-6405FB707396}" destId="{DEEC62D3-B9FD-4613-8D4E-6ECFA74E426B}" srcOrd="3" destOrd="0" presId="urn:microsoft.com/office/officeart/2005/8/layout/cycle1"/>
    <dgm:cxn modelId="{A3304F72-8871-4C7F-9032-367FC131074A}" type="presParOf" srcId="{5C47BAD6-BA92-43E8-9C31-6405FB707396}" destId="{416B5E1B-7C06-489D-A0DB-7D921F89E959}" srcOrd="4" destOrd="0" presId="urn:microsoft.com/office/officeart/2005/8/layout/cycle1"/>
    <dgm:cxn modelId="{41F83DDA-7C41-4807-B4D1-EB736BC07E92}" type="presParOf" srcId="{5C47BAD6-BA92-43E8-9C31-6405FB707396}" destId="{9524B542-FBDB-4710-B2A4-0679EA476ECA}" srcOrd="5" destOrd="0" presId="urn:microsoft.com/office/officeart/2005/8/layout/cycle1"/>
    <dgm:cxn modelId="{CA21A8D8-6E35-49DE-9011-7E03C6C09293}" type="presParOf" srcId="{5C47BAD6-BA92-43E8-9C31-6405FB707396}" destId="{3D473C14-1DA5-451D-AC00-8705D5FAE814}" srcOrd="6" destOrd="0" presId="urn:microsoft.com/office/officeart/2005/8/layout/cycle1"/>
    <dgm:cxn modelId="{E579C227-F0E3-4E0B-A74D-3F6B04F629BB}" type="presParOf" srcId="{5C47BAD6-BA92-43E8-9C31-6405FB707396}" destId="{D92F7AAD-8B33-4BE5-9801-5A4D659C6F9F}" srcOrd="7" destOrd="0" presId="urn:microsoft.com/office/officeart/2005/8/layout/cycle1"/>
    <dgm:cxn modelId="{B39E26D7-8C91-4458-92D6-0DBB5FCE2C61}" type="presParOf" srcId="{5C47BAD6-BA92-43E8-9C31-6405FB707396}" destId="{6E9EC7E5-E9E1-4AA9-8C9C-74AFA4F1FED5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B41396-188A-46BC-919F-092DA2CC9AF9}">
      <dsp:nvSpPr>
        <dsp:cNvPr id="0" name=""/>
        <dsp:cNvSpPr/>
      </dsp:nvSpPr>
      <dsp:spPr>
        <a:xfrm>
          <a:off x="2793486" y="419208"/>
          <a:ext cx="1658980" cy="1658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charset="0"/>
            </a:rPr>
            <a:t>Analysis</a:t>
          </a:r>
        </a:p>
      </dsp:txBody>
      <dsp:txXfrm>
        <a:off x="2793486" y="419208"/>
        <a:ext cx="1658980" cy="1658980"/>
      </dsp:txXfrm>
    </dsp:sp>
    <dsp:sp modelId="{C52B8740-9C8B-469D-8157-E7DAB281DC0A}">
      <dsp:nvSpPr>
        <dsp:cNvPr id="0" name=""/>
        <dsp:cNvSpPr/>
      </dsp:nvSpPr>
      <dsp:spPr>
        <a:xfrm>
          <a:off x="263461" y="91965"/>
          <a:ext cx="3926015" cy="3926015"/>
        </a:xfrm>
        <a:prstGeom prst="circularArrow">
          <a:avLst>
            <a:gd name="adj1" fmla="val 8240"/>
            <a:gd name="adj2" fmla="val 575391"/>
            <a:gd name="adj3" fmla="val 2967179"/>
            <a:gd name="adj4" fmla="val 49495"/>
            <a:gd name="adj5" fmla="val 961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6B5E1B-7C06-489D-A0DB-7D921F89E959}">
      <dsp:nvSpPr>
        <dsp:cNvPr id="0" name=""/>
        <dsp:cNvSpPr/>
      </dsp:nvSpPr>
      <dsp:spPr>
        <a:xfrm>
          <a:off x="1396978" y="2838030"/>
          <a:ext cx="1658980" cy="1658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charset="0"/>
            </a:rPr>
            <a:t>Collaboration</a:t>
          </a:r>
        </a:p>
      </dsp:txBody>
      <dsp:txXfrm>
        <a:off x="1396978" y="2838030"/>
        <a:ext cx="1658980" cy="1658980"/>
      </dsp:txXfrm>
    </dsp:sp>
    <dsp:sp modelId="{9524B542-FBDB-4710-B2A4-0679EA476ECA}">
      <dsp:nvSpPr>
        <dsp:cNvPr id="0" name=""/>
        <dsp:cNvSpPr/>
      </dsp:nvSpPr>
      <dsp:spPr>
        <a:xfrm>
          <a:off x="263461" y="91965"/>
          <a:ext cx="3926015" cy="3926015"/>
        </a:xfrm>
        <a:prstGeom prst="circularArrow">
          <a:avLst>
            <a:gd name="adj1" fmla="val 8240"/>
            <a:gd name="adj2" fmla="val 575391"/>
            <a:gd name="adj3" fmla="val 10175114"/>
            <a:gd name="adj4" fmla="val 7257430"/>
            <a:gd name="adj5" fmla="val 961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2F7AAD-8B33-4BE5-9801-5A4D659C6F9F}">
      <dsp:nvSpPr>
        <dsp:cNvPr id="0" name=""/>
        <dsp:cNvSpPr/>
      </dsp:nvSpPr>
      <dsp:spPr>
        <a:xfrm>
          <a:off x="471" y="419208"/>
          <a:ext cx="1658980" cy="1658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charset="0"/>
            </a:rPr>
            <a:t>Reflection</a:t>
          </a:r>
        </a:p>
      </dsp:txBody>
      <dsp:txXfrm>
        <a:off x="471" y="419208"/>
        <a:ext cx="1658980" cy="1658980"/>
      </dsp:txXfrm>
    </dsp:sp>
    <dsp:sp modelId="{6E9EC7E5-E9E1-4AA9-8C9C-74AFA4F1FED5}">
      <dsp:nvSpPr>
        <dsp:cNvPr id="0" name=""/>
        <dsp:cNvSpPr/>
      </dsp:nvSpPr>
      <dsp:spPr>
        <a:xfrm>
          <a:off x="263461" y="91965"/>
          <a:ext cx="3926015" cy="3926015"/>
        </a:xfrm>
        <a:prstGeom prst="circularArrow">
          <a:avLst>
            <a:gd name="adj1" fmla="val 8240"/>
            <a:gd name="adj2" fmla="val 575391"/>
            <a:gd name="adj3" fmla="val 16859826"/>
            <a:gd name="adj4" fmla="val 14964784"/>
            <a:gd name="adj5" fmla="val 961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09657-B2B2-40BC-9DDC-597C2F6494F7}" type="datetimeFigureOut">
              <a:rPr lang="en-US" smtClean="0"/>
              <a:t>2/22/2017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A1F86-F33B-4C53-8C06-8DF8E0F66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702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7D16B5-63C3-48F6-B4E7-91E569E1F7F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952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62B890-EF00-4876-9EDF-5E73C952498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Question:  Who has PLCs in their districts/buildings?  What are the goals?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AD7F49-BD65-47DF-92A6-54E5B65C87C1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589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F00C2B-37AB-4740-BCA1-B6CDE847A106}" type="slidenum">
              <a:rPr lang="en-US" smtClean="0">
                <a:solidFill>
                  <a:srgbClr val="465E9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688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F00C2B-37AB-4740-BCA1-B6CDE847A106}" type="slidenum">
              <a:rPr lang="en-US" smtClean="0">
                <a:solidFill>
                  <a:srgbClr val="465E9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1964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F00C2B-37AB-4740-BCA1-B6CDE847A106}" type="slidenum">
              <a:rPr lang="en-US" smtClean="0">
                <a:solidFill>
                  <a:srgbClr val="465E9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462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F00C2B-37AB-4740-BCA1-B6CDE847A106}" type="slidenum">
              <a:rPr lang="en-US" smtClean="0">
                <a:solidFill>
                  <a:srgbClr val="465E9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4330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F00C2B-37AB-4740-BCA1-B6CDE847A106}" type="slidenum">
              <a:rPr lang="en-US" smtClean="0">
                <a:solidFill>
                  <a:srgbClr val="465E9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6740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2E36B-1547-4FB1-83A9-8DD5054B325B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5897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F51C1E-2991-414D-AC04-EA6D574081FE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7206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828800"/>
            <a:ext cx="8229600" cy="43021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75F02-F1A7-4FAC-8978-560AE200AA31}" type="slidenum">
              <a:rPr lang="en-U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236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435D4-BA10-4671-BB3B-E8A3D74CD610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0B4C-543E-4B55-A409-57FC280D66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2016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435D4-BA10-4671-BB3B-E8A3D74CD610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0B4C-543E-4B55-A409-57FC280D66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394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EDDC31-FA56-4C4D-9344-012D42F17439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9835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435D4-BA10-4671-BB3B-E8A3D74CD610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0B4C-543E-4B55-A409-57FC280D66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2206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435D4-BA10-4671-BB3B-E8A3D74CD610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0B4C-543E-4B55-A409-57FC280D66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284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435D4-BA10-4671-BB3B-E8A3D74CD610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0B4C-543E-4B55-A409-57FC280D66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9082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435D4-BA10-4671-BB3B-E8A3D74CD610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0B4C-543E-4B55-A409-57FC280D66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1578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435D4-BA10-4671-BB3B-E8A3D74CD610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0B4C-543E-4B55-A409-57FC280D66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1543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435D4-BA10-4671-BB3B-E8A3D74CD610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0B4C-543E-4B55-A409-57FC280D66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32024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435D4-BA10-4671-BB3B-E8A3D74CD610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0B4C-543E-4B55-A409-57FC280D66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411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435D4-BA10-4671-BB3B-E8A3D74CD610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0B4C-543E-4B55-A409-57FC280D66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8084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435D4-BA10-4671-BB3B-E8A3D74CD610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0B4C-543E-4B55-A409-57FC280D665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92734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435D4-BA10-4671-BB3B-E8A3D74CD610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0B4C-543E-4B55-A409-57FC280D66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75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805AF2-5BF3-4AF0-97D9-72AB507A78EA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4707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435D4-BA10-4671-BB3B-E8A3D74CD610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0B4C-543E-4B55-A409-57FC280D665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87856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435D4-BA10-4671-BB3B-E8A3D74CD610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0B4C-543E-4B55-A409-57FC280D66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933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435D4-BA10-4671-BB3B-E8A3D74CD610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0B4C-543E-4B55-A409-57FC280D66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667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435D4-BA10-4671-BB3B-E8A3D74CD610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F0B4C-543E-4B55-A409-57FC280D66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243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0FA78B-D08E-4331-8E8A-2B16461A484F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706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4E0F4B-D872-4BAD-83F2-4F2CC0FAE025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977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DFB69D-DA35-4113-B247-DD2FACD1847D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160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F34DD8-591B-46D3-AE25-99345BDC73E3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178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EECA5-4D71-40D8-9FFF-B62ECA5B298C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637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5628F1-B22E-4D31-A36A-F0F6CE1753B7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831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435D4-BA10-4671-BB3B-E8A3D74CD610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9FF0B4C-543E-4B55-A409-57FC280D66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96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435D4-BA10-4671-BB3B-E8A3D74CD610}" type="datetimeFigureOut">
              <a:rPr lang="en-GB" smtClean="0"/>
              <a:pPr/>
              <a:t>22/02/2017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9FF0B4C-543E-4B55-A409-57FC280D66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2697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62000" y="0"/>
            <a:ext cx="5791200" cy="16764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b="1" dirty="0">
                <a:latin typeface="Georgia" panose="02040502050405020303" pitchFamily="18" charset="0"/>
              </a:rPr>
              <a:t>Colleagues Empowering Colleagues Through Teaching Observations</a:t>
            </a:r>
            <a:endParaRPr lang="en-US" sz="28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13" name="Rectangle 5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1676400" y="2133600"/>
            <a:ext cx="4114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Dr. Shawn </a:t>
            </a:r>
            <a:r>
              <a:rPr lang="en-US" sz="2000" b="1" dirty="0" err="1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DiNarda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Watters</a:t>
            </a:r>
          </a:p>
          <a:p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Education Paraprofessional Program Coordinator</a:t>
            </a:r>
          </a:p>
          <a:p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sw94@uakron.edu</a:t>
            </a:r>
          </a:p>
        </p:txBody>
      </p:sp>
      <p:pic>
        <p:nvPicPr>
          <p:cNvPr id="1027" name="yui_3_10_0_1_1456849417380_1130" descr="University of Akron Wayne College is a small two-year, public school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191" y="76200"/>
            <a:ext cx="1412631" cy="1413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30" name="Picture 6" descr="http://wayne.uakron.edu/dotAsset/916bd9a8-158d-4f51-b1bd-a3dc96aea74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4" y="3429000"/>
            <a:ext cx="9048750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46731" y="6352612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Georgia" panose="02040502050405020303" pitchFamily="18" charset="0"/>
              </a:rPr>
              <a:t>March 17</a:t>
            </a:r>
            <a:r>
              <a:rPr lang="en-US" sz="1400" baseline="30000" dirty="0">
                <a:latin typeface="Georgia" panose="02040502050405020303" pitchFamily="18" charset="0"/>
              </a:rPr>
              <a:t>th</a:t>
            </a:r>
            <a:r>
              <a:rPr lang="en-US" sz="1400" dirty="0">
                <a:latin typeface="Georgia" panose="02040502050405020303" pitchFamily="18" charset="0"/>
              </a:rPr>
              <a:t>, 2017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5364989"/>
            <a:ext cx="1714500" cy="1295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7498" y="5498208"/>
            <a:ext cx="2219325" cy="130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466818"/>
      </p:ext>
    </p:extLst>
  </p:cSld>
  <p:clrMapOvr>
    <a:masterClrMapping/>
  </p:clrMapOvr>
  <p:transition spd="med" advTm="68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-60000">
            <a:off x="1051031" y="1367432"/>
            <a:ext cx="3063240" cy="877449"/>
          </a:xfrm>
        </p:spPr>
        <p:txBody>
          <a:bodyPr/>
          <a:lstStyle/>
          <a:p>
            <a:r>
              <a:rPr lang="en-US" dirty="0"/>
              <a:t>Impact of Peer Feedback: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 rot="-60000">
            <a:off x="1133737" y="2663322"/>
            <a:ext cx="3044952" cy="2103120"/>
          </a:xfrm>
        </p:spPr>
        <p:txBody>
          <a:bodyPr>
            <a:noAutofit/>
          </a:bodyPr>
          <a:lstStyle/>
          <a:p>
            <a:pPr marL="342900" indent="-342900">
              <a:buAutoNum type="arabicParenR"/>
            </a:pPr>
            <a:r>
              <a:rPr lang="en-US" sz="1800" dirty="0"/>
              <a:t>Valuing collaborative process</a:t>
            </a:r>
          </a:p>
          <a:p>
            <a:pPr marL="342900" indent="-342900">
              <a:buAutoNum type="arabicParenR"/>
            </a:pPr>
            <a:r>
              <a:rPr lang="en-US" sz="1800" dirty="0"/>
              <a:t>Increase in teaching confidence</a:t>
            </a:r>
          </a:p>
          <a:p>
            <a:pPr marL="342900" indent="-342900">
              <a:buAutoNum type="arabicParenR"/>
            </a:pPr>
            <a:r>
              <a:rPr lang="en-US" sz="1800" dirty="0"/>
              <a:t>Classroom climate</a:t>
            </a:r>
          </a:p>
          <a:p>
            <a:pPr marL="342900" indent="-342900">
              <a:buAutoNum type="arabicParenR"/>
            </a:pPr>
            <a:r>
              <a:rPr lang="en-US" sz="1800" dirty="0"/>
              <a:t>Classroom management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554" y="2060848"/>
            <a:ext cx="3724854" cy="2321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5133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Replication of Wilkins and Shin (2010)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63040" y="2119256"/>
            <a:ext cx="6196405" cy="3758015"/>
          </a:xfrm>
        </p:spPr>
        <p:txBody>
          <a:bodyPr/>
          <a:lstStyle/>
          <a:p>
            <a:r>
              <a:rPr lang="en-US" dirty="0"/>
              <a:t>My emerging themes mirrored the original findings.  N=25 pairs and 2 triads of pre-service teachers; N=6 pairs of higher education faculty across disciplines.</a:t>
            </a:r>
          </a:p>
          <a:p>
            <a:pPr lvl="1"/>
            <a:r>
              <a:rPr lang="en-US" dirty="0"/>
              <a:t>Reflections on classroom climate </a:t>
            </a:r>
          </a:p>
          <a:p>
            <a:pPr lvl="1"/>
            <a:r>
              <a:rPr lang="en-US" dirty="0"/>
              <a:t>Instructional planning and delivery of lesson</a:t>
            </a:r>
          </a:p>
          <a:p>
            <a:pPr lvl="1"/>
            <a:r>
              <a:rPr lang="en-US" dirty="0"/>
              <a:t>Classroom management skills</a:t>
            </a:r>
          </a:p>
          <a:p>
            <a:pPr lvl="1"/>
            <a:r>
              <a:rPr lang="en-US" dirty="0"/>
              <a:t>Recognized the value in peer collaboration</a:t>
            </a:r>
          </a:p>
          <a:p>
            <a:pPr lvl="1"/>
            <a:r>
              <a:rPr lang="en-US" dirty="0"/>
              <a:t>Positive impact on teaching confidence</a:t>
            </a:r>
          </a:p>
        </p:txBody>
      </p:sp>
    </p:spTree>
    <p:extLst>
      <p:ext uri="{BB962C8B-B14F-4D97-AF65-F5344CB8AC3E}">
        <p14:creationId xmlns:p14="http://schemas.microsoft.com/office/powerpoint/2010/main" val="4008630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Peer Feedback Matters:</a:t>
            </a:r>
          </a:p>
        </p:txBody>
      </p:sp>
      <p:sp>
        <p:nvSpPr>
          <p:cNvPr id="22533" name="AutoShape 5"/>
          <p:cNvSpPr>
            <a:spLocks noChangeArrowheads="1"/>
          </p:cNvSpPr>
          <p:nvPr/>
        </p:nvSpPr>
        <p:spPr bwMode="auto">
          <a:xfrm rot="670233">
            <a:off x="5715000" y="3810000"/>
            <a:ext cx="2895600" cy="1672952"/>
          </a:xfrm>
          <a:prstGeom prst="wedgeRoundRectCallout">
            <a:avLst>
              <a:gd name="adj1" fmla="val -60583"/>
              <a:gd name="adj2" fmla="val 34116"/>
              <a:gd name="adj3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prstClr val="black"/>
                </a:solidFill>
                <a:latin typeface="Times New Roman" pitchFamily="18" charset="0"/>
              </a:rPr>
              <a:t>Helpful in seeking out quality collegial support and encouraging professional lifelong learning.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prstClr val="black"/>
                </a:solidFill>
                <a:latin typeface="Times New Roman" pitchFamily="18" charset="0"/>
              </a:rPr>
              <a:t> 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22534" name="AutoShape 6"/>
          <p:cNvSpPr>
            <a:spLocks noChangeArrowheads="1"/>
          </p:cNvSpPr>
          <p:nvPr/>
        </p:nvSpPr>
        <p:spPr bwMode="auto">
          <a:xfrm rot="21185784">
            <a:off x="5959853" y="1751265"/>
            <a:ext cx="2895600" cy="1447800"/>
          </a:xfrm>
          <a:prstGeom prst="wedgeRoundRectCallout">
            <a:avLst>
              <a:gd name="adj1" fmla="val -75495"/>
              <a:gd name="adj2" fmla="val 65681"/>
              <a:gd name="adj3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</a:rPr>
              <a:t>Reflection and Collaboration are qualities that help educators grow professionally.</a:t>
            </a:r>
          </a:p>
        </p:txBody>
      </p:sp>
      <p:sp>
        <p:nvSpPr>
          <p:cNvPr id="22535" name="AutoShape 7"/>
          <p:cNvSpPr>
            <a:spLocks noChangeArrowheads="1"/>
          </p:cNvSpPr>
          <p:nvPr/>
        </p:nvSpPr>
        <p:spPr bwMode="auto">
          <a:xfrm rot="21372138">
            <a:off x="422764" y="4731861"/>
            <a:ext cx="3124200" cy="1364704"/>
          </a:xfrm>
          <a:prstGeom prst="wedgeRoundRectCallout">
            <a:avLst>
              <a:gd name="adj1" fmla="val 67708"/>
              <a:gd name="adj2" fmla="val -53194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</a:rPr>
              <a:t>Peer feedback incorporates collaboration.</a:t>
            </a:r>
          </a:p>
        </p:txBody>
      </p:sp>
      <p:sp>
        <p:nvSpPr>
          <p:cNvPr id="22536" name="AutoShape 8"/>
          <p:cNvSpPr>
            <a:spLocks noChangeArrowheads="1"/>
          </p:cNvSpPr>
          <p:nvPr/>
        </p:nvSpPr>
        <p:spPr bwMode="auto">
          <a:xfrm rot="292540">
            <a:off x="597240" y="2334936"/>
            <a:ext cx="3124200" cy="1490464"/>
          </a:xfrm>
          <a:prstGeom prst="wedgeRoundRectCallout">
            <a:avLst>
              <a:gd name="adj1" fmla="val 62449"/>
              <a:gd name="adj2" fmla="val 30667"/>
              <a:gd name="adj3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</a:rPr>
              <a:t>Peer feedback promoted more frequent reflection.</a:t>
            </a:r>
          </a:p>
        </p:txBody>
      </p:sp>
      <p:pic>
        <p:nvPicPr>
          <p:cNvPr id="27656" name="Picture 10" descr="MC900104172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4950" y="3657600"/>
            <a:ext cx="1098550" cy="226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6424612"/>
            <a:ext cx="1658937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275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  <p:bldP spid="22534" grpId="0" animBg="1"/>
      <p:bldP spid="22535" grpId="0" animBg="1"/>
      <p:bldP spid="225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Georgia" pitchFamily="18" charset="0"/>
              </a:rPr>
              <a:t>Take a risk</a:t>
            </a:r>
          </a:p>
        </p:txBody>
      </p:sp>
      <p:pic>
        <p:nvPicPr>
          <p:cNvPr id="52225" name="Content Placeholder 3" descr="ris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2264711"/>
            <a:ext cx="5400600" cy="3281615"/>
          </a:xfrm>
        </p:spPr>
      </p:pic>
    </p:spTree>
    <p:extLst>
      <p:ext uri="{BB962C8B-B14F-4D97-AF65-F5344CB8AC3E}">
        <p14:creationId xmlns:p14="http://schemas.microsoft.com/office/powerpoint/2010/main" val="85475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27584" y="980728"/>
            <a:ext cx="3312368" cy="43021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>
                <a:latin typeface="Georgia" pitchFamily="18" charset="0"/>
              </a:rPr>
              <a:t>ASK</a:t>
            </a:r>
          </a:p>
          <a:p>
            <a:pPr>
              <a:buNone/>
            </a:pPr>
            <a:r>
              <a:rPr lang="en-US" sz="3600" dirty="0">
                <a:latin typeface="Georgia" pitchFamily="18" charset="0"/>
              </a:rPr>
              <a:t>QUESTIONS</a:t>
            </a:r>
          </a:p>
        </p:txBody>
      </p:sp>
      <p:pic>
        <p:nvPicPr>
          <p:cNvPr id="5" name="Content Placeholder 8" descr="curious2.jpg"/>
          <p:cNvPicPr>
            <a:picLocks noChangeAspect="1"/>
          </p:cNvPicPr>
          <p:nvPr/>
        </p:nvPicPr>
        <p:blipFill>
          <a:blip r:embed="rId2" cstate="print"/>
          <a:srcRect l="20000" r="23333"/>
          <a:stretch>
            <a:fillRect/>
          </a:stretch>
        </p:blipFill>
        <p:spPr bwMode="auto">
          <a:xfrm>
            <a:off x="5508104" y="832822"/>
            <a:ext cx="3178696" cy="4001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08605"/>
            <a:ext cx="4203931" cy="3136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4050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Georgia" pitchFamily="18" charset="0"/>
              </a:rPr>
              <a:t>Be open-minded</a:t>
            </a:r>
          </a:p>
        </p:txBody>
      </p:sp>
      <p:pic>
        <p:nvPicPr>
          <p:cNvPr id="53250" name="Content Placeholder 3" descr="open minde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772816"/>
            <a:ext cx="2489605" cy="243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1" y="1772816"/>
            <a:ext cx="4056856" cy="4241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7556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Georgia" pitchFamily="18" charset="0"/>
              </a:rPr>
              <a:t>Reflect on what you know</a:t>
            </a:r>
          </a:p>
        </p:txBody>
      </p:sp>
      <p:pic>
        <p:nvPicPr>
          <p:cNvPr id="54274" name="Content Placeholder 3" descr="reflec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2133600"/>
            <a:ext cx="5127848" cy="3845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00140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Georgia" pitchFamily="18" charset="0"/>
              </a:rPr>
              <a:t>Collaborate</a:t>
            </a:r>
          </a:p>
        </p:txBody>
      </p:sp>
      <p:pic>
        <p:nvPicPr>
          <p:cNvPr id="5" name="Content Placeholder 7" descr="ants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03648" y="1904997"/>
            <a:ext cx="6309319" cy="425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451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Georgia" pitchFamily="18" charset="0"/>
              </a:rPr>
              <a:t>Share experiences</a:t>
            </a:r>
          </a:p>
        </p:txBody>
      </p:sp>
      <p:pic>
        <p:nvPicPr>
          <p:cNvPr id="58370" name="Content Placeholder 3" descr="sharin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05426" y="2204864"/>
            <a:ext cx="2949611" cy="1872208"/>
          </a:xfrm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564904"/>
            <a:ext cx="4521858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972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Georgia" pitchFamily="18" charset="0"/>
              </a:rPr>
              <a:t>Finally…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981201"/>
            <a:ext cx="6552728" cy="173583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dirty="0">
                <a:latin typeface="Georgia" pitchFamily="18" charset="0"/>
              </a:rPr>
              <a:t>“A precondition for doing anything to strengthen our practice is the existence of a collegial culture in which professionals talk about practice, share their craft knowledge, and observe and root for the success of one another.  Without these, no sustained change is possible.”  (</a:t>
            </a:r>
            <a:r>
              <a:rPr lang="en-US" dirty="0" err="1">
                <a:latin typeface="Georgia" pitchFamily="18" charset="0"/>
              </a:rPr>
              <a:t>DuFour</a:t>
            </a:r>
            <a:r>
              <a:rPr lang="en-US" dirty="0">
                <a:latin typeface="Georgia" pitchFamily="18" charset="0"/>
              </a:rPr>
              <a:t>, 2008)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84" y="4350051"/>
            <a:ext cx="3331071" cy="25079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884" y="-23418"/>
            <a:ext cx="2400300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825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Professional Development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2057400"/>
            <a:ext cx="7776864" cy="4038600"/>
          </a:xfrm>
        </p:spPr>
        <p:txBody>
          <a:bodyPr/>
          <a:lstStyle/>
          <a:p>
            <a:pPr eaLnBrk="1" hangingPunct="1"/>
            <a:r>
              <a:rPr lang="en-US" dirty="0"/>
              <a:t>PD allows educators to learn new ideas and techniques (Fullan, 2008).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6309320"/>
            <a:ext cx="1658937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249" y="3101359"/>
            <a:ext cx="2969679" cy="2645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27984" y="3519592"/>
            <a:ext cx="36724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Peer Feedback is one form of PD that is practical and effective in helping educators better understand the impact on student performance.</a:t>
            </a:r>
          </a:p>
        </p:txBody>
      </p:sp>
    </p:spTree>
    <p:extLst>
      <p:ext uri="{BB962C8B-B14F-4D97-AF65-F5344CB8AC3E}">
        <p14:creationId xmlns:p14="http://schemas.microsoft.com/office/powerpoint/2010/main" val="3041305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References</a:t>
            </a:r>
          </a:p>
        </p:txBody>
      </p:sp>
      <p:sp>
        <p:nvSpPr>
          <p:cNvPr id="63490" name="Rectangle 3"/>
          <p:cNvSpPr>
            <a:spLocks noGrp="1" noChangeArrowheads="1"/>
          </p:cNvSpPr>
          <p:nvPr>
            <p:ph idx="1"/>
          </p:nvPr>
        </p:nvSpPr>
        <p:spPr>
          <a:xfrm>
            <a:off x="1475656" y="2132856"/>
            <a:ext cx="6196405" cy="360381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400" dirty="0" err="1"/>
              <a:t>DuFour</a:t>
            </a:r>
            <a:r>
              <a:rPr lang="en-US" sz="1400" dirty="0"/>
              <a:t>, R. (2011). Work together but only if you want to. </a:t>
            </a:r>
            <a:r>
              <a:rPr lang="en-US" sz="1400" i="1" dirty="0"/>
              <a:t>Phi Delta </a:t>
            </a:r>
            <a:r>
              <a:rPr lang="en-US" sz="1400" i="1" dirty="0" err="1"/>
              <a:t>Kappan</a:t>
            </a:r>
            <a:r>
              <a:rPr lang="en-US" sz="1400" dirty="0"/>
              <a:t>, 92(5), 57-61.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400" dirty="0" err="1"/>
              <a:t>Fullan</a:t>
            </a:r>
            <a:r>
              <a:rPr lang="en-US" sz="1400" dirty="0"/>
              <a:t>, M. (2008). </a:t>
            </a:r>
            <a:r>
              <a:rPr lang="en-US" sz="1400" i="1" dirty="0"/>
              <a:t>The six secrets of change: what the best leaders do to help their organizations survive and thrive</a:t>
            </a:r>
            <a:r>
              <a:rPr lang="en-US" sz="1400" dirty="0"/>
              <a:t>. San Francisco: </a:t>
            </a:r>
            <a:r>
              <a:rPr lang="en-US" sz="1400" dirty="0" err="1"/>
              <a:t>Jossey</a:t>
            </a:r>
            <a:r>
              <a:rPr lang="en-US" sz="1400" dirty="0"/>
              <a:t>-Bass,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400" dirty="0" err="1"/>
              <a:t>McTighe</a:t>
            </a:r>
            <a:r>
              <a:rPr lang="en-US" sz="1400" dirty="0"/>
              <a:t>, J., &amp; </a:t>
            </a:r>
            <a:r>
              <a:rPr lang="en-US" sz="1400" dirty="0" err="1"/>
              <a:t>Emberger</a:t>
            </a:r>
            <a:r>
              <a:rPr lang="en-US" sz="1400" dirty="0"/>
              <a:t>, M. (2006). Teamwork on assessments creates powerful professional development. </a:t>
            </a:r>
            <a:r>
              <a:rPr lang="en-US" sz="1400" i="1" dirty="0"/>
              <a:t>Journal of Staff Development 27(1</a:t>
            </a:r>
            <a:r>
              <a:rPr lang="en-US" sz="1400" dirty="0"/>
              <a:t>): 38-44)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400" dirty="0"/>
              <a:t>Nelson, T., Deuel, A., </a:t>
            </a:r>
            <a:r>
              <a:rPr lang="en-US" sz="1400" dirty="0" err="1"/>
              <a:t>Slavit</a:t>
            </a:r>
            <a:r>
              <a:rPr lang="en-US" sz="1400" dirty="0"/>
              <a:t>, D., &amp; Kennedy, A. (2010). Leading deep conversations in collaborative inquiry groups. </a:t>
            </a:r>
            <a:r>
              <a:rPr lang="en-US" sz="1400" i="1" dirty="0"/>
              <a:t>Clearing House</a:t>
            </a:r>
            <a:r>
              <a:rPr lang="en-US" sz="1400" dirty="0"/>
              <a:t>, 83(5), 175-179. doi:10.1080/00098650903505498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400" dirty="0"/>
              <a:t>Professional learning communities need tools for collaboration. (2011). </a:t>
            </a:r>
            <a:r>
              <a:rPr lang="en-US" sz="1400" i="1" dirty="0"/>
              <a:t>T H E Journal</a:t>
            </a:r>
            <a:r>
              <a:rPr lang="en-US" sz="1400" dirty="0"/>
              <a:t>, 38(8), 42.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400" dirty="0" err="1"/>
              <a:t>Thessin</a:t>
            </a:r>
            <a:r>
              <a:rPr lang="en-US" sz="1400" dirty="0"/>
              <a:t>, R. A., &amp; Starr, J. P. (2011). Supporting the GROWTH of effective professional learning communities </a:t>
            </a:r>
            <a:r>
              <a:rPr lang="en-US" sz="1400" dirty="0" err="1"/>
              <a:t>districtwide</a:t>
            </a:r>
            <a:r>
              <a:rPr lang="en-US" sz="1400" dirty="0"/>
              <a:t>. </a:t>
            </a:r>
            <a:r>
              <a:rPr lang="en-US" sz="1400" i="1" dirty="0"/>
              <a:t>Phi Delta </a:t>
            </a:r>
            <a:r>
              <a:rPr lang="en-US" sz="1400" i="1" dirty="0" err="1"/>
              <a:t>Kappan</a:t>
            </a:r>
            <a:r>
              <a:rPr lang="en-US" sz="1400" dirty="0"/>
              <a:t>, 92(6), 48-54.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400" dirty="0"/>
              <a:t>Wilkins, E. A. &amp; Shin, E. K. (2010). Peer feedback: Who, what, when, why, &amp; how. </a:t>
            </a:r>
            <a:r>
              <a:rPr lang="en-US" sz="1400" i="1" dirty="0"/>
              <a:t>Kappa Delta Pi Record, 46 (3</a:t>
            </a:r>
            <a:r>
              <a:rPr lang="en-US" sz="1400" dirty="0"/>
              <a:t>), 112-117.</a:t>
            </a:r>
          </a:p>
        </p:txBody>
      </p:sp>
    </p:spTree>
    <p:extLst>
      <p:ext uri="{BB962C8B-B14F-4D97-AF65-F5344CB8AC3E}">
        <p14:creationId xmlns:p14="http://schemas.microsoft.com/office/powerpoint/2010/main" val="15608823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848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5024" y="548680"/>
            <a:ext cx="7632848" cy="8640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>
                <a:latin typeface="Georgia" pitchFamily="18" charset="0"/>
              </a:rPr>
              <a:t>What is Peer Feedback?</a:t>
            </a:r>
          </a:p>
        </p:txBody>
      </p:sp>
      <p:sp>
        <p:nvSpPr>
          <p:cNvPr id="6" name="Rectangle 5"/>
          <p:cNvSpPr/>
          <p:nvPr/>
        </p:nvSpPr>
        <p:spPr>
          <a:xfrm>
            <a:off x="683568" y="1484784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AA2B1E"/>
              </a:buClr>
              <a:buSzPct val="85000"/>
            </a:pPr>
            <a:r>
              <a:rPr lang="en-US" sz="2400" dirty="0">
                <a:solidFill>
                  <a:prstClr val="black"/>
                </a:solidFill>
              </a:rPr>
              <a:t>Peer feedback is reciprocal teaching – pairs of professionals observe one another as they incorporate new teaching techniques in the classroom.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529" y="4509120"/>
            <a:ext cx="4238449" cy="1602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2868454"/>
            <a:ext cx="3143250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933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you see?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2017643"/>
            <a:ext cx="5184576" cy="290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35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you see?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00192" y="4365104"/>
            <a:ext cx="1885950" cy="20955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80" y="3459882"/>
            <a:ext cx="571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2317" y="1916832"/>
            <a:ext cx="2962275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728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Georgia" pitchFamily="18" charset="0"/>
              </a:rPr>
              <a:t>3-Step Process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5477736" y="4470710"/>
            <a:ext cx="2985449" cy="493371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dirty="0"/>
              <a:t>Feedback Conference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6309320"/>
            <a:ext cx="1658937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7524">
            <a:off x="1047347" y="1836364"/>
            <a:ext cx="1382554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3767" y="2236223"/>
            <a:ext cx="3874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Planning Conference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2134">
            <a:off x="2910194" y="2868631"/>
            <a:ext cx="1469264" cy="12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59759" y="3263594"/>
            <a:ext cx="4059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Observation/Data collection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7270">
            <a:off x="4531678" y="4357225"/>
            <a:ext cx="951095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49090">
            <a:off x="1018544" y="4576008"/>
            <a:ext cx="144016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4895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dirty="0">
                <a:latin typeface="Georgia" pitchFamily="18" charset="0"/>
              </a:rPr>
              <a:t>Goals of Collaborative Feedback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629061514"/>
              </p:ext>
            </p:extLst>
          </p:nvPr>
        </p:nvGraphicFramePr>
        <p:xfrm>
          <a:off x="2286000" y="1905000"/>
          <a:ext cx="4452938" cy="4591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658937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5695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620688"/>
            <a:ext cx="6965245" cy="1202485"/>
          </a:xfrm>
        </p:spPr>
        <p:txBody>
          <a:bodyPr/>
          <a:lstStyle/>
          <a:p>
            <a:pPr eaLnBrk="1" hangingPunct="1"/>
            <a:r>
              <a:rPr lang="en-US" dirty="0">
                <a:latin typeface="Georgia" pitchFamily="18" charset="0"/>
              </a:rPr>
              <a:t>Importance of Reflection: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4149080"/>
            <a:ext cx="7707609" cy="1368151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>
                <a:latin typeface="Georgia" pitchFamily="18" charset="0"/>
              </a:rPr>
              <a:t>Reflection is encouraged because the written, objective feedback collected can be reviewed to look for recurring patterns and set instructional goals (Wilkins-Canter, 1997).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392" y="6398742"/>
            <a:ext cx="1658937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1" y="198884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9652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548680"/>
            <a:ext cx="6965245" cy="1202485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dirty="0">
                <a:latin typeface="Georgia" pitchFamily="18" charset="0"/>
              </a:rPr>
              <a:t>Step 1: Planning Conference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808666"/>
            <a:ext cx="6912768" cy="23898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>
                <a:latin typeface="Georgia" pitchFamily="18" charset="0"/>
              </a:rPr>
              <a:t>The teacher being observed explains to the peer reviewer the following: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eorgia" pitchFamily="18" charset="0"/>
              </a:rPr>
              <a:t>Lesson objectives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eorgia" pitchFamily="18" charset="0"/>
              </a:rPr>
              <a:t>Instructional activities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eorgia" pitchFamily="18" charset="0"/>
              </a:rPr>
              <a:t>Assessment strategies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Georgia" pitchFamily="18" charset="0"/>
              </a:rPr>
              <a:t>Class demographics that impact instruction</a:t>
            </a:r>
          </a:p>
          <a:p>
            <a:pPr lvl="1">
              <a:lnSpc>
                <a:spcPct val="90000"/>
              </a:lnSpc>
            </a:pPr>
            <a:endParaRPr lang="en-US" dirty="0">
              <a:latin typeface="Georgia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299875"/>
            <a:ext cx="1658937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430770"/>
            <a:ext cx="2448272" cy="2200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369729"/>
            <a:ext cx="24955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155598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</TotalTime>
  <Words>602</Words>
  <Application>Microsoft Office PowerPoint</Application>
  <PresentationFormat>On-screen Show (4:3)</PresentationFormat>
  <Paragraphs>66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Georgia</vt:lpstr>
      <vt:lpstr>Times New Roman</vt:lpstr>
      <vt:lpstr>Trebuchet MS</vt:lpstr>
      <vt:lpstr>Wingdings</vt:lpstr>
      <vt:lpstr>Wingdings 3</vt:lpstr>
      <vt:lpstr>Facet</vt:lpstr>
      <vt:lpstr>1_Facet</vt:lpstr>
      <vt:lpstr>Colleagues Empowering Colleagues Through Teaching Observations</vt:lpstr>
      <vt:lpstr>Professional Development</vt:lpstr>
      <vt:lpstr>PowerPoint Presentation</vt:lpstr>
      <vt:lpstr>What do you see?</vt:lpstr>
      <vt:lpstr>What do you see?</vt:lpstr>
      <vt:lpstr>3-Step Process </vt:lpstr>
      <vt:lpstr>Goals of Collaborative Feedback</vt:lpstr>
      <vt:lpstr>Importance of Reflection:</vt:lpstr>
      <vt:lpstr>Step 1: Planning Conference</vt:lpstr>
      <vt:lpstr>Impact of Peer Feedback:</vt:lpstr>
      <vt:lpstr>Replication of Wilkins and Shin (2010)</vt:lpstr>
      <vt:lpstr>Why Peer Feedback Matters:</vt:lpstr>
      <vt:lpstr>Take a risk</vt:lpstr>
      <vt:lpstr>PowerPoint Presentation</vt:lpstr>
      <vt:lpstr>Be open-minded</vt:lpstr>
      <vt:lpstr>Reflect on what you know</vt:lpstr>
      <vt:lpstr>Collaborate</vt:lpstr>
      <vt:lpstr>Share experiences</vt:lpstr>
      <vt:lpstr>Finally…</vt:lpstr>
      <vt:lpstr>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Lucy Anderson</dc:creator>
  <cp:lastModifiedBy>Shawn Watters</cp:lastModifiedBy>
  <cp:revision>54</cp:revision>
  <dcterms:created xsi:type="dcterms:W3CDTF">2011-04-01T08:10:39Z</dcterms:created>
  <dcterms:modified xsi:type="dcterms:W3CDTF">2017-02-22T17:39:34Z</dcterms:modified>
</cp:coreProperties>
</file>