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1" r:id="rId2"/>
  </p:sldMasterIdLst>
  <p:notesMasterIdLst>
    <p:notesMasterId r:id="rId24"/>
  </p:notesMasterIdLst>
  <p:sldIdLst>
    <p:sldId id="312" r:id="rId3"/>
    <p:sldId id="259" r:id="rId4"/>
    <p:sldId id="260" r:id="rId5"/>
    <p:sldId id="309" r:id="rId6"/>
    <p:sldId id="310" r:id="rId7"/>
    <p:sldId id="261" r:id="rId8"/>
    <p:sldId id="262" r:id="rId9"/>
    <p:sldId id="263" r:id="rId10"/>
    <p:sldId id="264" r:id="rId11"/>
    <p:sldId id="306" r:id="rId12"/>
    <p:sldId id="307" r:id="rId13"/>
    <p:sldId id="271" r:id="rId14"/>
    <p:sldId id="293" r:id="rId15"/>
    <p:sldId id="294" r:id="rId16"/>
    <p:sldId id="295" r:id="rId17"/>
    <p:sldId id="296" r:id="rId18"/>
    <p:sldId id="298" r:id="rId19"/>
    <p:sldId id="299" r:id="rId20"/>
    <p:sldId id="303" r:id="rId21"/>
    <p:sldId id="304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64"/>
    <a:srgbClr val="D4D90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6" autoAdjust="0"/>
    <p:restoredTop sz="86320" autoAdjust="0"/>
  </p:normalViewPr>
  <p:slideViewPr>
    <p:cSldViewPr showGuides="1">
      <p:cViewPr varScale="1">
        <p:scale>
          <a:sx n="74" d="100"/>
          <a:sy n="74" d="100"/>
        </p:scale>
        <p:origin x="462" y="60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264" y="1227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D5549-D87A-4813-8C3E-6A7A91465D3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46E2CED-CD96-42DC-B524-0B09CC5A07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Analysis</a:t>
          </a:r>
        </a:p>
      </dgm:t>
    </dgm:pt>
    <dgm:pt modelId="{875E65DA-5C58-44E8-9FC1-36CED4FDA10D}" type="parTrans" cxnId="{9F371285-0087-41BB-84C4-29CA9AF83603}">
      <dgm:prSet/>
      <dgm:spPr/>
      <dgm:t>
        <a:bodyPr/>
        <a:lstStyle/>
        <a:p>
          <a:endParaRPr lang="en-US"/>
        </a:p>
      </dgm:t>
    </dgm:pt>
    <dgm:pt modelId="{CB5B2CF7-3987-429B-A270-E72E991464D8}" type="sibTrans" cxnId="{9F371285-0087-41BB-84C4-29CA9AF83603}">
      <dgm:prSet/>
      <dgm:spPr/>
      <dgm:t>
        <a:bodyPr/>
        <a:lstStyle/>
        <a:p>
          <a:endParaRPr lang="en-US"/>
        </a:p>
      </dgm:t>
    </dgm:pt>
    <dgm:pt modelId="{D14B05CF-B335-4D33-BAE8-34ABE065AD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Collaboration</a:t>
          </a:r>
        </a:p>
      </dgm:t>
    </dgm:pt>
    <dgm:pt modelId="{030F16EA-3C57-4AA2-8EAD-3D827E6F9299}" type="parTrans" cxnId="{E5476C80-629C-47C9-85B4-F4DBCCD14451}">
      <dgm:prSet/>
      <dgm:spPr/>
      <dgm:t>
        <a:bodyPr/>
        <a:lstStyle/>
        <a:p>
          <a:endParaRPr lang="en-US"/>
        </a:p>
      </dgm:t>
    </dgm:pt>
    <dgm:pt modelId="{D116CA73-7DCA-4186-BA48-3EC3E5462ED5}" type="sibTrans" cxnId="{E5476C80-629C-47C9-85B4-F4DBCCD14451}">
      <dgm:prSet/>
      <dgm:spPr/>
      <dgm:t>
        <a:bodyPr/>
        <a:lstStyle/>
        <a:p>
          <a:endParaRPr lang="en-US"/>
        </a:p>
      </dgm:t>
    </dgm:pt>
    <dgm:pt modelId="{27AA8D38-D835-4109-BFC0-83E3620ECB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Reflection</a:t>
          </a:r>
        </a:p>
      </dgm:t>
    </dgm:pt>
    <dgm:pt modelId="{9451173F-B557-4928-8F84-42BC3677D39D}" type="parTrans" cxnId="{CAB444F3-6B60-49C8-9C40-50E756B2C576}">
      <dgm:prSet/>
      <dgm:spPr/>
      <dgm:t>
        <a:bodyPr/>
        <a:lstStyle/>
        <a:p>
          <a:endParaRPr lang="en-US"/>
        </a:p>
      </dgm:t>
    </dgm:pt>
    <dgm:pt modelId="{4F184BFD-DB83-4AF0-BCAE-90F8DE61FEBF}" type="sibTrans" cxnId="{CAB444F3-6B60-49C8-9C40-50E756B2C576}">
      <dgm:prSet/>
      <dgm:spPr/>
      <dgm:t>
        <a:bodyPr/>
        <a:lstStyle/>
        <a:p>
          <a:endParaRPr lang="en-US"/>
        </a:p>
      </dgm:t>
    </dgm:pt>
    <dgm:pt modelId="{5C47BAD6-BA92-43E8-9C31-6405FB707396}" type="pres">
      <dgm:prSet presAssocID="{FD1D5549-D87A-4813-8C3E-6A7A91465D33}" presName="cycle" presStyleCnt="0">
        <dgm:presLayoutVars>
          <dgm:dir/>
          <dgm:resizeHandles val="exact"/>
        </dgm:presLayoutVars>
      </dgm:prSet>
      <dgm:spPr/>
    </dgm:pt>
    <dgm:pt modelId="{FDE12B7A-696E-4CAC-BE76-317E94A0A643}" type="pres">
      <dgm:prSet presAssocID="{F46E2CED-CD96-42DC-B524-0B09CC5A07E8}" presName="dummy" presStyleCnt="0"/>
      <dgm:spPr/>
    </dgm:pt>
    <dgm:pt modelId="{FFB41396-188A-46BC-919F-092DA2CC9AF9}" type="pres">
      <dgm:prSet presAssocID="{F46E2CED-CD96-42DC-B524-0B09CC5A07E8}" presName="node" presStyleLbl="revTx" presStyleIdx="0" presStyleCnt="3">
        <dgm:presLayoutVars>
          <dgm:bulletEnabled val="1"/>
        </dgm:presLayoutVars>
      </dgm:prSet>
      <dgm:spPr/>
    </dgm:pt>
    <dgm:pt modelId="{C52B8740-9C8B-469D-8157-E7DAB281DC0A}" type="pres">
      <dgm:prSet presAssocID="{CB5B2CF7-3987-429B-A270-E72E991464D8}" presName="sibTrans" presStyleLbl="node1" presStyleIdx="0" presStyleCnt="3"/>
      <dgm:spPr/>
    </dgm:pt>
    <dgm:pt modelId="{DEEC62D3-B9FD-4613-8D4E-6ECFA74E426B}" type="pres">
      <dgm:prSet presAssocID="{D14B05CF-B335-4D33-BAE8-34ABE065AD07}" presName="dummy" presStyleCnt="0"/>
      <dgm:spPr/>
    </dgm:pt>
    <dgm:pt modelId="{416B5E1B-7C06-489D-A0DB-7D921F89E959}" type="pres">
      <dgm:prSet presAssocID="{D14B05CF-B335-4D33-BAE8-34ABE065AD07}" presName="node" presStyleLbl="revTx" presStyleIdx="1" presStyleCnt="3">
        <dgm:presLayoutVars>
          <dgm:bulletEnabled val="1"/>
        </dgm:presLayoutVars>
      </dgm:prSet>
      <dgm:spPr/>
    </dgm:pt>
    <dgm:pt modelId="{9524B542-FBDB-4710-B2A4-0679EA476ECA}" type="pres">
      <dgm:prSet presAssocID="{D116CA73-7DCA-4186-BA48-3EC3E5462ED5}" presName="sibTrans" presStyleLbl="node1" presStyleIdx="1" presStyleCnt="3"/>
      <dgm:spPr/>
    </dgm:pt>
    <dgm:pt modelId="{3D473C14-1DA5-451D-AC00-8705D5FAE814}" type="pres">
      <dgm:prSet presAssocID="{27AA8D38-D835-4109-BFC0-83E3620ECBD8}" presName="dummy" presStyleCnt="0"/>
      <dgm:spPr/>
    </dgm:pt>
    <dgm:pt modelId="{D92F7AAD-8B33-4BE5-9801-5A4D659C6F9F}" type="pres">
      <dgm:prSet presAssocID="{27AA8D38-D835-4109-BFC0-83E3620ECBD8}" presName="node" presStyleLbl="revTx" presStyleIdx="2" presStyleCnt="3">
        <dgm:presLayoutVars>
          <dgm:bulletEnabled val="1"/>
        </dgm:presLayoutVars>
      </dgm:prSet>
      <dgm:spPr/>
    </dgm:pt>
    <dgm:pt modelId="{6E9EC7E5-E9E1-4AA9-8C9C-74AFA4F1FED5}" type="pres">
      <dgm:prSet presAssocID="{4F184BFD-DB83-4AF0-BCAE-90F8DE61FEBF}" presName="sibTrans" presStyleLbl="node1" presStyleIdx="2" presStyleCnt="3"/>
      <dgm:spPr/>
    </dgm:pt>
  </dgm:ptLst>
  <dgm:cxnLst>
    <dgm:cxn modelId="{E90361C6-AFC1-4D91-85A7-0B1AD3961A75}" type="presOf" srcId="{CB5B2CF7-3987-429B-A270-E72E991464D8}" destId="{C52B8740-9C8B-469D-8157-E7DAB281DC0A}" srcOrd="0" destOrd="0" presId="urn:microsoft.com/office/officeart/2005/8/layout/cycle1"/>
    <dgm:cxn modelId="{78B94673-57AB-486B-86A4-E2CD2D42B8CE}" type="presOf" srcId="{FD1D5549-D87A-4813-8C3E-6A7A91465D33}" destId="{5C47BAD6-BA92-43E8-9C31-6405FB707396}" srcOrd="0" destOrd="0" presId="urn:microsoft.com/office/officeart/2005/8/layout/cycle1"/>
    <dgm:cxn modelId="{9F371285-0087-41BB-84C4-29CA9AF83603}" srcId="{FD1D5549-D87A-4813-8C3E-6A7A91465D33}" destId="{F46E2CED-CD96-42DC-B524-0B09CC5A07E8}" srcOrd="0" destOrd="0" parTransId="{875E65DA-5C58-44E8-9FC1-36CED4FDA10D}" sibTransId="{CB5B2CF7-3987-429B-A270-E72E991464D8}"/>
    <dgm:cxn modelId="{F06ED2E2-AB2B-48FC-9687-103A27D44A39}" type="presOf" srcId="{F46E2CED-CD96-42DC-B524-0B09CC5A07E8}" destId="{FFB41396-188A-46BC-919F-092DA2CC9AF9}" srcOrd="0" destOrd="0" presId="urn:microsoft.com/office/officeart/2005/8/layout/cycle1"/>
    <dgm:cxn modelId="{C716FE10-5EBA-4BCB-96E2-44A498EB360A}" type="presOf" srcId="{D116CA73-7DCA-4186-BA48-3EC3E5462ED5}" destId="{9524B542-FBDB-4710-B2A4-0679EA476ECA}" srcOrd="0" destOrd="0" presId="urn:microsoft.com/office/officeart/2005/8/layout/cycle1"/>
    <dgm:cxn modelId="{CAB444F3-6B60-49C8-9C40-50E756B2C576}" srcId="{FD1D5549-D87A-4813-8C3E-6A7A91465D33}" destId="{27AA8D38-D835-4109-BFC0-83E3620ECBD8}" srcOrd="2" destOrd="0" parTransId="{9451173F-B557-4928-8F84-42BC3677D39D}" sibTransId="{4F184BFD-DB83-4AF0-BCAE-90F8DE61FEBF}"/>
    <dgm:cxn modelId="{E5476C80-629C-47C9-85B4-F4DBCCD14451}" srcId="{FD1D5549-D87A-4813-8C3E-6A7A91465D33}" destId="{D14B05CF-B335-4D33-BAE8-34ABE065AD07}" srcOrd="1" destOrd="0" parTransId="{030F16EA-3C57-4AA2-8EAD-3D827E6F9299}" sibTransId="{D116CA73-7DCA-4186-BA48-3EC3E5462ED5}"/>
    <dgm:cxn modelId="{0F5CAB1F-1000-4203-B0A9-4C3A92917350}" type="presOf" srcId="{27AA8D38-D835-4109-BFC0-83E3620ECBD8}" destId="{D92F7AAD-8B33-4BE5-9801-5A4D659C6F9F}" srcOrd="0" destOrd="0" presId="urn:microsoft.com/office/officeart/2005/8/layout/cycle1"/>
    <dgm:cxn modelId="{AE199408-063A-4E4B-BD31-96921982966A}" type="presOf" srcId="{4F184BFD-DB83-4AF0-BCAE-90F8DE61FEBF}" destId="{6E9EC7E5-E9E1-4AA9-8C9C-74AFA4F1FED5}" srcOrd="0" destOrd="0" presId="urn:microsoft.com/office/officeart/2005/8/layout/cycle1"/>
    <dgm:cxn modelId="{D89439EE-92C2-4D77-A6CB-88918E787C5A}" type="presOf" srcId="{D14B05CF-B335-4D33-BAE8-34ABE065AD07}" destId="{416B5E1B-7C06-489D-A0DB-7D921F89E959}" srcOrd="0" destOrd="0" presId="urn:microsoft.com/office/officeart/2005/8/layout/cycle1"/>
    <dgm:cxn modelId="{34FE3D2F-5627-499B-BC63-FDF04A556DF6}" type="presParOf" srcId="{5C47BAD6-BA92-43E8-9C31-6405FB707396}" destId="{FDE12B7A-696E-4CAC-BE76-317E94A0A643}" srcOrd="0" destOrd="0" presId="urn:microsoft.com/office/officeart/2005/8/layout/cycle1"/>
    <dgm:cxn modelId="{0319A4DC-F612-446A-B6CA-4779FFFDF73E}" type="presParOf" srcId="{5C47BAD6-BA92-43E8-9C31-6405FB707396}" destId="{FFB41396-188A-46BC-919F-092DA2CC9AF9}" srcOrd="1" destOrd="0" presId="urn:microsoft.com/office/officeart/2005/8/layout/cycle1"/>
    <dgm:cxn modelId="{9F16D59C-201D-4F2F-8C42-F7B1657391B8}" type="presParOf" srcId="{5C47BAD6-BA92-43E8-9C31-6405FB707396}" destId="{C52B8740-9C8B-469D-8157-E7DAB281DC0A}" srcOrd="2" destOrd="0" presId="urn:microsoft.com/office/officeart/2005/8/layout/cycle1"/>
    <dgm:cxn modelId="{024A31F3-5669-4567-9A3D-6C880C9AA9C9}" type="presParOf" srcId="{5C47BAD6-BA92-43E8-9C31-6405FB707396}" destId="{DEEC62D3-B9FD-4613-8D4E-6ECFA74E426B}" srcOrd="3" destOrd="0" presId="urn:microsoft.com/office/officeart/2005/8/layout/cycle1"/>
    <dgm:cxn modelId="{A3304F72-8871-4C7F-9032-367FC131074A}" type="presParOf" srcId="{5C47BAD6-BA92-43E8-9C31-6405FB707396}" destId="{416B5E1B-7C06-489D-A0DB-7D921F89E959}" srcOrd="4" destOrd="0" presId="urn:microsoft.com/office/officeart/2005/8/layout/cycle1"/>
    <dgm:cxn modelId="{41F83DDA-7C41-4807-B4D1-EB736BC07E92}" type="presParOf" srcId="{5C47BAD6-BA92-43E8-9C31-6405FB707396}" destId="{9524B542-FBDB-4710-B2A4-0679EA476ECA}" srcOrd="5" destOrd="0" presId="urn:microsoft.com/office/officeart/2005/8/layout/cycle1"/>
    <dgm:cxn modelId="{CA21A8D8-6E35-49DE-9011-7E03C6C09293}" type="presParOf" srcId="{5C47BAD6-BA92-43E8-9C31-6405FB707396}" destId="{3D473C14-1DA5-451D-AC00-8705D5FAE814}" srcOrd="6" destOrd="0" presId="urn:microsoft.com/office/officeart/2005/8/layout/cycle1"/>
    <dgm:cxn modelId="{E579C227-F0E3-4E0B-A74D-3F6B04F629BB}" type="presParOf" srcId="{5C47BAD6-BA92-43E8-9C31-6405FB707396}" destId="{D92F7AAD-8B33-4BE5-9801-5A4D659C6F9F}" srcOrd="7" destOrd="0" presId="urn:microsoft.com/office/officeart/2005/8/layout/cycle1"/>
    <dgm:cxn modelId="{B39E26D7-8C91-4458-92D6-0DBB5FCE2C61}" type="presParOf" srcId="{5C47BAD6-BA92-43E8-9C31-6405FB707396}" destId="{6E9EC7E5-E9E1-4AA9-8C9C-74AFA4F1FED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1396-188A-46BC-919F-092DA2CC9AF9}">
      <dsp:nvSpPr>
        <dsp:cNvPr id="0" name=""/>
        <dsp:cNvSpPr/>
      </dsp:nvSpPr>
      <dsp:spPr>
        <a:xfrm>
          <a:off x="2793486" y="419208"/>
          <a:ext cx="1658980" cy="16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Analysis</a:t>
          </a:r>
        </a:p>
      </dsp:txBody>
      <dsp:txXfrm>
        <a:off x="2793486" y="419208"/>
        <a:ext cx="1658980" cy="1658980"/>
      </dsp:txXfrm>
    </dsp:sp>
    <dsp:sp modelId="{C52B8740-9C8B-469D-8157-E7DAB281DC0A}">
      <dsp:nvSpPr>
        <dsp:cNvPr id="0" name=""/>
        <dsp:cNvSpPr/>
      </dsp:nvSpPr>
      <dsp:spPr>
        <a:xfrm>
          <a:off x="263461" y="91965"/>
          <a:ext cx="3926015" cy="3926015"/>
        </a:xfrm>
        <a:prstGeom prst="circularArrow">
          <a:avLst>
            <a:gd name="adj1" fmla="val 8240"/>
            <a:gd name="adj2" fmla="val 575391"/>
            <a:gd name="adj3" fmla="val 2967179"/>
            <a:gd name="adj4" fmla="val 49495"/>
            <a:gd name="adj5" fmla="val 96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B5E1B-7C06-489D-A0DB-7D921F89E959}">
      <dsp:nvSpPr>
        <dsp:cNvPr id="0" name=""/>
        <dsp:cNvSpPr/>
      </dsp:nvSpPr>
      <dsp:spPr>
        <a:xfrm>
          <a:off x="1396978" y="2838030"/>
          <a:ext cx="1658980" cy="16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Collaboration</a:t>
          </a:r>
        </a:p>
      </dsp:txBody>
      <dsp:txXfrm>
        <a:off x="1396978" y="2838030"/>
        <a:ext cx="1658980" cy="1658980"/>
      </dsp:txXfrm>
    </dsp:sp>
    <dsp:sp modelId="{9524B542-FBDB-4710-B2A4-0679EA476ECA}">
      <dsp:nvSpPr>
        <dsp:cNvPr id="0" name=""/>
        <dsp:cNvSpPr/>
      </dsp:nvSpPr>
      <dsp:spPr>
        <a:xfrm>
          <a:off x="263461" y="91965"/>
          <a:ext cx="3926015" cy="3926015"/>
        </a:xfrm>
        <a:prstGeom prst="circularArrow">
          <a:avLst>
            <a:gd name="adj1" fmla="val 8240"/>
            <a:gd name="adj2" fmla="val 575391"/>
            <a:gd name="adj3" fmla="val 10175114"/>
            <a:gd name="adj4" fmla="val 7257430"/>
            <a:gd name="adj5" fmla="val 96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F7AAD-8B33-4BE5-9801-5A4D659C6F9F}">
      <dsp:nvSpPr>
        <dsp:cNvPr id="0" name=""/>
        <dsp:cNvSpPr/>
      </dsp:nvSpPr>
      <dsp:spPr>
        <a:xfrm>
          <a:off x="471" y="419208"/>
          <a:ext cx="1658980" cy="16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charset="0"/>
            </a:rPr>
            <a:t>Reflection</a:t>
          </a:r>
        </a:p>
      </dsp:txBody>
      <dsp:txXfrm>
        <a:off x="471" y="419208"/>
        <a:ext cx="1658980" cy="1658980"/>
      </dsp:txXfrm>
    </dsp:sp>
    <dsp:sp modelId="{6E9EC7E5-E9E1-4AA9-8C9C-74AFA4F1FED5}">
      <dsp:nvSpPr>
        <dsp:cNvPr id="0" name=""/>
        <dsp:cNvSpPr/>
      </dsp:nvSpPr>
      <dsp:spPr>
        <a:xfrm>
          <a:off x="263461" y="91965"/>
          <a:ext cx="3926015" cy="3926015"/>
        </a:xfrm>
        <a:prstGeom prst="circularArrow">
          <a:avLst>
            <a:gd name="adj1" fmla="val 8240"/>
            <a:gd name="adj2" fmla="val 575391"/>
            <a:gd name="adj3" fmla="val 16859826"/>
            <a:gd name="adj4" fmla="val 14964784"/>
            <a:gd name="adj5" fmla="val 96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9657-B2B2-40BC-9DDC-597C2F6494F7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1F86-F33B-4C53-8C06-8DF8E0F66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D16B5-63C3-48F6-B4E7-91E569E1F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2B890-EF00-4876-9EDF-5E73C95249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Question:  Who has PLCs in their districts/buildings?  What are the goals?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7F49-BD65-47DF-92A6-54E5B65C87C1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0C2B-37AB-4740-BCA1-B6CDE847A106}" type="slidenum">
              <a:rPr lang="en-U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0C2B-37AB-4740-BCA1-B6CDE847A106}" type="slidenum">
              <a:rPr lang="en-U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9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0C2B-37AB-4740-BCA1-B6CDE847A106}" type="slidenum">
              <a:rPr lang="en-U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0C2B-37AB-4740-BCA1-B6CDE847A106}" type="slidenum">
              <a:rPr lang="en-U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33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0C2B-37AB-4740-BCA1-B6CDE847A106}" type="slidenum">
              <a:rPr lang="en-U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2E36B-1547-4FB1-83A9-8DD5054B325B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8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51C1E-2991-414D-AC04-EA6D574081FE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2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5F02-F1A7-4FAC-8978-560AE200AA31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3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0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9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DDC31-FA56-4C4D-9344-012D42F17439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3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2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8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0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5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5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02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1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0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273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5AF2-5BF3-4AF0-97D9-72AB507A78E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0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8785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33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6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4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FA78B-D08E-4331-8E8A-2B16461A484F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E0F4B-D872-4BAD-83F2-4F2CC0FAE02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FB69D-DA35-4113-B247-DD2FACD1847D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34DD8-591B-46D3-AE25-99345BDC73E3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7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EECA5-4D71-40D8-9FFF-B62ECA5B298C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3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628F1-B22E-4D31-A36A-F0F6CE1753B7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35D4-BA10-4671-BB3B-E8A3D74CD610}" type="datetimeFigureOut">
              <a:rPr lang="en-GB" smtClean="0"/>
              <a:pPr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F0B4C-543E-4B55-A409-57FC280D66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9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57912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Georgia" panose="02040502050405020303" pitchFamily="18" charset="0"/>
              </a:rPr>
              <a:t>Colleagues Empowering Colleagues Through Teaching Observations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76400" y="2133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Dr. Shawn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DiNarda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Watters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Education Paraprofessional Program Coordinator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sw94@uakron.edu</a:t>
            </a:r>
          </a:p>
        </p:txBody>
      </p:sp>
      <p:pic>
        <p:nvPicPr>
          <p:cNvPr id="1027" name="yui_3_10_0_1_1456849417380_1130" descr="University of Akron Wayne College is a small two-year, public schoo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91" y="76200"/>
            <a:ext cx="1412631" cy="14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 descr="http://wayne.uakron.edu/dotAsset/916bd9a8-158d-4f51-b1bd-a3dc96aea7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" y="3429000"/>
            <a:ext cx="9048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6731" y="635261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March 17</a:t>
            </a:r>
            <a:r>
              <a:rPr lang="en-US" sz="1400" baseline="30000" dirty="0">
                <a:latin typeface="Georgia" panose="02040502050405020303" pitchFamily="18" charset="0"/>
              </a:rPr>
              <a:t>th</a:t>
            </a:r>
            <a:r>
              <a:rPr lang="en-US" sz="1400" dirty="0">
                <a:latin typeface="Georgia" panose="02040502050405020303" pitchFamily="18" charset="0"/>
              </a:rPr>
              <a:t>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364989"/>
            <a:ext cx="17145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498" y="5498208"/>
            <a:ext cx="2219325" cy="13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66818"/>
      </p:ext>
    </p:extLst>
  </p:cSld>
  <p:clrMapOvr>
    <a:masterClrMapping/>
  </p:clrMapOvr>
  <p:transition spd="med" advTm="6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051031" y="1367432"/>
            <a:ext cx="3063240" cy="877449"/>
          </a:xfrm>
        </p:spPr>
        <p:txBody>
          <a:bodyPr/>
          <a:lstStyle/>
          <a:p>
            <a:r>
              <a:rPr lang="en-US" dirty="0"/>
              <a:t>Impact of Peer Feedback: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3737" y="2663322"/>
            <a:ext cx="3044952" cy="210312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1800" dirty="0"/>
              <a:t>Valuing collaborative process</a:t>
            </a:r>
          </a:p>
          <a:p>
            <a:pPr marL="342900" indent="-342900">
              <a:buAutoNum type="arabicParenR"/>
            </a:pPr>
            <a:r>
              <a:rPr lang="en-US" sz="1800" dirty="0"/>
              <a:t>Increase in teaching confidence</a:t>
            </a:r>
          </a:p>
          <a:p>
            <a:pPr marL="342900" indent="-342900">
              <a:buAutoNum type="arabicParenR"/>
            </a:pPr>
            <a:r>
              <a:rPr lang="en-US" sz="1800" dirty="0"/>
              <a:t>Classroom climate</a:t>
            </a:r>
          </a:p>
          <a:p>
            <a:pPr marL="342900" indent="-342900">
              <a:buAutoNum type="arabicParenR"/>
            </a:pPr>
            <a:r>
              <a:rPr lang="en-US" sz="1800" dirty="0"/>
              <a:t>Classroom management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54" y="2060848"/>
            <a:ext cx="3724854" cy="232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3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Replication of Wilkins and Shin (2010)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58015"/>
          </a:xfrm>
        </p:spPr>
        <p:txBody>
          <a:bodyPr/>
          <a:lstStyle/>
          <a:p>
            <a:r>
              <a:rPr lang="en-US" dirty="0"/>
              <a:t>My emerging themes mirrored the original findings.  N=25 pairs and 2 triads of pre-service teachers; N=6 pairs of higher education faculty across disciplines.</a:t>
            </a:r>
          </a:p>
          <a:p>
            <a:pPr lvl="1"/>
            <a:r>
              <a:rPr lang="en-US" dirty="0"/>
              <a:t>Reflections on classroom climate </a:t>
            </a:r>
          </a:p>
          <a:p>
            <a:pPr lvl="1"/>
            <a:r>
              <a:rPr lang="en-US" dirty="0"/>
              <a:t>Instructional planning and delivery of lesson</a:t>
            </a:r>
          </a:p>
          <a:p>
            <a:pPr lvl="1"/>
            <a:r>
              <a:rPr lang="en-US" dirty="0"/>
              <a:t>Classroom management skills</a:t>
            </a:r>
          </a:p>
          <a:p>
            <a:pPr lvl="1"/>
            <a:r>
              <a:rPr lang="en-US" dirty="0"/>
              <a:t>Recognized the value in peer collaboration</a:t>
            </a:r>
          </a:p>
          <a:p>
            <a:pPr lvl="1"/>
            <a:r>
              <a:rPr lang="en-US" dirty="0"/>
              <a:t>Positive impact on teaching confidence</a:t>
            </a:r>
          </a:p>
        </p:txBody>
      </p:sp>
    </p:spTree>
    <p:extLst>
      <p:ext uri="{BB962C8B-B14F-4D97-AF65-F5344CB8AC3E}">
        <p14:creationId xmlns:p14="http://schemas.microsoft.com/office/powerpoint/2010/main" val="400863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Peer Feedback Matters: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670233">
            <a:off x="5715000" y="3810000"/>
            <a:ext cx="2895600" cy="1672952"/>
          </a:xfrm>
          <a:prstGeom prst="wedgeRoundRectCallout">
            <a:avLst>
              <a:gd name="adj1" fmla="val -60583"/>
              <a:gd name="adj2" fmla="val 34116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Helpful in seeking out quality collegial support and encouraging professional lifelong learning.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21185784">
            <a:off x="5959853" y="1751265"/>
            <a:ext cx="2895600" cy="1447800"/>
          </a:xfrm>
          <a:prstGeom prst="wedgeRoundRectCallout">
            <a:avLst>
              <a:gd name="adj1" fmla="val -75495"/>
              <a:gd name="adj2" fmla="val 65681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Reflection and Collaboration are qualities that help educators grow professionally.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21372138">
            <a:off x="422764" y="4731861"/>
            <a:ext cx="3124200" cy="1364704"/>
          </a:xfrm>
          <a:prstGeom prst="wedgeRoundRectCallout">
            <a:avLst>
              <a:gd name="adj1" fmla="val 67708"/>
              <a:gd name="adj2" fmla="val -531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Peer feedback incorporates collaboration.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292540">
            <a:off x="597240" y="2334936"/>
            <a:ext cx="3124200" cy="1490464"/>
          </a:xfrm>
          <a:prstGeom prst="wedgeRoundRectCallout">
            <a:avLst>
              <a:gd name="adj1" fmla="val 62449"/>
              <a:gd name="adj2" fmla="val 30667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Peer feedback promoted more frequent reflection.</a:t>
            </a:r>
          </a:p>
        </p:txBody>
      </p:sp>
      <p:pic>
        <p:nvPicPr>
          <p:cNvPr id="27656" name="Picture 10" descr="MC90010417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950" y="3657600"/>
            <a:ext cx="1098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424612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Take a risk</a:t>
            </a:r>
          </a:p>
        </p:txBody>
      </p:sp>
      <p:pic>
        <p:nvPicPr>
          <p:cNvPr id="52225" name="Content Placeholder 3" descr="ri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64711"/>
            <a:ext cx="5400600" cy="3281615"/>
          </a:xfrm>
        </p:spPr>
      </p:pic>
    </p:spTree>
    <p:extLst>
      <p:ext uri="{BB962C8B-B14F-4D97-AF65-F5344CB8AC3E}">
        <p14:creationId xmlns:p14="http://schemas.microsoft.com/office/powerpoint/2010/main" val="8547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980728"/>
            <a:ext cx="3312368" cy="4302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Georgia" pitchFamily="18" charset="0"/>
              </a:rPr>
              <a:t>ASK</a:t>
            </a:r>
          </a:p>
          <a:p>
            <a:pPr>
              <a:buNone/>
            </a:pPr>
            <a:r>
              <a:rPr lang="en-US" sz="3600" dirty="0">
                <a:latin typeface="Georgia" pitchFamily="18" charset="0"/>
              </a:rPr>
              <a:t>QUESTIONS</a:t>
            </a:r>
          </a:p>
        </p:txBody>
      </p:sp>
      <p:pic>
        <p:nvPicPr>
          <p:cNvPr id="5" name="Content Placeholder 8" descr="curious2.jpg"/>
          <p:cNvPicPr>
            <a:picLocks noChangeAspect="1"/>
          </p:cNvPicPr>
          <p:nvPr/>
        </p:nvPicPr>
        <p:blipFill>
          <a:blip r:embed="rId2" cstate="print"/>
          <a:srcRect l="20000" r="23333"/>
          <a:stretch>
            <a:fillRect/>
          </a:stretch>
        </p:blipFill>
        <p:spPr bwMode="auto">
          <a:xfrm>
            <a:off x="5508104" y="832822"/>
            <a:ext cx="3178696" cy="40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605"/>
            <a:ext cx="4203931" cy="31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5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Be open-minded</a:t>
            </a:r>
          </a:p>
        </p:txBody>
      </p:sp>
      <p:pic>
        <p:nvPicPr>
          <p:cNvPr id="53250" name="Content Placeholder 3" descr="open mind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489605" cy="243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772816"/>
            <a:ext cx="4056856" cy="42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5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Reflect on what you know</a:t>
            </a:r>
          </a:p>
        </p:txBody>
      </p:sp>
      <p:pic>
        <p:nvPicPr>
          <p:cNvPr id="54274" name="Content Placeholder 3" descr="refl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127848" cy="38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14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Collaborate</a:t>
            </a:r>
          </a:p>
        </p:txBody>
      </p:sp>
      <p:pic>
        <p:nvPicPr>
          <p:cNvPr id="5" name="Content Placeholder 7" descr="ant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1904997"/>
            <a:ext cx="6309319" cy="425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5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Share experiences</a:t>
            </a:r>
          </a:p>
        </p:txBody>
      </p:sp>
      <p:pic>
        <p:nvPicPr>
          <p:cNvPr id="58370" name="Content Placeholder 3" descr="sha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5426" y="2204864"/>
            <a:ext cx="2949611" cy="1872208"/>
          </a:xfr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452185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7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Finally…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1201"/>
            <a:ext cx="6552728" cy="17358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Georgia" pitchFamily="18" charset="0"/>
              </a:rPr>
              <a:t>“A precondition for doing anything to strengthen our practice is the existence of a collegial culture in which professionals talk about practice, share their craft knowledge, and observe and root for the success of one another.  Without these, no sustained change is possible.”  (</a:t>
            </a:r>
            <a:r>
              <a:rPr lang="en-US" dirty="0" err="1">
                <a:latin typeface="Georgia" pitchFamily="18" charset="0"/>
              </a:rPr>
              <a:t>DuFour</a:t>
            </a:r>
            <a:r>
              <a:rPr lang="en-US" dirty="0">
                <a:latin typeface="Georgia" pitchFamily="18" charset="0"/>
              </a:rPr>
              <a:t>, 2008)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4" y="4350051"/>
            <a:ext cx="3331071" cy="2507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884" y="-23418"/>
            <a:ext cx="240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57400"/>
            <a:ext cx="7776864" cy="4038600"/>
          </a:xfrm>
        </p:spPr>
        <p:txBody>
          <a:bodyPr/>
          <a:lstStyle/>
          <a:p>
            <a:pPr eaLnBrk="1" hangingPunct="1"/>
            <a:r>
              <a:rPr lang="en-US" dirty="0"/>
              <a:t>PD allows educators to learn new ideas and techniques (Fullan, 2008).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09320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9" y="3101359"/>
            <a:ext cx="2969679" cy="26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3519592"/>
            <a:ext cx="367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Peer Feedback is one form of PD that is practical and effective in helping educators better understand the impact on student performance.</a:t>
            </a:r>
          </a:p>
        </p:txBody>
      </p:sp>
    </p:spTree>
    <p:extLst>
      <p:ext uri="{BB962C8B-B14F-4D97-AF65-F5344CB8AC3E}">
        <p14:creationId xmlns:p14="http://schemas.microsoft.com/office/powerpoint/2010/main" val="304130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References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/>
              <a:t>DuFour</a:t>
            </a:r>
            <a:r>
              <a:rPr lang="en-US" sz="1400" dirty="0"/>
              <a:t>, R. (2011). Work together but only if you want to. </a:t>
            </a:r>
            <a:r>
              <a:rPr lang="en-US" sz="1400" i="1" dirty="0"/>
              <a:t>Phi Delta </a:t>
            </a:r>
            <a:r>
              <a:rPr lang="en-US" sz="1400" i="1" dirty="0" err="1"/>
              <a:t>Kappan</a:t>
            </a:r>
            <a:r>
              <a:rPr lang="en-US" sz="1400" dirty="0"/>
              <a:t>, 92(5), 57-61.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/>
              <a:t>Fullan</a:t>
            </a:r>
            <a:r>
              <a:rPr lang="en-US" sz="1400" dirty="0"/>
              <a:t>, M. (2008). </a:t>
            </a:r>
            <a:r>
              <a:rPr lang="en-US" sz="1400" i="1" dirty="0"/>
              <a:t>The six secrets of change: what the best leaders do to help their organizations survive and thrive</a:t>
            </a:r>
            <a:r>
              <a:rPr lang="en-US" sz="1400" dirty="0"/>
              <a:t>. San Francisco: </a:t>
            </a:r>
            <a:r>
              <a:rPr lang="en-US" sz="1400" dirty="0" err="1"/>
              <a:t>Jossey</a:t>
            </a:r>
            <a:r>
              <a:rPr lang="en-US" sz="1400" dirty="0"/>
              <a:t>-Bass,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/>
              <a:t>McTighe</a:t>
            </a:r>
            <a:r>
              <a:rPr lang="en-US" sz="1400" dirty="0"/>
              <a:t>, J., &amp; </a:t>
            </a:r>
            <a:r>
              <a:rPr lang="en-US" sz="1400" dirty="0" err="1"/>
              <a:t>Emberger</a:t>
            </a:r>
            <a:r>
              <a:rPr lang="en-US" sz="1400" dirty="0"/>
              <a:t>, M. (2006). Teamwork on assessments creates powerful professional development. </a:t>
            </a:r>
            <a:r>
              <a:rPr lang="en-US" sz="1400" i="1" dirty="0"/>
              <a:t>Journal of Staff Development 27(1</a:t>
            </a:r>
            <a:r>
              <a:rPr lang="en-US" sz="1400" dirty="0"/>
              <a:t>): 38-44)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Nelson, T., Deuel, A., </a:t>
            </a:r>
            <a:r>
              <a:rPr lang="en-US" sz="1400" dirty="0" err="1"/>
              <a:t>Slavit</a:t>
            </a:r>
            <a:r>
              <a:rPr lang="en-US" sz="1400" dirty="0"/>
              <a:t>, D., &amp; Kennedy, A. (2010). Leading deep conversations in collaborative inquiry groups. </a:t>
            </a:r>
            <a:r>
              <a:rPr lang="en-US" sz="1400" i="1" dirty="0"/>
              <a:t>Clearing House</a:t>
            </a:r>
            <a:r>
              <a:rPr lang="en-US" sz="1400" dirty="0"/>
              <a:t>, 83(5), 175-179. doi:10.1080/00098650903505498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Professional learning communities need tools for collaboration. (2011). </a:t>
            </a:r>
            <a:r>
              <a:rPr lang="en-US" sz="1400" i="1" dirty="0"/>
              <a:t>T H E Journal</a:t>
            </a:r>
            <a:r>
              <a:rPr lang="en-US" sz="1400" dirty="0"/>
              <a:t>, 38(8), 42.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err="1"/>
              <a:t>Thessin</a:t>
            </a:r>
            <a:r>
              <a:rPr lang="en-US" sz="1400" dirty="0"/>
              <a:t>, R. A., &amp; Starr, J. P. (2011). Supporting the GROWTH of effective professional learning communities </a:t>
            </a:r>
            <a:r>
              <a:rPr lang="en-US" sz="1400" dirty="0" err="1"/>
              <a:t>districtwide</a:t>
            </a:r>
            <a:r>
              <a:rPr lang="en-US" sz="1400" dirty="0"/>
              <a:t>. </a:t>
            </a:r>
            <a:r>
              <a:rPr lang="en-US" sz="1400" i="1" dirty="0"/>
              <a:t>Phi Delta </a:t>
            </a:r>
            <a:r>
              <a:rPr lang="en-US" sz="1400" i="1" dirty="0" err="1"/>
              <a:t>Kappan</a:t>
            </a:r>
            <a:r>
              <a:rPr lang="en-US" sz="1400" dirty="0"/>
              <a:t>, 92(6), 48-54.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Wilkins, E. A. &amp; Shin, E. K. (2010). Peer feedback: Who, what, when, why, &amp; how. </a:t>
            </a:r>
            <a:r>
              <a:rPr lang="en-US" sz="1400" i="1" dirty="0"/>
              <a:t>Kappa Delta Pi Record, 46 (3</a:t>
            </a:r>
            <a:r>
              <a:rPr lang="en-US" sz="1400" dirty="0"/>
              <a:t>), 112-117.</a:t>
            </a:r>
          </a:p>
        </p:txBody>
      </p:sp>
    </p:spTree>
    <p:extLst>
      <p:ext uri="{BB962C8B-B14F-4D97-AF65-F5344CB8AC3E}">
        <p14:creationId xmlns:p14="http://schemas.microsoft.com/office/powerpoint/2010/main" val="156088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24" y="548680"/>
            <a:ext cx="763284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latin typeface="Georgia" pitchFamily="18" charset="0"/>
              </a:rPr>
              <a:t>What is Peer Feedback?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4847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US" sz="2400" dirty="0">
                <a:solidFill>
                  <a:prstClr val="black"/>
                </a:solidFill>
              </a:rPr>
              <a:t>Peer feedback is reciprocal teaching – pairs of professionals observe one another as they incorporate new teaching techniques in the classroom.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29" y="4509120"/>
            <a:ext cx="4238449" cy="16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68454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17643"/>
            <a:ext cx="5184576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192" y="4365104"/>
            <a:ext cx="1885950" cy="2095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" y="3459882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17" y="1916832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3-Step Process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477736" y="4470710"/>
            <a:ext cx="2985449" cy="49337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Feedback Conference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09320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24">
            <a:off x="1047347" y="1836364"/>
            <a:ext cx="138255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7" y="2236223"/>
            <a:ext cx="387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Planning Conference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134">
            <a:off x="2910194" y="2868631"/>
            <a:ext cx="1469264" cy="12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9759" y="3263594"/>
            <a:ext cx="405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Observation/Data collection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270">
            <a:off x="4531678" y="4357225"/>
            <a:ext cx="95109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090">
            <a:off x="1018544" y="4576008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9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Georgia" pitchFamily="18" charset="0"/>
              </a:rPr>
              <a:t>Goals of Collaborative Feedback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9061514"/>
              </p:ext>
            </p:extLst>
          </p:nvPr>
        </p:nvGraphicFramePr>
        <p:xfrm>
          <a:off x="2286000" y="1905000"/>
          <a:ext cx="4452938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81328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9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Importance of Reflection: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4149080"/>
            <a:ext cx="7707609" cy="136815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Georgia" pitchFamily="18" charset="0"/>
              </a:rPr>
              <a:t>Reflection is encouraged because the written, objective feedback collected can be reviewed to look for recurring patterns and set instructional goals (Wilkins-Canter, 1997).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92" y="6398742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9888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Georgia" pitchFamily="18" charset="0"/>
              </a:rPr>
              <a:t>Step 1: Planning Conference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08666"/>
            <a:ext cx="6912768" cy="2389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The teacher being observed explains to the peer reviewer the following: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Lesson objectives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Instructional activities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Assessment strategies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Class demographics that impact instruction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99875"/>
            <a:ext cx="16589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0770"/>
            <a:ext cx="2448272" cy="22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9729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559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602</Words>
  <Application>Microsoft Office PowerPoint</Application>
  <PresentationFormat>On-screen Show (4:3)</PresentationFormat>
  <Paragraphs>66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Facet</vt:lpstr>
      <vt:lpstr>1_Facet</vt:lpstr>
      <vt:lpstr>Colleagues Empowering Colleagues Through Teaching Observations</vt:lpstr>
      <vt:lpstr>Professional Development</vt:lpstr>
      <vt:lpstr>PowerPoint Presentation</vt:lpstr>
      <vt:lpstr>What do you see?</vt:lpstr>
      <vt:lpstr>What do you see?</vt:lpstr>
      <vt:lpstr>3-Step Process </vt:lpstr>
      <vt:lpstr>Goals of Collaborative Feedback</vt:lpstr>
      <vt:lpstr>Importance of Reflection:</vt:lpstr>
      <vt:lpstr>Step 1: Planning Conference</vt:lpstr>
      <vt:lpstr>Impact of Peer Feedback:</vt:lpstr>
      <vt:lpstr>Replication of Wilkins and Shin (2010)</vt:lpstr>
      <vt:lpstr>Why Peer Feedback Matters:</vt:lpstr>
      <vt:lpstr>Take a risk</vt:lpstr>
      <vt:lpstr>PowerPoint Presentation</vt:lpstr>
      <vt:lpstr>Be open-minded</vt:lpstr>
      <vt:lpstr>Reflect on what you know</vt:lpstr>
      <vt:lpstr>Collaborate</vt:lpstr>
      <vt:lpstr>Share experiences</vt:lpstr>
      <vt:lpstr>Finally…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Anderson</dc:creator>
  <cp:lastModifiedBy>Shawn Watters</cp:lastModifiedBy>
  <cp:revision>54</cp:revision>
  <dcterms:created xsi:type="dcterms:W3CDTF">2011-04-01T08:10:39Z</dcterms:created>
  <dcterms:modified xsi:type="dcterms:W3CDTF">2017-02-22T17:39:34Z</dcterms:modified>
</cp:coreProperties>
</file>