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 id="2147483738" r:id="rId2"/>
  </p:sldMasterIdLst>
  <p:notesMasterIdLst>
    <p:notesMasterId r:id="rId19"/>
  </p:notesMasterIdLst>
  <p:handoutMasterIdLst>
    <p:handoutMasterId r:id="rId20"/>
  </p:handoutMasterIdLst>
  <p:sldIdLst>
    <p:sldId id="256" r:id="rId3"/>
    <p:sldId id="257" r:id="rId4"/>
    <p:sldId id="280" r:id="rId5"/>
    <p:sldId id="284" r:id="rId6"/>
    <p:sldId id="335" r:id="rId7"/>
    <p:sldId id="334" r:id="rId8"/>
    <p:sldId id="319" r:id="rId9"/>
    <p:sldId id="330" r:id="rId10"/>
    <p:sldId id="326" r:id="rId11"/>
    <p:sldId id="331" r:id="rId12"/>
    <p:sldId id="314" r:id="rId13"/>
    <p:sldId id="329" r:id="rId14"/>
    <p:sldId id="332" r:id="rId15"/>
    <p:sldId id="333" r:id="rId16"/>
    <p:sldId id="316"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43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0" autoAdjust="0"/>
    <p:restoredTop sz="94673" autoAdjust="0"/>
  </p:normalViewPr>
  <p:slideViewPr>
    <p:cSldViewPr>
      <p:cViewPr varScale="1">
        <p:scale>
          <a:sx n="71" d="100"/>
          <a:sy n="71" d="100"/>
        </p:scale>
        <p:origin x="1434" y="72"/>
      </p:cViewPr>
      <p:guideLst>
        <p:guide orient="horz" pos="2160"/>
        <p:guide pos="432"/>
      </p:guideLst>
    </p:cSldViewPr>
  </p:slideViewPr>
  <p:outlineViewPr>
    <p:cViewPr>
      <p:scale>
        <a:sx n="33" d="100"/>
        <a:sy n="33" d="100"/>
      </p:scale>
      <p:origin x="66" y="247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82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20483" name="Rectangle 3"/>
          <p:cNvSpPr>
            <a:spLocks noGrp="1" noChangeArrowheads="1"/>
          </p:cNvSpPr>
          <p:nvPr>
            <p:ph type="dt" sz="quarter"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0484" name="Rectangle 4"/>
          <p:cNvSpPr>
            <a:spLocks noGrp="1" noChangeArrowheads="1"/>
          </p:cNvSpPr>
          <p:nvPr>
            <p:ph type="ftr" sz="quarter" idx="2"/>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r>
              <a:rPr lang="en-US"/>
              <a:t>Mount Union College's Master Teacher Program</a:t>
            </a:r>
          </a:p>
        </p:txBody>
      </p:sp>
      <p:sp>
        <p:nvSpPr>
          <p:cNvPr id="20485" name="Rectangle 5"/>
          <p:cNvSpPr>
            <a:spLocks noGrp="1" noChangeArrowheads="1"/>
          </p:cNvSpPr>
          <p:nvPr>
            <p:ph type="sldNum" sz="quarter" idx="3"/>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2A812BF3-DCA8-4AF9-9E48-85C941D4ABBC}"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24579" name="Rectangle 3"/>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3" name="Rectangle 5"/>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05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0398B925-95D0-4CA6-8DC0-2532313573CC}"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w="9525"/>
        </p:spPr>
        <p:txBody>
          <a:bodyPr/>
          <a:lstStyle/>
          <a:p>
            <a:endParaRPr lang="en-US"/>
          </a:p>
        </p:txBody>
      </p:sp>
      <p:sp>
        <p:nvSpPr>
          <p:cNvPr id="25604" name="Slide Number Placeholder 3"/>
          <p:cNvSpPr>
            <a:spLocks noGrp="1"/>
          </p:cNvSpPr>
          <p:nvPr>
            <p:ph type="sldNum" sz="quarter" idx="5"/>
          </p:nvPr>
        </p:nvSpPr>
        <p:spPr>
          <a:noFill/>
        </p:spPr>
        <p:txBody>
          <a:bodyPr/>
          <a:lstStyle/>
          <a:p>
            <a:fld id="{877D16B5-63C3-48F6-B4E7-91E569E1F7F4}"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w="9525"/>
        </p:spPr>
        <p:txBody>
          <a:bodyPr/>
          <a:lstStyle/>
          <a:p>
            <a:endParaRPr lang="en-US"/>
          </a:p>
        </p:txBody>
      </p:sp>
      <p:sp>
        <p:nvSpPr>
          <p:cNvPr id="26628" name="Slide Number Placeholder 3"/>
          <p:cNvSpPr>
            <a:spLocks noGrp="1"/>
          </p:cNvSpPr>
          <p:nvPr>
            <p:ph type="sldNum" sz="quarter" idx="5"/>
          </p:nvPr>
        </p:nvSpPr>
        <p:spPr>
          <a:noFill/>
        </p:spPr>
        <p:txBody>
          <a:bodyPr/>
          <a:lstStyle/>
          <a:p>
            <a:fld id="{10C7021B-7F90-4366-A75D-51F5DD6D5776}"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w="9525"/>
        </p:spPr>
        <p:txBody>
          <a:bodyPr/>
          <a:lstStyle/>
          <a:p>
            <a:endParaRPr lang="en-US"/>
          </a:p>
        </p:txBody>
      </p:sp>
      <p:sp>
        <p:nvSpPr>
          <p:cNvPr id="28676" name="Slide Number Placeholder 3"/>
          <p:cNvSpPr>
            <a:spLocks noGrp="1"/>
          </p:cNvSpPr>
          <p:nvPr>
            <p:ph type="sldNum" sz="quarter" idx="5"/>
          </p:nvPr>
        </p:nvSpPr>
        <p:spPr>
          <a:noFill/>
        </p:spPr>
        <p:txBody>
          <a:bodyPr/>
          <a:lstStyle/>
          <a:p>
            <a:fld id="{902E193C-8E28-4954-AC77-4FBACED2995A}"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w="9525"/>
        </p:spPr>
        <p:txBody>
          <a:bodyPr/>
          <a:lstStyle/>
          <a:p>
            <a:endParaRPr lang="en-US"/>
          </a:p>
        </p:txBody>
      </p:sp>
      <p:sp>
        <p:nvSpPr>
          <p:cNvPr id="30724" name="Slide Number Placeholder 3"/>
          <p:cNvSpPr>
            <a:spLocks noGrp="1"/>
          </p:cNvSpPr>
          <p:nvPr>
            <p:ph type="sldNum" sz="quarter" idx="5"/>
          </p:nvPr>
        </p:nvSpPr>
        <p:spPr>
          <a:noFill/>
        </p:spPr>
        <p:txBody>
          <a:bodyPr/>
          <a:lstStyle/>
          <a:p>
            <a:fld id="{0BF1E995-52E4-464A-BC95-FCB2851AE0B7}"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a:lstStyle/>
          <a:p>
            <a:r>
              <a:rPr lang="en-US"/>
              <a:t>Better picture of pippy being included</a:t>
            </a:r>
          </a:p>
        </p:txBody>
      </p:sp>
      <p:sp>
        <p:nvSpPr>
          <p:cNvPr id="4" name="Slide Number Placeholder 3"/>
          <p:cNvSpPr>
            <a:spLocks noGrp="1"/>
          </p:cNvSpPr>
          <p:nvPr>
            <p:ph type="sldNum" sz="quarter" idx="5"/>
          </p:nvPr>
        </p:nvSpPr>
        <p:spPr/>
        <p:txBody>
          <a:bodyPr/>
          <a:lstStyle/>
          <a:p>
            <a:fld id="{4FCEFF74-9700-4B19-9153-64F5DD1C2D7D}" type="slidenum">
              <a:rPr lang="en-US"/>
              <a:pPr/>
              <a:t>11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w="9525"/>
        </p:spPr>
        <p:txBody>
          <a:bodyPr/>
          <a:lstStyle/>
          <a:p>
            <a:endParaRPr lang="en-US"/>
          </a:p>
        </p:txBody>
      </p:sp>
      <p:sp>
        <p:nvSpPr>
          <p:cNvPr id="46084" name="Slide Number Placeholder 3"/>
          <p:cNvSpPr>
            <a:spLocks noGrp="1"/>
          </p:cNvSpPr>
          <p:nvPr>
            <p:ph type="sldNum" sz="quarter" idx="5"/>
          </p:nvPr>
        </p:nvSpPr>
        <p:spPr>
          <a:noFill/>
        </p:spPr>
        <p:txBody>
          <a:bodyPr/>
          <a:lstStyle/>
          <a:p>
            <a:fld id="{513F1957-926A-41CC-8702-57A6AA68F7EC}"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FFA37AC-96A5-4D4D-9BB4-3ED628206AAA}"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4CD97A-A1EF-48D4-9419-43291FA924E8}" type="slidenum">
              <a:rPr lang="en-US" smtClean="0"/>
              <a:pPr>
                <a:defRPr/>
              </a:pPr>
              <a:t>‹#›</a:t>
            </a:fld>
            <a:endParaRPr lang="en-US" dirty="0"/>
          </a:p>
        </p:txBody>
      </p:sp>
    </p:spTree>
    <p:extLst>
      <p:ext uri="{BB962C8B-B14F-4D97-AF65-F5344CB8AC3E}">
        <p14:creationId xmlns:p14="http://schemas.microsoft.com/office/powerpoint/2010/main" val="2396222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9429615-C835-4FA2-BC87-D3145C83CE72}"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0FBC43-1D1B-4B9D-931F-15BDD9673376}" type="slidenum">
              <a:rPr lang="en-US" smtClean="0"/>
              <a:pPr>
                <a:defRPr/>
              </a:pPr>
              <a:t>‹#›</a:t>
            </a:fld>
            <a:endParaRPr lang="en-US" dirty="0"/>
          </a:p>
        </p:txBody>
      </p:sp>
    </p:spTree>
    <p:extLst>
      <p:ext uri="{BB962C8B-B14F-4D97-AF65-F5344CB8AC3E}">
        <p14:creationId xmlns:p14="http://schemas.microsoft.com/office/powerpoint/2010/main" val="1777923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8CED31BA-83BF-45D0-826C-8682F4061019}"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48343F9-9106-4917-8DD8-EFE1E7723A9C}" type="slidenum">
              <a:rPr lang="en-US" smtClean="0"/>
              <a:pPr>
                <a:defRPr/>
              </a:pPr>
              <a:t>‹#›</a:t>
            </a:fld>
            <a:endParaRPr lang="en-US" dirty="0"/>
          </a:p>
        </p:txBody>
      </p:sp>
    </p:spTree>
    <p:extLst>
      <p:ext uri="{BB962C8B-B14F-4D97-AF65-F5344CB8AC3E}">
        <p14:creationId xmlns:p14="http://schemas.microsoft.com/office/powerpoint/2010/main" val="1903358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71600" y="609600"/>
            <a:ext cx="7378700" cy="1143000"/>
          </a:xfrm>
        </p:spPr>
        <p:txBody>
          <a:bodyPr/>
          <a:lstStyle/>
          <a:p>
            <a:r>
              <a:rPr lang="en-US"/>
              <a:t>Click to edit Master title style</a:t>
            </a:r>
          </a:p>
        </p:txBody>
      </p:sp>
      <p:sp>
        <p:nvSpPr>
          <p:cNvPr id="3" name="Content Placeholder 2"/>
          <p:cNvSpPr>
            <a:spLocks noGrp="1"/>
          </p:cNvSpPr>
          <p:nvPr>
            <p:ph sz="half" idx="1"/>
          </p:nvPr>
        </p:nvSpPr>
        <p:spPr>
          <a:xfrm>
            <a:off x="809625" y="2214563"/>
            <a:ext cx="3902075" cy="388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64100" y="2214563"/>
            <a:ext cx="3903663" cy="388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8"/>
          <p:cNvSpPr>
            <a:spLocks noGrp="1" noChangeArrowheads="1"/>
          </p:cNvSpPr>
          <p:nvPr>
            <p:ph type="dt" sz="half" idx="10"/>
          </p:nvPr>
        </p:nvSpPr>
        <p:spPr>
          <a:ln/>
        </p:spPr>
        <p:txBody>
          <a:bodyPr/>
          <a:lstStyle>
            <a:lvl1pPr>
              <a:defRPr/>
            </a:lvl1pPr>
          </a:lstStyle>
          <a:p>
            <a:pPr>
              <a:defRPr/>
            </a:pPr>
            <a:fld id="{AD11C599-35BE-4086-8391-F42E550C2146}" type="datetime1">
              <a:rPr lang="en-US"/>
              <a:pPr>
                <a:defRPr/>
              </a:pPr>
              <a:t>2/22/2017</a:t>
            </a:fld>
            <a:endParaRPr lang="en-US" dirty="0"/>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E4E8FE64-78C4-4225-9BBD-3DA883B47AE2}" type="slidenum">
              <a:rPr lang="en-US"/>
              <a:pPr>
                <a:defRPr/>
              </a:pPr>
              <a:t>‹#›</a:t>
            </a:fld>
            <a:endParaRPr lang="en-US" dirty="0"/>
          </a:p>
        </p:txBody>
      </p:sp>
    </p:spTree>
    <p:extLst>
      <p:ext uri="{BB962C8B-B14F-4D97-AF65-F5344CB8AC3E}">
        <p14:creationId xmlns:p14="http://schemas.microsoft.com/office/powerpoint/2010/main" val="2874277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FFA37AC-96A5-4D4D-9BB4-3ED628206AAA}"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4CD97A-A1EF-48D4-9419-43291FA924E8}" type="slidenum">
              <a:rPr lang="en-US" smtClean="0"/>
              <a:pPr>
                <a:defRPr/>
              </a:pPr>
              <a:t>‹#›</a:t>
            </a:fld>
            <a:endParaRPr lang="en-US" dirty="0"/>
          </a:p>
        </p:txBody>
      </p:sp>
    </p:spTree>
    <p:extLst>
      <p:ext uri="{BB962C8B-B14F-4D97-AF65-F5344CB8AC3E}">
        <p14:creationId xmlns:p14="http://schemas.microsoft.com/office/powerpoint/2010/main" val="2525104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FE75749-CC19-4F29-A960-C87615EDBDE0}"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679116F-2C8B-45E3-B87C-0A1BE46FB4D5}" type="slidenum">
              <a:rPr lang="en-US" smtClean="0"/>
              <a:pPr>
                <a:defRPr/>
              </a:pPr>
              <a:t>‹#›</a:t>
            </a:fld>
            <a:endParaRPr lang="en-US" dirty="0"/>
          </a:p>
        </p:txBody>
      </p:sp>
    </p:spTree>
    <p:extLst>
      <p:ext uri="{BB962C8B-B14F-4D97-AF65-F5344CB8AC3E}">
        <p14:creationId xmlns:p14="http://schemas.microsoft.com/office/powerpoint/2010/main" val="2606190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5242D70-0E7C-471F-B8F6-9B1BAE202F9C}"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277927-00E7-4C75-90D9-636CE4C755C4}" type="slidenum">
              <a:rPr lang="en-US" smtClean="0"/>
              <a:pPr>
                <a:defRPr/>
              </a:pPr>
              <a:t>‹#›</a:t>
            </a:fld>
            <a:endParaRPr lang="en-US" dirty="0"/>
          </a:p>
        </p:txBody>
      </p:sp>
    </p:spTree>
    <p:extLst>
      <p:ext uri="{BB962C8B-B14F-4D97-AF65-F5344CB8AC3E}">
        <p14:creationId xmlns:p14="http://schemas.microsoft.com/office/powerpoint/2010/main" val="426562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13CAD9F-A942-43F8-B6AE-67F65ABF4C54}"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AEFB3F-60F3-49E4-A7F5-F6EB26068F6F}" type="slidenum">
              <a:rPr lang="en-US" smtClean="0"/>
              <a:pPr>
                <a:defRPr/>
              </a:pPr>
              <a:t>‹#›</a:t>
            </a:fld>
            <a:endParaRPr lang="en-US" dirty="0"/>
          </a:p>
        </p:txBody>
      </p:sp>
    </p:spTree>
    <p:extLst>
      <p:ext uri="{BB962C8B-B14F-4D97-AF65-F5344CB8AC3E}">
        <p14:creationId xmlns:p14="http://schemas.microsoft.com/office/powerpoint/2010/main" val="3019725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50716DD6-20E2-4BD5-85C8-43B12C1885B2}" type="datetime1">
              <a:rPr lang="en-US" smtClean="0"/>
              <a:pPr>
                <a:defRPr/>
              </a:pPr>
              <a:t>2/22/2017</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050E111-CE1D-4BAB-B6C4-A74C25364F25}" type="slidenum">
              <a:rPr lang="en-US" smtClean="0"/>
              <a:pPr>
                <a:defRPr/>
              </a:pPr>
              <a:t>‹#›</a:t>
            </a:fld>
            <a:endParaRPr lang="en-US" dirty="0"/>
          </a:p>
        </p:txBody>
      </p:sp>
    </p:spTree>
    <p:extLst>
      <p:ext uri="{BB962C8B-B14F-4D97-AF65-F5344CB8AC3E}">
        <p14:creationId xmlns:p14="http://schemas.microsoft.com/office/powerpoint/2010/main" val="1556463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146351EE-C0AE-42CC-B4E5-9A061F5E4C75}" type="datetime1">
              <a:rPr lang="en-US" smtClean="0"/>
              <a:pPr>
                <a:defRPr/>
              </a:pPr>
              <a:t>2/22/2017</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33BB4BA-3751-4884-9B81-C2120F463142}" type="slidenum">
              <a:rPr lang="en-US" smtClean="0"/>
              <a:pPr>
                <a:defRPr/>
              </a:pPr>
              <a:t>‹#›</a:t>
            </a:fld>
            <a:endParaRPr lang="en-US" dirty="0"/>
          </a:p>
        </p:txBody>
      </p:sp>
    </p:spTree>
    <p:extLst>
      <p:ext uri="{BB962C8B-B14F-4D97-AF65-F5344CB8AC3E}">
        <p14:creationId xmlns:p14="http://schemas.microsoft.com/office/powerpoint/2010/main" val="979214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F1411D8-2299-40B1-B81F-CD29115116F3}" type="datetime1">
              <a:rPr lang="en-US" smtClean="0"/>
              <a:pPr>
                <a:defRPr/>
              </a:pPr>
              <a:t>2/22/2017</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9E56D25-7326-4B2B-9828-BBC8BA0778CF}" type="slidenum">
              <a:rPr lang="en-US" smtClean="0"/>
              <a:pPr>
                <a:defRPr/>
              </a:pPr>
              <a:t>‹#›</a:t>
            </a:fld>
            <a:endParaRPr lang="en-US" dirty="0"/>
          </a:p>
        </p:txBody>
      </p:sp>
    </p:spTree>
    <p:extLst>
      <p:ext uri="{BB962C8B-B14F-4D97-AF65-F5344CB8AC3E}">
        <p14:creationId xmlns:p14="http://schemas.microsoft.com/office/powerpoint/2010/main" val="3534760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FE75749-CC19-4F29-A960-C87615EDBDE0}"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679116F-2C8B-45E3-B87C-0A1BE46FB4D5}" type="slidenum">
              <a:rPr lang="en-US" smtClean="0"/>
              <a:pPr>
                <a:defRPr/>
              </a:pPr>
              <a:t>‹#›</a:t>
            </a:fld>
            <a:endParaRPr lang="en-US" dirty="0"/>
          </a:p>
        </p:txBody>
      </p:sp>
    </p:spTree>
    <p:extLst>
      <p:ext uri="{BB962C8B-B14F-4D97-AF65-F5344CB8AC3E}">
        <p14:creationId xmlns:p14="http://schemas.microsoft.com/office/powerpoint/2010/main" val="85204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748EC738-638B-42DD-B3DA-AB1D3FD31119}"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788755D-27E9-4E58-A90A-7829A02046AD}" type="slidenum">
              <a:rPr lang="en-US" smtClean="0"/>
              <a:pPr>
                <a:defRPr/>
              </a:pPr>
              <a:t>‹#›</a:t>
            </a:fld>
            <a:endParaRPr lang="en-US" dirty="0"/>
          </a:p>
        </p:txBody>
      </p:sp>
    </p:spTree>
    <p:extLst>
      <p:ext uri="{BB962C8B-B14F-4D97-AF65-F5344CB8AC3E}">
        <p14:creationId xmlns:p14="http://schemas.microsoft.com/office/powerpoint/2010/main" val="3033945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F3FFF0E1-5A38-48D2-9958-0ACBC7EEBD97}"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B28AF4E-7D24-474C-B2A5-0563D8FC9982}" type="slidenum">
              <a:rPr lang="en-US" smtClean="0"/>
              <a:pPr>
                <a:defRPr/>
              </a:pPr>
              <a:t>‹#›</a:t>
            </a:fld>
            <a:endParaRPr lang="en-US" dirty="0"/>
          </a:p>
        </p:txBody>
      </p:sp>
    </p:spTree>
    <p:extLst>
      <p:ext uri="{BB962C8B-B14F-4D97-AF65-F5344CB8AC3E}">
        <p14:creationId xmlns:p14="http://schemas.microsoft.com/office/powerpoint/2010/main" val="2033622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844040017"/>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5075927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300673610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28416250"/>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248938586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9429615-C835-4FA2-BC87-D3145C83CE72}"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0FBC43-1D1B-4B9D-931F-15BDD9673376}" type="slidenum">
              <a:rPr lang="en-US" smtClean="0"/>
              <a:pPr>
                <a:defRPr/>
              </a:pPr>
              <a:t>‹#›</a:t>
            </a:fld>
            <a:endParaRPr lang="en-US" dirty="0"/>
          </a:p>
        </p:txBody>
      </p:sp>
    </p:spTree>
    <p:extLst>
      <p:ext uri="{BB962C8B-B14F-4D97-AF65-F5344CB8AC3E}">
        <p14:creationId xmlns:p14="http://schemas.microsoft.com/office/powerpoint/2010/main" val="41692143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CED31BA-83BF-45D0-826C-8682F4061019}"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48343F9-9106-4917-8DD8-EFE1E7723A9C}" type="slidenum">
              <a:rPr lang="en-US" smtClean="0"/>
              <a:pPr>
                <a:defRPr/>
              </a:pPr>
              <a:t>‹#›</a:t>
            </a:fld>
            <a:endParaRPr lang="en-US" dirty="0"/>
          </a:p>
        </p:txBody>
      </p:sp>
    </p:spTree>
    <p:extLst>
      <p:ext uri="{BB962C8B-B14F-4D97-AF65-F5344CB8AC3E}">
        <p14:creationId xmlns:p14="http://schemas.microsoft.com/office/powerpoint/2010/main" val="2931403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n-US"/>
              <a:t>Click to edit Master title style</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E5242D70-0E7C-471F-B8F6-9B1BAE202F9C}" type="datetime1">
              <a:rPr lang="en-US" smtClean="0"/>
              <a:pPr>
                <a:defRPr/>
              </a:pPr>
              <a:t>2/22/2017</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277927-00E7-4C75-90D9-636CE4C755C4}" type="slidenum">
              <a:rPr lang="en-US" smtClean="0"/>
              <a:pPr>
                <a:defRPr/>
              </a:pPr>
              <a:t>‹#›</a:t>
            </a:fld>
            <a:endParaRPr lang="en-US" dirty="0"/>
          </a:p>
        </p:txBody>
      </p:sp>
    </p:spTree>
    <p:extLst>
      <p:ext uri="{BB962C8B-B14F-4D97-AF65-F5344CB8AC3E}">
        <p14:creationId xmlns:p14="http://schemas.microsoft.com/office/powerpoint/2010/main" val="2739256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13CAD9F-A942-43F8-B6AE-67F65ABF4C54}"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AEFB3F-60F3-49E4-A7F5-F6EB26068F6F}" type="slidenum">
              <a:rPr lang="en-US" smtClean="0"/>
              <a:pPr>
                <a:defRPr/>
              </a:pPr>
              <a:t>‹#›</a:t>
            </a:fld>
            <a:endParaRPr lang="en-US" dirty="0"/>
          </a:p>
        </p:txBody>
      </p:sp>
    </p:spTree>
    <p:extLst>
      <p:ext uri="{BB962C8B-B14F-4D97-AF65-F5344CB8AC3E}">
        <p14:creationId xmlns:p14="http://schemas.microsoft.com/office/powerpoint/2010/main" val="1622253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3845" y="2507551"/>
            <a:ext cx="3867150" cy="3680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7551"/>
            <a:ext cx="3886201" cy="3680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50716DD6-20E2-4BD5-85C8-43B12C1885B2}" type="datetime1">
              <a:rPr lang="en-US" smtClean="0"/>
              <a:pPr>
                <a:defRPr/>
              </a:pPr>
              <a:t>2/22/2017</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050E111-CE1D-4BAB-B6C4-A74C25364F25}" type="slidenum">
              <a:rPr lang="en-US" smtClean="0"/>
              <a:pPr>
                <a:defRPr/>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046418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146351EE-C0AE-42CC-B4E5-9A061F5E4C75}" type="datetime1">
              <a:rPr lang="en-US" smtClean="0"/>
              <a:pPr>
                <a:defRPr/>
              </a:pPr>
              <a:t>2/22/2017</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33BB4BA-3751-4884-9B81-C2120F463142}" type="slidenum">
              <a:rPr lang="en-US" smtClean="0"/>
              <a:pPr>
                <a:defRPr/>
              </a:pPr>
              <a:t>‹#›</a:t>
            </a:fld>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3254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F1411D8-2299-40B1-B81F-CD29115116F3}" type="datetime1">
              <a:rPr lang="en-US" smtClean="0"/>
              <a:pPr>
                <a:defRPr/>
              </a:pPr>
              <a:t>2/22/2017</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9E56D25-7326-4B2B-9828-BBC8BA0778CF}" type="slidenum">
              <a:rPr lang="en-US" smtClean="0"/>
              <a:pPr>
                <a:defRPr/>
              </a:pPr>
              <a:t>‹#›</a:t>
            </a:fld>
            <a:endParaRPr lang="en-US" dirty="0"/>
          </a:p>
        </p:txBody>
      </p:sp>
    </p:spTree>
    <p:extLst>
      <p:ext uri="{BB962C8B-B14F-4D97-AF65-F5344CB8AC3E}">
        <p14:creationId xmlns:p14="http://schemas.microsoft.com/office/powerpoint/2010/main" val="2789585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n-US"/>
              <a:t>Click to edit Master title style</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748EC738-638B-42DD-B3DA-AB1D3FD31119}"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788755D-27E9-4E58-A90A-7829A02046AD}" type="slidenum">
              <a:rPr lang="en-US" smtClean="0"/>
              <a:pPr>
                <a:defRPr/>
              </a:pPr>
              <a:t>‹#›</a:t>
            </a:fld>
            <a:endParaRPr lang="en-US" dirty="0"/>
          </a:p>
        </p:txBody>
      </p:sp>
    </p:spTree>
    <p:extLst>
      <p:ext uri="{BB962C8B-B14F-4D97-AF65-F5344CB8AC3E}">
        <p14:creationId xmlns:p14="http://schemas.microsoft.com/office/powerpoint/2010/main" val="2581986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F3FFF0E1-5A38-48D2-9958-0ACBC7EEBD97}" type="datetime1">
              <a:rPr lang="en-US" smtClean="0"/>
              <a:pPr>
                <a:defRPr/>
              </a:pPr>
              <a:t>2/22/2017</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B28AF4E-7D24-474C-B2A5-0563D8FC9982}" type="slidenum">
              <a:rPr lang="en-US" smtClean="0"/>
              <a:pPr>
                <a:defRPr/>
              </a:pPr>
              <a:t>‹#›</a:t>
            </a:fld>
            <a:endParaRPr lang="en-US" dirty="0"/>
          </a:p>
        </p:txBody>
      </p:sp>
    </p:spTree>
    <p:extLst>
      <p:ext uri="{BB962C8B-B14F-4D97-AF65-F5344CB8AC3E}">
        <p14:creationId xmlns:p14="http://schemas.microsoft.com/office/powerpoint/2010/main" val="2464901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pPr>
              <a:defRPr/>
            </a:pPr>
            <a:endParaRPr lang="en-US"/>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39291227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57A3010-FAA7-4BCB-B572-C904A159C011}" type="datetime1">
              <a:rPr lang="en-US" smtClean="0"/>
              <a:pPr>
                <a:defRPr/>
              </a:pPr>
              <a:t>2/22/2017</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F8C445DA-F423-40E6-A7A1-9D599BFEC634}" type="slidenum">
              <a:rPr lang="en-US" smtClean="0"/>
              <a:pPr>
                <a:defRPr/>
              </a:pPr>
              <a:t>‹#›</a:t>
            </a:fld>
            <a:endParaRPr lang="en-US" dirty="0"/>
          </a:p>
        </p:txBody>
      </p:sp>
    </p:spTree>
    <p:extLst>
      <p:ext uri="{BB962C8B-B14F-4D97-AF65-F5344CB8AC3E}">
        <p14:creationId xmlns:p14="http://schemas.microsoft.com/office/powerpoint/2010/main" val="410096470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5.wmf"/><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hyperlink" Target="mailto:sw94@uakron.edu"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26.jp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4.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762000" y="0"/>
            <a:ext cx="5791200" cy="1676400"/>
          </a:xfrm>
        </p:spPr>
        <p:txBody>
          <a:bodyPr>
            <a:normAutofit/>
          </a:bodyPr>
          <a:lstStyle/>
          <a:p>
            <a:pPr eaLnBrk="1" hangingPunct="1"/>
            <a:r>
              <a:rPr lang="en-US" sz="2800" b="1" dirty="0">
                <a:latin typeface="Georgia" panose="02040502050405020303" pitchFamily="18" charset="0"/>
              </a:rPr>
              <a:t>Paraprofessional Education Candidates and a Dynamic Research Based Experience</a:t>
            </a:r>
            <a:endParaRPr lang="en-US" sz="2800" dirty="0">
              <a:solidFill>
                <a:schemeClr val="bg1"/>
              </a:solidFill>
              <a:latin typeface="Georgia" panose="02040502050405020303" pitchFamily="18" charset="0"/>
            </a:endParaRPr>
          </a:p>
        </p:txBody>
      </p:sp>
      <p:sp>
        <p:nvSpPr>
          <p:cNvPr id="13" name="Rectangle 5"/>
          <p:cNvSpPr txBox="1">
            <a:spLocks noGrp="1" noChangeArrowheads="1"/>
          </p:cNvSpPr>
          <p:nvPr>
            <p:ph type="subTitle" idx="1"/>
          </p:nvPr>
        </p:nvSpPr>
        <p:spPr bwMode="auto">
          <a:xfrm>
            <a:off x="1676400" y="2133600"/>
            <a:ext cx="41148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r>
              <a:rPr lang="en-US" sz="2000" b="1" dirty="0">
                <a:solidFill>
                  <a:schemeClr val="accent1">
                    <a:lumMod val="50000"/>
                  </a:schemeClr>
                </a:solidFill>
                <a:latin typeface="Georgia" panose="02040502050405020303" pitchFamily="18" charset="0"/>
              </a:rPr>
              <a:t>Dr. Shawn </a:t>
            </a:r>
            <a:r>
              <a:rPr lang="en-US" sz="2000" b="1" dirty="0" err="1">
                <a:solidFill>
                  <a:schemeClr val="accent1">
                    <a:lumMod val="50000"/>
                  </a:schemeClr>
                </a:solidFill>
                <a:latin typeface="Georgia" panose="02040502050405020303" pitchFamily="18" charset="0"/>
              </a:rPr>
              <a:t>DiNarda</a:t>
            </a:r>
            <a:r>
              <a:rPr lang="en-US" sz="2000" b="1" dirty="0">
                <a:solidFill>
                  <a:schemeClr val="accent1">
                    <a:lumMod val="50000"/>
                  </a:schemeClr>
                </a:solidFill>
                <a:latin typeface="Georgia" panose="02040502050405020303" pitchFamily="18" charset="0"/>
              </a:rPr>
              <a:t> Watters</a:t>
            </a:r>
          </a:p>
          <a:p>
            <a:r>
              <a:rPr lang="en-US" sz="1400" dirty="0">
                <a:solidFill>
                  <a:schemeClr val="accent1">
                    <a:lumMod val="50000"/>
                  </a:schemeClr>
                </a:solidFill>
                <a:latin typeface="Georgia" panose="02040502050405020303" pitchFamily="18" charset="0"/>
              </a:rPr>
              <a:t>Education Paraprofessional Program Coordinator</a:t>
            </a:r>
          </a:p>
          <a:p>
            <a:r>
              <a:rPr lang="en-US" sz="1400" dirty="0">
                <a:solidFill>
                  <a:schemeClr val="accent1">
                    <a:lumMod val="50000"/>
                  </a:schemeClr>
                </a:solidFill>
                <a:latin typeface="Georgia" panose="02040502050405020303" pitchFamily="18" charset="0"/>
              </a:rPr>
              <a:t>sw94@uakron.edu</a:t>
            </a:r>
          </a:p>
        </p:txBody>
      </p:sp>
      <p:pic>
        <p:nvPicPr>
          <p:cNvPr id="1027" name="yui_3_10_0_1_1456849417380_1130" descr="University of Akron Wayne College is a small two-year, public schoo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2191" y="76200"/>
            <a:ext cx="1412631" cy="1413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30" name="Picture 6" descr="http://wayne.uakron.edu/dotAsset/916bd9a8-158d-4f51-b1bd-a3dc96aea74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34" y="3429000"/>
            <a:ext cx="9048750" cy="18573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46731" y="6352612"/>
            <a:ext cx="1600200" cy="307777"/>
          </a:xfrm>
          <a:prstGeom prst="rect">
            <a:avLst/>
          </a:prstGeom>
          <a:noFill/>
        </p:spPr>
        <p:txBody>
          <a:bodyPr wrap="square" rtlCol="0">
            <a:spAutoFit/>
          </a:bodyPr>
          <a:lstStyle/>
          <a:p>
            <a:r>
              <a:rPr lang="en-US" sz="1400" dirty="0">
                <a:latin typeface="Georgia" panose="02040502050405020303" pitchFamily="18" charset="0"/>
              </a:rPr>
              <a:t>March 17</a:t>
            </a:r>
            <a:r>
              <a:rPr lang="en-US" sz="1400" baseline="30000" dirty="0">
                <a:latin typeface="Georgia" panose="02040502050405020303" pitchFamily="18" charset="0"/>
              </a:rPr>
              <a:t>th</a:t>
            </a:r>
            <a:r>
              <a:rPr lang="en-US" sz="1400" dirty="0">
                <a:latin typeface="Georgia" panose="02040502050405020303" pitchFamily="18" charset="0"/>
              </a:rPr>
              <a:t>, 2017</a:t>
            </a:r>
          </a:p>
        </p:txBody>
      </p:sp>
      <p:pic>
        <p:nvPicPr>
          <p:cNvPr id="3" name="Picture 2"/>
          <p:cNvPicPr>
            <a:picLocks noChangeAspect="1"/>
          </p:cNvPicPr>
          <p:nvPr/>
        </p:nvPicPr>
        <p:blipFill>
          <a:blip r:embed="rId5"/>
          <a:stretch>
            <a:fillRect/>
          </a:stretch>
        </p:blipFill>
        <p:spPr>
          <a:xfrm>
            <a:off x="152400" y="5364989"/>
            <a:ext cx="1714500" cy="1295400"/>
          </a:xfrm>
          <a:prstGeom prst="rect">
            <a:avLst/>
          </a:prstGeom>
        </p:spPr>
      </p:pic>
      <p:pic>
        <p:nvPicPr>
          <p:cNvPr id="4" name="Picture 3"/>
          <p:cNvPicPr>
            <a:picLocks noChangeAspect="1"/>
          </p:cNvPicPr>
          <p:nvPr/>
        </p:nvPicPr>
        <p:blipFill>
          <a:blip r:embed="rId6"/>
          <a:stretch>
            <a:fillRect/>
          </a:stretch>
        </p:blipFill>
        <p:spPr>
          <a:xfrm>
            <a:off x="4307498" y="5498208"/>
            <a:ext cx="2219325" cy="1302812"/>
          </a:xfrm>
          <a:prstGeom prst="rect">
            <a:avLst/>
          </a:prstGeom>
        </p:spPr>
      </p:pic>
    </p:spTree>
  </p:cSld>
  <p:clrMapOvr>
    <a:masterClrMapping/>
  </p:clrMapOvr>
  <p:transition spd="med" advTm="68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10</a:t>
            </a:fld>
            <a:endParaRPr lang="en-US" dirty="0"/>
          </a:p>
        </p:txBody>
      </p:sp>
      <p:pic>
        <p:nvPicPr>
          <p:cNvPr id="5" name="Picture 4"/>
          <p:cNvPicPr>
            <a:picLocks noChangeAspect="1"/>
          </p:cNvPicPr>
          <p:nvPr/>
        </p:nvPicPr>
        <p:blipFill>
          <a:blip r:embed="rId2"/>
          <a:stretch>
            <a:fillRect/>
          </a:stretch>
        </p:blipFill>
        <p:spPr>
          <a:xfrm>
            <a:off x="-1478738" y="-1056434"/>
            <a:ext cx="12101476" cy="8970867"/>
          </a:xfrm>
          <a:prstGeom prst="rect">
            <a:avLst/>
          </a:prstGeom>
        </p:spPr>
      </p:pic>
    </p:spTree>
    <p:extLst>
      <p:ext uri="{BB962C8B-B14F-4D97-AF65-F5344CB8AC3E}">
        <p14:creationId xmlns:p14="http://schemas.microsoft.com/office/powerpoint/2010/main" val="255823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586276" y="431685"/>
            <a:ext cx="6424124" cy="715798"/>
          </a:xfrm>
        </p:spPr>
        <p:txBody>
          <a:bodyPr>
            <a:normAutofit fontScale="90000"/>
          </a:bodyPr>
          <a:lstStyle/>
          <a:p>
            <a:pPr algn="ctr"/>
            <a:r>
              <a:rPr lang="en-US" sz="2400" b="1" dirty="0">
                <a:latin typeface="Georgia" panose="02040502050405020303" pitchFamily="18" charset="0"/>
              </a:rPr>
              <a:t>Candidates find support in the field placement for their topics:</a:t>
            </a:r>
          </a:p>
        </p:txBody>
      </p:sp>
      <p:sp>
        <p:nvSpPr>
          <p:cNvPr id="31747" name="Content Placeholder 2"/>
          <p:cNvSpPr>
            <a:spLocks noGrp="1"/>
          </p:cNvSpPr>
          <p:nvPr>
            <p:ph sz="half" idx="1"/>
          </p:nvPr>
        </p:nvSpPr>
        <p:spPr>
          <a:xfrm>
            <a:off x="0" y="1600200"/>
            <a:ext cx="3703638" cy="4525963"/>
          </a:xfrm>
        </p:spPr>
        <p:txBody>
          <a:bodyPr/>
          <a:lstStyle/>
          <a:p>
            <a:pPr algn="ctr">
              <a:buFont typeface="Wingdings" pitchFamily="-65" charset="2"/>
              <a:buNone/>
            </a:pPr>
            <a:r>
              <a:rPr lang="en-US" dirty="0">
                <a:solidFill>
                  <a:srgbClr val="FFFFFF"/>
                </a:solidFill>
              </a:rPr>
              <a:t>	Brianne, a student with severe cerebral palsy is always sure to be incorporated into classroom activities. When situations do not permit her access, the adults do everything possible in order to make sure is not left out.</a:t>
            </a:r>
          </a:p>
          <a:p>
            <a:pPr algn="ctr">
              <a:buFont typeface="Wingdings" pitchFamily="-65" charset="2"/>
              <a:buNone/>
            </a:pPr>
            <a:endParaRPr lang="en-US" dirty="0">
              <a:solidFill>
                <a:srgbClr val="FFFFFF"/>
              </a:solidFill>
            </a:endParaRPr>
          </a:p>
        </p:txBody>
      </p:sp>
      <p:pic>
        <p:nvPicPr>
          <p:cNvPr id="31748" name="Picture 5" descr="100_3965.JPG"/>
          <p:cNvPicPr>
            <a:picLocks noChangeAspect="1"/>
          </p:cNvPicPr>
          <p:nvPr/>
        </p:nvPicPr>
        <p:blipFill>
          <a:blip r:embed="rId3" cstate="print"/>
          <a:srcRect/>
          <a:stretch>
            <a:fillRect/>
          </a:stretch>
        </p:blipFill>
        <p:spPr bwMode="auto">
          <a:xfrm>
            <a:off x="1295400" y="1174377"/>
            <a:ext cx="5128022" cy="2850184"/>
          </a:xfrm>
          <a:prstGeom prst="rect">
            <a:avLst/>
          </a:prstGeom>
          <a:noFill/>
          <a:ln w="9525">
            <a:noFill/>
            <a:miter lim="800000"/>
            <a:headEnd/>
            <a:tailEnd/>
          </a:ln>
        </p:spPr>
      </p:pic>
      <p:pic>
        <p:nvPicPr>
          <p:cNvPr id="31749" name="Picture 6" descr="100_3959.JPG"/>
          <p:cNvPicPr>
            <a:picLocks noChangeAspect="1"/>
          </p:cNvPicPr>
          <p:nvPr/>
        </p:nvPicPr>
        <p:blipFill>
          <a:blip r:embed="rId4" cstate="print"/>
          <a:srcRect/>
          <a:stretch>
            <a:fillRect/>
          </a:stretch>
        </p:blipFill>
        <p:spPr bwMode="auto">
          <a:xfrm>
            <a:off x="7086600" y="360358"/>
            <a:ext cx="1679864" cy="1371600"/>
          </a:xfrm>
          <a:prstGeom prst="rect">
            <a:avLst/>
          </a:prstGeom>
          <a:noFill/>
          <a:ln w="9525">
            <a:noFill/>
            <a:miter lim="800000"/>
            <a:headEnd/>
            <a:tailEnd/>
          </a:ln>
        </p:spPr>
      </p:pic>
      <p:sp>
        <p:nvSpPr>
          <p:cNvPr id="6" name="TextBox 5"/>
          <p:cNvSpPr txBox="1"/>
          <p:nvPr/>
        </p:nvSpPr>
        <p:spPr>
          <a:xfrm>
            <a:off x="990600" y="4051455"/>
            <a:ext cx="6019800" cy="2862322"/>
          </a:xfrm>
          <a:prstGeom prst="rect">
            <a:avLst/>
          </a:prstGeom>
          <a:noFill/>
        </p:spPr>
        <p:txBody>
          <a:bodyPr wrap="square" rtlCol="0">
            <a:spAutoFit/>
          </a:bodyPr>
          <a:lstStyle/>
          <a:p>
            <a:r>
              <a:rPr lang="en-US" dirty="0">
                <a:solidFill>
                  <a:schemeClr val="accent5">
                    <a:lumMod val="50000"/>
                  </a:schemeClr>
                </a:solidFill>
                <a:latin typeface="Georgia" panose="02040502050405020303" pitchFamily="18" charset="0"/>
              </a:rPr>
              <a:t>“Brianne, a student with severe cerebral palsy is always sure to be incorporated into classroom activities. When situations do not permit her access, the adults do everything possible in order to make sure she is not left out.”</a:t>
            </a:r>
          </a:p>
          <a:p>
            <a:endParaRPr lang="en-US" dirty="0">
              <a:solidFill>
                <a:schemeClr val="accent5">
                  <a:lumMod val="50000"/>
                </a:schemeClr>
              </a:solidFill>
              <a:latin typeface="Georgia" panose="02040502050405020303" pitchFamily="18" charset="0"/>
            </a:endParaRPr>
          </a:p>
          <a:p>
            <a:r>
              <a:rPr lang="en-US" dirty="0">
                <a:solidFill>
                  <a:schemeClr val="accent5">
                    <a:lumMod val="50000"/>
                  </a:schemeClr>
                </a:solidFill>
                <a:latin typeface="Georgia" panose="02040502050405020303" pitchFamily="18" charset="0"/>
              </a:rPr>
              <a:t>To the right is a picture of materials that make it easier for her to sit up straight in a classroom chair. The blue one is for back support while the red one is used for her to rest her feet on. </a:t>
            </a:r>
          </a:p>
        </p:txBody>
      </p:sp>
      <p:pic>
        <p:nvPicPr>
          <p:cNvPr id="7" name="Picture 4" descr="MCj00787470000[1]"/>
          <p:cNvPicPr>
            <a:picLocks noChangeAspect="1" noChangeArrowheads="1"/>
          </p:cNvPicPr>
          <p:nvPr/>
        </p:nvPicPr>
        <p:blipFill>
          <a:blip r:embed="rId5" cstate="print"/>
          <a:srcRect/>
          <a:stretch>
            <a:fillRect/>
          </a:stretch>
        </p:blipFill>
        <p:spPr bwMode="auto">
          <a:xfrm>
            <a:off x="7696200" y="2057400"/>
            <a:ext cx="1260475" cy="4616450"/>
          </a:xfrm>
          <a:prstGeom prst="rect">
            <a:avLst/>
          </a:prstGeom>
          <a:noFill/>
          <a:ln w="9525">
            <a:noFill/>
            <a:miter lim="800000"/>
            <a:headEnd/>
            <a:tailEnd/>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eorgia" panose="02040502050405020303" pitchFamily="18" charset="0"/>
              </a:rPr>
              <a:t>The Interactive Notebook</a:t>
            </a:r>
          </a:p>
        </p:txBody>
      </p:sp>
      <p:sp>
        <p:nvSpPr>
          <p:cNvPr id="3" name="Content Placeholder 2"/>
          <p:cNvSpPr>
            <a:spLocks noGrp="1"/>
          </p:cNvSpPr>
          <p:nvPr>
            <p:ph idx="1"/>
          </p:nvPr>
        </p:nvSpPr>
        <p:spPr>
          <a:xfrm>
            <a:off x="762000" y="1600200"/>
            <a:ext cx="5791200" cy="4953000"/>
          </a:xfrm>
        </p:spPr>
        <p:txBody>
          <a:bodyPr>
            <a:noAutofit/>
          </a:bodyPr>
          <a:lstStyle/>
          <a:p>
            <a:r>
              <a:rPr lang="en-US" sz="2200" dirty="0">
                <a:latin typeface="Georgia" panose="02040502050405020303" pitchFamily="18" charset="0"/>
              </a:rPr>
              <a:t>The intent of the INB is for pre-service teachers/paraprofessionals to ‘live’ the course content through professional reflection, data collection, and extension activities (in class). One’s education is best acquired through continual learning and seeking of information from multiple sources. A textbook is 1 source and a course professor is only 1 source. The INB should help pre-service teachers/paraprofessionals to make connections between courses, life experiences, the media, field placements, class colleagues, and professionals. </a:t>
            </a:r>
          </a:p>
        </p:txBody>
      </p:sp>
      <p:pic>
        <p:nvPicPr>
          <p:cNvPr id="5" name="Picture 4"/>
          <p:cNvPicPr>
            <a:picLocks noChangeAspect="1"/>
          </p:cNvPicPr>
          <p:nvPr/>
        </p:nvPicPr>
        <p:blipFill>
          <a:blip r:embed="rId2"/>
          <a:stretch>
            <a:fillRect/>
          </a:stretch>
        </p:blipFill>
        <p:spPr>
          <a:xfrm>
            <a:off x="6563139" y="2057400"/>
            <a:ext cx="2392754" cy="3048000"/>
          </a:xfrm>
          <a:prstGeom prst="rect">
            <a:avLst/>
          </a:prstGeom>
        </p:spPr>
      </p:pic>
    </p:spTree>
    <p:extLst>
      <p:ext uri="{BB962C8B-B14F-4D97-AF65-F5344CB8AC3E}">
        <p14:creationId xmlns:p14="http://schemas.microsoft.com/office/powerpoint/2010/main" val="2605022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609600"/>
          </a:xfrm>
        </p:spPr>
        <p:txBody>
          <a:bodyPr>
            <a:normAutofit fontScale="90000"/>
          </a:bodyPr>
          <a:lstStyle/>
          <a:p>
            <a:r>
              <a:rPr lang="en-US" dirty="0">
                <a:latin typeface="Georgia" panose="02040502050405020303" pitchFamily="18" charset="0"/>
              </a:rPr>
              <a:t>INB Guidelines:</a:t>
            </a:r>
          </a:p>
        </p:txBody>
      </p:sp>
      <p:sp>
        <p:nvSpPr>
          <p:cNvPr id="3" name="Content Placeholder 2"/>
          <p:cNvSpPr>
            <a:spLocks noGrp="1"/>
          </p:cNvSpPr>
          <p:nvPr>
            <p:ph idx="1"/>
          </p:nvPr>
        </p:nvSpPr>
        <p:spPr>
          <a:xfrm>
            <a:off x="609599" y="1371600"/>
            <a:ext cx="6347714" cy="5181600"/>
          </a:xfrm>
        </p:spPr>
        <p:txBody>
          <a:bodyPr>
            <a:normAutofit fontScale="85000" lnSpcReduction="20000"/>
          </a:bodyPr>
          <a:lstStyle/>
          <a:p>
            <a:r>
              <a:rPr lang="en-US" dirty="0">
                <a:latin typeface="Georgia" panose="02040502050405020303" pitchFamily="18" charset="0"/>
              </a:rPr>
              <a:t>Each pre-service teacher/paraprofessional’s INB will contain the following minimum requirements:</a:t>
            </a:r>
          </a:p>
          <a:p>
            <a:pPr lvl="0"/>
            <a:r>
              <a:rPr lang="en-US" dirty="0">
                <a:latin typeface="Georgia" panose="02040502050405020303" pitchFamily="18" charset="0"/>
              </a:rPr>
              <a:t>10 vocabulary words defined per textbook chapter</a:t>
            </a:r>
          </a:p>
          <a:p>
            <a:pPr lvl="0"/>
            <a:r>
              <a:rPr lang="en-US" dirty="0">
                <a:latin typeface="Georgia" panose="02040502050405020303" pitchFamily="18" charset="0"/>
              </a:rPr>
              <a:t>Vocabulary word cloud generator 1 per chapter</a:t>
            </a:r>
          </a:p>
          <a:p>
            <a:pPr lvl="0"/>
            <a:r>
              <a:rPr lang="en-US" dirty="0">
                <a:latin typeface="Georgia" panose="02040502050405020303" pitchFamily="18" charset="0"/>
              </a:rPr>
              <a:t>Daily class quote reflection, 1 per week – 14 minimum</a:t>
            </a:r>
          </a:p>
          <a:p>
            <a:pPr lvl="0"/>
            <a:r>
              <a:rPr lang="en-US" dirty="0">
                <a:latin typeface="Georgia" panose="02040502050405020303" pitchFamily="18" charset="0"/>
              </a:rPr>
              <a:t>Current news event related to chapter content – 1 per chapter</a:t>
            </a:r>
          </a:p>
          <a:p>
            <a:pPr lvl="0"/>
            <a:r>
              <a:rPr lang="en-US" dirty="0">
                <a:latin typeface="Georgia" panose="02040502050405020303" pitchFamily="18" charset="0"/>
              </a:rPr>
              <a:t>Post class reflection exercises, minimum 10 @ midterm and 20 @ final</a:t>
            </a:r>
          </a:p>
          <a:p>
            <a:pPr lvl="0"/>
            <a:r>
              <a:rPr lang="en-US" dirty="0">
                <a:latin typeface="Georgia" panose="02040502050405020303" pitchFamily="18" charset="0"/>
              </a:rPr>
              <a:t>Qualitative data collection – extension of class content through discussion and reflection, 1 per week with outside source</a:t>
            </a:r>
          </a:p>
          <a:p>
            <a:pPr lvl="0"/>
            <a:r>
              <a:rPr lang="en-US" dirty="0">
                <a:latin typeface="Georgia" panose="02040502050405020303" pitchFamily="18" charset="0"/>
              </a:rPr>
              <a:t>Video link or website source – reference and professional impact reflection – 1 per chapter</a:t>
            </a:r>
          </a:p>
          <a:p>
            <a:pPr lvl="0"/>
            <a:r>
              <a:rPr lang="en-US" dirty="0">
                <a:latin typeface="Georgia" panose="02040502050405020303" pitchFamily="18" charset="0"/>
              </a:rPr>
              <a:t>Theorist/Theory/Class Content social media page (</a:t>
            </a:r>
            <a:r>
              <a:rPr lang="en-US" dirty="0" err="1">
                <a:latin typeface="Georgia" panose="02040502050405020303" pitchFamily="18" charset="0"/>
              </a:rPr>
              <a:t>FaceBook</a:t>
            </a:r>
            <a:r>
              <a:rPr lang="en-US" dirty="0">
                <a:latin typeface="Georgia" panose="02040502050405020303" pitchFamily="18" charset="0"/>
              </a:rPr>
              <a:t>, Twitter, Instagram, Pinterest, </a:t>
            </a:r>
            <a:r>
              <a:rPr lang="en-US" dirty="0" err="1">
                <a:latin typeface="Georgia" panose="02040502050405020303" pitchFamily="18" charset="0"/>
              </a:rPr>
              <a:t>etc</a:t>
            </a:r>
            <a:r>
              <a:rPr lang="en-US" dirty="0">
                <a:latin typeface="Georgia" panose="02040502050405020303" pitchFamily="18" charset="0"/>
              </a:rPr>
              <a:t>…) OR Follow a Teacher/Education Professional BLOG/Twitter account and incorporate into INB</a:t>
            </a:r>
          </a:p>
          <a:p>
            <a:pPr lvl="0"/>
            <a:r>
              <a:rPr lang="en-US" dirty="0">
                <a:latin typeface="Georgia" panose="02040502050405020303" pitchFamily="18" charset="0"/>
              </a:rPr>
              <a:t>Field observation/Education environments – incorporate class content connections</a:t>
            </a:r>
          </a:p>
          <a:p>
            <a:pPr lvl="0"/>
            <a:r>
              <a:rPr lang="en-US" dirty="0">
                <a:latin typeface="Georgia" panose="02040502050405020303" pitchFamily="18" charset="0"/>
              </a:rPr>
              <a:t>Connect course objectives to learning – minimum of 10 throughout the semester per course enrolled with Dr. Watters</a:t>
            </a:r>
          </a:p>
          <a:p>
            <a:endParaRPr lang="en-US" dirty="0"/>
          </a:p>
        </p:txBody>
      </p:sp>
      <p:pic>
        <p:nvPicPr>
          <p:cNvPr id="5" name="Picture 4"/>
          <p:cNvPicPr>
            <a:picLocks noChangeAspect="1"/>
          </p:cNvPicPr>
          <p:nvPr/>
        </p:nvPicPr>
        <p:blipFill>
          <a:blip r:embed="rId2"/>
          <a:stretch>
            <a:fillRect/>
          </a:stretch>
        </p:blipFill>
        <p:spPr>
          <a:xfrm>
            <a:off x="6927495" y="381000"/>
            <a:ext cx="1981372" cy="2213040"/>
          </a:xfrm>
          <a:prstGeom prst="rect">
            <a:avLst/>
          </a:prstGeom>
        </p:spPr>
      </p:pic>
    </p:spTree>
    <p:extLst>
      <p:ext uri="{BB962C8B-B14F-4D97-AF65-F5344CB8AC3E}">
        <p14:creationId xmlns:p14="http://schemas.microsoft.com/office/powerpoint/2010/main" val="3428026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553201" cy="838200"/>
          </a:xfrm>
        </p:spPr>
        <p:txBody>
          <a:bodyPr/>
          <a:lstStyle/>
          <a:p>
            <a:r>
              <a:rPr lang="en-US" dirty="0">
                <a:latin typeface="Georgia" panose="02040502050405020303" pitchFamily="18" charset="0"/>
              </a:rPr>
              <a:t>Sample Social Media Followed:</a:t>
            </a:r>
          </a:p>
        </p:txBody>
      </p:sp>
      <p:pic>
        <p:nvPicPr>
          <p:cNvPr id="5" name="Content Placeholder 4"/>
          <p:cNvPicPr>
            <a:picLocks noGrp="1" noChangeAspect="1"/>
          </p:cNvPicPr>
          <p:nvPr>
            <p:ph idx="1"/>
          </p:nvPr>
        </p:nvPicPr>
        <p:blipFill>
          <a:blip r:embed="rId2"/>
          <a:stretch>
            <a:fillRect/>
          </a:stretch>
        </p:blipFill>
        <p:spPr>
          <a:xfrm>
            <a:off x="609598" y="2298594"/>
            <a:ext cx="1687287" cy="1687287"/>
          </a:xfrm>
          <a:prstGeom prst="rect">
            <a:avLst/>
          </a:prstGeom>
        </p:spPr>
      </p:pic>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14</a:t>
            </a:fld>
            <a:endParaRPr lang="en-US" dirty="0"/>
          </a:p>
        </p:txBody>
      </p:sp>
      <p:pic>
        <p:nvPicPr>
          <p:cNvPr id="6" name="Picture 5"/>
          <p:cNvPicPr>
            <a:picLocks noChangeAspect="1"/>
          </p:cNvPicPr>
          <p:nvPr/>
        </p:nvPicPr>
        <p:blipFill>
          <a:blip r:embed="rId3"/>
          <a:stretch>
            <a:fillRect/>
          </a:stretch>
        </p:blipFill>
        <p:spPr>
          <a:xfrm>
            <a:off x="2296886" y="2278669"/>
            <a:ext cx="4660426" cy="1716998"/>
          </a:xfrm>
          <a:prstGeom prst="rect">
            <a:avLst/>
          </a:prstGeom>
        </p:spPr>
      </p:pic>
      <p:pic>
        <p:nvPicPr>
          <p:cNvPr id="7" name="Picture 6"/>
          <p:cNvPicPr>
            <a:picLocks noChangeAspect="1"/>
          </p:cNvPicPr>
          <p:nvPr/>
        </p:nvPicPr>
        <p:blipFill>
          <a:blip r:embed="rId4"/>
          <a:stretch>
            <a:fillRect/>
          </a:stretch>
        </p:blipFill>
        <p:spPr>
          <a:xfrm>
            <a:off x="963680" y="4262222"/>
            <a:ext cx="3227320" cy="1961704"/>
          </a:xfrm>
          <a:prstGeom prst="rect">
            <a:avLst/>
          </a:prstGeom>
        </p:spPr>
      </p:pic>
      <p:pic>
        <p:nvPicPr>
          <p:cNvPr id="8" name="Picture 7"/>
          <p:cNvPicPr>
            <a:picLocks noChangeAspect="1"/>
          </p:cNvPicPr>
          <p:nvPr/>
        </p:nvPicPr>
        <p:blipFill>
          <a:blip r:embed="rId5"/>
          <a:stretch>
            <a:fillRect/>
          </a:stretch>
        </p:blipFill>
        <p:spPr>
          <a:xfrm>
            <a:off x="4043597" y="3995667"/>
            <a:ext cx="2163445" cy="1786100"/>
          </a:xfrm>
          <a:prstGeom prst="rect">
            <a:avLst/>
          </a:prstGeom>
        </p:spPr>
      </p:pic>
    </p:spTree>
    <p:extLst>
      <p:ext uri="{BB962C8B-B14F-4D97-AF65-F5344CB8AC3E}">
        <p14:creationId xmlns:p14="http://schemas.microsoft.com/office/powerpoint/2010/main" val="1561982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114" y="49210"/>
            <a:ext cx="6553200" cy="990600"/>
          </a:xfrm>
        </p:spPr>
        <p:txBody>
          <a:bodyPr>
            <a:normAutofit fontScale="90000"/>
          </a:bodyPr>
          <a:lstStyle/>
          <a:p>
            <a:br>
              <a:rPr lang="en-US" sz="2800" dirty="0"/>
            </a:br>
            <a:r>
              <a:rPr lang="en-US" sz="2800" dirty="0">
                <a:latin typeface="Georgia" panose="02040502050405020303" pitchFamily="18" charset="0"/>
              </a:rPr>
              <a:t>Paraprofessional Teaching Guide</a:t>
            </a:r>
            <a:br>
              <a:rPr lang="en-US" dirty="0"/>
            </a:br>
            <a:endParaRPr lang="en-US" dirty="0"/>
          </a:p>
        </p:txBody>
      </p:sp>
      <p:sp>
        <p:nvSpPr>
          <p:cNvPr id="3" name="Content Placeholder 2"/>
          <p:cNvSpPr>
            <a:spLocks noGrp="1"/>
          </p:cNvSpPr>
          <p:nvPr>
            <p:ph idx="1"/>
          </p:nvPr>
        </p:nvSpPr>
        <p:spPr>
          <a:xfrm>
            <a:off x="609600" y="1121170"/>
            <a:ext cx="6347714" cy="3880773"/>
          </a:xfrm>
        </p:spPr>
        <p:txBody>
          <a:bodyPr>
            <a:normAutofit fontScale="55000" lnSpcReduction="20000"/>
          </a:bodyPr>
          <a:lstStyle/>
          <a:p>
            <a:r>
              <a:rPr lang="en-US" sz="2300" dirty="0">
                <a:latin typeface="Georgia" panose="02040502050405020303" pitchFamily="18" charset="0"/>
              </a:rPr>
              <a:t>The Guide is  practical tool that can be used by candidate during the interview process. It is  the candidates’ description of how he/she will function as an effective education paraprofessional. The content  covered is:  </a:t>
            </a:r>
          </a:p>
          <a:p>
            <a:pPr>
              <a:buNone/>
            </a:pPr>
            <a:r>
              <a:rPr lang="en-US" sz="2300" dirty="0">
                <a:latin typeface="Georgia" panose="02040502050405020303" pitchFamily="18" charset="0"/>
              </a:rPr>
              <a:t>	</a:t>
            </a:r>
          </a:p>
          <a:p>
            <a:pPr lvl="2"/>
            <a:r>
              <a:rPr lang="en-US" sz="2500" dirty="0">
                <a:latin typeface="Georgia" panose="02040502050405020303" pitchFamily="18" charset="0"/>
              </a:rPr>
              <a:t>A one sentence  summary of the education philosophy</a:t>
            </a:r>
          </a:p>
          <a:p>
            <a:pPr lvl="2"/>
            <a:r>
              <a:rPr lang="en-US" sz="2500" dirty="0">
                <a:latin typeface="Georgia" panose="02040502050405020303" pitchFamily="18" charset="0"/>
              </a:rPr>
              <a:t>Academic instruction techniques (e.g. multilevel, differentiated, adaptations)</a:t>
            </a:r>
          </a:p>
          <a:p>
            <a:pPr lvl="2"/>
            <a:r>
              <a:rPr lang="en-US" sz="2500" dirty="0">
                <a:latin typeface="Georgia" panose="02040502050405020303" pitchFamily="18" charset="0"/>
              </a:rPr>
              <a:t>Classroom community building</a:t>
            </a:r>
          </a:p>
          <a:p>
            <a:pPr lvl="2"/>
            <a:r>
              <a:rPr lang="en-US" sz="2500" dirty="0">
                <a:latin typeface="Georgia" panose="02040502050405020303" pitchFamily="18" charset="0"/>
              </a:rPr>
              <a:t>Building/School-wide community building</a:t>
            </a:r>
          </a:p>
          <a:p>
            <a:pPr lvl="2"/>
            <a:r>
              <a:rPr lang="en-US" sz="2500" dirty="0">
                <a:latin typeface="Georgia" panose="02040502050405020303" pitchFamily="18" charset="0"/>
              </a:rPr>
              <a:t>Behavior Management</a:t>
            </a:r>
          </a:p>
          <a:p>
            <a:pPr lvl="2"/>
            <a:r>
              <a:rPr lang="en-US" sz="2500" dirty="0">
                <a:latin typeface="Georgia" panose="02040502050405020303" pitchFamily="18" charset="0"/>
              </a:rPr>
              <a:t>Classroom design/assistive technology</a:t>
            </a:r>
          </a:p>
          <a:p>
            <a:pPr lvl="2"/>
            <a:r>
              <a:rPr lang="en-US" sz="2500" dirty="0">
                <a:latin typeface="Georgia" panose="02040502050405020303" pitchFamily="18" charset="0"/>
              </a:rPr>
              <a:t>Support and collaboration for children with disabilities (special education teachers, paraprofessionals, and other specialists-SLP, OT, PT, etc)</a:t>
            </a:r>
          </a:p>
          <a:p>
            <a:pPr lvl="2"/>
            <a:r>
              <a:rPr lang="en-US" sz="2500" dirty="0">
                <a:latin typeface="Georgia" panose="02040502050405020303" pitchFamily="18" charset="0"/>
              </a:rPr>
              <a:t>Parent Involvement and support </a:t>
            </a:r>
          </a:p>
          <a:p>
            <a:pPr lvl="2">
              <a:buNone/>
            </a:pPr>
            <a:endParaRPr lang="en-US" sz="1200" dirty="0">
              <a:latin typeface="Georgia" panose="02040502050405020303" pitchFamily="18" charset="0"/>
            </a:endParaRPr>
          </a:p>
          <a:p>
            <a:pPr lvl="2">
              <a:buNone/>
            </a:pPr>
            <a:endParaRPr lang="en-US" sz="1200" dirty="0">
              <a:latin typeface="Georgia" panose="02040502050405020303" pitchFamily="18" charset="0"/>
            </a:endParaRPr>
          </a:p>
          <a:p>
            <a:endParaRPr lang="en-US" dirty="0"/>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15</a:t>
            </a:fld>
            <a:endParaRPr lang="en-US" dirty="0"/>
          </a:p>
        </p:txBody>
      </p:sp>
      <p:pic>
        <p:nvPicPr>
          <p:cNvPr id="5" name="Picture 4"/>
          <p:cNvPicPr>
            <a:picLocks noChangeAspect="1"/>
          </p:cNvPicPr>
          <p:nvPr/>
        </p:nvPicPr>
        <p:blipFill>
          <a:blip r:embed="rId2"/>
          <a:stretch>
            <a:fillRect/>
          </a:stretch>
        </p:blipFill>
        <p:spPr>
          <a:xfrm>
            <a:off x="6172859" y="4876844"/>
            <a:ext cx="2600325" cy="1733550"/>
          </a:xfrm>
          <a:prstGeom prst="rect">
            <a:avLst/>
          </a:prstGeom>
        </p:spPr>
      </p:pic>
      <p:pic>
        <p:nvPicPr>
          <p:cNvPr id="6" name="Picture 5"/>
          <p:cNvPicPr>
            <a:picLocks noChangeAspect="1"/>
          </p:cNvPicPr>
          <p:nvPr/>
        </p:nvPicPr>
        <p:blipFill>
          <a:blip r:embed="rId3"/>
          <a:stretch>
            <a:fillRect/>
          </a:stretch>
        </p:blipFill>
        <p:spPr>
          <a:xfrm rot="21110833">
            <a:off x="214050" y="4643451"/>
            <a:ext cx="1410307" cy="1876425"/>
          </a:xfrm>
          <a:prstGeom prst="rect">
            <a:avLst/>
          </a:prstGeom>
        </p:spPr>
      </p:pic>
      <p:pic>
        <p:nvPicPr>
          <p:cNvPr id="7" name="Picture 6"/>
          <p:cNvPicPr>
            <a:picLocks noChangeAspect="1"/>
          </p:cNvPicPr>
          <p:nvPr/>
        </p:nvPicPr>
        <p:blipFill>
          <a:blip r:embed="rId4"/>
          <a:stretch>
            <a:fillRect/>
          </a:stretch>
        </p:blipFill>
        <p:spPr>
          <a:xfrm>
            <a:off x="2895600" y="5083304"/>
            <a:ext cx="2517662" cy="125253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915727" y="838200"/>
            <a:ext cx="6581775" cy="3733800"/>
          </a:xfrm>
        </p:spPr>
        <p:txBody>
          <a:bodyPr>
            <a:normAutofit/>
          </a:bodyPr>
          <a:lstStyle/>
          <a:p>
            <a:pPr marL="0" indent="0" algn="ctr">
              <a:buNone/>
            </a:pPr>
            <a:r>
              <a:rPr lang="en-US" sz="2400" b="1" dirty="0">
                <a:solidFill>
                  <a:schemeClr val="tx1"/>
                </a:solidFill>
                <a:latin typeface="Georgia" panose="02040502050405020303" pitchFamily="18" charset="0"/>
              </a:rPr>
              <a:t>Shawn </a:t>
            </a:r>
            <a:r>
              <a:rPr lang="en-US" sz="2400" b="1" dirty="0" err="1">
                <a:solidFill>
                  <a:schemeClr val="tx1"/>
                </a:solidFill>
                <a:latin typeface="Georgia" panose="02040502050405020303" pitchFamily="18" charset="0"/>
              </a:rPr>
              <a:t>DiNarda</a:t>
            </a:r>
            <a:r>
              <a:rPr lang="en-US" sz="2400" b="1" dirty="0">
                <a:solidFill>
                  <a:schemeClr val="tx1"/>
                </a:solidFill>
                <a:latin typeface="Georgia" panose="02040502050405020303" pitchFamily="18" charset="0"/>
              </a:rPr>
              <a:t> Watters, Ed. D.</a:t>
            </a:r>
          </a:p>
          <a:p>
            <a:pPr marL="0" indent="0" algn="ctr">
              <a:buNone/>
            </a:pPr>
            <a:r>
              <a:rPr lang="en-US" sz="1900" b="1" dirty="0">
                <a:solidFill>
                  <a:schemeClr val="tx1"/>
                </a:solidFill>
                <a:latin typeface="Georgia" panose="02040502050405020303" pitchFamily="18" charset="0"/>
              </a:rPr>
              <a:t>Paraprofessional Program Coordinator</a:t>
            </a:r>
          </a:p>
          <a:p>
            <a:pPr marL="0" indent="0" algn="ctr">
              <a:buNone/>
            </a:pPr>
            <a:r>
              <a:rPr lang="en-US" sz="1900" b="1" dirty="0">
                <a:solidFill>
                  <a:schemeClr val="tx1"/>
                </a:solidFill>
                <a:latin typeface="Georgia" panose="02040502050405020303" pitchFamily="18" charset="0"/>
              </a:rPr>
              <a:t>Assistant Professor</a:t>
            </a:r>
          </a:p>
          <a:p>
            <a:pPr marL="0" indent="0" algn="ctr">
              <a:buNone/>
            </a:pPr>
            <a:r>
              <a:rPr lang="en-US" sz="1900" b="1" dirty="0">
                <a:solidFill>
                  <a:schemeClr val="tx1"/>
                </a:solidFill>
                <a:latin typeface="Georgia" panose="02040502050405020303" pitchFamily="18" charset="0"/>
              </a:rPr>
              <a:t>The University of Akron Wayne College</a:t>
            </a:r>
          </a:p>
          <a:p>
            <a:pPr marL="0" indent="0" algn="ctr">
              <a:buNone/>
            </a:pPr>
            <a:r>
              <a:rPr lang="en-US" sz="1900" b="1" dirty="0">
                <a:solidFill>
                  <a:schemeClr val="tx1"/>
                </a:solidFill>
                <a:latin typeface="Georgia" panose="02040502050405020303" pitchFamily="18" charset="0"/>
              </a:rPr>
              <a:t>1901 Smucker Road</a:t>
            </a:r>
          </a:p>
          <a:p>
            <a:pPr marL="0" indent="0" algn="ctr">
              <a:buNone/>
            </a:pPr>
            <a:r>
              <a:rPr lang="en-US" sz="1900" b="1" dirty="0">
                <a:solidFill>
                  <a:schemeClr val="tx1"/>
                </a:solidFill>
                <a:latin typeface="Georgia" panose="02040502050405020303" pitchFamily="18" charset="0"/>
              </a:rPr>
              <a:t>Orrville, Ohio  44667</a:t>
            </a:r>
          </a:p>
          <a:p>
            <a:pPr marL="0" indent="0" algn="ctr">
              <a:buNone/>
            </a:pPr>
            <a:endParaRPr lang="en-US" sz="1600" b="1" dirty="0">
              <a:solidFill>
                <a:schemeClr val="tx1"/>
              </a:solidFill>
              <a:latin typeface="Georgia" panose="02040502050405020303" pitchFamily="18" charset="0"/>
            </a:endParaRPr>
          </a:p>
          <a:p>
            <a:pPr marL="0" indent="0" algn="ctr">
              <a:buNone/>
            </a:pPr>
            <a:r>
              <a:rPr lang="en-US" sz="1700" b="1" dirty="0">
                <a:solidFill>
                  <a:schemeClr val="tx1"/>
                </a:solidFill>
                <a:latin typeface="Georgia" panose="02040502050405020303" pitchFamily="18" charset="0"/>
                <a:hlinkClick r:id="rId3"/>
              </a:rPr>
              <a:t>sw94@uakron.edu</a:t>
            </a:r>
            <a:endParaRPr lang="en-US" sz="1700" b="1" dirty="0">
              <a:solidFill>
                <a:schemeClr val="tx1"/>
              </a:solidFill>
              <a:latin typeface="Georgia" panose="02040502050405020303" pitchFamily="18" charset="0"/>
            </a:endParaRPr>
          </a:p>
          <a:p>
            <a:pPr marL="0" indent="0" algn="ctr">
              <a:buNone/>
            </a:pPr>
            <a:r>
              <a:rPr lang="en-US" sz="1700" b="1" dirty="0">
                <a:solidFill>
                  <a:schemeClr val="tx1"/>
                </a:solidFill>
                <a:latin typeface="Georgia" panose="02040502050405020303" pitchFamily="18" charset="0"/>
              </a:rPr>
              <a:t>330.972.8788</a:t>
            </a:r>
          </a:p>
          <a:p>
            <a:pPr algn="ctr">
              <a:buFont typeface="Wingdings" pitchFamily="2" charset="2"/>
              <a:buNone/>
            </a:pPr>
            <a:endParaRPr lang="en-US" sz="2400" b="1" dirty="0"/>
          </a:p>
          <a:p>
            <a:pPr algn="ctr" eaLnBrk="1" hangingPunct="1">
              <a:buFont typeface="Wingdings" pitchFamily="2" charset="2"/>
              <a:buNone/>
            </a:pPr>
            <a:endParaRPr lang="en-US" sz="2400" b="1" dirty="0"/>
          </a:p>
        </p:txBody>
      </p:sp>
      <p:pic>
        <p:nvPicPr>
          <p:cNvPr id="3" name="Picture 2"/>
          <p:cNvPicPr>
            <a:picLocks noChangeAspect="1"/>
          </p:cNvPicPr>
          <p:nvPr/>
        </p:nvPicPr>
        <p:blipFill>
          <a:blip r:embed="rId4"/>
          <a:stretch>
            <a:fillRect/>
          </a:stretch>
        </p:blipFill>
        <p:spPr>
          <a:xfrm>
            <a:off x="7504128" y="228600"/>
            <a:ext cx="1454068" cy="1447800"/>
          </a:xfrm>
          <a:prstGeom prst="rect">
            <a:avLst/>
          </a:prstGeom>
        </p:spPr>
      </p:pic>
      <p:sp>
        <p:nvSpPr>
          <p:cNvPr id="5" name="TextBox 4"/>
          <p:cNvSpPr txBox="1"/>
          <p:nvPr/>
        </p:nvSpPr>
        <p:spPr>
          <a:xfrm>
            <a:off x="296847" y="5927651"/>
            <a:ext cx="6934201" cy="369332"/>
          </a:xfrm>
          <a:prstGeom prst="rect">
            <a:avLst/>
          </a:prstGeom>
          <a:noFill/>
        </p:spPr>
        <p:txBody>
          <a:bodyPr wrap="square" rtlCol="0">
            <a:spAutoFit/>
          </a:bodyPr>
          <a:lstStyle/>
          <a:p>
            <a:r>
              <a:rPr lang="en-US" i="1" dirty="0">
                <a:solidFill>
                  <a:srgbClr val="00B050"/>
                </a:solidFill>
                <a:latin typeface="Georgia" panose="02040502050405020303" pitchFamily="18" charset="0"/>
              </a:rPr>
              <a:t>Inspire life-long learning in others with trust, integrity, and joy</a:t>
            </a:r>
            <a:r>
              <a:rPr lang="en-US" dirty="0">
                <a:solidFill>
                  <a:srgbClr val="00B050"/>
                </a:solidFill>
              </a:rPr>
              <a:t>.</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101" y="3124200"/>
            <a:ext cx="1809623" cy="2336194"/>
          </a:xfrm>
          <a:prstGeom prst="rect">
            <a:avLst/>
          </a:prstGeom>
        </p:spPr>
      </p:pic>
    </p:spTree>
  </p:cSld>
  <p:clrMapOvr>
    <a:masterClrMapping/>
  </p:clrMapOvr>
  <p:transition advTm="304"/>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729676" y="609600"/>
            <a:ext cx="5715000" cy="533400"/>
          </a:xfrm>
        </p:spPr>
        <p:txBody>
          <a:bodyPr>
            <a:normAutofit fontScale="90000"/>
          </a:bodyPr>
          <a:lstStyle/>
          <a:p>
            <a:pPr eaLnBrk="1" hangingPunct="1"/>
            <a:r>
              <a:rPr lang="en-US" dirty="0">
                <a:latin typeface="Georgia" panose="02040502050405020303" pitchFamily="18" charset="0"/>
              </a:rPr>
              <a:t>Abstract:</a:t>
            </a:r>
          </a:p>
        </p:txBody>
      </p:sp>
      <p:sp>
        <p:nvSpPr>
          <p:cNvPr id="5127" name="Rectangle 7"/>
          <p:cNvSpPr>
            <a:spLocks noGrp="1" noChangeArrowheads="1"/>
          </p:cNvSpPr>
          <p:nvPr>
            <p:ph idx="1"/>
          </p:nvPr>
        </p:nvSpPr>
        <p:spPr>
          <a:xfrm>
            <a:off x="228601" y="1346271"/>
            <a:ext cx="7086600" cy="4724400"/>
          </a:xfrm>
        </p:spPr>
        <p:txBody>
          <a:bodyPr>
            <a:normAutofit/>
          </a:bodyPr>
          <a:lstStyle/>
          <a:p>
            <a:pPr>
              <a:buNone/>
            </a:pPr>
            <a:r>
              <a:rPr lang="en-US" dirty="0">
                <a:latin typeface="Georgia" panose="02040502050405020303" pitchFamily="18" charset="0"/>
              </a:rPr>
              <a:t>	Recent demands on professionalism and scholarship in teacher preparation requires institutions to prepare active practitioner scholars prepared to teach. This is supported through the research of Levin &amp; Rock (2003), Price &amp; </a:t>
            </a:r>
            <a:r>
              <a:rPr lang="en-US" dirty="0" err="1">
                <a:latin typeface="Georgia" panose="02040502050405020303" pitchFamily="18" charset="0"/>
              </a:rPr>
              <a:t>Valli</a:t>
            </a:r>
            <a:r>
              <a:rPr lang="en-US" dirty="0">
                <a:latin typeface="Georgia" panose="02040502050405020303" pitchFamily="18" charset="0"/>
              </a:rPr>
              <a:t> (2005), and </a:t>
            </a:r>
            <a:r>
              <a:rPr lang="en-US" dirty="0" err="1">
                <a:latin typeface="Georgia" panose="02040502050405020303" pitchFamily="18" charset="0"/>
              </a:rPr>
              <a:t>Mertler</a:t>
            </a:r>
            <a:r>
              <a:rPr lang="en-US" dirty="0">
                <a:latin typeface="Georgia" panose="02040502050405020303" pitchFamily="18" charset="0"/>
              </a:rPr>
              <a:t> (2009). This workshop focuses on paraprofessional education (associate degree level) candidates who conducted qualitative research during program coursework. They did this as a way to understand, inform, and then reflect on current research-based educational practices related to current topics in education. The students were required to complete the following three projects:</a:t>
            </a:r>
          </a:p>
          <a:p>
            <a:pPr marL="0" indent="0">
              <a:lnSpc>
                <a:spcPct val="80000"/>
              </a:lnSpc>
              <a:buNone/>
            </a:pPr>
            <a:r>
              <a:rPr lang="en-US" sz="2800" dirty="0"/>
              <a:t>	</a:t>
            </a:r>
            <a:r>
              <a:rPr lang="en-US" sz="2000" dirty="0"/>
              <a:t>1) </a:t>
            </a:r>
            <a:r>
              <a:rPr lang="en-US" sz="2000" dirty="0">
                <a:latin typeface="Georgia" panose="02040502050405020303" pitchFamily="18" charset="0"/>
              </a:rPr>
              <a:t>critical research portfolio (CRP)</a:t>
            </a:r>
          </a:p>
          <a:p>
            <a:pPr marL="0" indent="0">
              <a:lnSpc>
                <a:spcPct val="80000"/>
              </a:lnSpc>
              <a:buNone/>
            </a:pPr>
            <a:r>
              <a:rPr lang="en-US" sz="2000" dirty="0">
                <a:latin typeface="Georgia" panose="02040502050405020303" pitchFamily="18" charset="0"/>
              </a:rPr>
              <a:t>  	2) interactive notebook (INB)</a:t>
            </a:r>
          </a:p>
          <a:p>
            <a:pPr marL="0" indent="0">
              <a:lnSpc>
                <a:spcPct val="80000"/>
              </a:lnSpc>
              <a:buNone/>
            </a:pPr>
            <a:r>
              <a:rPr lang="en-US" sz="2000" dirty="0">
                <a:latin typeface="Georgia" panose="02040502050405020303" pitchFamily="18" charset="0"/>
              </a:rPr>
              <a:t>	3) paraprofessional teaching guide </a:t>
            </a:r>
          </a:p>
        </p:txBody>
      </p:sp>
      <p:sp>
        <p:nvSpPr>
          <p:cNvPr id="5" name="Slide Number Placeholder 5"/>
          <p:cNvSpPr>
            <a:spLocks noGrp="1"/>
          </p:cNvSpPr>
          <p:nvPr>
            <p:ph type="sldNum" sz="quarter" idx="12"/>
          </p:nvPr>
        </p:nvSpPr>
        <p:spPr/>
        <p:txBody>
          <a:bodyPr/>
          <a:lstStyle/>
          <a:p>
            <a:pPr>
              <a:defRPr/>
            </a:pPr>
            <a:fld id="{6D55FA13-B066-47AE-82C7-D3E8E55BEEFD}" type="slidenum">
              <a:rPr lang="en-US"/>
              <a:pPr>
                <a:defRPr/>
              </a:pPr>
              <a:t>2</a:t>
            </a:fld>
            <a:endParaRPr lang="en-US" dirty="0"/>
          </a:p>
        </p:txBody>
      </p:sp>
    </p:spTree>
  </p:cSld>
  <p:clrMapOvr>
    <a:masterClrMapping/>
  </p:clrMapOvr>
  <p:transition advTm="1200">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p:cTn id="7" dur="1000" fill="hold"/>
                                        <p:tgtEl>
                                          <p:spTgt spid="5126"/>
                                        </p:tgtEl>
                                        <p:attrNameLst>
                                          <p:attrName>ppt_w</p:attrName>
                                        </p:attrNameLst>
                                      </p:cBhvr>
                                      <p:tavLst>
                                        <p:tav tm="0">
                                          <p:val>
                                            <p:strVal val="#ppt_w+.3"/>
                                          </p:val>
                                        </p:tav>
                                        <p:tav tm="100000">
                                          <p:val>
                                            <p:strVal val="#ppt_w"/>
                                          </p:val>
                                        </p:tav>
                                      </p:tavLst>
                                    </p:anim>
                                    <p:anim calcmode="lin" valueType="num">
                                      <p:cBhvr>
                                        <p:cTn id="8" dur="1000" fill="hold"/>
                                        <p:tgtEl>
                                          <p:spTgt spid="5126"/>
                                        </p:tgtEl>
                                        <p:attrNameLst>
                                          <p:attrName>ppt_h</p:attrName>
                                        </p:attrNameLst>
                                      </p:cBhvr>
                                      <p:tavLst>
                                        <p:tav tm="0">
                                          <p:val>
                                            <p:strVal val="#ppt_h"/>
                                          </p:val>
                                        </p:tav>
                                        <p:tav tm="100000">
                                          <p:val>
                                            <p:strVal val="#ppt_h"/>
                                          </p:val>
                                        </p:tav>
                                      </p:tavLst>
                                    </p:anim>
                                    <p:animEffect transition="in" filter="fade">
                                      <p:cBhvr>
                                        <p:cTn id="9" dur="1000"/>
                                        <p:tgtEl>
                                          <p:spTgt spid="512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127">
                                            <p:txEl>
                                              <p:pRg st="0" end="0"/>
                                            </p:txEl>
                                          </p:spTgt>
                                        </p:tgtEl>
                                        <p:attrNameLst>
                                          <p:attrName>style.visibility</p:attrName>
                                        </p:attrNameLst>
                                      </p:cBhvr>
                                      <p:to>
                                        <p:strVal val="visible"/>
                                      </p:to>
                                    </p:set>
                                    <p:anim calcmode="lin" valueType="num">
                                      <p:cBhvr>
                                        <p:cTn id="14" dur="1000" fill="hold"/>
                                        <p:tgtEl>
                                          <p:spTgt spid="512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512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12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5127">
                                            <p:txEl>
                                              <p:pRg st="1" end="1"/>
                                            </p:txEl>
                                          </p:spTgt>
                                        </p:tgtEl>
                                        <p:attrNameLst>
                                          <p:attrName>style.visibility</p:attrName>
                                        </p:attrNameLst>
                                      </p:cBhvr>
                                      <p:to>
                                        <p:strVal val="visible"/>
                                      </p:to>
                                    </p:set>
                                    <p:anim calcmode="lin" valueType="num">
                                      <p:cBhvr>
                                        <p:cTn id="21" dur="1000" fill="hold"/>
                                        <p:tgtEl>
                                          <p:spTgt spid="5127">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5127">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512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5127">
                                            <p:txEl>
                                              <p:pRg st="2" end="2"/>
                                            </p:txEl>
                                          </p:spTgt>
                                        </p:tgtEl>
                                        <p:attrNameLst>
                                          <p:attrName>style.visibility</p:attrName>
                                        </p:attrNameLst>
                                      </p:cBhvr>
                                      <p:to>
                                        <p:strVal val="visible"/>
                                      </p:to>
                                    </p:set>
                                    <p:anim calcmode="lin" valueType="num">
                                      <p:cBhvr>
                                        <p:cTn id="28" dur="1000" fill="hold"/>
                                        <p:tgtEl>
                                          <p:spTgt spid="5127">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5127">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512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5127">
                                            <p:txEl>
                                              <p:pRg st="3" end="3"/>
                                            </p:txEl>
                                          </p:spTgt>
                                        </p:tgtEl>
                                        <p:attrNameLst>
                                          <p:attrName>style.visibility</p:attrName>
                                        </p:attrNameLst>
                                      </p:cBhvr>
                                      <p:to>
                                        <p:strVal val="visible"/>
                                      </p:to>
                                    </p:set>
                                    <p:anim calcmode="lin" valueType="num">
                                      <p:cBhvr>
                                        <p:cTn id="35" dur="1000" fill="hold"/>
                                        <p:tgtEl>
                                          <p:spTgt spid="5127">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5127">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51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512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dirty="0">
                <a:latin typeface="Georgia" panose="02040502050405020303" pitchFamily="18" charset="0"/>
              </a:rPr>
              <a:t>Why Have This Experience?</a:t>
            </a:r>
          </a:p>
        </p:txBody>
      </p:sp>
      <p:sp>
        <p:nvSpPr>
          <p:cNvPr id="5124" name="Rectangle 3"/>
          <p:cNvSpPr>
            <a:spLocks noGrp="1" noChangeArrowheads="1"/>
          </p:cNvSpPr>
          <p:nvPr>
            <p:ph idx="1"/>
          </p:nvPr>
        </p:nvSpPr>
        <p:spPr>
          <a:xfrm>
            <a:off x="2174875" y="1953591"/>
            <a:ext cx="5140325" cy="3429000"/>
          </a:xfrm>
        </p:spPr>
        <p:txBody>
          <a:bodyPr>
            <a:normAutofit fontScale="85000" lnSpcReduction="20000"/>
          </a:bodyPr>
          <a:lstStyle/>
          <a:p>
            <a:pPr eaLnBrk="1" hangingPunct="1">
              <a:defRPr/>
            </a:pPr>
            <a:r>
              <a:rPr lang="en-US" sz="2400" dirty="0">
                <a:latin typeface="Georgia" panose="02040502050405020303" pitchFamily="18" charset="0"/>
              </a:rPr>
              <a:t>Candidates need to be active, cognizant professionals able to see the ‘BIG” picture of Education. </a:t>
            </a:r>
          </a:p>
          <a:p>
            <a:pPr eaLnBrk="1" hangingPunct="1">
              <a:defRPr/>
            </a:pPr>
            <a:r>
              <a:rPr lang="en-US" sz="2400" dirty="0">
                <a:latin typeface="Georgia" panose="02040502050405020303" pitchFamily="18" charset="0"/>
              </a:rPr>
              <a:t>We must provide opportunities for pre-service teachers/paraprofessionals to  practically apply educational theories and specialized professional association standards in authentic ways in the P-12 classroom.</a:t>
            </a:r>
          </a:p>
          <a:p>
            <a:pPr eaLnBrk="1" hangingPunct="1">
              <a:defRPr/>
            </a:pPr>
            <a:r>
              <a:rPr lang="en-US" sz="2400" dirty="0">
                <a:latin typeface="Georgia" panose="02040502050405020303" pitchFamily="18" charset="0"/>
              </a:rPr>
              <a:t>We need to develop the skills necessary to authentically apply research and expect professional behaviors.</a:t>
            </a:r>
          </a:p>
          <a:p>
            <a:pPr eaLnBrk="1" hangingPunct="1">
              <a:lnSpc>
                <a:spcPct val="80000"/>
              </a:lnSpc>
              <a:buNone/>
              <a:defRPr/>
            </a:pPr>
            <a:endParaRPr lang="en-US" sz="3600" dirty="0"/>
          </a:p>
        </p:txBody>
      </p:sp>
      <p:sp>
        <p:nvSpPr>
          <p:cNvPr id="5" name="Slide Number Placeholder 5"/>
          <p:cNvSpPr>
            <a:spLocks noGrp="1"/>
          </p:cNvSpPr>
          <p:nvPr>
            <p:ph type="sldNum" sz="quarter" idx="12"/>
          </p:nvPr>
        </p:nvSpPr>
        <p:spPr/>
        <p:txBody>
          <a:bodyPr/>
          <a:lstStyle/>
          <a:p>
            <a:pPr>
              <a:defRPr/>
            </a:pPr>
            <a:fld id="{310C2D70-F0A9-45DF-910C-152044E09361}" type="slidenum">
              <a:rPr lang="en-US"/>
              <a:pPr>
                <a:defRPr/>
              </a:pPr>
              <a:t>3</a:t>
            </a:fld>
            <a:endParaRPr lang="en-US" dirty="0"/>
          </a:p>
        </p:txBody>
      </p:sp>
      <p:pic>
        <p:nvPicPr>
          <p:cNvPr id="6149" name="Picture 4" descr="MCj00787470000[1]"/>
          <p:cNvPicPr>
            <a:picLocks noChangeAspect="1" noChangeArrowheads="1"/>
          </p:cNvPicPr>
          <p:nvPr/>
        </p:nvPicPr>
        <p:blipFill>
          <a:blip r:embed="rId3" cstate="print"/>
          <a:srcRect/>
          <a:stretch>
            <a:fillRect/>
          </a:stretch>
        </p:blipFill>
        <p:spPr bwMode="auto">
          <a:xfrm>
            <a:off x="914400" y="1371600"/>
            <a:ext cx="1260475" cy="514985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228600" y="578168"/>
            <a:ext cx="6937131" cy="1320800"/>
          </a:xfrm>
        </p:spPr>
        <p:txBody>
          <a:bodyPr>
            <a:normAutofit/>
          </a:bodyPr>
          <a:lstStyle/>
          <a:p>
            <a:pPr eaLnBrk="1" hangingPunct="1"/>
            <a:r>
              <a:rPr lang="en-US" sz="3200" dirty="0">
                <a:latin typeface="Georgia" panose="02040502050405020303" pitchFamily="18" charset="0"/>
              </a:rPr>
              <a:t>The Critical Research Portfolio (CRP)</a:t>
            </a:r>
            <a:r>
              <a:rPr lang="en-US" sz="3200" dirty="0"/>
              <a:t>	</a:t>
            </a:r>
          </a:p>
        </p:txBody>
      </p:sp>
      <p:sp>
        <p:nvSpPr>
          <p:cNvPr id="8196" name="Rectangle 5"/>
          <p:cNvSpPr>
            <a:spLocks noGrp="1" noChangeArrowheads="1"/>
          </p:cNvSpPr>
          <p:nvPr>
            <p:ph idx="1"/>
          </p:nvPr>
        </p:nvSpPr>
        <p:spPr>
          <a:xfrm>
            <a:off x="1977390" y="1572882"/>
            <a:ext cx="5337810" cy="4191482"/>
          </a:xfrm>
        </p:spPr>
        <p:txBody>
          <a:bodyPr>
            <a:normAutofit fontScale="92500" lnSpcReduction="10000"/>
          </a:bodyPr>
          <a:lstStyle/>
          <a:p>
            <a:pPr eaLnBrk="1" hangingPunct="1">
              <a:lnSpc>
                <a:spcPct val="90000"/>
              </a:lnSpc>
            </a:pPr>
            <a:r>
              <a:rPr lang="en-US" sz="1800" dirty="0">
                <a:latin typeface="Georgia" panose="02040502050405020303" pitchFamily="18" charset="0"/>
              </a:rPr>
              <a:t>The topic selected must focus on an aspect of course content: behavior management, </a:t>
            </a:r>
            <a:r>
              <a:rPr lang="en-US" dirty="0">
                <a:latin typeface="Georgia" panose="02040502050405020303" pitchFamily="18" charset="0"/>
              </a:rPr>
              <a:t>family involvement, inclusionary practices, preschool</a:t>
            </a:r>
            <a:r>
              <a:rPr lang="en-US" sz="1800" dirty="0">
                <a:latin typeface="Georgia" panose="02040502050405020303" pitchFamily="18" charset="0"/>
              </a:rPr>
              <a:t>, school-wide behavior plans, </a:t>
            </a:r>
            <a:r>
              <a:rPr lang="en-US" sz="1800" dirty="0" err="1">
                <a:latin typeface="Georgia" panose="02040502050405020303" pitchFamily="18" charset="0"/>
              </a:rPr>
              <a:t>etc</a:t>
            </a:r>
            <a:r>
              <a:rPr lang="en-US" sz="1800" dirty="0">
                <a:latin typeface="Georgia" panose="02040502050405020303" pitchFamily="18" charset="0"/>
              </a:rPr>
              <a:t>…</a:t>
            </a:r>
          </a:p>
          <a:p>
            <a:pPr eaLnBrk="1" hangingPunct="1">
              <a:lnSpc>
                <a:spcPct val="90000"/>
              </a:lnSpc>
              <a:buNone/>
            </a:pPr>
            <a:endParaRPr lang="en-US" sz="1800" dirty="0">
              <a:latin typeface="Georgia" panose="02040502050405020303" pitchFamily="18" charset="0"/>
            </a:endParaRPr>
          </a:p>
          <a:p>
            <a:pPr>
              <a:lnSpc>
                <a:spcPct val="90000"/>
              </a:lnSpc>
            </a:pPr>
            <a:r>
              <a:rPr lang="en-US" sz="1800" dirty="0">
                <a:latin typeface="Georgia" panose="02040502050405020303" pitchFamily="18" charset="0"/>
              </a:rPr>
              <a:t>Candidates must complete a </a:t>
            </a:r>
            <a:r>
              <a:rPr lang="en-US" dirty="0">
                <a:latin typeface="Georgia" panose="02040502050405020303" pitchFamily="18" charset="0"/>
              </a:rPr>
              <a:t>qualitative process through developing a plan to </a:t>
            </a:r>
            <a:r>
              <a:rPr lang="en-US" sz="1800" dirty="0">
                <a:latin typeface="Georgia" panose="02040502050405020303" pitchFamily="18" charset="0"/>
              </a:rPr>
              <a:t>triangulate data. Data includes: research support; </a:t>
            </a:r>
            <a:r>
              <a:rPr lang="en-US" dirty="0">
                <a:latin typeface="Georgia" panose="02040502050405020303" pitchFamily="18" charset="0"/>
              </a:rPr>
              <a:t>focus group guide; </a:t>
            </a:r>
            <a:r>
              <a:rPr lang="en-US" sz="1800" dirty="0">
                <a:latin typeface="Georgia" panose="02040502050405020303" pitchFamily="18" charset="0"/>
              </a:rPr>
              <a:t>focus group responses; candidate reflection; </a:t>
            </a:r>
            <a:r>
              <a:rPr lang="en-US" dirty="0">
                <a:latin typeface="Georgia" panose="02040502050405020303" pitchFamily="18" charset="0"/>
              </a:rPr>
              <a:t>prospective interview subjects, refinement of topic.</a:t>
            </a:r>
            <a:endParaRPr lang="en-US" sz="1800" dirty="0">
              <a:latin typeface="Georgia" panose="02040502050405020303" pitchFamily="18" charset="0"/>
            </a:endParaRPr>
          </a:p>
          <a:p>
            <a:pPr eaLnBrk="1" hangingPunct="1">
              <a:lnSpc>
                <a:spcPct val="90000"/>
              </a:lnSpc>
              <a:buNone/>
            </a:pPr>
            <a:endParaRPr lang="en-US" sz="1800" dirty="0">
              <a:latin typeface="Georgia" panose="02040502050405020303" pitchFamily="18" charset="0"/>
            </a:endParaRPr>
          </a:p>
          <a:p>
            <a:pPr eaLnBrk="1" hangingPunct="1">
              <a:lnSpc>
                <a:spcPct val="90000"/>
              </a:lnSpc>
            </a:pPr>
            <a:r>
              <a:rPr lang="en-US" sz="1800" dirty="0">
                <a:latin typeface="Georgia" panose="02040502050405020303" pitchFamily="18" charset="0"/>
              </a:rPr>
              <a:t>Candidates take on the role of </a:t>
            </a:r>
            <a:r>
              <a:rPr lang="en-US" sz="1800" i="1" dirty="0">
                <a:latin typeface="Georgia" panose="02040502050405020303" pitchFamily="18" charset="0"/>
              </a:rPr>
              <a:t>principle investigator </a:t>
            </a:r>
            <a:r>
              <a:rPr lang="en-US" sz="1800" dirty="0">
                <a:latin typeface="Georgia" panose="02040502050405020303" pitchFamily="18" charset="0"/>
              </a:rPr>
              <a:t>for the selected topic and design a basic qualitative inquiry for the semester based on the assigned field placement that corresponds with the course.</a:t>
            </a:r>
          </a:p>
          <a:p>
            <a:pPr eaLnBrk="1" hangingPunct="1">
              <a:lnSpc>
                <a:spcPct val="90000"/>
              </a:lnSpc>
              <a:buNone/>
            </a:pPr>
            <a:endParaRPr lang="en-US" sz="2400" i="1" dirty="0"/>
          </a:p>
          <a:p>
            <a:pPr eaLnBrk="1" hangingPunct="1">
              <a:lnSpc>
                <a:spcPct val="90000"/>
              </a:lnSpc>
            </a:pPr>
            <a:endParaRPr lang="en-US" sz="2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120488"/>
            <a:ext cx="1520190" cy="2286000"/>
          </a:xfrm>
          <a:prstGeom prst="rect">
            <a:avLst/>
          </a:prstGeom>
        </p:spPr>
      </p:pic>
      <p:sp>
        <p:nvSpPr>
          <p:cNvPr id="3" name="TextBox 2"/>
          <p:cNvSpPr txBox="1"/>
          <p:nvPr/>
        </p:nvSpPr>
        <p:spPr>
          <a:xfrm>
            <a:off x="454269" y="6406488"/>
            <a:ext cx="1523121" cy="276999"/>
          </a:xfrm>
          <a:prstGeom prst="rect">
            <a:avLst/>
          </a:prstGeom>
          <a:noFill/>
        </p:spPr>
        <p:txBody>
          <a:bodyPr wrap="square" rtlCol="0">
            <a:spAutoFit/>
          </a:bodyPr>
          <a:lstStyle/>
          <a:p>
            <a:r>
              <a:rPr lang="en-US" sz="600" i="1" dirty="0"/>
              <a:t>Image courtesy of </a:t>
            </a:r>
            <a:r>
              <a:rPr lang="en-US" sz="600" i="1" dirty="0" err="1"/>
              <a:t>Keattikorn</a:t>
            </a:r>
            <a:r>
              <a:rPr lang="en-US" sz="600" i="1" dirty="0"/>
              <a:t> at FreeDigitalPhotos.net</a:t>
            </a:r>
            <a:endParaRPr lang="en-US" sz="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5</a:t>
            </a:fld>
            <a:endParaRPr lang="en-US" dirty="0"/>
          </a:p>
        </p:txBody>
      </p:sp>
      <p:sp>
        <p:nvSpPr>
          <p:cNvPr id="6" name="Content Placeholder 5"/>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304800" y="1295400"/>
            <a:ext cx="8466272" cy="5334001"/>
          </a:xfrm>
          <a:prstGeom prst="rect">
            <a:avLst/>
          </a:prstGeom>
        </p:spPr>
      </p:pic>
      <p:sp>
        <p:nvSpPr>
          <p:cNvPr id="8" name="TextBox 7"/>
          <p:cNvSpPr txBox="1"/>
          <p:nvPr/>
        </p:nvSpPr>
        <p:spPr>
          <a:xfrm>
            <a:off x="457200" y="457200"/>
            <a:ext cx="8001000" cy="584775"/>
          </a:xfrm>
          <a:prstGeom prst="rect">
            <a:avLst/>
          </a:prstGeom>
          <a:noFill/>
        </p:spPr>
        <p:txBody>
          <a:bodyPr wrap="square" rtlCol="0">
            <a:spAutoFit/>
          </a:bodyPr>
          <a:lstStyle/>
          <a:p>
            <a:r>
              <a:rPr lang="en-US" sz="3200" b="1" dirty="0">
                <a:solidFill>
                  <a:srgbClr val="92D050"/>
                </a:solidFill>
                <a:latin typeface="Georgia" panose="02040502050405020303" pitchFamily="18" charset="0"/>
              </a:rPr>
              <a:t>The 1</a:t>
            </a:r>
            <a:r>
              <a:rPr lang="en-US" sz="3200" b="1" baseline="30000" dirty="0">
                <a:solidFill>
                  <a:srgbClr val="92D050"/>
                </a:solidFill>
                <a:latin typeface="Georgia" panose="02040502050405020303" pitchFamily="18" charset="0"/>
              </a:rPr>
              <a:t>st</a:t>
            </a:r>
            <a:r>
              <a:rPr lang="en-US" sz="3200" b="1" dirty="0">
                <a:solidFill>
                  <a:srgbClr val="92D050"/>
                </a:solidFill>
                <a:latin typeface="Georgia" panose="02040502050405020303" pitchFamily="18" charset="0"/>
              </a:rPr>
              <a:t> Step of the CRP Process:</a:t>
            </a:r>
          </a:p>
        </p:txBody>
      </p:sp>
    </p:spTree>
    <p:extLst>
      <p:ext uri="{BB962C8B-B14F-4D97-AF65-F5344CB8AC3E}">
        <p14:creationId xmlns:p14="http://schemas.microsoft.com/office/powerpoint/2010/main" val="4164475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609598" y="1524000"/>
            <a:ext cx="6705601" cy="5029200"/>
          </a:xfrm>
        </p:spPr>
        <p:txBody>
          <a:bodyPr>
            <a:normAutofit fontScale="70000" lnSpcReduction="20000"/>
          </a:bodyPr>
          <a:lstStyle/>
          <a:p>
            <a:pPr lvl="0"/>
            <a:r>
              <a:rPr lang="en-US" dirty="0"/>
              <a:t>Select </a:t>
            </a:r>
            <a:r>
              <a:rPr lang="en-US" b="1" dirty="0"/>
              <a:t>4</a:t>
            </a:r>
            <a:r>
              <a:rPr lang="en-US" dirty="0"/>
              <a:t> research articles based on your topic from a </a:t>
            </a:r>
            <a:r>
              <a:rPr lang="en-US" i="1" dirty="0"/>
              <a:t>Professional</a:t>
            </a:r>
            <a:r>
              <a:rPr lang="en-US" dirty="0"/>
              <a:t> Education Journal – create an annotated bibliography – essentially summarize each article (1/3 of written submission) and reflect on what you learned, professionally (the ‘so what’ of the paper, 2/3 of the written submission)  </a:t>
            </a:r>
          </a:p>
          <a:p>
            <a:pPr lvl="0"/>
            <a:r>
              <a:rPr lang="en-US" dirty="0"/>
              <a:t>Develop a list of 10 questions based on your specific topic that is influenced by your research articles (selected above) and lead a class discussion about your topic. (minimum use of 5 questions for discussion) Take notes during the dialogue on responses. </a:t>
            </a:r>
          </a:p>
          <a:p>
            <a:r>
              <a:rPr lang="en-US" dirty="0"/>
              <a:t>Reflect on the class discussion – what do you think, how did you feel? What should you do next? How did your class colleagues influence your thinking?  </a:t>
            </a:r>
          </a:p>
          <a:p>
            <a:pPr lvl="0"/>
            <a:r>
              <a:rPr lang="en-US" dirty="0"/>
              <a:t>List people you could interview based on your topic – how are they related to your topic? What makes their thought processes credible? What makes them an expert? How difficult would it be to schedule interviews? (the individuals may be listed by professional title, category, or affiliation, if you do not have specific names, e.g. director of special education, school superintendent, etc.) </a:t>
            </a:r>
          </a:p>
          <a:p>
            <a:pPr lvl="0"/>
            <a:r>
              <a:rPr lang="en-US" dirty="0"/>
              <a:t>Identify documents that could be reviewed? (test scores, attendance, school assessments, etc..)</a:t>
            </a:r>
          </a:p>
          <a:p>
            <a:pPr lvl="0"/>
            <a:r>
              <a:rPr lang="en-US" dirty="0"/>
              <a:t>Finally, sit down, review all notes (brainstorming chart, articles, class discussion notes, reflection, interview and document lists) and determine how the topic can be refined, and expanded for further study.  </a:t>
            </a:r>
          </a:p>
          <a:p>
            <a:pPr lvl="0"/>
            <a:r>
              <a:rPr lang="en-US" dirty="0"/>
              <a:t>Next, develop an electronic poster/infographic (do not use PowerPoint or Prezi) for your topic presentation describing your Critical Research Portfolio process. </a:t>
            </a:r>
          </a:p>
          <a:p>
            <a:r>
              <a:rPr lang="en-US" dirty="0"/>
              <a:t> Develop an informational handout for your class colleagues for presentation distribution that summarizes your topic and recommended resources. </a:t>
            </a:r>
          </a:p>
          <a:p>
            <a:endParaRPr lang="en-US" dirty="0"/>
          </a:p>
        </p:txBody>
      </p:sp>
      <p:sp>
        <p:nvSpPr>
          <p:cNvPr id="8" name="TextBox 7"/>
          <p:cNvSpPr txBox="1"/>
          <p:nvPr/>
        </p:nvSpPr>
        <p:spPr>
          <a:xfrm>
            <a:off x="838200" y="515606"/>
            <a:ext cx="6096000" cy="584775"/>
          </a:xfrm>
          <a:prstGeom prst="rect">
            <a:avLst/>
          </a:prstGeom>
          <a:noFill/>
        </p:spPr>
        <p:txBody>
          <a:bodyPr wrap="square" rtlCol="0">
            <a:spAutoFit/>
          </a:bodyPr>
          <a:lstStyle/>
          <a:p>
            <a:r>
              <a:rPr lang="en-US" sz="3200" dirty="0">
                <a:solidFill>
                  <a:srgbClr val="92D050"/>
                </a:solidFill>
                <a:latin typeface="Georgia" panose="02040502050405020303" pitchFamily="18" charset="0"/>
              </a:rPr>
              <a:t>The CRP Requirements:</a:t>
            </a:r>
          </a:p>
        </p:txBody>
      </p:sp>
    </p:spTree>
    <p:extLst>
      <p:ext uri="{BB962C8B-B14F-4D97-AF65-F5344CB8AC3E}">
        <p14:creationId xmlns:p14="http://schemas.microsoft.com/office/powerpoint/2010/main" val="4010312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378700" cy="1143000"/>
          </a:xfrm>
        </p:spPr>
        <p:txBody>
          <a:bodyPr>
            <a:normAutofit/>
          </a:bodyPr>
          <a:lstStyle/>
          <a:p>
            <a:pPr lvl="0"/>
            <a:r>
              <a:rPr lang="en-US" sz="3200" dirty="0">
                <a:latin typeface="Georgia" panose="02040502050405020303" pitchFamily="18" charset="0"/>
              </a:rPr>
              <a:t>CRP Sample Topics:</a:t>
            </a:r>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7</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994619807"/>
              </p:ext>
            </p:extLst>
          </p:nvPr>
        </p:nvGraphicFramePr>
        <p:xfrm>
          <a:off x="838200" y="838206"/>
          <a:ext cx="4620713" cy="5665993"/>
        </p:xfrm>
        <a:graphic>
          <a:graphicData uri="http://schemas.openxmlformats.org/drawingml/2006/table">
            <a:tbl>
              <a:tblPr/>
              <a:tblGrid>
                <a:gridCol w="4620713">
                  <a:extLst>
                    <a:ext uri="{9D8B030D-6E8A-4147-A177-3AD203B41FA5}">
                      <a16:colId xmlns:a16="http://schemas.microsoft.com/office/drawing/2014/main" val="2680901386"/>
                    </a:ext>
                  </a:extLst>
                </a:gridCol>
              </a:tblGrid>
              <a:tr h="293808">
                <a:tc>
                  <a:txBody>
                    <a:bodyPr/>
                    <a:lstStyle/>
                    <a:p>
                      <a:pPr marR="0" indent="0" algn="l" rtl="0">
                        <a:lnSpc>
                          <a:spcPct val="114000"/>
                        </a:lnSpc>
                        <a:spcBef>
                          <a:spcPts val="0"/>
                        </a:spcBef>
                        <a:spcAft>
                          <a:spcPts val="500"/>
                        </a:spcAft>
                      </a:pPr>
                      <a:r>
                        <a:rPr lang="en-US" sz="1600" i="1" kern="1400" dirty="0">
                          <a:ln>
                            <a:noFill/>
                          </a:ln>
                          <a:solidFill>
                            <a:srgbClr val="000000"/>
                          </a:solidFill>
                          <a:effectLst/>
                          <a:latin typeface="Perpetua" panose="02020502060401020303" pitchFamily="18" charset="0"/>
                        </a:rPr>
                        <a:t>The Benefits of Full-Day Kindergarten</a:t>
                      </a:r>
                      <a:endParaRPr lang="en-US" sz="1600" kern="1400" dirty="0">
                        <a:ln>
                          <a:noFill/>
                        </a:ln>
                        <a:solidFill>
                          <a:srgbClr val="000000"/>
                        </a:solidFill>
                        <a:effectLst/>
                        <a:latin typeface="Perpetua" panose="02020502060401020303" pitchFamily="18" charset="0"/>
                      </a:endParaRPr>
                    </a:p>
                  </a:txBody>
                  <a:tcPr marL="63090" marR="63090" marT="0" marB="0">
                    <a:lnL>
                      <a:noFill/>
                    </a:lnL>
                    <a:lnR>
                      <a:noFill/>
                    </a:lnR>
                    <a:lnT>
                      <a:noFill/>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8653481"/>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Is Grade Retention Harmful to Elementary School Students?</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0954004"/>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The Benefits of Music in the Everyday Classroom!</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1620760"/>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Males in Early Childhood and Special Education</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6592108"/>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The Impact of SES on Children’s Vocational Aspirations</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5707762"/>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The Importance of Home Visits and its Impact on Academics</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8508469"/>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The Importance of Sound Nutrition on Learning</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9822681"/>
                  </a:ext>
                </a:extLst>
              </a:tr>
              <a:tr h="293808">
                <a:tc>
                  <a:txBody>
                    <a:bodyPr/>
                    <a:lstStyle/>
                    <a:p>
                      <a:pPr marR="0" indent="0" algn="l" rtl="0">
                        <a:lnSpc>
                          <a:spcPct val="114000"/>
                        </a:lnSpc>
                        <a:spcBef>
                          <a:spcPts val="0"/>
                        </a:spcBef>
                        <a:spcAft>
                          <a:spcPts val="500"/>
                        </a:spcAft>
                      </a:pPr>
                      <a:r>
                        <a:rPr lang="en-US" sz="1600" i="1" kern="1400" dirty="0">
                          <a:ln>
                            <a:noFill/>
                          </a:ln>
                          <a:solidFill>
                            <a:srgbClr val="000000"/>
                          </a:solidFill>
                          <a:effectLst/>
                          <a:latin typeface="Perpetua" panose="02020502060401020303" pitchFamily="18" charset="0"/>
                        </a:rPr>
                        <a:t>The Impact of Homework When Connected to Academics</a:t>
                      </a:r>
                      <a:endParaRPr lang="en-US" sz="1600" kern="1400" dirty="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5723151"/>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Parent Involvement in Education</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095842"/>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Is Phonics Enough?</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464877"/>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Full-Day Kindergarten, How it Benefits Students</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7569602"/>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Should Recess be a Part of the School Day?</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8717391"/>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Bullying</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0034443"/>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Relationship Between Parental Involvement &amp; Academic Achievement</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4465375"/>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Math Assessments – What Do Teachers Use?</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1873697"/>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How Early Childhood Teachers Structure the Academic Day &amp; Why?</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5931934"/>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Is Time-Out an Effective Behavior Management Tool?</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2580463"/>
                  </a:ext>
                </a:extLst>
              </a:tr>
              <a:tr h="293808">
                <a:tc>
                  <a:txBody>
                    <a:bodyPr/>
                    <a:lstStyle/>
                    <a:p>
                      <a:pPr marR="0" indent="0" algn="l" rtl="0">
                        <a:lnSpc>
                          <a:spcPct val="114000"/>
                        </a:lnSpc>
                        <a:spcBef>
                          <a:spcPts val="0"/>
                        </a:spcBef>
                        <a:spcAft>
                          <a:spcPts val="500"/>
                        </a:spcAft>
                      </a:pPr>
                      <a:r>
                        <a:rPr lang="en-US" sz="1600" i="1" kern="1400">
                          <a:ln>
                            <a:noFill/>
                          </a:ln>
                          <a:solidFill>
                            <a:srgbClr val="000000"/>
                          </a:solidFill>
                          <a:effectLst/>
                          <a:latin typeface="Perpetua" panose="02020502060401020303" pitchFamily="18" charset="0"/>
                        </a:rPr>
                        <a:t> What are Effective Ways to Teach Self-Management Behaviors?</a:t>
                      </a:r>
                      <a:endParaRPr lang="en-US" sz="1600" kern="140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221046"/>
                  </a:ext>
                </a:extLst>
              </a:tr>
              <a:tr h="377449">
                <a:tc>
                  <a:txBody>
                    <a:bodyPr/>
                    <a:lstStyle/>
                    <a:p>
                      <a:pPr marR="0" indent="0" algn="l" rtl="0">
                        <a:lnSpc>
                          <a:spcPct val="114000"/>
                        </a:lnSpc>
                        <a:spcBef>
                          <a:spcPts val="0"/>
                        </a:spcBef>
                        <a:spcAft>
                          <a:spcPts val="0"/>
                        </a:spcAft>
                      </a:pPr>
                      <a:r>
                        <a:rPr lang="en-US" sz="1600" i="1" kern="1400" dirty="0">
                          <a:ln>
                            <a:noFill/>
                          </a:ln>
                          <a:solidFill>
                            <a:srgbClr val="000000"/>
                          </a:solidFill>
                          <a:effectLst/>
                          <a:latin typeface="Perpetua" panose="02020502060401020303" pitchFamily="18" charset="0"/>
                        </a:rPr>
                        <a:t> Should Preschool Be Part of the Universal School System?</a:t>
                      </a:r>
                      <a:endParaRPr lang="en-US" sz="1600" kern="1400" dirty="0">
                        <a:ln>
                          <a:noFill/>
                        </a:ln>
                        <a:solidFill>
                          <a:srgbClr val="000000"/>
                        </a:solidFill>
                        <a:effectLst/>
                        <a:latin typeface="Perpetua" panose="02020502060401020303" pitchFamily="18" charset="0"/>
                      </a:endParaRPr>
                    </a:p>
                  </a:txBody>
                  <a:tcPr marL="63090" marR="63090" marT="0" marB="0">
                    <a:lnL>
                      <a:noFill/>
                    </a:lnL>
                    <a:lnR>
                      <a:noFill/>
                    </a:lnR>
                    <a:lnT w="3175"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97843201"/>
                  </a:ext>
                </a:extLst>
              </a:tr>
            </a:tbl>
          </a:graphicData>
        </a:graphic>
      </p:graphicFrame>
      <p:sp>
        <p:nvSpPr>
          <p:cNvPr id="5" name="Control 1"/>
          <p:cNvSpPr>
            <a:spLocks noChangeArrowheads="1" noChangeShapeType="1"/>
          </p:cNvSpPr>
          <p:nvPr/>
        </p:nvSpPr>
        <p:spPr bwMode="auto">
          <a:xfrm>
            <a:off x="457200" y="2894501"/>
            <a:ext cx="3657600" cy="3995737"/>
          </a:xfrm>
          <a:prstGeom prst="rect">
            <a:avLst/>
          </a:prstGeom>
          <a:noFill/>
          <a:ln w="50800" algn="in">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0" tIns="0" rIns="0" bIns="0" numCol="1" anchor="t" anchorCtr="0" compatLnSpc="1">
            <a:prstTxWarp prst="textNoShape">
              <a:avLst/>
            </a:prstTxWarp>
          </a:bodyPr>
          <a:lstStyle/>
          <a:p>
            <a:endParaRPr lang="en-US"/>
          </a:p>
        </p:txBody>
      </p:sp>
      <p:pic>
        <p:nvPicPr>
          <p:cNvPr id="8" name="Picture 2" descr="C:\Documents and Settings\grahamle\Local Settings\Temporary Internet Files\Content.IE5\ABZ9IFL3\MPj04394690000[1].jpg"/>
          <p:cNvPicPr>
            <a:picLocks noChangeAspect="1" noChangeArrowheads="1"/>
          </p:cNvPicPr>
          <p:nvPr/>
        </p:nvPicPr>
        <p:blipFill>
          <a:blip r:embed="rId2" cstate="print"/>
          <a:srcRect/>
          <a:stretch>
            <a:fillRect/>
          </a:stretch>
        </p:blipFill>
        <p:spPr bwMode="auto">
          <a:xfrm rot="20586702">
            <a:off x="5818885" y="1965728"/>
            <a:ext cx="2009409" cy="277653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8</a:t>
            </a:fld>
            <a:endParaRPr lang="en-US" dirty="0"/>
          </a:p>
        </p:txBody>
      </p:sp>
      <p:pic>
        <p:nvPicPr>
          <p:cNvPr id="5" name="Picture 4"/>
          <p:cNvPicPr>
            <a:picLocks noChangeAspect="1"/>
          </p:cNvPicPr>
          <p:nvPr/>
        </p:nvPicPr>
        <p:blipFill>
          <a:blip r:embed="rId2"/>
          <a:stretch>
            <a:fillRect/>
          </a:stretch>
        </p:blipFill>
        <p:spPr>
          <a:xfrm>
            <a:off x="-1306135" y="-914400"/>
            <a:ext cx="11909785" cy="8800233"/>
          </a:xfrm>
          <a:prstGeom prst="rect">
            <a:avLst/>
          </a:prstGeom>
        </p:spPr>
      </p:pic>
    </p:spTree>
    <p:extLst>
      <p:ext uri="{BB962C8B-B14F-4D97-AF65-F5344CB8AC3E}">
        <p14:creationId xmlns:p14="http://schemas.microsoft.com/office/powerpoint/2010/main" val="2650293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3200" dirty="0">
              <a:latin typeface="Georgia" panose="02040502050405020303" pitchFamily="18" charset="0"/>
            </a:endParaRPr>
          </a:p>
        </p:txBody>
      </p:sp>
      <p:sp>
        <p:nvSpPr>
          <p:cNvPr id="4" name="Slide Number Placeholder 3"/>
          <p:cNvSpPr>
            <a:spLocks noGrp="1"/>
          </p:cNvSpPr>
          <p:nvPr>
            <p:ph type="sldNum" sz="quarter" idx="12"/>
          </p:nvPr>
        </p:nvSpPr>
        <p:spPr/>
        <p:txBody>
          <a:bodyPr/>
          <a:lstStyle/>
          <a:p>
            <a:pPr>
              <a:defRPr/>
            </a:pPr>
            <a:fld id="{2679116F-2C8B-45E3-B87C-0A1BE46FB4D5}" type="slidenum">
              <a:rPr lang="en-US" smtClean="0"/>
              <a:pPr>
                <a:defRPr/>
              </a:pPr>
              <a:t>9</a:t>
            </a:fld>
            <a:endParaRPr lang="en-US" dirty="0"/>
          </a:p>
        </p:txBody>
      </p:sp>
      <p:sp>
        <p:nvSpPr>
          <p:cNvPr id="5" name="TextBox 4"/>
          <p:cNvSpPr txBox="1"/>
          <p:nvPr/>
        </p:nvSpPr>
        <p:spPr>
          <a:xfrm>
            <a:off x="800100" y="1524000"/>
            <a:ext cx="6096000" cy="584775"/>
          </a:xfrm>
          <a:prstGeom prst="rect">
            <a:avLst/>
          </a:prstGeom>
          <a:noFill/>
        </p:spPr>
        <p:txBody>
          <a:bodyPr wrap="square" rtlCol="0">
            <a:spAutoFit/>
          </a:bodyPr>
          <a:lstStyle/>
          <a:p>
            <a:pPr lvl="2" algn="l">
              <a:buFont typeface="Arial" pitchFamily="34" charset="0"/>
              <a:buChar char="•"/>
            </a:pPr>
            <a:endParaRPr lang="en-US" sz="1600" dirty="0">
              <a:latin typeface="Georgia" panose="02040502050405020303" pitchFamily="18" charset="0"/>
            </a:endParaRPr>
          </a:p>
          <a:p>
            <a:pPr algn="l"/>
            <a:endParaRPr lang="en-US" sz="1600" dirty="0">
              <a:latin typeface="+mj-lt"/>
            </a:endParaRPr>
          </a:p>
        </p:txBody>
      </p:sp>
      <p:pic>
        <p:nvPicPr>
          <p:cNvPr id="6" name="Picture 5" descr="rules.jpg"/>
          <p:cNvPicPr>
            <a:picLocks noChangeAspect="1"/>
          </p:cNvPicPr>
          <p:nvPr/>
        </p:nvPicPr>
        <p:blipFill>
          <a:blip r:embed="rId2" cstate="print"/>
          <a:stretch>
            <a:fillRect/>
          </a:stretch>
        </p:blipFill>
        <p:spPr>
          <a:xfrm rot="1162322">
            <a:off x="5444984" y="2614177"/>
            <a:ext cx="1981200" cy="1628775"/>
          </a:xfrm>
          <a:prstGeom prst="rect">
            <a:avLst/>
          </a:prstGeom>
        </p:spPr>
      </p:pic>
      <p:pic>
        <p:nvPicPr>
          <p:cNvPr id="3" name="Picture 2"/>
          <p:cNvPicPr>
            <a:picLocks noChangeAspect="1"/>
          </p:cNvPicPr>
          <p:nvPr/>
        </p:nvPicPr>
        <p:blipFill>
          <a:blip r:embed="rId3"/>
          <a:stretch>
            <a:fillRect/>
          </a:stretch>
        </p:blipFill>
        <p:spPr>
          <a:xfrm rot="20960528">
            <a:off x="609599" y="2540000"/>
            <a:ext cx="1981200" cy="252412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0784" y="0"/>
            <a:ext cx="1885122" cy="6857131"/>
          </a:xfrm>
          <a:prstGeom prst="rect">
            <a:avLst/>
          </a:prstGeom>
        </p:spPr>
      </p:pic>
    </p:spTree>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TM02900688[[fn=Facet]]</Template>
  <TotalTime>4127</TotalTime>
  <Words>870</Words>
  <Application>Microsoft Office PowerPoint</Application>
  <PresentationFormat>On-screen Show (4:3)</PresentationFormat>
  <Paragraphs>109</Paragraphs>
  <Slides>16</Slides>
  <Notes>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16</vt:i4>
      </vt:variant>
    </vt:vector>
  </HeadingPairs>
  <TitlesOfParts>
    <vt:vector size="28" baseType="lpstr">
      <vt:lpstr>Arial</vt:lpstr>
      <vt:lpstr>Calibri</vt:lpstr>
      <vt:lpstr>Calibri Light</vt:lpstr>
      <vt:lpstr>Georgia</vt:lpstr>
      <vt:lpstr>Perpetua</vt:lpstr>
      <vt:lpstr>Times New Roman</vt:lpstr>
      <vt:lpstr>Trebuchet MS</vt:lpstr>
      <vt:lpstr>Wingdings</vt:lpstr>
      <vt:lpstr>Wingdings 2</vt:lpstr>
      <vt:lpstr>Wingdings 3</vt:lpstr>
      <vt:lpstr>HDOfficeLightV0</vt:lpstr>
      <vt:lpstr>Facet</vt:lpstr>
      <vt:lpstr>Paraprofessional Education Candidates and a Dynamic Research Based Experience</vt:lpstr>
      <vt:lpstr>Abstract:</vt:lpstr>
      <vt:lpstr>Why Have This Experience?</vt:lpstr>
      <vt:lpstr>The Critical Research Portfolio (CRP) </vt:lpstr>
      <vt:lpstr>PowerPoint Presentation</vt:lpstr>
      <vt:lpstr>PowerPoint Presentation</vt:lpstr>
      <vt:lpstr>CRP Sample Topics:</vt:lpstr>
      <vt:lpstr>PowerPoint Presentation</vt:lpstr>
      <vt:lpstr>PowerPoint Presentation</vt:lpstr>
      <vt:lpstr>PowerPoint Presentation</vt:lpstr>
      <vt:lpstr>Candidates find support in the field placement for their topics:</vt:lpstr>
      <vt:lpstr>The Interactive Notebook</vt:lpstr>
      <vt:lpstr>INB Guidelines:</vt:lpstr>
      <vt:lpstr>Sample Social Media Followed:</vt:lpstr>
      <vt:lpstr> Paraprofessional Teaching Guide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Shawn Watters</dc:creator>
  <cp:lastModifiedBy>Shawn Watters</cp:lastModifiedBy>
  <cp:revision>125</cp:revision>
  <cp:lastPrinted>1601-01-01T00:00:00Z</cp:lastPrinted>
  <dcterms:created xsi:type="dcterms:W3CDTF">1601-01-01T00:00:00Z</dcterms:created>
  <dcterms:modified xsi:type="dcterms:W3CDTF">2017-02-22T16:57:47Z</dcterms:modified>
</cp:coreProperties>
</file>