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38" r:id="rId2"/>
  </p:sldMasterIdLst>
  <p:notesMasterIdLst>
    <p:notesMasterId r:id="rId26"/>
  </p:notesMasterIdLst>
  <p:handoutMasterIdLst>
    <p:handoutMasterId r:id="rId27"/>
  </p:handoutMasterIdLst>
  <p:sldIdLst>
    <p:sldId id="256" r:id="rId3"/>
    <p:sldId id="257" r:id="rId4"/>
    <p:sldId id="280" r:id="rId5"/>
    <p:sldId id="336" r:id="rId6"/>
    <p:sldId id="337" r:id="rId7"/>
    <p:sldId id="339" r:id="rId8"/>
    <p:sldId id="341" r:id="rId9"/>
    <p:sldId id="342" r:id="rId10"/>
    <p:sldId id="343" r:id="rId11"/>
    <p:sldId id="345" r:id="rId12"/>
    <p:sldId id="344" r:id="rId13"/>
    <p:sldId id="346" r:id="rId14"/>
    <p:sldId id="347" r:id="rId15"/>
    <p:sldId id="352" r:id="rId16"/>
    <p:sldId id="353" r:id="rId17"/>
    <p:sldId id="348" r:id="rId18"/>
    <p:sldId id="334" r:id="rId19"/>
    <p:sldId id="349" r:id="rId20"/>
    <p:sldId id="329" r:id="rId21"/>
    <p:sldId id="332" r:id="rId22"/>
    <p:sldId id="354" r:id="rId23"/>
    <p:sldId id="333" r:id="rId24"/>
    <p:sldId id="27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3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0" autoAdjust="0"/>
    <p:restoredTop sz="94673" autoAdjust="0"/>
  </p:normalViewPr>
  <p:slideViewPr>
    <p:cSldViewPr>
      <p:cViewPr varScale="1">
        <p:scale>
          <a:sx n="71" d="100"/>
          <a:sy n="71" d="100"/>
        </p:scale>
        <p:origin x="1434" y="72"/>
      </p:cViewPr>
      <p:guideLst>
        <p:guide orient="horz" pos="2160"/>
        <p:guide pos="432"/>
      </p:guideLst>
    </p:cSldViewPr>
  </p:slideViewPr>
  <p:outlineViewPr>
    <p:cViewPr>
      <p:scale>
        <a:sx n="33" d="100"/>
        <a:sy n="33" d="100"/>
      </p:scale>
      <p:origin x="66" y="247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r>
              <a:rPr lang="en-US"/>
              <a:t>Mount Union College's Master Teacher Program</a:t>
            </a:r>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2A812BF3-DCA8-4AF9-9E48-85C941D4ABBC}"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US"/>
          </a:p>
        </p:txBody>
      </p:sp>
      <p:sp>
        <p:nvSpPr>
          <p:cNvPr id="24579"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0398B925-95D0-4CA6-8DC0-2532313573C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endParaRPr lang="en-US"/>
          </a:p>
        </p:txBody>
      </p:sp>
      <p:sp>
        <p:nvSpPr>
          <p:cNvPr id="25604" name="Slide Number Placeholder 3"/>
          <p:cNvSpPr>
            <a:spLocks noGrp="1"/>
          </p:cNvSpPr>
          <p:nvPr>
            <p:ph type="sldNum" sz="quarter" idx="5"/>
          </p:nvPr>
        </p:nvSpPr>
        <p:spPr>
          <a:noFill/>
        </p:spPr>
        <p:txBody>
          <a:bodyPr/>
          <a:lstStyle/>
          <a:p>
            <a:fld id="{877D16B5-63C3-48F6-B4E7-91E569E1F7F4}"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p:spPr>
        <p:txBody>
          <a:bodyPr/>
          <a:lstStyle/>
          <a:p>
            <a:endParaRPr lang="en-US"/>
          </a:p>
        </p:txBody>
      </p:sp>
      <p:sp>
        <p:nvSpPr>
          <p:cNvPr id="26628" name="Slide Number Placeholder 3"/>
          <p:cNvSpPr>
            <a:spLocks noGrp="1"/>
          </p:cNvSpPr>
          <p:nvPr>
            <p:ph type="sldNum" sz="quarter" idx="5"/>
          </p:nvPr>
        </p:nvSpPr>
        <p:spPr>
          <a:noFill/>
        </p:spPr>
        <p:txBody>
          <a:bodyPr/>
          <a:lstStyle/>
          <a:p>
            <a:fld id="{10C7021B-7F90-4366-A75D-51F5DD6D577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w="9525"/>
        </p:spPr>
        <p:txBody>
          <a:bodyPr/>
          <a:lstStyle/>
          <a:p>
            <a:endParaRPr lang="en-US"/>
          </a:p>
        </p:txBody>
      </p:sp>
      <p:sp>
        <p:nvSpPr>
          <p:cNvPr id="28676" name="Slide Number Placeholder 3"/>
          <p:cNvSpPr>
            <a:spLocks noGrp="1"/>
          </p:cNvSpPr>
          <p:nvPr>
            <p:ph type="sldNum" sz="quarter" idx="5"/>
          </p:nvPr>
        </p:nvSpPr>
        <p:spPr>
          <a:noFill/>
        </p:spPr>
        <p:txBody>
          <a:bodyPr/>
          <a:lstStyle/>
          <a:p>
            <a:fld id="{902E193C-8E28-4954-AC77-4FBACED2995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p:spPr>
        <p:txBody>
          <a:bodyPr/>
          <a:lstStyle/>
          <a:p>
            <a:endParaRPr lang="en-US"/>
          </a:p>
        </p:txBody>
      </p:sp>
      <p:sp>
        <p:nvSpPr>
          <p:cNvPr id="46084" name="Slide Number Placeholder 3"/>
          <p:cNvSpPr>
            <a:spLocks noGrp="1"/>
          </p:cNvSpPr>
          <p:nvPr>
            <p:ph type="sldNum" sz="quarter" idx="5"/>
          </p:nvPr>
        </p:nvSpPr>
        <p:spPr>
          <a:noFill/>
        </p:spPr>
        <p:txBody>
          <a:bodyPr/>
          <a:lstStyle/>
          <a:p>
            <a:fld id="{513F1957-926A-41CC-8702-57A6AA68F7EC}"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FFA37AC-96A5-4D4D-9BB4-3ED628206AAA}"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4CD97A-A1EF-48D4-9419-43291FA924E8}" type="slidenum">
              <a:rPr lang="en-US" smtClean="0"/>
              <a:pPr>
                <a:defRPr/>
              </a:pPr>
              <a:t>‹#›</a:t>
            </a:fld>
            <a:endParaRPr lang="en-US" dirty="0"/>
          </a:p>
        </p:txBody>
      </p:sp>
    </p:spTree>
    <p:extLst>
      <p:ext uri="{BB962C8B-B14F-4D97-AF65-F5344CB8AC3E}">
        <p14:creationId xmlns:p14="http://schemas.microsoft.com/office/powerpoint/2010/main" val="239622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9429615-C835-4FA2-BC87-D3145C83CE72}"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0FBC43-1D1B-4B9D-931F-15BDD9673376}" type="slidenum">
              <a:rPr lang="en-US" smtClean="0"/>
              <a:pPr>
                <a:defRPr/>
              </a:pPr>
              <a:t>‹#›</a:t>
            </a:fld>
            <a:endParaRPr lang="en-US" dirty="0"/>
          </a:p>
        </p:txBody>
      </p:sp>
    </p:spTree>
    <p:extLst>
      <p:ext uri="{BB962C8B-B14F-4D97-AF65-F5344CB8AC3E}">
        <p14:creationId xmlns:p14="http://schemas.microsoft.com/office/powerpoint/2010/main" val="177792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CED31BA-83BF-45D0-826C-8682F4061019}"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48343F9-9106-4917-8DD8-EFE1E7723A9C}" type="slidenum">
              <a:rPr lang="en-US" smtClean="0"/>
              <a:pPr>
                <a:defRPr/>
              </a:pPr>
              <a:t>‹#›</a:t>
            </a:fld>
            <a:endParaRPr lang="en-US" dirty="0"/>
          </a:p>
        </p:txBody>
      </p:sp>
    </p:spTree>
    <p:extLst>
      <p:ext uri="{BB962C8B-B14F-4D97-AF65-F5344CB8AC3E}">
        <p14:creationId xmlns:p14="http://schemas.microsoft.com/office/powerpoint/2010/main" val="1903358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378700" cy="1143000"/>
          </a:xfrm>
        </p:spPr>
        <p:txBody>
          <a:bodyPr/>
          <a:lstStyle/>
          <a:p>
            <a:r>
              <a:rPr lang="en-US"/>
              <a:t>Click to edit Master title style</a:t>
            </a:r>
          </a:p>
        </p:txBody>
      </p:sp>
      <p:sp>
        <p:nvSpPr>
          <p:cNvPr id="3" name="Content Placeholder 2"/>
          <p:cNvSpPr>
            <a:spLocks noGrp="1"/>
          </p:cNvSpPr>
          <p:nvPr>
            <p:ph sz="half" idx="1"/>
          </p:nvPr>
        </p:nvSpPr>
        <p:spPr>
          <a:xfrm>
            <a:off x="809625" y="2214563"/>
            <a:ext cx="3902075" cy="388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4100" y="2214563"/>
            <a:ext cx="3903663" cy="388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
          <p:cNvSpPr>
            <a:spLocks noGrp="1" noChangeArrowheads="1"/>
          </p:cNvSpPr>
          <p:nvPr>
            <p:ph type="dt" sz="half" idx="10"/>
          </p:nvPr>
        </p:nvSpPr>
        <p:spPr>
          <a:ln/>
        </p:spPr>
        <p:txBody>
          <a:bodyPr/>
          <a:lstStyle>
            <a:lvl1pPr>
              <a:defRPr/>
            </a:lvl1pPr>
          </a:lstStyle>
          <a:p>
            <a:pPr>
              <a:defRPr/>
            </a:pPr>
            <a:fld id="{AD11C599-35BE-4086-8391-F42E550C2146}" type="datetime1">
              <a:rPr lang="en-US"/>
              <a:pPr>
                <a:defRPr/>
              </a:pPr>
              <a:t>2/22/2017</a:t>
            </a:fld>
            <a:endParaRPr lang="en-US" dirty="0"/>
          </a:p>
        </p:txBody>
      </p:sp>
      <p:sp>
        <p:nvSpPr>
          <p:cNvPr id="6" name="Rectangle 109"/>
          <p:cNvSpPr>
            <a:spLocks noGrp="1" noChangeArrowheads="1"/>
          </p:cNvSpPr>
          <p:nvPr>
            <p:ph type="ftr" sz="quarter" idx="11"/>
          </p:nvPr>
        </p:nvSpPr>
        <p:spPr>
          <a:ln/>
        </p:spPr>
        <p:txBody>
          <a:bodyPr/>
          <a:lstStyle>
            <a:lvl1pPr>
              <a:defRPr/>
            </a:lvl1pPr>
          </a:lstStyle>
          <a:p>
            <a:pPr>
              <a:defRPr/>
            </a:pPr>
            <a:endParaRPr lang="en-US"/>
          </a:p>
        </p:txBody>
      </p:sp>
      <p:sp>
        <p:nvSpPr>
          <p:cNvPr id="7" name="Rectangle 110"/>
          <p:cNvSpPr>
            <a:spLocks noGrp="1" noChangeArrowheads="1"/>
          </p:cNvSpPr>
          <p:nvPr>
            <p:ph type="sldNum" sz="quarter" idx="12"/>
          </p:nvPr>
        </p:nvSpPr>
        <p:spPr>
          <a:ln/>
        </p:spPr>
        <p:txBody>
          <a:bodyPr/>
          <a:lstStyle>
            <a:lvl1pPr>
              <a:defRPr/>
            </a:lvl1pPr>
          </a:lstStyle>
          <a:p>
            <a:pPr>
              <a:defRPr/>
            </a:pPr>
            <a:fld id="{E4E8FE64-78C4-4225-9BBD-3DA883B47AE2}" type="slidenum">
              <a:rPr lang="en-US"/>
              <a:pPr>
                <a:defRPr/>
              </a:pPr>
              <a:t>‹#›</a:t>
            </a:fld>
            <a:endParaRPr lang="en-US" dirty="0"/>
          </a:p>
        </p:txBody>
      </p:sp>
    </p:spTree>
    <p:extLst>
      <p:ext uri="{BB962C8B-B14F-4D97-AF65-F5344CB8AC3E}">
        <p14:creationId xmlns:p14="http://schemas.microsoft.com/office/powerpoint/2010/main" val="2874277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FFA37AC-96A5-4D4D-9BB4-3ED628206AAA}"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4CD97A-A1EF-48D4-9419-43291FA924E8}" type="slidenum">
              <a:rPr lang="en-US" smtClean="0"/>
              <a:pPr>
                <a:defRPr/>
              </a:pPr>
              <a:t>‹#›</a:t>
            </a:fld>
            <a:endParaRPr lang="en-US" dirty="0"/>
          </a:p>
        </p:txBody>
      </p:sp>
    </p:spTree>
    <p:extLst>
      <p:ext uri="{BB962C8B-B14F-4D97-AF65-F5344CB8AC3E}">
        <p14:creationId xmlns:p14="http://schemas.microsoft.com/office/powerpoint/2010/main" val="2525104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E75749-CC19-4F29-A960-C87615EDBDE0}"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79116F-2C8B-45E3-B87C-0A1BE46FB4D5}" type="slidenum">
              <a:rPr lang="en-US" smtClean="0"/>
              <a:pPr>
                <a:defRPr/>
              </a:pPr>
              <a:t>‹#›</a:t>
            </a:fld>
            <a:endParaRPr lang="en-US" dirty="0"/>
          </a:p>
        </p:txBody>
      </p:sp>
    </p:spTree>
    <p:extLst>
      <p:ext uri="{BB962C8B-B14F-4D97-AF65-F5344CB8AC3E}">
        <p14:creationId xmlns:p14="http://schemas.microsoft.com/office/powerpoint/2010/main" val="260619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5242D70-0E7C-471F-B8F6-9B1BAE202F9C}"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277927-00E7-4C75-90D9-636CE4C755C4}" type="slidenum">
              <a:rPr lang="en-US" smtClean="0"/>
              <a:pPr>
                <a:defRPr/>
              </a:pPr>
              <a:t>‹#›</a:t>
            </a:fld>
            <a:endParaRPr lang="en-US" dirty="0"/>
          </a:p>
        </p:txBody>
      </p:sp>
    </p:spTree>
    <p:extLst>
      <p:ext uri="{BB962C8B-B14F-4D97-AF65-F5344CB8AC3E}">
        <p14:creationId xmlns:p14="http://schemas.microsoft.com/office/powerpoint/2010/main" val="426562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13CAD9F-A942-43F8-B6AE-67F65ABF4C54}"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AEFB3F-60F3-49E4-A7F5-F6EB26068F6F}" type="slidenum">
              <a:rPr lang="en-US" smtClean="0"/>
              <a:pPr>
                <a:defRPr/>
              </a:pPr>
              <a:t>‹#›</a:t>
            </a:fld>
            <a:endParaRPr lang="en-US" dirty="0"/>
          </a:p>
        </p:txBody>
      </p:sp>
    </p:spTree>
    <p:extLst>
      <p:ext uri="{BB962C8B-B14F-4D97-AF65-F5344CB8AC3E}">
        <p14:creationId xmlns:p14="http://schemas.microsoft.com/office/powerpoint/2010/main" val="3019725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0716DD6-20E2-4BD5-85C8-43B12C1885B2}" type="datetime1">
              <a:rPr lang="en-US" smtClean="0"/>
              <a:pPr>
                <a:defRPr/>
              </a:pPr>
              <a:t>2/22/2017</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050E111-CE1D-4BAB-B6C4-A74C25364F25}" type="slidenum">
              <a:rPr lang="en-US" smtClean="0"/>
              <a:pPr>
                <a:defRPr/>
              </a:pPr>
              <a:t>‹#›</a:t>
            </a:fld>
            <a:endParaRPr lang="en-US" dirty="0"/>
          </a:p>
        </p:txBody>
      </p:sp>
    </p:spTree>
    <p:extLst>
      <p:ext uri="{BB962C8B-B14F-4D97-AF65-F5344CB8AC3E}">
        <p14:creationId xmlns:p14="http://schemas.microsoft.com/office/powerpoint/2010/main" val="1556463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46351EE-C0AE-42CC-B4E5-9A061F5E4C75}" type="datetime1">
              <a:rPr lang="en-US" smtClean="0"/>
              <a:pPr>
                <a:defRPr/>
              </a:pPr>
              <a:t>2/22/2017</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33BB4BA-3751-4884-9B81-C2120F463142}" type="slidenum">
              <a:rPr lang="en-US" smtClean="0"/>
              <a:pPr>
                <a:defRPr/>
              </a:pPr>
              <a:t>‹#›</a:t>
            </a:fld>
            <a:endParaRPr lang="en-US" dirty="0"/>
          </a:p>
        </p:txBody>
      </p:sp>
    </p:spTree>
    <p:extLst>
      <p:ext uri="{BB962C8B-B14F-4D97-AF65-F5344CB8AC3E}">
        <p14:creationId xmlns:p14="http://schemas.microsoft.com/office/powerpoint/2010/main" val="97921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1411D8-2299-40B1-B81F-CD29115116F3}" type="datetime1">
              <a:rPr lang="en-US" smtClean="0"/>
              <a:pPr>
                <a:defRPr/>
              </a:pPr>
              <a:t>2/22/2017</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E56D25-7326-4B2B-9828-BBC8BA0778CF}" type="slidenum">
              <a:rPr lang="en-US" smtClean="0"/>
              <a:pPr>
                <a:defRPr/>
              </a:pPr>
              <a:t>‹#›</a:t>
            </a:fld>
            <a:endParaRPr lang="en-US" dirty="0"/>
          </a:p>
        </p:txBody>
      </p:sp>
    </p:spTree>
    <p:extLst>
      <p:ext uri="{BB962C8B-B14F-4D97-AF65-F5344CB8AC3E}">
        <p14:creationId xmlns:p14="http://schemas.microsoft.com/office/powerpoint/2010/main" val="353476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E75749-CC19-4F29-A960-C87615EDBDE0}"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79116F-2C8B-45E3-B87C-0A1BE46FB4D5}" type="slidenum">
              <a:rPr lang="en-US" smtClean="0"/>
              <a:pPr>
                <a:defRPr/>
              </a:pPr>
              <a:t>‹#›</a:t>
            </a:fld>
            <a:endParaRPr lang="en-US" dirty="0"/>
          </a:p>
        </p:txBody>
      </p:sp>
    </p:spTree>
    <p:extLst>
      <p:ext uri="{BB962C8B-B14F-4D97-AF65-F5344CB8AC3E}">
        <p14:creationId xmlns:p14="http://schemas.microsoft.com/office/powerpoint/2010/main" val="852042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48EC738-638B-42DD-B3DA-AB1D3FD31119}"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88755D-27E9-4E58-A90A-7829A02046AD}" type="slidenum">
              <a:rPr lang="en-US" smtClean="0"/>
              <a:pPr>
                <a:defRPr/>
              </a:pPr>
              <a:t>‹#›</a:t>
            </a:fld>
            <a:endParaRPr lang="en-US" dirty="0"/>
          </a:p>
        </p:txBody>
      </p:sp>
    </p:spTree>
    <p:extLst>
      <p:ext uri="{BB962C8B-B14F-4D97-AF65-F5344CB8AC3E}">
        <p14:creationId xmlns:p14="http://schemas.microsoft.com/office/powerpoint/2010/main" val="3033945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3FFF0E1-5A38-48D2-9958-0ACBC7EEBD97}"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28AF4E-7D24-474C-B2A5-0563D8FC9982}" type="slidenum">
              <a:rPr lang="en-US" smtClean="0"/>
              <a:pPr>
                <a:defRPr/>
              </a:pPr>
              <a:t>‹#›</a:t>
            </a:fld>
            <a:endParaRPr lang="en-US" dirty="0"/>
          </a:p>
        </p:txBody>
      </p:sp>
    </p:spTree>
    <p:extLst>
      <p:ext uri="{BB962C8B-B14F-4D97-AF65-F5344CB8AC3E}">
        <p14:creationId xmlns:p14="http://schemas.microsoft.com/office/powerpoint/2010/main" val="2033622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C445DA-F423-40E6-A7A1-9D599BFEC634}" type="slidenum">
              <a:rPr lang="en-US" smtClean="0"/>
              <a:pPr>
                <a:defRPr/>
              </a:pPr>
              <a:t>‹#›</a:t>
            </a:fld>
            <a:endParaRPr lang="en-US" dirty="0"/>
          </a:p>
        </p:txBody>
      </p:sp>
    </p:spTree>
    <p:extLst>
      <p:ext uri="{BB962C8B-B14F-4D97-AF65-F5344CB8AC3E}">
        <p14:creationId xmlns:p14="http://schemas.microsoft.com/office/powerpoint/2010/main" val="84404001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C445DA-F423-40E6-A7A1-9D599BFEC634}" type="slidenum">
              <a:rPr lang="en-US" smtClean="0"/>
              <a:pPr>
                <a:defRPr/>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075927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C445DA-F423-40E6-A7A1-9D599BFEC634}" type="slidenum">
              <a:rPr lang="en-US" smtClean="0"/>
              <a:pPr>
                <a:defRPr/>
              </a:pPr>
              <a:t>‹#›</a:t>
            </a:fld>
            <a:endParaRPr lang="en-US" dirty="0"/>
          </a:p>
        </p:txBody>
      </p:sp>
    </p:spTree>
    <p:extLst>
      <p:ext uri="{BB962C8B-B14F-4D97-AF65-F5344CB8AC3E}">
        <p14:creationId xmlns:p14="http://schemas.microsoft.com/office/powerpoint/2010/main" val="30067361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C445DA-F423-40E6-A7A1-9D599BFEC634}" type="slidenum">
              <a:rPr lang="en-US" smtClean="0"/>
              <a:pPr>
                <a:defRPr/>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2841625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C445DA-F423-40E6-A7A1-9D599BFEC634}" type="slidenum">
              <a:rPr lang="en-US" smtClean="0"/>
              <a:pPr>
                <a:defRPr/>
              </a:pPr>
              <a:t>‹#›</a:t>
            </a:fld>
            <a:endParaRPr lang="en-US" dirty="0"/>
          </a:p>
        </p:txBody>
      </p:sp>
    </p:spTree>
    <p:extLst>
      <p:ext uri="{BB962C8B-B14F-4D97-AF65-F5344CB8AC3E}">
        <p14:creationId xmlns:p14="http://schemas.microsoft.com/office/powerpoint/2010/main" val="248938586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9429615-C835-4FA2-BC87-D3145C83CE72}"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0FBC43-1D1B-4B9D-931F-15BDD9673376}" type="slidenum">
              <a:rPr lang="en-US" smtClean="0"/>
              <a:pPr>
                <a:defRPr/>
              </a:pPr>
              <a:t>‹#›</a:t>
            </a:fld>
            <a:endParaRPr lang="en-US" dirty="0"/>
          </a:p>
        </p:txBody>
      </p:sp>
    </p:spTree>
    <p:extLst>
      <p:ext uri="{BB962C8B-B14F-4D97-AF65-F5344CB8AC3E}">
        <p14:creationId xmlns:p14="http://schemas.microsoft.com/office/powerpoint/2010/main" val="4169214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CED31BA-83BF-45D0-826C-8682F4061019}"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48343F9-9106-4917-8DD8-EFE1E7723A9C}" type="slidenum">
              <a:rPr lang="en-US" smtClean="0"/>
              <a:pPr>
                <a:defRPr/>
              </a:pPr>
              <a:t>‹#›</a:t>
            </a:fld>
            <a:endParaRPr lang="en-US" dirty="0"/>
          </a:p>
        </p:txBody>
      </p:sp>
    </p:spTree>
    <p:extLst>
      <p:ext uri="{BB962C8B-B14F-4D97-AF65-F5344CB8AC3E}">
        <p14:creationId xmlns:p14="http://schemas.microsoft.com/office/powerpoint/2010/main" val="293140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5242D70-0E7C-471F-B8F6-9B1BAE202F9C}" type="datetime1">
              <a:rPr lang="en-US" smtClean="0"/>
              <a:pPr>
                <a:defRPr/>
              </a:pPr>
              <a:t>2/22/2017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277927-00E7-4C75-90D9-636CE4C755C4}" type="slidenum">
              <a:rPr lang="en-US" smtClean="0"/>
              <a:pPr>
                <a:defRPr/>
              </a:pPr>
              <a:t>‹#›</a:t>
            </a:fld>
            <a:endParaRPr lang="en-US" dirty="0"/>
          </a:p>
        </p:txBody>
      </p:sp>
    </p:spTree>
    <p:extLst>
      <p:ext uri="{BB962C8B-B14F-4D97-AF65-F5344CB8AC3E}">
        <p14:creationId xmlns:p14="http://schemas.microsoft.com/office/powerpoint/2010/main" val="273925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13CAD9F-A942-43F8-B6AE-67F65ABF4C54}"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AEFB3F-60F3-49E4-A7F5-F6EB26068F6F}" type="slidenum">
              <a:rPr lang="en-US" smtClean="0"/>
              <a:pPr>
                <a:defRPr/>
              </a:pPr>
              <a:t>‹#›</a:t>
            </a:fld>
            <a:endParaRPr lang="en-US" dirty="0"/>
          </a:p>
        </p:txBody>
      </p:sp>
    </p:spTree>
    <p:extLst>
      <p:ext uri="{BB962C8B-B14F-4D97-AF65-F5344CB8AC3E}">
        <p14:creationId xmlns:p14="http://schemas.microsoft.com/office/powerpoint/2010/main" val="162225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0716DD6-20E2-4BD5-85C8-43B12C1885B2}" type="datetime1">
              <a:rPr lang="en-US" smtClean="0"/>
              <a:pPr>
                <a:defRPr/>
              </a:pPr>
              <a:t>2/22/2017</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050E111-CE1D-4BAB-B6C4-A74C25364F25}" type="slidenum">
              <a:rPr lang="en-US" smtClean="0"/>
              <a:pPr>
                <a:defRPr/>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641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146351EE-C0AE-42CC-B4E5-9A061F5E4C75}" type="datetime1">
              <a:rPr lang="en-US" smtClean="0"/>
              <a:pPr>
                <a:defRPr/>
              </a:pPr>
              <a:t>2/22/2017</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33BB4BA-3751-4884-9B81-C2120F463142}" type="slidenum">
              <a:rPr lang="en-US" smtClean="0"/>
              <a:pPr>
                <a:defRPr/>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254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1411D8-2299-40B1-B81F-CD29115116F3}" type="datetime1">
              <a:rPr lang="en-US" smtClean="0"/>
              <a:pPr>
                <a:defRPr/>
              </a:pPr>
              <a:t>2/22/2017</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E56D25-7326-4B2B-9828-BBC8BA0778CF}" type="slidenum">
              <a:rPr lang="en-US" smtClean="0"/>
              <a:pPr>
                <a:defRPr/>
              </a:pPr>
              <a:t>‹#›</a:t>
            </a:fld>
            <a:endParaRPr lang="en-US" dirty="0"/>
          </a:p>
        </p:txBody>
      </p:sp>
    </p:spTree>
    <p:extLst>
      <p:ext uri="{BB962C8B-B14F-4D97-AF65-F5344CB8AC3E}">
        <p14:creationId xmlns:p14="http://schemas.microsoft.com/office/powerpoint/2010/main" val="278958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48EC738-638B-42DD-B3DA-AB1D3FD31119}"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88755D-27E9-4E58-A90A-7829A02046AD}" type="slidenum">
              <a:rPr lang="en-US" smtClean="0"/>
              <a:pPr>
                <a:defRPr/>
              </a:pPr>
              <a:t>‹#›</a:t>
            </a:fld>
            <a:endParaRPr lang="en-US" dirty="0"/>
          </a:p>
        </p:txBody>
      </p:sp>
    </p:spTree>
    <p:extLst>
      <p:ext uri="{BB962C8B-B14F-4D97-AF65-F5344CB8AC3E}">
        <p14:creationId xmlns:p14="http://schemas.microsoft.com/office/powerpoint/2010/main" val="258198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3FFF0E1-5A38-48D2-9958-0ACBC7EEBD97}" type="datetime1">
              <a:rPr lang="en-US" smtClean="0"/>
              <a:pPr>
                <a:defRPr/>
              </a:pPr>
              <a:t>2/22/2017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28AF4E-7D24-474C-B2A5-0563D8FC9982}" type="slidenum">
              <a:rPr lang="en-US" smtClean="0"/>
              <a:pPr>
                <a:defRPr/>
              </a:pPr>
              <a:t>‹#›</a:t>
            </a:fld>
            <a:endParaRPr lang="en-US" dirty="0"/>
          </a:p>
        </p:txBody>
      </p:sp>
    </p:spTree>
    <p:extLst>
      <p:ext uri="{BB962C8B-B14F-4D97-AF65-F5344CB8AC3E}">
        <p14:creationId xmlns:p14="http://schemas.microsoft.com/office/powerpoint/2010/main" val="2464901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F8C445DA-F423-40E6-A7A1-9D599BFEC634}" type="slidenum">
              <a:rPr lang="en-US" smtClean="0"/>
              <a:pPr>
                <a:defRPr/>
              </a:pPr>
              <a:t>‹#›</a:t>
            </a:fld>
            <a:endParaRPr lang="en-US" dirty="0"/>
          </a:p>
        </p:txBody>
      </p:sp>
    </p:spTree>
    <p:extLst>
      <p:ext uri="{BB962C8B-B14F-4D97-AF65-F5344CB8AC3E}">
        <p14:creationId xmlns:p14="http://schemas.microsoft.com/office/powerpoint/2010/main" val="3929122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57A3010-FAA7-4BCB-B572-C904A159C011}" type="datetime1">
              <a:rPr lang="en-US" smtClean="0"/>
              <a:pPr>
                <a:defRPr/>
              </a:pPr>
              <a:t>2/22/2017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8C445DA-F423-40E6-A7A1-9D599BFEC634}" type="slidenum">
              <a:rPr lang="en-US" smtClean="0"/>
              <a:pPr>
                <a:defRPr/>
              </a:pPr>
              <a:t>‹#›</a:t>
            </a:fld>
            <a:endParaRPr lang="en-US" dirty="0"/>
          </a:p>
        </p:txBody>
      </p:sp>
    </p:spTree>
    <p:extLst>
      <p:ext uri="{BB962C8B-B14F-4D97-AF65-F5344CB8AC3E}">
        <p14:creationId xmlns:p14="http://schemas.microsoft.com/office/powerpoint/2010/main" val="41009647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hyperlink" Target="http://acultureofthinking.weebly.com/whats-new.html" TargetMode="External"/><Relationship Id="rId3" Type="http://schemas.openxmlformats.org/officeDocument/2006/relationships/image" Target="../media/image28.png"/><Relationship Id="rId7" Type="http://schemas.openxmlformats.org/officeDocument/2006/relationships/hyperlink" Target="http://making-teaching-visible.blogspot.com/" TargetMode="External"/><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hyperlink" Target="http://www.rcsthinkfromthemiddle.com/" TargetMode="External"/><Relationship Id="rId5" Type="http://schemas.openxmlformats.org/officeDocument/2006/relationships/hyperlink" Target="http://www.langwitches.org/blog/" TargetMode="External"/><Relationship Id="rId4" Type="http://schemas.openxmlformats.org/officeDocument/2006/relationships/hyperlink" Target="http://www.makingthinkingvisible.wordpress.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sw94@uakron.edu"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0.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762000" y="0"/>
            <a:ext cx="5791200" cy="1676400"/>
          </a:xfrm>
        </p:spPr>
        <p:txBody>
          <a:bodyPr>
            <a:normAutofit fontScale="90000"/>
          </a:bodyPr>
          <a:lstStyle/>
          <a:p>
            <a:pPr eaLnBrk="1" hangingPunct="1"/>
            <a:r>
              <a:rPr lang="en-US" sz="2800" b="1" dirty="0">
                <a:latin typeface="Georgia" panose="02040502050405020303" pitchFamily="18" charset="0"/>
              </a:rPr>
              <a:t>Visible Teaching Strategies </a:t>
            </a:r>
            <a:br>
              <a:rPr lang="en-US" sz="2800" b="1" dirty="0">
                <a:latin typeface="Georgia" panose="02040502050405020303" pitchFamily="18" charset="0"/>
              </a:rPr>
            </a:br>
            <a:r>
              <a:rPr lang="en-US" sz="2800" b="1" dirty="0">
                <a:latin typeface="Georgia" panose="02040502050405020303" pitchFamily="18" charset="0"/>
              </a:rPr>
              <a:t>in </a:t>
            </a:r>
            <a:br>
              <a:rPr lang="en-US" sz="2800" b="1" dirty="0">
                <a:latin typeface="Georgia" panose="02040502050405020303" pitchFamily="18" charset="0"/>
              </a:rPr>
            </a:br>
            <a:r>
              <a:rPr lang="en-US" sz="2800" b="1" dirty="0">
                <a:latin typeface="Georgia" panose="02040502050405020303" pitchFamily="18" charset="0"/>
              </a:rPr>
              <a:t>Teacher Preparation</a:t>
            </a:r>
            <a:br>
              <a:rPr lang="en-US" sz="2800" b="1" dirty="0">
                <a:latin typeface="Georgia" panose="02040502050405020303" pitchFamily="18" charset="0"/>
              </a:rPr>
            </a:br>
            <a:endParaRPr lang="en-US" sz="2800" dirty="0">
              <a:solidFill>
                <a:schemeClr val="bg1"/>
              </a:solidFill>
              <a:latin typeface="Georgia" panose="02040502050405020303" pitchFamily="18" charset="0"/>
            </a:endParaRPr>
          </a:p>
        </p:txBody>
      </p:sp>
      <p:sp>
        <p:nvSpPr>
          <p:cNvPr id="13" name="Rectangle 5"/>
          <p:cNvSpPr txBox="1">
            <a:spLocks noGrp="1" noChangeArrowheads="1"/>
          </p:cNvSpPr>
          <p:nvPr>
            <p:ph type="subTitle" idx="1"/>
          </p:nvPr>
        </p:nvSpPr>
        <p:spPr bwMode="auto">
          <a:xfrm>
            <a:off x="1676400" y="2133600"/>
            <a:ext cx="41148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000" b="1" dirty="0">
                <a:solidFill>
                  <a:schemeClr val="accent1">
                    <a:lumMod val="50000"/>
                  </a:schemeClr>
                </a:solidFill>
                <a:latin typeface="Georgia" panose="02040502050405020303" pitchFamily="18" charset="0"/>
              </a:rPr>
              <a:t>Dr. Shawn </a:t>
            </a:r>
            <a:r>
              <a:rPr lang="en-US" sz="2000" b="1" dirty="0" err="1">
                <a:solidFill>
                  <a:schemeClr val="accent1">
                    <a:lumMod val="50000"/>
                  </a:schemeClr>
                </a:solidFill>
                <a:latin typeface="Georgia" panose="02040502050405020303" pitchFamily="18" charset="0"/>
              </a:rPr>
              <a:t>DiNarda</a:t>
            </a:r>
            <a:r>
              <a:rPr lang="en-US" sz="2000" b="1" dirty="0">
                <a:solidFill>
                  <a:schemeClr val="accent1">
                    <a:lumMod val="50000"/>
                  </a:schemeClr>
                </a:solidFill>
                <a:latin typeface="Georgia" panose="02040502050405020303" pitchFamily="18" charset="0"/>
              </a:rPr>
              <a:t> Watters</a:t>
            </a:r>
          </a:p>
          <a:p>
            <a:r>
              <a:rPr lang="en-US" sz="1400" dirty="0">
                <a:solidFill>
                  <a:schemeClr val="accent1">
                    <a:lumMod val="50000"/>
                  </a:schemeClr>
                </a:solidFill>
                <a:latin typeface="Georgia" panose="02040502050405020303" pitchFamily="18" charset="0"/>
              </a:rPr>
              <a:t>Education Paraprofessional Program Coordinator</a:t>
            </a:r>
          </a:p>
          <a:p>
            <a:r>
              <a:rPr lang="en-US" sz="1400" dirty="0">
                <a:solidFill>
                  <a:schemeClr val="accent1">
                    <a:lumMod val="50000"/>
                  </a:schemeClr>
                </a:solidFill>
                <a:latin typeface="Georgia" panose="02040502050405020303" pitchFamily="18" charset="0"/>
              </a:rPr>
              <a:t>sw94@uakron.edu</a:t>
            </a:r>
          </a:p>
        </p:txBody>
      </p:sp>
      <p:pic>
        <p:nvPicPr>
          <p:cNvPr id="1027" name="yui_3_10_0_1_1456849417380_1130" descr="University of Akron Wayne College is a small two-year, public schoo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191" y="76200"/>
            <a:ext cx="1412631" cy="1413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0" name="Picture 6" descr="http://wayne.uakron.edu/dotAsset/916bd9a8-158d-4f51-b1bd-a3dc96aea7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4" y="3429000"/>
            <a:ext cx="9048750" cy="1857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46731" y="6352612"/>
            <a:ext cx="1600200" cy="307777"/>
          </a:xfrm>
          <a:prstGeom prst="rect">
            <a:avLst/>
          </a:prstGeom>
          <a:noFill/>
        </p:spPr>
        <p:txBody>
          <a:bodyPr wrap="square" rtlCol="0">
            <a:spAutoFit/>
          </a:bodyPr>
          <a:lstStyle/>
          <a:p>
            <a:r>
              <a:rPr lang="en-US" sz="1400" dirty="0">
                <a:latin typeface="Georgia" panose="02040502050405020303" pitchFamily="18" charset="0"/>
              </a:rPr>
              <a:t>March 17</a:t>
            </a:r>
            <a:r>
              <a:rPr lang="en-US" sz="1400" baseline="30000" dirty="0">
                <a:latin typeface="Georgia" panose="02040502050405020303" pitchFamily="18" charset="0"/>
              </a:rPr>
              <a:t>th</a:t>
            </a:r>
            <a:r>
              <a:rPr lang="en-US" sz="1400" dirty="0">
                <a:latin typeface="Georgia" panose="02040502050405020303" pitchFamily="18" charset="0"/>
              </a:rPr>
              <a:t>, 2017</a:t>
            </a:r>
          </a:p>
        </p:txBody>
      </p:sp>
      <p:pic>
        <p:nvPicPr>
          <p:cNvPr id="3" name="Picture 2"/>
          <p:cNvPicPr>
            <a:picLocks noChangeAspect="1"/>
          </p:cNvPicPr>
          <p:nvPr/>
        </p:nvPicPr>
        <p:blipFill>
          <a:blip r:embed="rId5"/>
          <a:stretch>
            <a:fillRect/>
          </a:stretch>
        </p:blipFill>
        <p:spPr>
          <a:xfrm>
            <a:off x="152400" y="5364989"/>
            <a:ext cx="1714500" cy="1295400"/>
          </a:xfrm>
          <a:prstGeom prst="rect">
            <a:avLst/>
          </a:prstGeom>
        </p:spPr>
      </p:pic>
      <p:pic>
        <p:nvPicPr>
          <p:cNvPr id="4" name="Picture 3"/>
          <p:cNvPicPr>
            <a:picLocks noChangeAspect="1"/>
          </p:cNvPicPr>
          <p:nvPr/>
        </p:nvPicPr>
        <p:blipFill>
          <a:blip r:embed="rId6"/>
          <a:stretch>
            <a:fillRect/>
          </a:stretch>
        </p:blipFill>
        <p:spPr>
          <a:xfrm>
            <a:off x="4307498" y="5498208"/>
            <a:ext cx="2219325" cy="1302812"/>
          </a:xfrm>
          <a:prstGeom prst="rect">
            <a:avLst/>
          </a:prstGeom>
        </p:spPr>
      </p:pic>
    </p:spTree>
  </p:cSld>
  <p:clrMapOvr>
    <a:masterClrMapping/>
  </p:clrMapOvr>
  <p:transition spd="med" advTm="6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10</a:t>
            </a:fld>
            <a:endParaRPr lang="en-US" dirty="0"/>
          </a:p>
        </p:txBody>
      </p:sp>
      <p:sp>
        <p:nvSpPr>
          <p:cNvPr id="3" name="TextBox 2"/>
          <p:cNvSpPr txBox="1"/>
          <p:nvPr/>
        </p:nvSpPr>
        <p:spPr>
          <a:xfrm>
            <a:off x="685800" y="533400"/>
            <a:ext cx="3226324" cy="646331"/>
          </a:xfrm>
          <a:prstGeom prst="rect">
            <a:avLst/>
          </a:prstGeom>
          <a:noFill/>
        </p:spPr>
        <p:txBody>
          <a:bodyPr wrap="square" rtlCol="0">
            <a:spAutoFit/>
          </a:bodyPr>
          <a:lstStyle/>
          <a:p>
            <a:r>
              <a:rPr lang="en-US" dirty="0"/>
              <a:t>VT Strategy: Claim, Support, Question</a:t>
            </a:r>
          </a:p>
        </p:txBody>
      </p:sp>
      <p:pic>
        <p:nvPicPr>
          <p:cNvPr id="4" name="Picture 3"/>
          <p:cNvPicPr>
            <a:picLocks noChangeAspect="1"/>
          </p:cNvPicPr>
          <p:nvPr/>
        </p:nvPicPr>
        <p:blipFill>
          <a:blip r:embed="rId2"/>
          <a:stretch>
            <a:fillRect/>
          </a:stretch>
        </p:blipFill>
        <p:spPr>
          <a:xfrm>
            <a:off x="3912124" y="0"/>
            <a:ext cx="5231876" cy="6858000"/>
          </a:xfrm>
          <a:prstGeom prst="rect">
            <a:avLst/>
          </a:prstGeom>
        </p:spPr>
      </p:pic>
    </p:spTree>
    <p:extLst>
      <p:ext uri="{BB962C8B-B14F-4D97-AF65-F5344CB8AC3E}">
        <p14:creationId xmlns:p14="http://schemas.microsoft.com/office/powerpoint/2010/main" val="380881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11</a:t>
            </a:fld>
            <a:endParaRPr lang="en-US" dirty="0"/>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5440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3124201" cy="1320800"/>
          </a:xfrm>
        </p:spPr>
        <p:txBody>
          <a:bodyPr>
            <a:normAutofit/>
          </a:bodyPr>
          <a:lstStyle/>
          <a:p>
            <a:r>
              <a:rPr lang="en-US" sz="2400" dirty="0"/>
              <a:t>VT Strategy: See Think Wonder</a:t>
            </a:r>
          </a:p>
        </p:txBody>
      </p:sp>
      <p:sp>
        <p:nvSpPr>
          <p:cNvPr id="3" name="Content Placeholder 2"/>
          <p:cNvSpPr>
            <a:spLocks noGrp="1"/>
          </p:cNvSpPr>
          <p:nvPr>
            <p:ph idx="1"/>
          </p:nvPr>
        </p:nvSpPr>
        <p:spPr>
          <a:xfrm>
            <a:off x="609599" y="2160590"/>
            <a:ext cx="3124201" cy="3880773"/>
          </a:xfrm>
        </p:spPr>
        <p:txBody>
          <a:bodyPr/>
          <a:lstStyle/>
          <a:p>
            <a:r>
              <a:rPr lang="en-US" dirty="0"/>
              <a:t>I used this strategy with preservice teachers AFTER a field visit to discuss their classroom observations.</a:t>
            </a:r>
          </a:p>
        </p:txBody>
      </p:sp>
      <p:sp>
        <p:nvSpPr>
          <p:cNvPr id="4" name="Slide Number Placeholder 3"/>
          <p:cNvSpPr>
            <a:spLocks noGrp="1"/>
          </p:cNvSpPr>
          <p:nvPr>
            <p:ph type="sldNum" sz="quarter" idx="12"/>
          </p:nvPr>
        </p:nvSpPr>
        <p:spPr/>
        <p:txBody>
          <a:bodyPr/>
          <a:lstStyle/>
          <a:p>
            <a:pPr>
              <a:defRPr/>
            </a:pPr>
            <a:fld id="{2679116F-2C8B-45E3-B87C-0A1BE46FB4D5}" type="slidenum">
              <a:rPr lang="en-US" smtClean="0"/>
              <a:pPr>
                <a:defRPr/>
              </a:pPr>
              <a:t>12</a:t>
            </a:fld>
            <a:endParaRPr lang="en-US" dirty="0"/>
          </a:p>
        </p:txBody>
      </p:sp>
      <p:pic>
        <p:nvPicPr>
          <p:cNvPr id="5" name="Picture 4"/>
          <p:cNvPicPr>
            <a:picLocks noChangeAspect="1"/>
          </p:cNvPicPr>
          <p:nvPr/>
        </p:nvPicPr>
        <p:blipFill>
          <a:blip r:embed="rId2"/>
          <a:stretch>
            <a:fillRect/>
          </a:stretch>
        </p:blipFill>
        <p:spPr>
          <a:xfrm>
            <a:off x="4051062" y="0"/>
            <a:ext cx="5092938" cy="6858000"/>
          </a:xfrm>
          <a:prstGeom prst="rect">
            <a:avLst/>
          </a:prstGeom>
        </p:spPr>
      </p:pic>
      <p:pic>
        <p:nvPicPr>
          <p:cNvPr id="6" name="Picture 5"/>
          <p:cNvPicPr>
            <a:picLocks noChangeAspect="1"/>
          </p:cNvPicPr>
          <p:nvPr/>
        </p:nvPicPr>
        <p:blipFill>
          <a:blip r:embed="rId3"/>
          <a:stretch>
            <a:fillRect/>
          </a:stretch>
        </p:blipFill>
        <p:spPr>
          <a:xfrm>
            <a:off x="6819" y="3657600"/>
            <a:ext cx="3885612" cy="2052918"/>
          </a:xfrm>
          <a:prstGeom prst="rect">
            <a:avLst/>
          </a:prstGeom>
        </p:spPr>
      </p:pic>
    </p:spTree>
    <p:extLst>
      <p:ext uri="{BB962C8B-B14F-4D97-AF65-F5344CB8AC3E}">
        <p14:creationId xmlns:p14="http://schemas.microsoft.com/office/powerpoint/2010/main" val="265041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13</a:t>
            </a:fld>
            <a:endParaRPr lang="en-US" dirty="0"/>
          </a:p>
        </p:txBody>
      </p:sp>
      <p:pic>
        <p:nvPicPr>
          <p:cNvPr id="3" name="Picture 2"/>
          <p:cNvPicPr>
            <a:picLocks noChangeAspect="1"/>
          </p:cNvPicPr>
          <p:nvPr/>
        </p:nvPicPr>
        <p:blipFill>
          <a:blip r:embed="rId2"/>
          <a:stretch>
            <a:fillRect/>
          </a:stretch>
        </p:blipFill>
        <p:spPr>
          <a:xfrm>
            <a:off x="4224130" y="0"/>
            <a:ext cx="4919870" cy="6858000"/>
          </a:xfrm>
          <a:prstGeom prst="rect">
            <a:avLst/>
          </a:prstGeom>
        </p:spPr>
      </p:pic>
      <p:sp>
        <p:nvSpPr>
          <p:cNvPr id="4" name="TextBox 3"/>
          <p:cNvSpPr txBox="1"/>
          <p:nvPr/>
        </p:nvSpPr>
        <p:spPr>
          <a:xfrm>
            <a:off x="457200" y="457200"/>
            <a:ext cx="3657600" cy="369332"/>
          </a:xfrm>
          <a:prstGeom prst="rect">
            <a:avLst/>
          </a:prstGeom>
          <a:noFill/>
        </p:spPr>
        <p:txBody>
          <a:bodyPr wrap="square" rtlCol="0">
            <a:spAutoFit/>
          </a:bodyPr>
          <a:lstStyle/>
          <a:p>
            <a:r>
              <a:rPr lang="en-US" dirty="0"/>
              <a:t>VT Strategy: Circle of Viewpoints</a:t>
            </a:r>
          </a:p>
        </p:txBody>
      </p:sp>
      <p:sp>
        <p:nvSpPr>
          <p:cNvPr id="5" name="TextBox 4"/>
          <p:cNvSpPr txBox="1"/>
          <p:nvPr/>
        </p:nvSpPr>
        <p:spPr>
          <a:xfrm>
            <a:off x="457200" y="1371600"/>
            <a:ext cx="3657600" cy="1754326"/>
          </a:xfrm>
          <a:prstGeom prst="rect">
            <a:avLst/>
          </a:prstGeom>
          <a:noFill/>
        </p:spPr>
        <p:txBody>
          <a:bodyPr wrap="square" rtlCol="0">
            <a:spAutoFit/>
          </a:bodyPr>
          <a:lstStyle/>
          <a:p>
            <a:r>
              <a:rPr lang="en-US" dirty="0"/>
              <a:t>I implemented this during book groups for various courses to deepen the processing of the text. The students looked at events through different constituents’ viewpoints.</a:t>
            </a:r>
          </a:p>
        </p:txBody>
      </p:sp>
    </p:spTree>
    <p:extLst>
      <p:ext uri="{BB962C8B-B14F-4D97-AF65-F5344CB8AC3E}">
        <p14:creationId xmlns:p14="http://schemas.microsoft.com/office/powerpoint/2010/main" val="1328519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14</a:t>
            </a:fld>
            <a:endParaRPr lang="en-US" dirty="0"/>
          </a:p>
        </p:txBody>
      </p:sp>
      <p:pic>
        <p:nvPicPr>
          <p:cNvPr id="3" name="Picture 2"/>
          <p:cNvPicPr>
            <a:picLocks noChangeAspect="1"/>
          </p:cNvPicPr>
          <p:nvPr/>
        </p:nvPicPr>
        <p:blipFill>
          <a:blip r:embed="rId2"/>
          <a:stretch>
            <a:fillRect/>
          </a:stretch>
        </p:blipFill>
        <p:spPr>
          <a:xfrm>
            <a:off x="2523565" y="4482"/>
            <a:ext cx="6629400" cy="6629400"/>
          </a:xfrm>
          <a:prstGeom prst="rect">
            <a:avLst/>
          </a:prstGeom>
        </p:spPr>
      </p:pic>
      <p:sp>
        <p:nvSpPr>
          <p:cNvPr id="4" name="TextBox 3"/>
          <p:cNvSpPr txBox="1"/>
          <p:nvPr/>
        </p:nvSpPr>
        <p:spPr>
          <a:xfrm>
            <a:off x="381000" y="1295400"/>
            <a:ext cx="1828800" cy="2031325"/>
          </a:xfrm>
          <a:prstGeom prst="rect">
            <a:avLst/>
          </a:prstGeom>
          <a:noFill/>
        </p:spPr>
        <p:txBody>
          <a:bodyPr wrap="square" rtlCol="0">
            <a:spAutoFit/>
          </a:bodyPr>
          <a:lstStyle/>
          <a:p>
            <a:r>
              <a:rPr lang="en-US" dirty="0"/>
              <a:t>The teacher’s viewpoint in </a:t>
            </a:r>
            <a:r>
              <a:rPr lang="en-US" i="1" dirty="0"/>
              <a:t>Sammy’s Behavior Problem, Crowe, C. (2012).</a:t>
            </a:r>
          </a:p>
        </p:txBody>
      </p:sp>
    </p:spTree>
    <p:extLst>
      <p:ext uri="{BB962C8B-B14F-4D97-AF65-F5344CB8AC3E}">
        <p14:creationId xmlns:p14="http://schemas.microsoft.com/office/powerpoint/2010/main" val="193199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15</a:t>
            </a:fld>
            <a:endParaRPr lang="en-US" dirty="0"/>
          </a:p>
        </p:txBody>
      </p:sp>
      <p:pic>
        <p:nvPicPr>
          <p:cNvPr id="3" name="Picture 2"/>
          <p:cNvPicPr>
            <a:picLocks noChangeAspect="1"/>
          </p:cNvPicPr>
          <p:nvPr/>
        </p:nvPicPr>
        <p:blipFill>
          <a:blip r:embed="rId2"/>
          <a:stretch>
            <a:fillRect/>
          </a:stretch>
        </p:blipFill>
        <p:spPr>
          <a:xfrm>
            <a:off x="2186686" y="0"/>
            <a:ext cx="6957314" cy="6957314"/>
          </a:xfrm>
          <a:prstGeom prst="rect">
            <a:avLst/>
          </a:prstGeom>
        </p:spPr>
      </p:pic>
      <p:sp>
        <p:nvSpPr>
          <p:cNvPr id="4" name="TextBox 3"/>
          <p:cNvSpPr txBox="1"/>
          <p:nvPr/>
        </p:nvSpPr>
        <p:spPr>
          <a:xfrm>
            <a:off x="304800" y="1066800"/>
            <a:ext cx="1676400" cy="2308324"/>
          </a:xfrm>
          <a:prstGeom prst="rect">
            <a:avLst/>
          </a:prstGeom>
          <a:noFill/>
        </p:spPr>
        <p:txBody>
          <a:bodyPr wrap="square" rtlCol="0">
            <a:spAutoFit/>
          </a:bodyPr>
          <a:lstStyle/>
          <a:p>
            <a:r>
              <a:rPr lang="en-US" dirty="0"/>
              <a:t>The principal’s viewpoint in </a:t>
            </a:r>
            <a:r>
              <a:rPr lang="en-US" i="1" dirty="0"/>
              <a:t>Sammy’s Behavior Problem</a:t>
            </a:r>
            <a:r>
              <a:rPr lang="en-US" dirty="0"/>
              <a:t>, Crowe, C. (2012).</a:t>
            </a:r>
          </a:p>
        </p:txBody>
      </p:sp>
    </p:spTree>
    <p:extLst>
      <p:ext uri="{BB962C8B-B14F-4D97-AF65-F5344CB8AC3E}">
        <p14:creationId xmlns:p14="http://schemas.microsoft.com/office/powerpoint/2010/main" val="204656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16</a:t>
            </a:fld>
            <a:endParaRPr lang="en-US" dirty="0"/>
          </a:p>
        </p:txBody>
      </p:sp>
      <p:sp>
        <p:nvSpPr>
          <p:cNvPr id="3" name="TextBox 2"/>
          <p:cNvSpPr txBox="1"/>
          <p:nvPr/>
        </p:nvSpPr>
        <p:spPr>
          <a:xfrm>
            <a:off x="233989" y="1219200"/>
            <a:ext cx="4648200" cy="369332"/>
          </a:xfrm>
          <a:prstGeom prst="rect">
            <a:avLst/>
          </a:prstGeom>
          <a:noFill/>
        </p:spPr>
        <p:txBody>
          <a:bodyPr wrap="square" rtlCol="0">
            <a:spAutoFit/>
          </a:bodyPr>
          <a:lstStyle/>
          <a:p>
            <a:r>
              <a:rPr lang="en-US" dirty="0"/>
              <a:t>VT Strategy: Object of Their Attention</a:t>
            </a:r>
          </a:p>
        </p:txBody>
      </p:sp>
      <p:pic>
        <p:nvPicPr>
          <p:cNvPr id="4" name="Picture 3"/>
          <p:cNvPicPr>
            <a:picLocks noChangeAspect="1"/>
          </p:cNvPicPr>
          <p:nvPr/>
        </p:nvPicPr>
        <p:blipFill>
          <a:blip r:embed="rId2"/>
          <a:stretch>
            <a:fillRect/>
          </a:stretch>
        </p:blipFill>
        <p:spPr>
          <a:xfrm>
            <a:off x="5003376" y="902891"/>
            <a:ext cx="4140624" cy="3107083"/>
          </a:xfrm>
          <a:prstGeom prst="rect">
            <a:avLst/>
          </a:prstGeom>
        </p:spPr>
      </p:pic>
      <p:pic>
        <p:nvPicPr>
          <p:cNvPr id="5" name="Picture 4"/>
          <p:cNvPicPr>
            <a:picLocks noChangeAspect="1"/>
          </p:cNvPicPr>
          <p:nvPr/>
        </p:nvPicPr>
        <p:blipFill>
          <a:blip r:embed="rId3"/>
          <a:stretch>
            <a:fillRect/>
          </a:stretch>
        </p:blipFill>
        <p:spPr>
          <a:xfrm>
            <a:off x="-1" y="3733800"/>
            <a:ext cx="5116181" cy="3133165"/>
          </a:xfrm>
          <a:prstGeom prst="rect">
            <a:avLst/>
          </a:prstGeom>
        </p:spPr>
      </p:pic>
    </p:spTree>
    <p:extLst>
      <p:ext uri="{BB962C8B-B14F-4D97-AF65-F5344CB8AC3E}">
        <p14:creationId xmlns:p14="http://schemas.microsoft.com/office/powerpoint/2010/main" val="61176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457200" y="1295400"/>
            <a:ext cx="8686800" cy="5617464"/>
          </a:xfrm>
          <a:prstGeom prst="rect">
            <a:avLst/>
          </a:prstGeom>
        </p:spPr>
      </p:pic>
      <p:sp>
        <p:nvSpPr>
          <p:cNvPr id="8" name="TextBox 7"/>
          <p:cNvSpPr txBox="1"/>
          <p:nvPr/>
        </p:nvSpPr>
        <p:spPr>
          <a:xfrm>
            <a:off x="838200" y="515606"/>
            <a:ext cx="6096000" cy="584775"/>
          </a:xfrm>
          <a:prstGeom prst="rect">
            <a:avLst/>
          </a:prstGeom>
          <a:noFill/>
        </p:spPr>
        <p:txBody>
          <a:bodyPr wrap="square" rtlCol="0">
            <a:spAutoFit/>
          </a:bodyPr>
          <a:lstStyle/>
          <a:p>
            <a:r>
              <a:rPr lang="en-US" sz="3200" dirty="0">
                <a:solidFill>
                  <a:srgbClr val="92D050"/>
                </a:solidFill>
                <a:latin typeface="Georgia" panose="02040502050405020303" pitchFamily="18" charset="0"/>
              </a:rPr>
              <a:t>VT Strategy: Compass Points</a:t>
            </a:r>
          </a:p>
        </p:txBody>
      </p:sp>
    </p:spTree>
    <p:extLst>
      <p:ext uri="{BB962C8B-B14F-4D97-AF65-F5344CB8AC3E}">
        <p14:creationId xmlns:p14="http://schemas.microsoft.com/office/powerpoint/2010/main" val="401031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18</a:t>
            </a:fld>
            <a:endParaRPr lang="en-US" dirty="0"/>
          </a:p>
        </p:txBody>
      </p:sp>
      <p:pic>
        <p:nvPicPr>
          <p:cNvPr id="3" name="Picture 2"/>
          <p:cNvPicPr>
            <a:picLocks noChangeAspect="1"/>
          </p:cNvPicPr>
          <p:nvPr/>
        </p:nvPicPr>
        <p:blipFill>
          <a:blip r:embed="rId2"/>
          <a:stretch>
            <a:fillRect/>
          </a:stretch>
        </p:blipFill>
        <p:spPr>
          <a:xfrm>
            <a:off x="990600" y="671609"/>
            <a:ext cx="8153400" cy="6186392"/>
          </a:xfrm>
          <a:prstGeom prst="rect">
            <a:avLst/>
          </a:prstGeom>
        </p:spPr>
      </p:pic>
      <p:sp>
        <p:nvSpPr>
          <p:cNvPr id="4" name="TextBox 3"/>
          <p:cNvSpPr txBox="1"/>
          <p:nvPr/>
        </p:nvSpPr>
        <p:spPr>
          <a:xfrm>
            <a:off x="381000" y="304800"/>
            <a:ext cx="6858000" cy="369332"/>
          </a:xfrm>
          <a:prstGeom prst="rect">
            <a:avLst/>
          </a:prstGeom>
          <a:noFill/>
        </p:spPr>
        <p:txBody>
          <a:bodyPr wrap="square" rtlCol="0">
            <a:spAutoFit/>
          </a:bodyPr>
          <a:lstStyle/>
          <a:p>
            <a:r>
              <a:rPr lang="en-US" dirty="0"/>
              <a:t>VT Strategy: The NEWS of an Event…..</a:t>
            </a:r>
          </a:p>
        </p:txBody>
      </p:sp>
    </p:spTree>
    <p:extLst>
      <p:ext uri="{BB962C8B-B14F-4D97-AF65-F5344CB8AC3E}">
        <p14:creationId xmlns:p14="http://schemas.microsoft.com/office/powerpoint/2010/main" val="1597264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The Interactive Notebook</a:t>
            </a:r>
          </a:p>
        </p:txBody>
      </p:sp>
      <p:sp>
        <p:nvSpPr>
          <p:cNvPr id="3" name="Content Placeholder 2"/>
          <p:cNvSpPr>
            <a:spLocks noGrp="1"/>
          </p:cNvSpPr>
          <p:nvPr>
            <p:ph idx="1"/>
          </p:nvPr>
        </p:nvSpPr>
        <p:spPr>
          <a:xfrm>
            <a:off x="762000" y="1600200"/>
            <a:ext cx="5791200" cy="4953000"/>
          </a:xfrm>
        </p:spPr>
        <p:txBody>
          <a:bodyPr>
            <a:noAutofit/>
          </a:bodyPr>
          <a:lstStyle/>
          <a:p>
            <a:endParaRPr lang="en-US" sz="2200" dirty="0">
              <a:latin typeface="Georgia" panose="02040502050405020303" pitchFamily="18" charset="0"/>
            </a:endParaRPr>
          </a:p>
        </p:txBody>
      </p:sp>
      <p:pic>
        <p:nvPicPr>
          <p:cNvPr id="5" name="Picture 4"/>
          <p:cNvPicPr>
            <a:picLocks noChangeAspect="1"/>
          </p:cNvPicPr>
          <p:nvPr/>
        </p:nvPicPr>
        <p:blipFill>
          <a:blip r:embed="rId2"/>
          <a:stretch>
            <a:fillRect/>
          </a:stretch>
        </p:blipFill>
        <p:spPr>
          <a:xfrm>
            <a:off x="6563139" y="2057400"/>
            <a:ext cx="2392754" cy="3048000"/>
          </a:xfrm>
          <a:prstGeom prst="rect">
            <a:avLst/>
          </a:prstGeom>
        </p:spPr>
      </p:pic>
      <p:pic>
        <p:nvPicPr>
          <p:cNvPr id="4" name="Picture 3"/>
          <p:cNvPicPr>
            <a:picLocks noChangeAspect="1"/>
          </p:cNvPicPr>
          <p:nvPr/>
        </p:nvPicPr>
        <p:blipFill>
          <a:blip r:embed="rId3"/>
          <a:stretch>
            <a:fillRect/>
          </a:stretch>
        </p:blipFill>
        <p:spPr>
          <a:xfrm>
            <a:off x="0" y="473273"/>
            <a:ext cx="9144000" cy="5911453"/>
          </a:xfrm>
          <a:prstGeom prst="rect">
            <a:avLst/>
          </a:prstGeom>
        </p:spPr>
      </p:pic>
    </p:spTree>
    <p:extLst>
      <p:ext uri="{BB962C8B-B14F-4D97-AF65-F5344CB8AC3E}">
        <p14:creationId xmlns:p14="http://schemas.microsoft.com/office/powerpoint/2010/main" val="260502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729676" y="609600"/>
            <a:ext cx="5715000" cy="533400"/>
          </a:xfrm>
        </p:spPr>
        <p:txBody>
          <a:bodyPr>
            <a:normAutofit fontScale="90000"/>
          </a:bodyPr>
          <a:lstStyle/>
          <a:p>
            <a:pPr eaLnBrk="1" hangingPunct="1"/>
            <a:r>
              <a:rPr lang="en-US" dirty="0">
                <a:latin typeface="Georgia" panose="02040502050405020303" pitchFamily="18" charset="0"/>
              </a:rPr>
              <a:t>Abstract:</a:t>
            </a:r>
          </a:p>
        </p:txBody>
      </p:sp>
      <p:sp>
        <p:nvSpPr>
          <p:cNvPr id="5127" name="Rectangle 7"/>
          <p:cNvSpPr>
            <a:spLocks noGrp="1" noChangeArrowheads="1"/>
          </p:cNvSpPr>
          <p:nvPr>
            <p:ph idx="1"/>
          </p:nvPr>
        </p:nvSpPr>
        <p:spPr>
          <a:xfrm>
            <a:off x="495300" y="1143000"/>
            <a:ext cx="7086600" cy="3073329"/>
          </a:xfrm>
        </p:spPr>
        <p:txBody>
          <a:bodyPr>
            <a:normAutofit/>
          </a:bodyPr>
          <a:lstStyle/>
          <a:p>
            <a:r>
              <a:rPr lang="en-US" sz="2400" dirty="0">
                <a:latin typeface="Georgia" panose="02040502050405020303" pitchFamily="18" charset="0"/>
              </a:rPr>
              <a:t>Paraprofessional education candidates (associate degree level) and pre-service teachers (initial teacher licensure, bachelor’s degree) participated in </a:t>
            </a:r>
            <a:r>
              <a:rPr lang="en-US" sz="2400" i="1" dirty="0">
                <a:latin typeface="Georgia" panose="02040502050405020303" pitchFamily="18" charset="0"/>
              </a:rPr>
              <a:t>Visible Thinking </a:t>
            </a:r>
            <a:r>
              <a:rPr lang="en-US" sz="2400" dirty="0">
                <a:latin typeface="Georgia" panose="02040502050405020303" pitchFamily="18" charset="0"/>
              </a:rPr>
              <a:t>(</a:t>
            </a:r>
            <a:r>
              <a:rPr lang="en-US" sz="2400" dirty="0" err="1">
                <a:latin typeface="Georgia" panose="02040502050405020303" pitchFamily="18" charset="0"/>
              </a:rPr>
              <a:t>Ritchart</a:t>
            </a:r>
            <a:r>
              <a:rPr lang="en-US" sz="2400" dirty="0">
                <a:latin typeface="Georgia" panose="02040502050405020303" pitchFamily="18" charset="0"/>
              </a:rPr>
              <a:t>, Church &amp; Morrison, 2011) activities during undergraduate coursework to understand, inform, and then reflect on current topics in education while forming professional identities.</a:t>
            </a:r>
          </a:p>
          <a:p>
            <a:pPr>
              <a:buNone/>
            </a:pPr>
            <a:endParaRPr lang="en-US" sz="2000" dirty="0">
              <a:latin typeface="Georgia" panose="02040502050405020303" pitchFamily="18" charset="0"/>
            </a:endParaRPr>
          </a:p>
        </p:txBody>
      </p:sp>
      <p:sp>
        <p:nvSpPr>
          <p:cNvPr id="5" name="Slide Number Placeholder 5"/>
          <p:cNvSpPr>
            <a:spLocks noGrp="1"/>
          </p:cNvSpPr>
          <p:nvPr>
            <p:ph type="sldNum" sz="quarter" idx="12"/>
          </p:nvPr>
        </p:nvSpPr>
        <p:spPr/>
        <p:txBody>
          <a:bodyPr/>
          <a:lstStyle/>
          <a:p>
            <a:pPr>
              <a:defRPr/>
            </a:pPr>
            <a:fld id="{6D55FA13-B066-47AE-82C7-D3E8E55BEEFD}" type="slidenum">
              <a:rPr lang="en-US"/>
              <a:pPr>
                <a:defRPr/>
              </a:pPr>
              <a:t>2</a:t>
            </a:fld>
            <a:endParaRPr lang="en-US" dirty="0"/>
          </a:p>
        </p:txBody>
      </p:sp>
      <p:pic>
        <p:nvPicPr>
          <p:cNvPr id="2" name="Picture 1"/>
          <p:cNvPicPr>
            <a:picLocks noChangeAspect="1"/>
          </p:cNvPicPr>
          <p:nvPr/>
        </p:nvPicPr>
        <p:blipFill>
          <a:blip r:embed="rId3"/>
          <a:stretch>
            <a:fillRect/>
          </a:stretch>
        </p:blipFill>
        <p:spPr>
          <a:xfrm>
            <a:off x="2362200" y="4337488"/>
            <a:ext cx="3352800" cy="2511363"/>
          </a:xfrm>
          <a:prstGeom prst="rect">
            <a:avLst/>
          </a:prstGeom>
        </p:spPr>
      </p:pic>
    </p:spTree>
  </p:cSld>
  <p:clrMapOvr>
    <a:masterClrMapping/>
  </p:clrMapOvr>
  <p:transition advTm="12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ppt_w</p:attrName>
                                        </p:attrNameLst>
                                      </p:cBhvr>
                                      <p:tavLst>
                                        <p:tav tm="0">
                                          <p:val>
                                            <p:strVal val="#ppt_w+.3"/>
                                          </p:val>
                                        </p:tav>
                                        <p:tav tm="100000">
                                          <p:val>
                                            <p:strVal val="#ppt_w"/>
                                          </p:val>
                                        </p:tav>
                                      </p:tavLst>
                                    </p:anim>
                                    <p:anim calcmode="lin" valueType="num">
                                      <p:cBhvr>
                                        <p:cTn id="8" dur="1000" fill="hold"/>
                                        <p:tgtEl>
                                          <p:spTgt spid="5126"/>
                                        </p:tgtEl>
                                        <p:attrNameLst>
                                          <p:attrName>ppt_h</p:attrName>
                                        </p:attrNameLst>
                                      </p:cBhvr>
                                      <p:tavLst>
                                        <p:tav tm="0">
                                          <p:val>
                                            <p:strVal val="#ppt_h"/>
                                          </p:val>
                                        </p:tav>
                                        <p:tav tm="100000">
                                          <p:val>
                                            <p:strVal val="#ppt_h"/>
                                          </p:val>
                                        </p:tav>
                                      </p:tavLst>
                                    </p:anim>
                                    <p:animEffect transition="in" filter="fade">
                                      <p:cBhvr>
                                        <p:cTn id="9" dur="1000"/>
                                        <p:tgtEl>
                                          <p:spTgt spid="512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127">
                                            <p:txEl>
                                              <p:pRg st="0" end="0"/>
                                            </p:txEl>
                                          </p:spTgt>
                                        </p:tgtEl>
                                        <p:attrNameLst>
                                          <p:attrName>style.visibility</p:attrName>
                                        </p:attrNameLst>
                                      </p:cBhvr>
                                      <p:to>
                                        <p:strVal val="visible"/>
                                      </p:to>
                                    </p:set>
                                    <p:anim calcmode="lin" valueType="num">
                                      <p:cBhvr>
                                        <p:cTn id="14" dur="1000" fill="hold"/>
                                        <p:tgtEl>
                                          <p:spTgt spid="512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12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2719996" cy="1219200"/>
          </a:xfrm>
        </p:spPr>
        <p:txBody>
          <a:bodyPr>
            <a:normAutofit/>
          </a:bodyPr>
          <a:lstStyle/>
          <a:p>
            <a:r>
              <a:rPr lang="en-US" dirty="0">
                <a:latin typeface="Georgia" panose="02040502050405020303" pitchFamily="18" charset="0"/>
              </a:rPr>
              <a:t>VT Strategy:</a:t>
            </a:r>
            <a:br>
              <a:rPr lang="en-US" dirty="0">
                <a:latin typeface="Georgia" panose="02040502050405020303" pitchFamily="18" charset="0"/>
              </a:rPr>
            </a:br>
            <a:r>
              <a:rPr lang="en-US" dirty="0">
                <a:latin typeface="Georgia" panose="02040502050405020303" pitchFamily="18" charset="0"/>
              </a:rPr>
              <a:t>3-2-1 Bridge</a:t>
            </a:r>
          </a:p>
        </p:txBody>
      </p:sp>
      <p:pic>
        <p:nvPicPr>
          <p:cNvPr id="4" name="Content Placeholder 3"/>
          <p:cNvPicPr>
            <a:picLocks noGrp="1" noChangeAspect="1"/>
          </p:cNvPicPr>
          <p:nvPr>
            <p:ph idx="1"/>
          </p:nvPr>
        </p:nvPicPr>
        <p:blipFill>
          <a:blip r:embed="rId2"/>
          <a:stretch>
            <a:fillRect/>
          </a:stretch>
        </p:blipFill>
        <p:spPr>
          <a:xfrm>
            <a:off x="3329595" y="0"/>
            <a:ext cx="5830260" cy="6858000"/>
          </a:xfrm>
          <a:prstGeom prst="rect">
            <a:avLst/>
          </a:prstGeom>
        </p:spPr>
      </p:pic>
      <p:sp>
        <p:nvSpPr>
          <p:cNvPr id="6" name="TextBox 5"/>
          <p:cNvSpPr txBox="1"/>
          <p:nvPr/>
        </p:nvSpPr>
        <p:spPr>
          <a:xfrm>
            <a:off x="609600" y="2209800"/>
            <a:ext cx="3048000" cy="2862322"/>
          </a:xfrm>
          <a:prstGeom prst="rect">
            <a:avLst/>
          </a:prstGeom>
          <a:noFill/>
        </p:spPr>
        <p:txBody>
          <a:bodyPr wrap="square" rtlCol="0">
            <a:spAutoFit/>
          </a:bodyPr>
          <a:lstStyle/>
          <a:p>
            <a:r>
              <a:rPr lang="en-US" dirty="0">
                <a:latin typeface="Georgia" panose="02040502050405020303" pitchFamily="18" charset="0"/>
              </a:rPr>
              <a:t>Implemented in various in class activities: </a:t>
            </a:r>
          </a:p>
          <a:p>
            <a:pPr marL="342900" indent="-342900">
              <a:buAutoNum type="arabicParenR"/>
            </a:pPr>
            <a:r>
              <a:rPr lang="en-US" dirty="0">
                <a:latin typeface="Georgia" panose="02040502050405020303" pitchFamily="18" charset="0"/>
              </a:rPr>
              <a:t>SES lifestyle quizzes (poverty discussion)</a:t>
            </a:r>
          </a:p>
          <a:p>
            <a:pPr marL="342900" indent="-342900">
              <a:buAutoNum type="arabicParenR"/>
            </a:pPr>
            <a:r>
              <a:rPr lang="en-US" dirty="0">
                <a:latin typeface="Georgia" panose="02040502050405020303" pitchFamily="18" charset="0"/>
              </a:rPr>
              <a:t>Diversity activity (Uno)</a:t>
            </a:r>
          </a:p>
          <a:p>
            <a:pPr marL="342900" indent="-342900">
              <a:buAutoNum type="arabicParenR"/>
            </a:pPr>
            <a:r>
              <a:rPr lang="en-US" dirty="0">
                <a:latin typeface="Georgia" panose="02040502050405020303" pitchFamily="18" charset="0"/>
              </a:rPr>
              <a:t>Caring Educator (</a:t>
            </a:r>
            <a:r>
              <a:rPr lang="en-US" dirty="0" err="1">
                <a:latin typeface="Georgia" panose="02040502050405020303" pitchFamily="18" charset="0"/>
              </a:rPr>
              <a:t>Nel</a:t>
            </a:r>
            <a:r>
              <a:rPr lang="en-US" dirty="0">
                <a:latin typeface="Georgia" panose="02040502050405020303" pitchFamily="18" charset="0"/>
              </a:rPr>
              <a:t> </a:t>
            </a:r>
            <a:r>
              <a:rPr lang="en-US" dirty="0" err="1">
                <a:latin typeface="Georgia" panose="02040502050405020303" pitchFamily="18" charset="0"/>
              </a:rPr>
              <a:t>Noddings</a:t>
            </a:r>
            <a:r>
              <a:rPr lang="en-US" dirty="0">
                <a:latin typeface="Georgia" panose="02040502050405020303" pitchFamily="18" charset="0"/>
              </a:rPr>
              <a:t>, Paula Caldwell)</a:t>
            </a:r>
          </a:p>
          <a:p>
            <a:pPr marL="342900" indent="-342900">
              <a:buAutoNum type="arabicParenR"/>
            </a:pPr>
            <a:r>
              <a:rPr lang="en-US" dirty="0">
                <a:latin typeface="Georgia" panose="02040502050405020303" pitchFamily="18" charset="0"/>
              </a:rPr>
              <a:t>Marshmallow Tower (group experience)</a:t>
            </a:r>
          </a:p>
        </p:txBody>
      </p:sp>
    </p:spTree>
    <p:extLst>
      <p:ext uri="{BB962C8B-B14F-4D97-AF65-F5344CB8AC3E}">
        <p14:creationId xmlns:p14="http://schemas.microsoft.com/office/powerpoint/2010/main" val="342802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79187"/>
            <a:ext cx="4648201" cy="685800"/>
          </a:xfrm>
        </p:spPr>
        <p:txBody>
          <a:bodyPr>
            <a:normAutofit/>
          </a:bodyPr>
          <a:lstStyle/>
          <a:p>
            <a:r>
              <a:rPr lang="en-US" sz="2800" dirty="0"/>
              <a:t>Visible Thinking Participant </a:t>
            </a:r>
          </a:p>
        </p:txBody>
      </p:sp>
      <p:sp>
        <p:nvSpPr>
          <p:cNvPr id="3" name="Content Placeholder 2"/>
          <p:cNvSpPr>
            <a:spLocks noGrp="1"/>
          </p:cNvSpPr>
          <p:nvPr>
            <p:ph idx="1"/>
          </p:nvPr>
        </p:nvSpPr>
        <p:spPr>
          <a:xfrm>
            <a:off x="609598" y="2160590"/>
            <a:ext cx="7010401" cy="4087810"/>
          </a:xfrm>
        </p:spPr>
        <p:txBody>
          <a:bodyPr>
            <a:normAutofit fontScale="62500" lnSpcReduction="20000"/>
          </a:bodyPr>
          <a:lstStyle/>
          <a:p>
            <a:r>
              <a:rPr lang="en-US" sz="2600" i="1" dirty="0"/>
              <a:t>These strategies really made me think deeper about class topics, in ways I had not considered before this.       - Paige S.</a:t>
            </a:r>
            <a:endParaRPr lang="en-US" sz="2600" dirty="0"/>
          </a:p>
          <a:p>
            <a:pPr marL="0" indent="0">
              <a:buNone/>
            </a:pPr>
            <a:endParaRPr lang="en-US" sz="2600" dirty="0"/>
          </a:p>
          <a:p>
            <a:r>
              <a:rPr lang="en-US" sz="2600" i="1" dirty="0"/>
              <a:t>It gave me an opportunity to apply my previous experiences with current coursework and truly process information.         - Josh B.</a:t>
            </a:r>
            <a:endParaRPr lang="en-US" sz="2600" dirty="0"/>
          </a:p>
          <a:p>
            <a:pPr marL="0" indent="0">
              <a:buNone/>
            </a:pPr>
            <a:endParaRPr lang="en-US" sz="2600" dirty="0"/>
          </a:p>
          <a:p>
            <a:r>
              <a:rPr lang="en-US" sz="2600" i="1" dirty="0"/>
              <a:t>Visible thinking is something I want to do with my kids in the field—it made me consider different perspectives—it made me think honestly—it opened my mind—I want to see the kids think and have evidence of it.         –Sarah L. </a:t>
            </a:r>
            <a:endParaRPr lang="en-US" sz="2600" dirty="0"/>
          </a:p>
          <a:p>
            <a:pPr marL="0" indent="0">
              <a:buNone/>
            </a:pPr>
            <a:endParaRPr lang="en-US" sz="2600" dirty="0"/>
          </a:p>
          <a:p>
            <a:r>
              <a:rPr lang="en-US" sz="2600" i="1" dirty="0"/>
              <a:t>In reflection, I need to give students time to process content and really interact with it—these strategies do this.      –Amanda M.</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2679116F-2C8B-45E3-B87C-0A1BE46FB4D5}" type="slidenum">
              <a:rPr lang="en-US" smtClean="0"/>
              <a:pPr>
                <a:defRPr/>
              </a:pPr>
              <a:t>21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326" y="-1"/>
            <a:ext cx="2979674" cy="1844177"/>
          </a:xfrm>
          <a:prstGeom prst="rect">
            <a:avLst/>
          </a:prstGeom>
        </p:spPr>
      </p:pic>
    </p:spTree>
    <p:extLst>
      <p:ext uri="{BB962C8B-B14F-4D97-AF65-F5344CB8AC3E}">
        <p14:creationId xmlns:p14="http://schemas.microsoft.com/office/powerpoint/2010/main" val="58103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553201" cy="1066800"/>
          </a:xfrm>
        </p:spPr>
        <p:txBody>
          <a:bodyPr>
            <a:normAutofit/>
          </a:bodyPr>
          <a:lstStyle/>
          <a:p>
            <a:r>
              <a:rPr lang="en-US" dirty="0">
                <a:latin typeface="Georgia" panose="02040502050405020303" pitchFamily="18" charset="0"/>
              </a:rPr>
              <a:t>Sample Social Media Accounts:</a:t>
            </a:r>
          </a:p>
        </p:txBody>
      </p:sp>
      <p:pic>
        <p:nvPicPr>
          <p:cNvPr id="5" name="Content Placeholder 4"/>
          <p:cNvPicPr>
            <a:picLocks noGrp="1" noChangeAspect="1"/>
          </p:cNvPicPr>
          <p:nvPr>
            <p:ph idx="1"/>
          </p:nvPr>
        </p:nvPicPr>
        <p:blipFill>
          <a:blip r:embed="rId2"/>
          <a:stretch>
            <a:fillRect/>
          </a:stretch>
        </p:blipFill>
        <p:spPr>
          <a:xfrm>
            <a:off x="600633" y="1689847"/>
            <a:ext cx="1687287" cy="1687287"/>
          </a:xfrm>
          <a:prstGeom prst="rect">
            <a:avLst/>
          </a:prstGeom>
        </p:spPr>
      </p:pic>
      <p:sp>
        <p:nvSpPr>
          <p:cNvPr id="4" name="Slide Number Placeholder 3"/>
          <p:cNvSpPr>
            <a:spLocks noGrp="1"/>
          </p:cNvSpPr>
          <p:nvPr>
            <p:ph type="sldNum" sz="quarter" idx="12"/>
          </p:nvPr>
        </p:nvSpPr>
        <p:spPr/>
        <p:txBody>
          <a:bodyPr/>
          <a:lstStyle/>
          <a:p>
            <a:pPr>
              <a:defRPr/>
            </a:pPr>
            <a:fld id="{2679116F-2C8B-45E3-B87C-0A1BE46FB4D5}" type="slidenum">
              <a:rPr lang="en-US" smtClean="0"/>
              <a:pPr>
                <a:defRPr/>
              </a:pPr>
              <a:t>22</a:t>
            </a:fld>
            <a:endParaRPr lang="en-US" dirty="0"/>
          </a:p>
        </p:txBody>
      </p:sp>
      <p:pic>
        <p:nvPicPr>
          <p:cNvPr id="8" name="Picture 7"/>
          <p:cNvPicPr>
            <a:picLocks noChangeAspect="1"/>
          </p:cNvPicPr>
          <p:nvPr/>
        </p:nvPicPr>
        <p:blipFill>
          <a:blip r:embed="rId3"/>
          <a:stretch>
            <a:fillRect/>
          </a:stretch>
        </p:blipFill>
        <p:spPr>
          <a:xfrm>
            <a:off x="5619272" y="4020481"/>
            <a:ext cx="2163445" cy="1786100"/>
          </a:xfrm>
          <a:prstGeom prst="rect">
            <a:avLst/>
          </a:prstGeom>
        </p:spPr>
      </p:pic>
      <p:sp>
        <p:nvSpPr>
          <p:cNvPr id="3" name="TextBox 2"/>
          <p:cNvSpPr txBox="1"/>
          <p:nvPr/>
        </p:nvSpPr>
        <p:spPr>
          <a:xfrm>
            <a:off x="2698376" y="1689847"/>
            <a:ext cx="4290314" cy="1754326"/>
          </a:xfrm>
          <a:prstGeom prst="rect">
            <a:avLst/>
          </a:prstGeom>
          <a:noFill/>
        </p:spPr>
        <p:txBody>
          <a:bodyPr wrap="square" rtlCol="0">
            <a:spAutoFit/>
          </a:bodyPr>
          <a:lstStyle/>
          <a:p>
            <a:r>
              <a:rPr lang="en-US" dirty="0"/>
              <a:t>@</a:t>
            </a:r>
            <a:r>
              <a:rPr lang="en-US" dirty="0" err="1"/>
              <a:t>RonRitchart</a:t>
            </a:r>
            <a:r>
              <a:rPr lang="en-US" dirty="0"/>
              <a:t>	@</a:t>
            </a:r>
            <a:r>
              <a:rPr lang="en-US" dirty="0" err="1"/>
              <a:t>visibleLearning</a:t>
            </a:r>
            <a:endParaRPr lang="en-US" dirty="0"/>
          </a:p>
          <a:p>
            <a:r>
              <a:rPr lang="en-US" dirty="0"/>
              <a:t>@</a:t>
            </a:r>
            <a:r>
              <a:rPr lang="en-US" dirty="0" err="1"/>
              <a:t>kalebrashad</a:t>
            </a:r>
            <a:r>
              <a:rPr lang="en-US" dirty="0"/>
              <a:t>	@phillipoittman7</a:t>
            </a:r>
          </a:p>
          <a:p>
            <a:r>
              <a:rPr lang="en-US" dirty="0"/>
              <a:t>@</a:t>
            </a:r>
            <a:r>
              <a:rPr lang="en-US" dirty="0" err="1"/>
              <a:t>scitechyEDU</a:t>
            </a:r>
            <a:r>
              <a:rPr lang="en-US" dirty="0"/>
              <a:t>	@mk5</a:t>
            </a:r>
          </a:p>
          <a:p>
            <a:r>
              <a:rPr lang="en-US" dirty="0"/>
              <a:t>@</a:t>
            </a:r>
            <a:r>
              <a:rPr lang="en-US" dirty="0" err="1"/>
              <a:t>langwitches</a:t>
            </a:r>
            <a:r>
              <a:rPr lang="en-US" dirty="0"/>
              <a:t>	@MichaelFullan1</a:t>
            </a:r>
          </a:p>
          <a:p>
            <a:r>
              <a:rPr lang="en-US" dirty="0"/>
              <a:t>@</a:t>
            </a:r>
            <a:r>
              <a:rPr lang="en-US" dirty="0" err="1"/>
              <a:t>artykris</a:t>
            </a:r>
            <a:r>
              <a:rPr lang="en-US" dirty="0"/>
              <a:t>	@</a:t>
            </a:r>
            <a:r>
              <a:rPr lang="en-US" dirty="0" err="1"/>
              <a:t>JayneAnnYoung</a:t>
            </a:r>
            <a:endParaRPr lang="en-US" dirty="0"/>
          </a:p>
          <a:p>
            <a:r>
              <a:rPr lang="en-US" dirty="0"/>
              <a:t>@</a:t>
            </a:r>
            <a:r>
              <a:rPr lang="en-US" dirty="0" err="1"/>
              <a:t>surreallyno</a:t>
            </a:r>
            <a:r>
              <a:rPr lang="en-US" dirty="0"/>
              <a:t>	@</a:t>
            </a:r>
            <a:r>
              <a:rPr lang="en-US" dirty="0" err="1"/>
              <a:t>edutopia</a:t>
            </a:r>
            <a:endParaRPr lang="en-US" dirty="0"/>
          </a:p>
        </p:txBody>
      </p:sp>
      <p:sp>
        <p:nvSpPr>
          <p:cNvPr id="9" name="TextBox 8"/>
          <p:cNvSpPr txBox="1"/>
          <p:nvPr/>
        </p:nvSpPr>
        <p:spPr>
          <a:xfrm>
            <a:off x="609598" y="4267200"/>
            <a:ext cx="5257802" cy="2585323"/>
          </a:xfrm>
          <a:prstGeom prst="rect">
            <a:avLst/>
          </a:prstGeom>
          <a:noFill/>
        </p:spPr>
        <p:txBody>
          <a:bodyPr wrap="square" rtlCol="0">
            <a:spAutoFit/>
          </a:bodyPr>
          <a:lstStyle/>
          <a:p>
            <a:r>
              <a:rPr lang="en-US" i="1" dirty="0">
                <a:hlinkClick r:id="rId4"/>
              </a:rPr>
              <a:t>www.making</a:t>
            </a:r>
            <a:r>
              <a:rPr lang="en-US" b="1" i="1" dirty="0">
                <a:hlinkClick r:id="rId4"/>
              </a:rPr>
              <a:t>thinkingvisible</a:t>
            </a:r>
            <a:r>
              <a:rPr lang="en-US" i="1" dirty="0">
                <a:hlinkClick r:id="rId4"/>
              </a:rPr>
              <a:t>.wordpress.com</a:t>
            </a:r>
            <a:endParaRPr lang="en-US" i="1" dirty="0"/>
          </a:p>
          <a:p>
            <a:r>
              <a:rPr lang="en-US" i="1" dirty="0">
                <a:hlinkClick r:id="rId5"/>
              </a:rPr>
              <a:t>www.langwitches.org/</a:t>
            </a:r>
            <a:r>
              <a:rPr lang="en-US" b="1" i="1" dirty="0">
                <a:hlinkClick r:id="rId5"/>
              </a:rPr>
              <a:t>blog</a:t>
            </a:r>
            <a:r>
              <a:rPr lang="en-US" i="1" dirty="0">
                <a:hlinkClick r:id="rId5"/>
              </a:rPr>
              <a:t>/</a:t>
            </a:r>
            <a:endParaRPr lang="en-US" i="1" dirty="0"/>
          </a:p>
          <a:p>
            <a:r>
              <a:rPr lang="en-US" i="1" dirty="0">
                <a:hlinkClick r:id="rId6"/>
              </a:rPr>
              <a:t>www.rcsthinkfromthemiddle.com</a:t>
            </a:r>
            <a:endParaRPr lang="en-US" i="1" dirty="0"/>
          </a:p>
          <a:p>
            <a:r>
              <a:rPr lang="en-US" i="1" dirty="0">
                <a:hlinkClick r:id="rId7"/>
              </a:rPr>
              <a:t>http://making-teaching-visible.blogspot.com/</a:t>
            </a:r>
            <a:endParaRPr lang="en-US" i="1" dirty="0"/>
          </a:p>
          <a:p>
            <a:r>
              <a:rPr lang="en-US" i="1" dirty="0">
                <a:hlinkClick r:id="rId8"/>
              </a:rPr>
              <a:t>http://acultureofthinking.weebly.com/whats-new.html</a:t>
            </a:r>
            <a:endParaRPr lang="en-US" i="1" dirty="0"/>
          </a:p>
          <a:p>
            <a:endParaRPr lang="en-US" i="1" dirty="0"/>
          </a:p>
          <a:p>
            <a:endParaRPr lang="en-US" i="1" dirty="0"/>
          </a:p>
          <a:p>
            <a:endParaRPr lang="en-US" dirty="0"/>
          </a:p>
        </p:txBody>
      </p:sp>
    </p:spTree>
    <p:extLst>
      <p:ext uri="{BB962C8B-B14F-4D97-AF65-F5344CB8AC3E}">
        <p14:creationId xmlns:p14="http://schemas.microsoft.com/office/powerpoint/2010/main" val="1561982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915727" y="838200"/>
            <a:ext cx="6581775" cy="3733800"/>
          </a:xfrm>
        </p:spPr>
        <p:txBody>
          <a:bodyPr>
            <a:normAutofit/>
          </a:bodyPr>
          <a:lstStyle/>
          <a:p>
            <a:pPr marL="0" indent="0" algn="ctr">
              <a:buNone/>
            </a:pPr>
            <a:r>
              <a:rPr lang="en-US" sz="2400" b="1" dirty="0">
                <a:solidFill>
                  <a:schemeClr val="tx1"/>
                </a:solidFill>
                <a:latin typeface="Georgia" panose="02040502050405020303" pitchFamily="18" charset="0"/>
              </a:rPr>
              <a:t>Shawn </a:t>
            </a:r>
            <a:r>
              <a:rPr lang="en-US" sz="2400" b="1" dirty="0" err="1">
                <a:solidFill>
                  <a:schemeClr val="tx1"/>
                </a:solidFill>
                <a:latin typeface="Georgia" panose="02040502050405020303" pitchFamily="18" charset="0"/>
              </a:rPr>
              <a:t>DiNarda</a:t>
            </a:r>
            <a:r>
              <a:rPr lang="en-US" sz="2400" b="1" dirty="0">
                <a:solidFill>
                  <a:schemeClr val="tx1"/>
                </a:solidFill>
                <a:latin typeface="Georgia" panose="02040502050405020303" pitchFamily="18" charset="0"/>
              </a:rPr>
              <a:t> Watters, Ed. D.</a:t>
            </a:r>
          </a:p>
          <a:p>
            <a:pPr marL="0" indent="0" algn="ctr">
              <a:buNone/>
            </a:pPr>
            <a:r>
              <a:rPr lang="en-US" sz="1900" b="1" dirty="0">
                <a:solidFill>
                  <a:schemeClr val="tx1"/>
                </a:solidFill>
                <a:latin typeface="Georgia" panose="02040502050405020303" pitchFamily="18" charset="0"/>
              </a:rPr>
              <a:t>Paraprofessional Program Coordinator</a:t>
            </a:r>
          </a:p>
          <a:p>
            <a:pPr marL="0" indent="0" algn="ctr">
              <a:buNone/>
            </a:pPr>
            <a:r>
              <a:rPr lang="en-US" sz="1900" b="1" dirty="0">
                <a:solidFill>
                  <a:schemeClr val="tx1"/>
                </a:solidFill>
                <a:latin typeface="Georgia" panose="02040502050405020303" pitchFamily="18" charset="0"/>
              </a:rPr>
              <a:t>Assistant Professor</a:t>
            </a:r>
          </a:p>
          <a:p>
            <a:pPr marL="0" indent="0" algn="ctr">
              <a:buNone/>
            </a:pPr>
            <a:r>
              <a:rPr lang="en-US" sz="1900" b="1" dirty="0">
                <a:solidFill>
                  <a:schemeClr val="tx1"/>
                </a:solidFill>
                <a:latin typeface="Georgia" panose="02040502050405020303" pitchFamily="18" charset="0"/>
              </a:rPr>
              <a:t>The University of Akron Wayne College</a:t>
            </a:r>
          </a:p>
          <a:p>
            <a:pPr marL="0" indent="0" algn="ctr">
              <a:buNone/>
            </a:pPr>
            <a:r>
              <a:rPr lang="en-US" sz="1900" b="1" dirty="0">
                <a:solidFill>
                  <a:schemeClr val="tx1"/>
                </a:solidFill>
                <a:latin typeface="Georgia" panose="02040502050405020303" pitchFamily="18" charset="0"/>
              </a:rPr>
              <a:t>1901 Smucker Road</a:t>
            </a:r>
          </a:p>
          <a:p>
            <a:pPr marL="0" indent="0" algn="ctr">
              <a:buNone/>
            </a:pPr>
            <a:r>
              <a:rPr lang="en-US" sz="1900" b="1" dirty="0">
                <a:solidFill>
                  <a:schemeClr val="tx1"/>
                </a:solidFill>
                <a:latin typeface="Georgia" panose="02040502050405020303" pitchFamily="18" charset="0"/>
              </a:rPr>
              <a:t>Orrville, Ohio  44667</a:t>
            </a:r>
          </a:p>
          <a:p>
            <a:pPr marL="0" indent="0" algn="ctr">
              <a:buNone/>
            </a:pPr>
            <a:endParaRPr lang="en-US" sz="1600" b="1" dirty="0">
              <a:solidFill>
                <a:schemeClr val="tx1"/>
              </a:solidFill>
              <a:latin typeface="Georgia" panose="02040502050405020303" pitchFamily="18" charset="0"/>
            </a:endParaRPr>
          </a:p>
          <a:p>
            <a:pPr marL="0" indent="0" algn="ctr">
              <a:buNone/>
            </a:pPr>
            <a:r>
              <a:rPr lang="en-US" sz="1700" b="1" dirty="0">
                <a:solidFill>
                  <a:schemeClr val="tx1"/>
                </a:solidFill>
                <a:latin typeface="Georgia" panose="02040502050405020303" pitchFamily="18" charset="0"/>
                <a:hlinkClick r:id="rId3"/>
              </a:rPr>
              <a:t>sw94@uakron.edu</a:t>
            </a:r>
            <a:endParaRPr lang="en-US" sz="1700" b="1" dirty="0">
              <a:solidFill>
                <a:schemeClr val="tx1"/>
              </a:solidFill>
              <a:latin typeface="Georgia" panose="02040502050405020303" pitchFamily="18" charset="0"/>
            </a:endParaRPr>
          </a:p>
          <a:p>
            <a:pPr marL="0" indent="0" algn="ctr">
              <a:buNone/>
            </a:pPr>
            <a:r>
              <a:rPr lang="en-US" sz="1700" b="1" dirty="0">
                <a:solidFill>
                  <a:schemeClr val="tx1"/>
                </a:solidFill>
                <a:latin typeface="Georgia" panose="02040502050405020303" pitchFamily="18" charset="0"/>
              </a:rPr>
              <a:t>330.972.8788</a:t>
            </a:r>
          </a:p>
          <a:p>
            <a:pPr algn="ctr">
              <a:buFont typeface="Wingdings" pitchFamily="2" charset="2"/>
              <a:buNone/>
            </a:pPr>
            <a:endParaRPr lang="en-US" sz="2400" b="1" dirty="0"/>
          </a:p>
          <a:p>
            <a:pPr algn="ctr" eaLnBrk="1" hangingPunct="1">
              <a:buFont typeface="Wingdings" pitchFamily="2" charset="2"/>
              <a:buNone/>
            </a:pPr>
            <a:endParaRPr lang="en-US" sz="2400" b="1" dirty="0"/>
          </a:p>
        </p:txBody>
      </p:sp>
      <p:pic>
        <p:nvPicPr>
          <p:cNvPr id="3" name="Picture 2"/>
          <p:cNvPicPr>
            <a:picLocks noChangeAspect="1"/>
          </p:cNvPicPr>
          <p:nvPr/>
        </p:nvPicPr>
        <p:blipFill>
          <a:blip r:embed="rId4"/>
          <a:stretch>
            <a:fillRect/>
          </a:stretch>
        </p:blipFill>
        <p:spPr>
          <a:xfrm>
            <a:off x="7504128" y="228600"/>
            <a:ext cx="1454068" cy="1447800"/>
          </a:xfrm>
          <a:prstGeom prst="rect">
            <a:avLst/>
          </a:prstGeom>
        </p:spPr>
      </p:pic>
      <p:sp>
        <p:nvSpPr>
          <p:cNvPr id="5" name="TextBox 4"/>
          <p:cNvSpPr txBox="1"/>
          <p:nvPr/>
        </p:nvSpPr>
        <p:spPr>
          <a:xfrm>
            <a:off x="296847" y="5927651"/>
            <a:ext cx="6934201" cy="369332"/>
          </a:xfrm>
          <a:prstGeom prst="rect">
            <a:avLst/>
          </a:prstGeom>
          <a:noFill/>
        </p:spPr>
        <p:txBody>
          <a:bodyPr wrap="square" rtlCol="0">
            <a:spAutoFit/>
          </a:bodyPr>
          <a:lstStyle/>
          <a:p>
            <a:r>
              <a:rPr lang="en-US" i="1" dirty="0">
                <a:solidFill>
                  <a:srgbClr val="00B050"/>
                </a:solidFill>
                <a:latin typeface="Georgia" panose="02040502050405020303" pitchFamily="18" charset="0"/>
              </a:rPr>
              <a:t>Inspire life-long learning in others with trust, integrity, and joy</a:t>
            </a:r>
            <a:r>
              <a:rPr lang="en-US" dirty="0">
                <a:solidFill>
                  <a:srgbClr val="00B050"/>
                </a:solidFill>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01" y="3124200"/>
            <a:ext cx="1809623" cy="2336194"/>
          </a:xfrm>
          <a:prstGeom prst="rect">
            <a:avLst/>
          </a:prstGeom>
        </p:spPr>
      </p:pic>
    </p:spTree>
  </p:cSld>
  <p:clrMapOvr>
    <a:masterClrMapping/>
  </p:clrMapOvr>
  <p:transition advTm="304"/>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Georgia" panose="02040502050405020303" pitchFamily="18" charset="0"/>
              </a:rPr>
              <a:t>Why Have This Experience?</a:t>
            </a:r>
          </a:p>
        </p:txBody>
      </p:sp>
      <p:sp>
        <p:nvSpPr>
          <p:cNvPr id="5124" name="Rectangle 3"/>
          <p:cNvSpPr>
            <a:spLocks noGrp="1" noChangeArrowheads="1"/>
          </p:cNvSpPr>
          <p:nvPr>
            <p:ph idx="1"/>
          </p:nvPr>
        </p:nvSpPr>
        <p:spPr>
          <a:xfrm>
            <a:off x="2174875" y="1953591"/>
            <a:ext cx="5140325" cy="3429000"/>
          </a:xfrm>
        </p:spPr>
        <p:txBody>
          <a:bodyPr>
            <a:normAutofit fontScale="85000" lnSpcReduction="10000"/>
          </a:bodyPr>
          <a:lstStyle/>
          <a:p>
            <a:pPr eaLnBrk="1" hangingPunct="1">
              <a:defRPr/>
            </a:pPr>
            <a:r>
              <a:rPr lang="en-US" sz="2400" dirty="0">
                <a:latin typeface="Georgia" panose="02040502050405020303" pitchFamily="18" charset="0"/>
              </a:rPr>
              <a:t>Candidates need to be active, cognizant professionals able to see the ‘BIG” picture of Education. </a:t>
            </a:r>
          </a:p>
          <a:p>
            <a:pPr eaLnBrk="1" hangingPunct="1">
              <a:defRPr/>
            </a:pPr>
            <a:r>
              <a:rPr lang="en-US" sz="2400" dirty="0">
                <a:latin typeface="Georgia" panose="02040502050405020303" pitchFamily="18" charset="0"/>
              </a:rPr>
              <a:t>We must provide opportunities for pre-service teachers/paraprofessionals to  practically apply Visible Thinking Strategies in the P-12 classroom.</a:t>
            </a:r>
          </a:p>
          <a:p>
            <a:pPr eaLnBrk="1" hangingPunct="1">
              <a:defRPr/>
            </a:pPr>
            <a:r>
              <a:rPr lang="en-US" sz="2400" dirty="0">
                <a:latin typeface="Georgia" panose="02040502050405020303" pitchFamily="18" charset="0"/>
              </a:rPr>
              <a:t>We need to develop the thinking skills necessary to authentically apply research and positively impact P-12 students.</a:t>
            </a:r>
          </a:p>
          <a:p>
            <a:pPr eaLnBrk="1" hangingPunct="1">
              <a:lnSpc>
                <a:spcPct val="80000"/>
              </a:lnSpc>
              <a:buNone/>
              <a:defRPr/>
            </a:pPr>
            <a:endParaRPr lang="en-US" sz="3600" dirty="0"/>
          </a:p>
        </p:txBody>
      </p:sp>
      <p:sp>
        <p:nvSpPr>
          <p:cNvPr id="5" name="Slide Number Placeholder 5"/>
          <p:cNvSpPr>
            <a:spLocks noGrp="1"/>
          </p:cNvSpPr>
          <p:nvPr>
            <p:ph type="sldNum" sz="quarter" idx="12"/>
          </p:nvPr>
        </p:nvSpPr>
        <p:spPr/>
        <p:txBody>
          <a:bodyPr/>
          <a:lstStyle/>
          <a:p>
            <a:pPr>
              <a:defRPr/>
            </a:pPr>
            <a:fld id="{310C2D70-F0A9-45DF-910C-152044E09361}" type="slidenum">
              <a:rPr lang="en-US"/>
              <a:pPr>
                <a:defRPr/>
              </a:pPr>
              <a:t>3</a:t>
            </a:fld>
            <a:endParaRPr lang="en-US" dirty="0"/>
          </a:p>
        </p:txBody>
      </p:sp>
      <p:pic>
        <p:nvPicPr>
          <p:cNvPr id="6149" name="Picture 4" descr="MCj00787470000[1]"/>
          <p:cNvPicPr>
            <a:picLocks noChangeAspect="1" noChangeArrowheads="1"/>
          </p:cNvPicPr>
          <p:nvPr/>
        </p:nvPicPr>
        <p:blipFill>
          <a:blip r:embed="rId3" cstate="print"/>
          <a:srcRect/>
          <a:stretch>
            <a:fillRect/>
          </a:stretch>
        </p:blipFill>
        <p:spPr bwMode="auto">
          <a:xfrm>
            <a:off x="914400" y="1371600"/>
            <a:ext cx="1260475" cy="51498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Visible Thinking?</a:t>
            </a:r>
          </a:p>
        </p:txBody>
      </p:sp>
      <p:sp>
        <p:nvSpPr>
          <p:cNvPr id="3" name="Slide Number Placeholder 2"/>
          <p:cNvSpPr>
            <a:spLocks noGrp="1"/>
          </p:cNvSpPr>
          <p:nvPr>
            <p:ph type="sldNum" sz="quarter" idx="12"/>
          </p:nvPr>
        </p:nvSpPr>
        <p:spPr/>
        <p:txBody>
          <a:bodyPr/>
          <a:lstStyle/>
          <a:p>
            <a:pPr>
              <a:defRPr/>
            </a:pPr>
            <a:fld id="{133BB4BA-3751-4884-9B81-C2120F463142}" type="slidenum">
              <a:rPr lang="en-US" smtClean="0"/>
              <a:pPr>
                <a:defRPr/>
              </a:pPr>
              <a:t>4</a:t>
            </a:fld>
            <a:endParaRPr lang="en-US" dirty="0"/>
          </a:p>
        </p:txBody>
      </p:sp>
      <p:sp>
        <p:nvSpPr>
          <p:cNvPr id="4" name="TextBox 3"/>
          <p:cNvSpPr txBox="1"/>
          <p:nvPr/>
        </p:nvSpPr>
        <p:spPr>
          <a:xfrm>
            <a:off x="761999" y="1916953"/>
            <a:ext cx="3048001" cy="4247317"/>
          </a:xfrm>
          <a:prstGeom prst="rect">
            <a:avLst/>
          </a:prstGeom>
          <a:noFill/>
        </p:spPr>
        <p:txBody>
          <a:bodyPr wrap="square" rtlCol="0">
            <a:spAutoFit/>
          </a:bodyPr>
          <a:lstStyle/>
          <a:p>
            <a:r>
              <a:rPr lang="en-US" dirty="0"/>
              <a:t>Visible Thinking is a flexible and systematic research-based approach to integrating the development of students' thinking with content learning across subject matters.</a:t>
            </a:r>
          </a:p>
          <a:p>
            <a:endParaRPr lang="en-US" dirty="0"/>
          </a:p>
          <a:p>
            <a:r>
              <a:rPr lang="en-US" dirty="0"/>
              <a:t>The goal is to cultivate students' thinking skills and to deepen content learning by building a culture of thinking.</a:t>
            </a:r>
          </a:p>
          <a:p>
            <a:endParaRPr lang="en-US" dirty="0"/>
          </a:p>
        </p:txBody>
      </p:sp>
      <p:pic>
        <p:nvPicPr>
          <p:cNvPr id="7" name="Picture 6"/>
          <p:cNvPicPr>
            <a:picLocks noChangeAspect="1"/>
          </p:cNvPicPr>
          <p:nvPr/>
        </p:nvPicPr>
        <p:blipFill>
          <a:blip r:embed="rId2"/>
          <a:stretch>
            <a:fillRect/>
          </a:stretch>
        </p:blipFill>
        <p:spPr>
          <a:xfrm>
            <a:off x="3943661" y="1894541"/>
            <a:ext cx="5200339" cy="3883489"/>
          </a:xfrm>
          <a:prstGeom prst="rect">
            <a:avLst/>
          </a:prstGeom>
        </p:spPr>
      </p:pic>
    </p:spTree>
    <p:extLst>
      <p:ext uri="{BB962C8B-B14F-4D97-AF65-F5344CB8AC3E}">
        <p14:creationId xmlns:p14="http://schemas.microsoft.com/office/powerpoint/2010/main" val="141553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 Culture of Thinking, a couple of questions:</a:t>
            </a:r>
            <a:br>
              <a:rPr lang="en-US" dirty="0"/>
            </a:br>
            <a:endParaRPr lang="en-US" dirty="0"/>
          </a:p>
        </p:txBody>
      </p:sp>
      <p:sp>
        <p:nvSpPr>
          <p:cNvPr id="3" name="Slide Number Placeholder 2"/>
          <p:cNvSpPr>
            <a:spLocks noGrp="1"/>
          </p:cNvSpPr>
          <p:nvPr>
            <p:ph type="sldNum" sz="quarter" idx="12"/>
          </p:nvPr>
        </p:nvSpPr>
        <p:spPr/>
        <p:txBody>
          <a:bodyPr/>
          <a:lstStyle/>
          <a:p>
            <a:pPr>
              <a:defRPr/>
            </a:pPr>
            <a:fld id="{133BB4BA-3751-4884-9B81-C2120F463142}" type="slidenum">
              <a:rPr lang="en-US" smtClean="0"/>
              <a:pPr>
                <a:defRPr/>
              </a:pPr>
              <a:t>5</a:t>
            </a:fld>
            <a:endParaRPr lang="en-US" dirty="0"/>
          </a:p>
        </p:txBody>
      </p:sp>
      <p:sp>
        <p:nvSpPr>
          <p:cNvPr id="4" name="TextBox 3"/>
          <p:cNvSpPr txBox="1"/>
          <p:nvPr/>
        </p:nvSpPr>
        <p:spPr>
          <a:xfrm>
            <a:off x="304800" y="2057400"/>
            <a:ext cx="5410200" cy="3139321"/>
          </a:xfrm>
          <a:prstGeom prst="rect">
            <a:avLst/>
          </a:prstGeom>
          <a:noFill/>
        </p:spPr>
        <p:txBody>
          <a:bodyPr wrap="square" rtlCol="0">
            <a:spAutoFit/>
          </a:bodyPr>
          <a:lstStyle/>
          <a:p>
            <a:r>
              <a:rPr lang="en-US" dirty="0"/>
              <a:t>Is thinking promoted in your classroom?</a:t>
            </a:r>
          </a:p>
          <a:p>
            <a:endParaRPr lang="en-US" dirty="0"/>
          </a:p>
          <a:p>
            <a:r>
              <a:rPr lang="en-US" dirty="0"/>
              <a:t>What kind of thinking do you value and want to promote in your classroom? </a:t>
            </a:r>
          </a:p>
          <a:p>
            <a:endParaRPr lang="en-US" dirty="0"/>
          </a:p>
          <a:p>
            <a:r>
              <a:rPr lang="en-US" dirty="0"/>
              <a:t>What type of thinking do your lessons force your students to do? </a:t>
            </a:r>
          </a:p>
          <a:p>
            <a:endParaRPr lang="en-US" dirty="0"/>
          </a:p>
          <a:p>
            <a:r>
              <a:rPr lang="en-US" dirty="0"/>
              <a:t>What type of thinking do your assignments force your students to do?</a:t>
            </a:r>
            <a:br>
              <a:rPr lang="en-US" dirty="0"/>
            </a:br>
            <a:endParaRPr lang="en-US" dirty="0"/>
          </a:p>
        </p:txBody>
      </p:sp>
      <p:pic>
        <p:nvPicPr>
          <p:cNvPr id="5" name="Picture 4"/>
          <p:cNvPicPr>
            <a:picLocks noChangeAspect="1"/>
          </p:cNvPicPr>
          <p:nvPr/>
        </p:nvPicPr>
        <p:blipFill>
          <a:blip r:embed="rId2"/>
          <a:stretch>
            <a:fillRect/>
          </a:stretch>
        </p:blipFill>
        <p:spPr>
          <a:xfrm>
            <a:off x="5823697" y="1550887"/>
            <a:ext cx="3333750" cy="3609975"/>
          </a:xfrm>
          <a:prstGeom prst="rect">
            <a:avLst/>
          </a:prstGeom>
        </p:spPr>
      </p:pic>
    </p:spTree>
    <p:extLst>
      <p:ext uri="{BB962C8B-B14F-4D97-AF65-F5344CB8AC3E}">
        <p14:creationId xmlns:p14="http://schemas.microsoft.com/office/powerpoint/2010/main" val="321224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6347714" cy="2971800"/>
          </a:xfrm>
        </p:spPr>
        <p:txBody>
          <a:bodyPr>
            <a:normAutofit fontScale="90000"/>
          </a:bodyPr>
          <a:lstStyle/>
          <a:p>
            <a:r>
              <a:rPr lang="en-US" dirty="0"/>
              <a:t>We must move past the simple, short responses. As educators we must ask our students to think, to process information. We must push them to new levels and not accept just opinions.</a:t>
            </a:r>
            <a:br>
              <a:rPr lang="en-US" dirty="0"/>
            </a:br>
            <a:endParaRPr lang="en-US" dirty="0"/>
          </a:p>
        </p:txBody>
      </p:sp>
      <p:sp>
        <p:nvSpPr>
          <p:cNvPr id="3" name="Slide Number Placeholder 2"/>
          <p:cNvSpPr>
            <a:spLocks noGrp="1"/>
          </p:cNvSpPr>
          <p:nvPr>
            <p:ph type="sldNum" sz="quarter" idx="12"/>
          </p:nvPr>
        </p:nvSpPr>
        <p:spPr/>
        <p:txBody>
          <a:bodyPr/>
          <a:lstStyle/>
          <a:p>
            <a:pPr>
              <a:defRPr/>
            </a:pPr>
            <a:fld id="{133BB4BA-3751-4884-9B81-C2120F463142}" type="slidenum">
              <a:rPr lang="en-US" smtClean="0"/>
              <a:pPr>
                <a:defRPr/>
              </a:pPr>
              <a:t>6</a:t>
            </a:fld>
            <a:endParaRPr lang="en-US" dirty="0"/>
          </a:p>
        </p:txBody>
      </p:sp>
      <p:sp>
        <p:nvSpPr>
          <p:cNvPr id="4" name="TextBox 3"/>
          <p:cNvSpPr txBox="1"/>
          <p:nvPr/>
        </p:nvSpPr>
        <p:spPr>
          <a:xfrm>
            <a:off x="762000" y="381000"/>
            <a:ext cx="6324599" cy="461665"/>
          </a:xfrm>
          <a:prstGeom prst="rect">
            <a:avLst/>
          </a:prstGeom>
          <a:noFill/>
        </p:spPr>
        <p:txBody>
          <a:bodyPr wrap="square" rtlCol="0">
            <a:spAutoFit/>
          </a:bodyPr>
          <a:lstStyle/>
          <a:p>
            <a:r>
              <a:rPr lang="en-US" sz="2400" dirty="0"/>
              <a:t>Making the Invisible Visible: Questioning</a:t>
            </a:r>
          </a:p>
        </p:txBody>
      </p:sp>
      <p:sp>
        <p:nvSpPr>
          <p:cNvPr id="5" name="TextBox 4"/>
          <p:cNvSpPr txBox="1"/>
          <p:nvPr/>
        </p:nvSpPr>
        <p:spPr>
          <a:xfrm>
            <a:off x="1246095" y="4496800"/>
            <a:ext cx="4468906" cy="1477328"/>
          </a:xfrm>
          <a:prstGeom prst="rect">
            <a:avLst/>
          </a:prstGeom>
          <a:noFill/>
        </p:spPr>
        <p:txBody>
          <a:bodyPr wrap="square" rtlCol="0">
            <a:spAutoFit/>
          </a:bodyPr>
          <a:lstStyle/>
          <a:p>
            <a:pPr marL="285750" indent="-285750">
              <a:buFont typeface="Wingdings" panose="05000000000000000000" pitchFamily="2" charset="2"/>
              <a:buChar char="q"/>
            </a:pPr>
            <a:r>
              <a:rPr lang="en-US" dirty="0"/>
              <a:t>What makes you say that? </a:t>
            </a:r>
          </a:p>
          <a:p>
            <a:pPr marL="285750" indent="-285750">
              <a:buFont typeface="Wingdings" panose="05000000000000000000" pitchFamily="2" charset="2"/>
              <a:buChar char="q"/>
            </a:pPr>
            <a:r>
              <a:rPr lang="en-US" dirty="0"/>
              <a:t>What does that tell you then? </a:t>
            </a:r>
          </a:p>
          <a:p>
            <a:pPr marL="285750" indent="-285750">
              <a:buFont typeface="Wingdings" panose="05000000000000000000" pitchFamily="2" charset="2"/>
              <a:buChar char="q"/>
            </a:pPr>
            <a:r>
              <a:rPr lang="en-US" dirty="0"/>
              <a:t>What are you basing your answer on?</a:t>
            </a:r>
          </a:p>
          <a:p>
            <a:pPr marL="285750" indent="-285750">
              <a:buFont typeface="Wingdings" panose="05000000000000000000" pitchFamily="2" charset="2"/>
              <a:buChar char="q"/>
            </a:pPr>
            <a:r>
              <a:rPr lang="en-US" dirty="0"/>
              <a:t>What’s your evidence? </a:t>
            </a:r>
            <a:br>
              <a:rPr lang="en-US" dirty="0"/>
            </a:br>
            <a:endParaRPr lang="en-US" dirty="0"/>
          </a:p>
        </p:txBody>
      </p:sp>
    </p:spTree>
    <p:extLst>
      <p:ext uri="{BB962C8B-B14F-4D97-AF65-F5344CB8AC3E}">
        <p14:creationId xmlns:p14="http://schemas.microsoft.com/office/powerpoint/2010/main" val="92285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08766"/>
            <a:ext cx="3229970" cy="1840467"/>
          </a:xfrm>
        </p:spPr>
        <p:txBody>
          <a:bodyPr>
            <a:normAutofit fontScale="90000"/>
          </a:bodyPr>
          <a:lstStyle/>
          <a:p>
            <a:r>
              <a:rPr lang="en-US" sz="2000" dirty="0"/>
              <a:t>Implemented during a Critical Research Portfolio topic selection and Annotated Bibliography assignment.</a:t>
            </a:r>
            <a:br>
              <a:rPr lang="en-US" dirty="0"/>
            </a:br>
            <a:endParaRPr lang="en-US" dirty="0"/>
          </a:p>
        </p:txBody>
      </p:sp>
      <p:sp>
        <p:nvSpPr>
          <p:cNvPr id="3" name="Slide Number Placeholder 2"/>
          <p:cNvSpPr>
            <a:spLocks noGrp="1"/>
          </p:cNvSpPr>
          <p:nvPr>
            <p:ph type="sldNum" sz="quarter" idx="12"/>
          </p:nvPr>
        </p:nvSpPr>
        <p:spPr/>
        <p:txBody>
          <a:bodyPr/>
          <a:lstStyle/>
          <a:p>
            <a:pPr>
              <a:defRPr/>
            </a:pPr>
            <a:fld id="{133BB4BA-3751-4884-9B81-C2120F463142}" type="slidenum">
              <a:rPr lang="en-US" smtClean="0"/>
              <a:pPr>
                <a:defRPr/>
              </a:pPr>
              <a:t>7</a:t>
            </a:fld>
            <a:endParaRPr lang="en-US" dirty="0"/>
          </a:p>
        </p:txBody>
      </p:sp>
      <p:sp>
        <p:nvSpPr>
          <p:cNvPr id="4" name="TextBox 3"/>
          <p:cNvSpPr txBox="1"/>
          <p:nvPr/>
        </p:nvSpPr>
        <p:spPr>
          <a:xfrm>
            <a:off x="838200" y="533400"/>
            <a:ext cx="6119113" cy="369332"/>
          </a:xfrm>
          <a:prstGeom prst="rect">
            <a:avLst/>
          </a:prstGeom>
          <a:noFill/>
        </p:spPr>
        <p:txBody>
          <a:bodyPr wrap="square" rtlCol="0">
            <a:spAutoFit/>
          </a:bodyPr>
          <a:lstStyle/>
          <a:p>
            <a:r>
              <a:rPr lang="en-US" dirty="0"/>
              <a:t>VT Strategy: Artifact</a:t>
            </a:r>
          </a:p>
        </p:txBody>
      </p:sp>
      <p:pic>
        <p:nvPicPr>
          <p:cNvPr id="5" name="Picture 4"/>
          <p:cNvPicPr>
            <a:picLocks noChangeAspect="1"/>
          </p:cNvPicPr>
          <p:nvPr/>
        </p:nvPicPr>
        <p:blipFill>
          <a:blip r:embed="rId2"/>
          <a:stretch>
            <a:fillRect/>
          </a:stretch>
        </p:blipFill>
        <p:spPr>
          <a:xfrm>
            <a:off x="3839569" y="0"/>
            <a:ext cx="5307966" cy="6858000"/>
          </a:xfrm>
          <a:prstGeom prst="rect">
            <a:avLst/>
          </a:prstGeom>
        </p:spPr>
      </p:pic>
    </p:spTree>
    <p:extLst>
      <p:ext uri="{BB962C8B-B14F-4D97-AF65-F5344CB8AC3E}">
        <p14:creationId xmlns:p14="http://schemas.microsoft.com/office/powerpoint/2010/main" val="371753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76" y="304800"/>
            <a:ext cx="3631660" cy="685800"/>
          </a:xfrm>
        </p:spPr>
        <p:txBody>
          <a:bodyPr>
            <a:normAutofit fontScale="90000"/>
          </a:bodyPr>
          <a:lstStyle/>
          <a:p>
            <a:r>
              <a:rPr lang="en-US" sz="3200" dirty="0"/>
              <a:t>VT Strategy: Exploring Viewpoints</a:t>
            </a:r>
          </a:p>
        </p:txBody>
      </p:sp>
      <p:sp>
        <p:nvSpPr>
          <p:cNvPr id="3" name="Content Placeholder 2"/>
          <p:cNvSpPr>
            <a:spLocks noGrp="1"/>
          </p:cNvSpPr>
          <p:nvPr>
            <p:ph idx="1"/>
          </p:nvPr>
        </p:nvSpPr>
        <p:spPr>
          <a:xfrm>
            <a:off x="457200" y="1727995"/>
            <a:ext cx="3124200" cy="3880773"/>
          </a:xfrm>
        </p:spPr>
        <p:txBody>
          <a:bodyPr/>
          <a:lstStyle/>
          <a:p>
            <a:r>
              <a:rPr lang="en-US" b="1" dirty="0"/>
              <a:t>Exploring Viewpoints </a:t>
            </a:r>
            <a:endParaRPr lang="en-US" dirty="0"/>
          </a:p>
          <a:p>
            <a:pPr lvl="0"/>
            <a:r>
              <a:rPr lang="en-US" dirty="0"/>
              <a:t>Putting yourself in someone else’s shoes. </a:t>
            </a:r>
          </a:p>
          <a:p>
            <a:pPr lvl="0"/>
            <a:r>
              <a:rPr lang="en-US" dirty="0"/>
              <a:t>Present a picture or an idea and have students imagine they are a person in the picture. </a:t>
            </a:r>
          </a:p>
          <a:p>
            <a:pPr lvl="0"/>
            <a:r>
              <a:rPr lang="en-US" dirty="0"/>
              <a:t>What do they see, how do they feel? </a:t>
            </a:r>
          </a:p>
          <a:p>
            <a:endParaRPr lang="en-US" dirty="0"/>
          </a:p>
        </p:txBody>
      </p:sp>
      <p:sp>
        <p:nvSpPr>
          <p:cNvPr id="4" name="Slide Number Placeholder 3"/>
          <p:cNvSpPr>
            <a:spLocks noGrp="1"/>
          </p:cNvSpPr>
          <p:nvPr>
            <p:ph type="sldNum" sz="quarter" idx="12"/>
          </p:nvPr>
        </p:nvSpPr>
        <p:spPr/>
        <p:txBody>
          <a:bodyPr/>
          <a:lstStyle/>
          <a:p>
            <a:pPr>
              <a:defRPr/>
            </a:pPr>
            <a:fld id="{2679116F-2C8B-45E3-B87C-0A1BE46FB4D5}" type="slidenum">
              <a:rPr lang="en-US" smtClean="0"/>
              <a:pPr>
                <a:defRPr/>
              </a:pPr>
              <a:t>8</a:t>
            </a:fld>
            <a:endParaRPr lang="en-US" dirty="0"/>
          </a:p>
        </p:txBody>
      </p:sp>
      <p:pic>
        <p:nvPicPr>
          <p:cNvPr id="5" name="Picture 4"/>
          <p:cNvPicPr>
            <a:picLocks noChangeAspect="1"/>
          </p:cNvPicPr>
          <p:nvPr/>
        </p:nvPicPr>
        <p:blipFill>
          <a:blip r:embed="rId2"/>
          <a:stretch>
            <a:fillRect/>
          </a:stretch>
        </p:blipFill>
        <p:spPr>
          <a:xfrm>
            <a:off x="4241259" y="0"/>
            <a:ext cx="4919472" cy="6858000"/>
          </a:xfrm>
          <a:prstGeom prst="rect">
            <a:avLst/>
          </a:prstGeom>
        </p:spPr>
      </p:pic>
    </p:spTree>
    <p:extLst>
      <p:ext uri="{BB962C8B-B14F-4D97-AF65-F5344CB8AC3E}">
        <p14:creationId xmlns:p14="http://schemas.microsoft.com/office/powerpoint/2010/main" val="57073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E56D25-7326-4B2B-9828-BBC8BA0778CF}" type="slidenum">
              <a:rPr lang="en-US" smtClean="0"/>
              <a:pPr>
                <a:defRPr/>
              </a:pPr>
              <a:t>9</a:t>
            </a:fld>
            <a:endParaRPr lang="en-US" dirty="0"/>
          </a:p>
        </p:txBody>
      </p:sp>
      <p:pic>
        <p:nvPicPr>
          <p:cNvPr id="3" name="Picture 2"/>
          <p:cNvPicPr>
            <a:picLocks noChangeAspect="1"/>
          </p:cNvPicPr>
          <p:nvPr/>
        </p:nvPicPr>
        <p:blipFill>
          <a:blip r:embed="rId2"/>
          <a:stretch>
            <a:fillRect/>
          </a:stretch>
        </p:blipFill>
        <p:spPr>
          <a:xfrm>
            <a:off x="46983" y="533400"/>
            <a:ext cx="9074605" cy="6041363"/>
          </a:xfrm>
          <a:prstGeom prst="rect">
            <a:avLst/>
          </a:prstGeom>
        </p:spPr>
      </p:pic>
    </p:spTree>
    <p:extLst>
      <p:ext uri="{BB962C8B-B14F-4D97-AF65-F5344CB8AC3E}">
        <p14:creationId xmlns:p14="http://schemas.microsoft.com/office/powerpoint/2010/main" val="1925294467"/>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4504</TotalTime>
  <Words>769</Words>
  <Application>Microsoft Office PowerPoint</Application>
  <PresentationFormat>On-screen Show (4:3)</PresentationFormat>
  <Paragraphs>106</Paragraphs>
  <Slides>23</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Calibri</vt:lpstr>
      <vt:lpstr>Calibri Light</vt:lpstr>
      <vt:lpstr>Georgia</vt:lpstr>
      <vt:lpstr>Times New Roman</vt:lpstr>
      <vt:lpstr>Trebuchet MS</vt:lpstr>
      <vt:lpstr>Wingdings</vt:lpstr>
      <vt:lpstr>Wingdings 2</vt:lpstr>
      <vt:lpstr>Wingdings 3</vt:lpstr>
      <vt:lpstr>HDOfficeLightV0</vt:lpstr>
      <vt:lpstr>Facet</vt:lpstr>
      <vt:lpstr>Visible Teaching Strategies  in  Teacher Preparation </vt:lpstr>
      <vt:lpstr>Abstract:</vt:lpstr>
      <vt:lpstr>Why Have This Experience?</vt:lpstr>
      <vt:lpstr>What is Visible Thinking?</vt:lpstr>
      <vt:lpstr>A Culture of Thinking, a couple of questions: </vt:lpstr>
      <vt:lpstr>We must move past the simple, short responses. As educators we must ask our students to think, to process information. We must push them to new levels and not accept just opinions. </vt:lpstr>
      <vt:lpstr>Implemented during a Critical Research Portfolio topic selection and Annotated Bibliography assignment. </vt:lpstr>
      <vt:lpstr>VT Strategy: Exploring Viewpoints</vt:lpstr>
      <vt:lpstr>PowerPoint Presentation</vt:lpstr>
      <vt:lpstr>PowerPoint Presentation</vt:lpstr>
      <vt:lpstr>PowerPoint Presentation</vt:lpstr>
      <vt:lpstr>VT Strategy: See Think Wonder</vt:lpstr>
      <vt:lpstr>PowerPoint Presentation</vt:lpstr>
      <vt:lpstr>PowerPoint Presentation</vt:lpstr>
      <vt:lpstr>PowerPoint Presentation</vt:lpstr>
      <vt:lpstr>PowerPoint Presentation</vt:lpstr>
      <vt:lpstr>PowerPoint Presentation</vt:lpstr>
      <vt:lpstr>PowerPoint Presentation</vt:lpstr>
      <vt:lpstr>The Interactive Notebook</vt:lpstr>
      <vt:lpstr>VT Strategy: 3-2-1 Bridge</vt:lpstr>
      <vt:lpstr>Visible Thinking Participant </vt:lpstr>
      <vt:lpstr>Sample Social Media Accounts: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Watters</dc:creator>
  <cp:lastModifiedBy>Shawn Watters</cp:lastModifiedBy>
  <cp:revision>146</cp:revision>
  <cp:lastPrinted>1601-01-01T00:00:00Z</cp:lastPrinted>
  <dcterms:created xsi:type="dcterms:W3CDTF">1601-01-01T00:00:00Z</dcterms:created>
  <dcterms:modified xsi:type="dcterms:W3CDTF">2017-02-22T16:50:00Z</dcterms:modified>
</cp:coreProperties>
</file>