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5"/>
  </p:notesMasterIdLst>
  <p:sldIdLst>
    <p:sldId id="321" r:id="rId2"/>
    <p:sldId id="309" r:id="rId3"/>
    <p:sldId id="322" r:id="rId4"/>
    <p:sldId id="356" r:id="rId5"/>
    <p:sldId id="336" r:id="rId6"/>
    <p:sldId id="340" r:id="rId7"/>
    <p:sldId id="327" r:id="rId8"/>
    <p:sldId id="379" r:id="rId9"/>
    <p:sldId id="376" r:id="rId10"/>
    <p:sldId id="380" r:id="rId11"/>
    <p:sldId id="374" r:id="rId12"/>
    <p:sldId id="377" r:id="rId13"/>
    <p:sldId id="378" r:id="rId1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 R Bosselait" initials="LB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0"/>
    <a:srgbClr val="80008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9"/>
    <p:restoredTop sz="82853" autoAdjust="0"/>
  </p:normalViewPr>
  <p:slideViewPr>
    <p:cSldViewPr snapToGrid="0" snapToObjects="1">
      <p:cViewPr>
        <p:scale>
          <a:sx n="107" d="100"/>
          <a:sy n="107" d="100"/>
        </p:scale>
        <p:origin x="7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7C75D6D-5C0B-824E-94A8-331F2F4FC821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83E110-C8D2-B448-94ED-35898B1DD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9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25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25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x-non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2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>
                <a:solidFill>
                  <a:srgbClr val="000000"/>
                </a:solidFill>
                <a:latin typeface="Calibri"/>
              </a:rPr>
              <a:t>Brodie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>
                <a:solidFill>
                  <a:srgbClr val="000000"/>
                </a:solidFill>
                <a:latin typeface="Calibri"/>
              </a:rPr>
              <a:t>How will you use this with students?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66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x-non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90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21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83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08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18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93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05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45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x-non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E110-C8D2-B448-94ED-35898B1DD4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2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989397"/>
            <a:ext cx="9153144" cy="46235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591" y="1245135"/>
            <a:ext cx="1840470" cy="4168012"/>
          </a:xfrm>
        </p:spPr>
        <p:txBody>
          <a:bodyPr anchor="t">
            <a:normAutofit/>
          </a:bodyPr>
          <a:lstStyle>
            <a:lvl1pPr algn="l">
              <a:lnSpc>
                <a:spcPts val="3060"/>
              </a:lnSpc>
              <a:buFontTx/>
              <a:buNone/>
              <a:defRPr sz="3300" b="1" i="0" spc="50">
                <a:solidFill>
                  <a:schemeClr val="bg1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61764" y="1189489"/>
            <a:ext cx="5728863" cy="4214144"/>
          </a:xfrm>
        </p:spPr>
        <p:txBody>
          <a:bodyPr>
            <a:normAutofit/>
          </a:bodyPr>
          <a:lstStyle>
            <a:lvl1pPr marL="0" indent="0" algn="l">
              <a:lnSpc>
                <a:spcPts val="2260"/>
              </a:lnSpc>
              <a:buFontTx/>
              <a:buNone/>
              <a:defRPr sz="1600" b="0" i="0">
                <a:solidFill>
                  <a:schemeClr val="bg1"/>
                </a:solidFill>
                <a:latin typeface="Myriad Pro"/>
                <a:cs typeface="Myriad Pro"/>
              </a:defRPr>
            </a:lvl1pPr>
            <a:lvl2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bg1"/>
                </a:solidFill>
                <a:latin typeface="Myriad Pro"/>
                <a:cs typeface="Myriad Pro"/>
              </a:defRPr>
            </a:lvl2pPr>
            <a:lvl3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bg1"/>
                </a:solidFill>
                <a:latin typeface="Myriad Pro"/>
                <a:cs typeface="Myriad Pro"/>
              </a:defRPr>
            </a:lvl3pPr>
            <a:lvl4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bg1"/>
                </a:solidFill>
                <a:latin typeface="Myriad Pro"/>
                <a:cs typeface="Myriad Pro"/>
              </a:defRPr>
            </a:lvl4pPr>
            <a:lvl5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bg1"/>
                </a:solidFill>
                <a:latin typeface="Myriad Pro"/>
                <a:cs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 rot="5400000">
            <a:off x="4442651" y="1163694"/>
            <a:ext cx="259253" cy="9157725"/>
          </a:xfrm>
          <a:prstGeom prst="rect">
            <a:avLst/>
          </a:prstGeom>
          <a:solidFill>
            <a:srgbClr val="CD00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190348" y="1388962"/>
            <a:ext cx="0" cy="4024185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UC_Logo_Origin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46" y="6134924"/>
            <a:ext cx="868680" cy="50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16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Re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pel_Copy2-1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" b="17754"/>
          <a:stretch/>
        </p:blipFill>
        <p:spPr>
          <a:xfrm>
            <a:off x="-1299387" y="-47568"/>
            <a:ext cx="12144994" cy="564043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" y="989397"/>
            <a:ext cx="4915803" cy="4623532"/>
          </a:xfrm>
          <a:prstGeom prst="rect">
            <a:avLst/>
          </a:prstGeom>
          <a:solidFill>
            <a:srgbClr val="D8001E">
              <a:alpha val="8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8001E">
                  <a:alpha val="10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35736" y="1922016"/>
            <a:ext cx="4537374" cy="3690912"/>
          </a:xfrm>
        </p:spPr>
        <p:txBody>
          <a:bodyPr>
            <a:noAutofit/>
          </a:bodyPr>
          <a:lstStyle>
            <a:lvl1pPr marL="0" indent="0" algn="l">
              <a:lnSpc>
                <a:spcPts val="2260"/>
              </a:lnSpc>
              <a:buFontTx/>
              <a:buNone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2pPr>
            <a:lvl3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3pPr>
            <a:lvl4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4pPr>
            <a:lvl5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591" y="1245136"/>
            <a:ext cx="4544519" cy="724147"/>
          </a:xfrm>
        </p:spPr>
        <p:txBody>
          <a:bodyPr anchor="t">
            <a:normAutofit/>
          </a:bodyPr>
          <a:lstStyle>
            <a:lvl1pPr algn="l">
              <a:lnSpc>
                <a:spcPts val="3060"/>
              </a:lnSpc>
              <a:buFontTx/>
              <a:buNone/>
              <a:defRPr sz="3300" b="1" i="0" spc="50">
                <a:solidFill>
                  <a:schemeClr val="bg1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4" y="970365"/>
            <a:ext cx="9151139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4" y="5622439"/>
            <a:ext cx="9151139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UC_Logo_Orig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35624"/>
            <a:ext cx="1170066" cy="50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21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Re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35736" y="1922016"/>
            <a:ext cx="7141537" cy="4214144"/>
          </a:xfrm>
        </p:spPr>
        <p:txBody>
          <a:bodyPr>
            <a:noAutofit/>
          </a:bodyPr>
          <a:lstStyle>
            <a:lvl1pPr marL="0" indent="0" algn="l">
              <a:lnSpc>
                <a:spcPts val="2260"/>
              </a:lnSpc>
              <a:buFontTx/>
              <a:buNone/>
              <a:defRPr sz="1600" b="0" i="0">
                <a:solidFill>
                  <a:schemeClr val="tx1"/>
                </a:solidFill>
                <a:latin typeface="Myriad Pro"/>
                <a:cs typeface="Myriad Pro"/>
              </a:defRPr>
            </a:lvl1pPr>
            <a:lvl2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tx1"/>
                </a:solidFill>
                <a:latin typeface="Myriad Pro"/>
                <a:cs typeface="Myriad Pro"/>
              </a:defRPr>
            </a:lvl2pPr>
            <a:lvl3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tx1"/>
                </a:solidFill>
                <a:latin typeface="Myriad Pro"/>
                <a:cs typeface="Myriad Pro"/>
              </a:defRPr>
            </a:lvl3pPr>
            <a:lvl4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tx1"/>
                </a:solidFill>
                <a:latin typeface="Myriad Pro"/>
                <a:cs typeface="Myriad Pro"/>
              </a:defRPr>
            </a:lvl4pPr>
            <a:lvl5pPr marL="400050" indent="-171450" algn="l">
              <a:lnSpc>
                <a:spcPts val="2260"/>
              </a:lnSpc>
              <a:buSzPct val="70000"/>
              <a:buFont typeface="Arial"/>
              <a:buChar char="•"/>
              <a:defRPr sz="1600" b="0" i="0">
                <a:solidFill>
                  <a:schemeClr val="tx1"/>
                </a:solidFill>
                <a:latin typeface="Myriad Pro"/>
                <a:cs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7471355" y="19"/>
            <a:ext cx="194440" cy="6868387"/>
          </a:xfrm>
          <a:prstGeom prst="rect">
            <a:avLst/>
          </a:prstGeom>
          <a:solidFill>
            <a:srgbClr val="CD00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590" y="1245136"/>
            <a:ext cx="7148682" cy="724147"/>
          </a:xfrm>
        </p:spPr>
        <p:txBody>
          <a:bodyPr anchor="t">
            <a:normAutofit/>
          </a:bodyPr>
          <a:lstStyle>
            <a:lvl1pPr algn="l">
              <a:lnSpc>
                <a:spcPts val="3060"/>
              </a:lnSpc>
              <a:buFontTx/>
              <a:buNone/>
              <a:defRPr sz="3300" b="1" i="0" spc="50">
                <a:solidFill>
                  <a:srgbClr val="D8001E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 descr="Propel_SideBanner-0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9701" y="-75994"/>
            <a:ext cx="12363206" cy="6953434"/>
          </a:xfrm>
          <a:prstGeom prst="rect">
            <a:avLst/>
          </a:prstGeom>
        </p:spPr>
      </p:pic>
      <p:pic>
        <p:nvPicPr>
          <p:cNvPr id="9" name="Picture 8" descr="UC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35624"/>
            <a:ext cx="1139342" cy="4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9C42A4E-7593-B040-A8E1-BE0AFED8A154}" type="datetimeFigureOut">
              <a:rPr lang="en-US" smtClean="0"/>
              <a:pPr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742EF66C-D537-574B-A9DC-61B16FDA8F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  <p:sldLayoutId id="2147483734" r:id="rId13"/>
    <p:sldLayoutId id="2147483735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gif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is" TargetMode="External"/><Relationship Id="rId4" Type="http://schemas.openxmlformats.org/officeDocument/2006/relationships/hyperlink" Target="https://vimeo.com/143282979" TargetMode="External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4586" y="1213241"/>
            <a:ext cx="6860366" cy="452007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/>
              <a:t>A </a:t>
            </a:r>
            <a:br>
              <a:rPr lang="en-US" sz="2000" b="1" dirty="0" smtClean="0"/>
            </a:br>
            <a:r>
              <a:rPr lang="en-US" sz="2000" b="1" i="1" dirty="0" smtClean="0"/>
              <a:t>Technology in the Classroom </a:t>
            </a:r>
            <a:br>
              <a:rPr lang="en-US" sz="2000" b="1" i="1" dirty="0" smtClean="0"/>
            </a:br>
            <a:r>
              <a:rPr lang="en-US" sz="2000" b="1" dirty="0" smtClean="0"/>
              <a:t>Workshop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884" y="2224154"/>
            <a:ext cx="3158886" cy="178598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9915"/>
              </p:ext>
            </p:extLst>
          </p:nvPr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38020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x-none" altLang="x-non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x-none" altLang="x-non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68" y="3802063"/>
            <a:ext cx="3034465" cy="141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90701" y="55814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738447" y="248123"/>
            <a:ext cx="3919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cap="all" smtClean="0">
                <a:solidFill>
                  <a:schemeClr val="tx2"/>
                </a:solidFill>
              </a:rPr>
              <a:t>PD1070 Dashboard</a:t>
            </a:r>
            <a:endParaRPr lang="en-US" sz="2800" b="1" cap="all" dirty="0" smtClean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4" y="1128711"/>
            <a:ext cx="7124307" cy="445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003" y="3460056"/>
            <a:ext cx="4671732" cy="17769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00460"/>
              </p:ext>
            </p:extLst>
          </p:nvPr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32312" y="1202799"/>
            <a:ext cx="3625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What I’ve Noticed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003" y="1825532"/>
            <a:ext cx="467173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Increased Interaction (student w/ instructor)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Regular Discussion &amp; Conversations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Quick Information Dissemination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Learning Names &amp; Faces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Ownership of Group Formation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“Ask A Classmate” Success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Little to No Email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3262" y="2054539"/>
            <a:ext cx="385948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Easy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Simple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Nice to See Others’ Comments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Quick Responses from Classmates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Finding Documents &amp; Assignments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Enjoy the “Social Feeling” of Slack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</a:b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60769" y="1240757"/>
            <a:ext cx="3883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What I’ve Heard</a:t>
            </a:r>
          </a:p>
        </p:txBody>
      </p:sp>
    </p:spTree>
    <p:extLst>
      <p:ext uri="{BB962C8B-B14F-4D97-AF65-F5344CB8AC3E}">
        <p14:creationId xmlns:p14="http://schemas.microsoft.com/office/powerpoint/2010/main" val="2088718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003" y="3460056"/>
            <a:ext cx="4671732" cy="17769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6062" y="1412810"/>
            <a:ext cx="3625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Lesson’s Learned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003" y="2290505"/>
            <a:ext cx="46717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Crucial to Communicate Clear Expectations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Set a Good Example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Thankful for Excellent Customer Support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Employers Appreciate the Effort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Simplicity of Everything in One Place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8861" y="2415170"/>
            <a:ext cx="4126451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Not Designed as an Education Tool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Some Students Get Left Behind</a:t>
            </a: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Requires Forethought and Organization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Best When Parties Go “All-In”</a:t>
            </a: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Students Can Create Content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</a:b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46939" y="1412810"/>
            <a:ext cx="3210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bg1"/>
                </a:solidFill>
              </a:rPr>
              <a:t>Limitations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896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003" y="3460056"/>
            <a:ext cx="4671732" cy="17769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20792" y="1214497"/>
            <a:ext cx="2462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Application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003" y="2290505"/>
            <a:ext cx="477663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Is there a workplace technology specific to your student population?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Does it make sense for your course?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Are you willing to forego existing course tools and communication methods?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How &amp; when might you integrate a cloud-based tool into your course?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b="1" dirty="0" smtClean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285750" indent="-285750">
              <a:lnSpc>
                <a:spcPct val="200000"/>
              </a:lnSpc>
              <a:buFont typeface="Arial" charset="0"/>
              <a:buChar char="•"/>
            </a:pPr>
            <a:endParaRPr lang="en-US" sz="16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3188" y="2590273"/>
            <a:ext cx="3210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85047" y="4629607"/>
            <a:ext cx="2714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b</a:t>
            </a:r>
            <a:r>
              <a:rPr lang="en-US" sz="2000" b="1" dirty="0" err="1" smtClean="0">
                <a:solidFill>
                  <a:schemeClr val="bg1"/>
                </a:solidFill>
              </a:rPr>
              <a:t>rodie.theis@uc.edu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48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591" y="2539589"/>
            <a:ext cx="4645022" cy="378754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x-none" sz="2000" b="1" dirty="0" smtClean="0"/>
              <a:t>Brodie </a:t>
            </a:r>
            <a:r>
              <a:rPr lang="x-none" sz="2000" b="1" dirty="0"/>
              <a:t>Theis</a:t>
            </a:r>
            <a:r>
              <a:rPr lang="x-none" sz="1800" dirty="0"/>
              <a:t>, </a:t>
            </a:r>
            <a:r>
              <a:rPr lang="x-none" sz="1800" i="1" dirty="0"/>
              <a:t>Assistant Professor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x-none" dirty="0"/>
              <a:t>Career Education &amp; Experiential Learning</a:t>
            </a:r>
            <a:endParaRPr lang="x-none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300" b="1" dirty="0" smtClean="0"/>
              <a:t>Moderator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/>
              <a:t>Ganesh </a:t>
            </a:r>
            <a:r>
              <a:rPr lang="en-US" b="1" dirty="0" err="1" smtClean="0"/>
              <a:t>Malla</a:t>
            </a:r>
            <a:r>
              <a:rPr lang="x-none" dirty="0" smtClean="0"/>
              <a:t>, </a:t>
            </a:r>
            <a:r>
              <a:rPr lang="x-none" i="1" dirty="0"/>
              <a:t>Assistant Professor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Mathematics</a:t>
            </a:r>
            <a:endParaRPr lang="x-none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33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591" y="2076410"/>
            <a:ext cx="4544519" cy="724147"/>
          </a:xfrm>
        </p:spPr>
        <p:txBody>
          <a:bodyPr/>
          <a:lstStyle/>
          <a:p>
            <a:r>
              <a:rPr lang="x-none" dirty="0" smtClean="0"/>
              <a:t>Facilitator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" y="325651"/>
            <a:ext cx="8204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</a:t>
            </a:r>
            <a:r>
              <a:rPr lang="en-US" b="1" dirty="0"/>
              <a:t>Slacking: How We Can Prepare Students for the Cloud-Based Workplace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89412"/>
            <a:ext cx="2196935" cy="414411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4685" y="919464"/>
            <a:ext cx="6385352" cy="452007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2000" dirty="0" smtClean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Recent Trends in Workplace Communication</a:t>
            </a:r>
            <a:r>
              <a:rPr lang="en-US" sz="2000" dirty="0">
                <a:solidFill>
                  <a:schemeClr val="tx1"/>
                </a:solidFill>
              </a:rPr>
              <a:t/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smtClean="0"/>
              <a:t>The Modern Classroom vs. The Modern Workplace</a:t>
            </a:r>
            <a:endParaRPr lang="x-none" sz="2000" dirty="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Content &amp; Delivery</a:t>
            </a:r>
            <a:endParaRPr lang="x-none" sz="20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Why Slack?</a:t>
            </a:r>
            <a:r>
              <a:rPr lang="x-none" sz="2000" dirty="0"/>
              <a:t> 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What I’ve Noticed &amp; Heard</a:t>
            </a:r>
            <a:endParaRPr lang="x-none" sz="20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Lessons Learned &amp; Limitations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Application &amp; Questions</a:t>
            </a:r>
            <a:endParaRPr lang="x-non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32510" y="273133"/>
            <a:ext cx="8204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 </a:t>
            </a:r>
            <a:r>
              <a:rPr lang="en-US" b="1"/>
              <a:t>Slacking: How We Can Prepare Students for the Cloud-Based Workplace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17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4119" y="200025"/>
            <a:ext cx="7148682" cy="724147"/>
          </a:xfrm>
        </p:spPr>
        <p:txBody>
          <a:bodyPr>
            <a:noAutofit/>
          </a:bodyPr>
          <a:lstStyle/>
          <a:p>
            <a:r>
              <a:rPr lang="en-US" sz="2800" dirty="0" smtClean="0"/>
              <a:t>CURRENT </a:t>
            </a:r>
            <a:r>
              <a:rPr lang="en-US" sz="2800" smtClean="0"/>
              <a:t>WORKPLACE trends</a:t>
            </a:r>
            <a:endParaRPr lang="x-none" sz="2800" dirty="0"/>
          </a:p>
        </p:txBody>
      </p:sp>
      <p:sp>
        <p:nvSpPr>
          <p:cNvPr id="9" name="Up Arrow 8"/>
          <p:cNvSpPr/>
          <p:nvPr/>
        </p:nvSpPr>
        <p:spPr>
          <a:xfrm>
            <a:off x="435705" y="92417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435705" y="2303079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435705" y="3770691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35705" y="5133975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63498" y="2579886"/>
            <a:ext cx="243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Telecommuting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46694" y="1189186"/>
            <a:ext cx="2268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Global Offices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193695" y="3973031"/>
            <a:ext cx="2174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Virtual Teams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816635" y="5392346"/>
            <a:ext cx="2928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Cloud-based Tools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431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0497" y="2066023"/>
            <a:ext cx="4645022" cy="378754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3479" y="1568224"/>
            <a:ext cx="4544519" cy="724147"/>
          </a:xfrm>
        </p:spPr>
        <p:txBody>
          <a:bodyPr>
            <a:normAutofit fontScale="90000"/>
          </a:bodyPr>
          <a:lstStyle/>
          <a:p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Project </a:t>
            </a:r>
            <a:r>
              <a:rPr lang="en-US" sz="1800" dirty="0" smtClean="0">
                <a:latin typeface="Myriad Pro" charset="0"/>
                <a:ea typeface="Myriad Pro" charset="0"/>
                <a:cs typeface="Myriad Pro" charset="0"/>
              </a:rPr>
              <a:t>Management</a:t>
            </a: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Customer Relationship </a:t>
            </a:r>
            <a:r>
              <a:rPr lang="en-US" sz="1800" dirty="0" smtClean="0">
                <a:latin typeface="Myriad Pro" charset="0"/>
                <a:ea typeface="Myriad Pro" charset="0"/>
                <a:cs typeface="Myriad Pro" charset="0"/>
              </a:rPr>
              <a:t>Management</a:t>
            </a: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Intra-Office </a:t>
            </a:r>
            <a:r>
              <a:rPr lang="en-US" sz="1800" dirty="0" smtClean="0">
                <a:latin typeface="Myriad Pro" charset="0"/>
                <a:ea typeface="Myriad Pro" charset="0"/>
                <a:cs typeface="Myriad Pro" charset="0"/>
              </a:rPr>
              <a:t>Communication</a:t>
            </a: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Global </a:t>
            </a:r>
            <a:r>
              <a:rPr lang="en-US" sz="1800" dirty="0" smtClean="0">
                <a:latin typeface="Myriad Pro" charset="0"/>
                <a:ea typeface="Myriad Pro" charset="0"/>
                <a:cs typeface="Myriad Pro" charset="0"/>
              </a:rPr>
              <a:t>Barriers</a:t>
            </a: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Generational </a:t>
            </a:r>
            <a:r>
              <a:rPr lang="en-US" sz="1800" dirty="0" smtClean="0">
                <a:latin typeface="Myriad Pro" charset="0"/>
                <a:ea typeface="Myriad Pro" charset="0"/>
                <a:cs typeface="Myriad Pro" charset="0"/>
              </a:rPr>
              <a:t>Expectations</a:t>
            </a: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800" dirty="0">
                <a:latin typeface="Myriad Pro" charset="0"/>
                <a:ea typeface="Myriad Pro" charset="0"/>
                <a:cs typeface="Myriad Pro" charset="0"/>
              </a:rPr>
            </a:br>
            <a:r>
              <a:rPr lang="en-US" sz="1800" dirty="0">
                <a:latin typeface="Myriad Pro" charset="0"/>
                <a:ea typeface="Myriad Pro" charset="0"/>
                <a:cs typeface="Myriad Pro" charset="0"/>
              </a:rPr>
              <a:t>Data Management</a:t>
            </a:r>
            <a:r>
              <a:rPr lang="en-US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dirty="0">
                <a:latin typeface="Myriad Pro" charset="0"/>
                <a:ea typeface="Myriad Pro" charset="0"/>
                <a:cs typeface="Myriad Pro" charset="0"/>
              </a:rPr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05016" y="1306614"/>
            <a:ext cx="4318491" cy="35830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The How</a:t>
            </a:r>
            <a:endParaRPr lang="en-US" sz="28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Multiple Devices</a:t>
            </a:r>
            <a:endParaRPr lang="en-US" sz="1600" b="1" cap="all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Instant </a:t>
            </a: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Communication</a:t>
            </a:r>
            <a:endParaRPr lang="en-US" sz="1600" b="1" cap="all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Virtual </a:t>
            </a: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Meetings</a:t>
            </a:r>
            <a:endParaRPr lang="en-US" sz="1600" b="1" cap="all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Sharable &amp; Searchable </a:t>
            </a: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Information</a:t>
            </a:r>
            <a:endParaRPr lang="en-US" sz="1600" b="1" cap="all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Personal &amp; Professional </a:t>
            </a: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Intermingling</a:t>
            </a:r>
            <a:endParaRPr lang="en-US" sz="1600" b="1" cap="all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  <a:p>
            <a:pPr>
              <a:lnSpc>
                <a:spcPts val="3060"/>
              </a:lnSpc>
            </a:pP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Collaborative (Real Time) </a:t>
            </a:r>
            <a:r>
              <a:rPr lang="en-US" sz="1600" b="1" cap="all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Workplaces</a:t>
            </a: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</a:br>
            <a:r>
              <a:rPr lang="en-US" sz="1600" b="1" cap="all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Seamless Tool Integration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9418" y="1306614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The Why</a:t>
            </a:r>
            <a:endParaRPr lang="en-US" sz="2800" b="1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88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591" y="2116864"/>
            <a:ext cx="4645022" cy="378754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762" y="1170169"/>
            <a:ext cx="4544519" cy="72414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Modern classroom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2740"/>
              </p:ext>
            </p:extLst>
          </p:nvPr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itle 2"/>
          <p:cNvSpPr txBox="1">
            <a:spLocks/>
          </p:cNvSpPr>
          <p:nvPr/>
        </p:nvSpPr>
        <p:spPr>
          <a:xfrm>
            <a:off x="4756281" y="1170169"/>
            <a:ext cx="4544519" cy="5426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060"/>
              </a:lnSpc>
              <a:spcBef>
                <a:spcPct val="0"/>
              </a:spcBef>
              <a:buFontTx/>
              <a:buNone/>
              <a:defRPr sz="3300" b="1" i="0" kern="1200" cap="all" spc="50" baseline="0">
                <a:solidFill>
                  <a:schemeClr val="bg1"/>
                </a:solidFill>
                <a:latin typeface="Myriad Pro"/>
                <a:ea typeface="+mj-ea"/>
                <a:cs typeface="Myriad Pro"/>
              </a:defRPr>
            </a:lvl1pPr>
          </a:lstStyle>
          <a:p>
            <a:pPr algn="ctr"/>
            <a:r>
              <a:rPr lang="en-US" sz="3000" dirty="0" smtClean="0"/>
              <a:t>The Modern </a:t>
            </a:r>
            <a:br>
              <a:rPr lang="en-US" sz="3000" dirty="0" smtClean="0"/>
            </a:br>
            <a:r>
              <a:rPr lang="en-US" sz="3000" dirty="0" smtClean="0"/>
              <a:t>Workplace</a:t>
            </a:r>
            <a:endParaRPr lang="en-US" sz="3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486" y="2200527"/>
            <a:ext cx="862996" cy="862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873" y="2160633"/>
            <a:ext cx="1545844" cy="11336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165" y="4221185"/>
            <a:ext cx="1254144" cy="12603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539" y="4406191"/>
            <a:ext cx="2100440" cy="9866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451" y="3365582"/>
            <a:ext cx="2896272" cy="738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108" y="2160633"/>
            <a:ext cx="1241201" cy="12049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083" y="2116864"/>
            <a:ext cx="2160882" cy="8537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587" y="3536799"/>
            <a:ext cx="2388860" cy="9854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" y="4175571"/>
            <a:ext cx="2382155" cy="11100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76" y="1817233"/>
            <a:ext cx="2954038" cy="29540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0" y="2209092"/>
            <a:ext cx="1835152" cy="5183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81" y="4528164"/>
            <a:ext cx="1727798" cy="64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90701" y="55814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7692" y="1424547"/>
            <a:ext cx="7148945" cy="57400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Experts </a:t>
            </a:r>
          </a:p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Know the Content</a:t>
            </a:r>
            <a: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</a:br>
            <a:endParaRPr lang="en-US" sz="1500" b="1" i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 smtClean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Experts </a:t>
            </a:r>
          </a:p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Can Defend the Content</a:t>
            </a:r>
          </a:p>
          <a:p>
            <a:pPr algn="ctr"/>
            <a:endParaRPr lang="en-US" sz="2000" b="1" i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2000" b="1" i="1" dirty="0" smtClean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2000" b="1" i="1" dirty="0" smtClean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Experts </a:t>
            </a:r>
          </a:p>
          <a:p>
            <a:pPr algn="ctr"/>
            <a:r>
              <a:rPr lang="en-US" sz="2000" b="1" i="1" dirty="0" smtClean="0">
                <a:latin typeface="Myriad Pro" charset="0"/>
                <a:ea typeface="Myriad Pro" charset="0"/>
                <a:cs typeface="Myriad Pro" charset="0"/>
              </a:rPr>
              <a:t>Can Address Student Content-Related Needs &amp; Questions</a:t>
            </a:r>
            <a: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</a:br>
            <a:endParaRPr lang="en-US" sz="1500" b="1" i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 smtClean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r>
              <a:rPr lang="en-US" sz="3000" b="1" i="1" dirty="0" smtClean="0">
                <a:latin typeface="Myriad Pro" charset="0"/>
                <a:ea typeface="Myriad Pro" charset="0"/>
                <a:cs typeface="Myriad Pro" charset="0"/>
              </a:rPr>
              <a:t>The Content Can Be Delivered Differently</a:t>
            </a:r>
            <a: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  <a:t/>
            </a:r>
            <a:br>
              <a:rPr lang="en-US" sz="2000" b="1" i="1" dirty="0">
                <a:latin typeface="Myriad Pro" charset="0"/>
                <a:ea typeface="Myriad Pro" charset="0"/>
                <a:cs typeface="Myriad Pro" charset="0"/>
              </a:rPr>
            </a:br>
            <a:endParaRPr lang="en-US" sz="1500" b="1" i="1" dirty="0">
              <a:latin typeface="Myriad Pro" charset="0"/>
              <a:ea typeface="Myriad Pro" charset="0"/>
              <a:cs typeface="Myriad Pro" charset="0"/>
            </a:endParaRPr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705246" y="489527"/>
            <a:ext cx="4159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cap="all" dirty="0" smtClean="0">
                <a:solidFill>
                  <a:schemeClr val="tx2"/>
                </a:solidFill>
              </a:rPr>
              <a:t>Content &amp; Delivery</a:t>
            </a:r>
          </a:p>
        </p:txBody>
      </p:sp>
    </p:spTree>
    <p:extLst>
      <p:ext uri="{BB962C8B-B14F-4D97-AF65-F5344CB8AC3E}">
        <p14:creationId xmlns:p14="http://schemas.microsoft.com/office/powerpoint/2010/main" val="62003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90701" y="55814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03665" y="446762"/>
            <a:ext cx="4389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 smtClean="0">
                <a:solidFill>
                  <a:schemeClr val="tx2"/>
                </a:solidFill>
              </a:rPr>
              <a:t>What is </a:t>
            </a:r>
            <a:r>
              <a:rPr lang="en-US" sz="2800" b="1" cap="all" dirty="0" smtClean="0">
                <a:solidFill>
                  <a:schemeClr val="tx2"/>
                </a:solidFill>
                <a:hlinkClick r:id="rId3"/>
              </a:rPr>
              <a:t>Slack</a:t>
            </a:r>
            <a:endParaRPr lang="en-US" sz="2800" b="1" cap="all" dirty="0" smtClean="0">
              <a:solidFill>
                <a:schemeClr val="tx2"/>
              </a:solidFill>
            </a:endParaRPr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75" y="1840097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003" y="3460056"/>
            <a:ext cx="4671732" cy="17769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90946" y="355401"/>
          <a:ext cx="7620000" cy="274320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 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Slacking: How We Can Prepare Students for the Cloud-Based Workplace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marL="31750" marR="31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1" y="1450600"/>
            <a:ext cx="3669475" cy="10508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22961" y="2605528"/>
            <a:ext cx="2030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#why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003" y="3302870"/>
            <a:ext cx="46717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 Student Population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 Multiple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Devices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 Instant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Communication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 Virtual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Meetings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4514" y="3273118"/>
            <a:ext cx="3900427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5.  Sharable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&amp; Searchable Information</a:t>
            </a:r>
          </a:p>
          <a:p>
            <a:pPr>
              <a:lnSpc>
                <a:spcPct val="2000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6.  Personal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&amp; Professional Intermingling</a:t>
            </a:r>
          </a:p>
          <a:p>
            <a:pPr>
              <a:lnSpc>
                <a:spcPct val="2000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7.  Collaborative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(Real Time) Workplaces</a:t>
            </a:r>
            <a:b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</a:br>
            <a:r>
              <a:rPr lang="en-US" sz="16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8.  Seamless </a:t>
            </a:r>
            <a:r>
              <a:rPr lang="en-US" sz="1600" b="1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Tool Integration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867" y="1362477"/>
            <a:ext cx="1421720" cy="142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22205</TotalTime>
  <Words>300</Words>
  <Application>Microsoft Macintosh PowerPoint</Application>
  <PresentationFormat>On-screen Show (4:3)</PresentationFormat>
  <Paragraphs>122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 Black</vt:lpstr>
      <vt:lpstr>Calibri</vt:lpstr>
      <vt:lpstr>Myriad Pro</vt:lpstr>
      <vt:lpstr>Times</vt:lpstr>
      <vt:lpstr>Arial</vt:lpstr>
      <vt:lpstr>Essential</vt:lpstr>
      <vt:lpstr>PowerPoint Presentation</vt:lpstr>
      <vt:lpstr>Facilitator</vt:lpstr>
      <vt:lpstr>agenda</vt:lpstr>
      <vt:lpstr>CURRENT WORKPLACE trends</vt:lpstr>
      <vt:lpstr>  Project Management Customer Relationship Management Intra-Office Communication Global Barriers Generational Expectations Data Management </vt:lpstr>
      <vt:lpstr>The Modern classroom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 Shepard</dc:creator>
  <cp:lastModifiedBy>Microsoft Office User</cp:lastModifiedBy>
  <cp:revision>498</cp:revision>
  <cp:lastPrinted>2015-03-25T15:13:33Z</cp:lastPrinted>
  <dcterms:created xsi:type="dcterms:W3CDTF">2015-03-13T16:03:18Z</dcterms:created>
  <dcterms:modified xsi:type="dcterms:W3CDTF">2017-03-17T11:19:40Z</dcterms:modified>
</cp:coreProperties>
</file>