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>
        <p:scale>
          <a:sx n="60" d="100"/>
          <a:sy n="60" d="100"/>
        </p:scale>
        <p:origin x="4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4618" y="1948094"/>
            <a:ext cx="4086225" cy="269557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Libby </a:t>
            </a:r>
            <a:r>
              <a:rPr lang="en-US" dirty="0" err="1" smtClean="0"/>
              <a:t>turpin</a:t>
            </a:r>
            <a:r>
              <a:rPr lang="en-US" dirty="0" smtClean="0"/>
              <a:t> &amp; Tom </a:t>
            </a:r>
            <a:r>
              <a:rPr lang="en-US" dirty="0" err="1" smtClean="0"/>
              <a:t>mobely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228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056" y="203666"/>
            <a:ext cx="10178322" cy="708478"/>
          </a:xfrm>
        </p:spPr>
        <p:txBody>
          <a:bodyPr>
            <a:normAutofit fontScale="90000"/>
          </a:bodyPr>
          <a:lstStyle/>
          <a:p>
            <a:r>
              <a:rPr lang="en-US" dirty="0"/>
              <a:t>Grading Rubric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56" y="912144"/>
            <a:ext cx="4849228" cy="5917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059" y="912144"/>
            <a:ext cx="4572699" cy="588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03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establish </a:t>
            </a:r>
            <a:r>
              <a:rPr lang="en-US" dirty="0" smtClean="0"/>
              <a:t>K-12 University </a:t>
            </a:r>
            <a:r>
              <a:rPr lang="en-US" dirty="0"/>
              <a:t>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983483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Social Media</a:t>
            </a:r>
          </a:p>
          <a:p>
            <a:pPr lvl="0"/>
            <a:r>
              <a:rPr lang="en-US" sz="3200" dirty="0"/>
              <a:t>LI</a:t>
            </a:r>
          </a:p>
          <a:p>
            <a:pPr lvl="0"/>
            <a:r>
              <a:rPr lang="en-US" sz="3200" dirty="0"/>
              <a:t>Facebook</a:t>
            </a:r>
          </a:p>
          <a:p>
            <a:pPr lvl="0"/>
            <a:r>
              <a:rPr lang="en-US" sz="3200" dirty="0"/>
              <a:t>College Students</a:t>
            </a:r>
          </a:p>
          <a:p>
            <a:pPr lvl="0"/>
            <a:r>
              <a:rPr lang="en-US" sz="3200" dirty="0"/>
              <a:t>Spin off Networks</a:t>
            </a:r>
          </a:p>
          <a:p>
            <a:pPr lvl="0"/>
            <a:r>
              <a:rPr lang="en-US" sz="3200" dirty="0"/>
              <a:t>Open Opportunities</a:t>
            </a:r>
          </a:p>
          <a:p>
            <a:pPr lvl="0"/>
            <a:r>
              <a:rPr lang="en-US" sz="3200" dirty="0"/>
              <a:t>HS Teachers College </a:t>
            </a:r>
            <a:r>
              <a:rPr lang="en-US" sz="3200" dirty="0" smtClean="0"/>
              <a:t>Contacts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066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88689"/>
          </a:xfrm>
        </p:spPr>
        <p:txBody>
          <a:bodyPr>
            <a:normAutofit fontScale="90000"/>
          </a:bodyPr>
          <a:lstStyle/>
          <a:p>
            <a:r>
              <a:rPr lang="en-US" dirty="0"/>
              <a:t>WIIFM (What’s in it for me?)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171075"/>
            <a:ext cx="10178322" cy="4708518"/>
          </a:xfrm>
        </p:spPr>
        <p:txBody>
          <a:bodyPr/>
          <a:lstStyle/>
          <a:p>
            <a:r>
              <a:rPr lang="en-US" sz="3600" dirty="0" smtClean="0"/>
              <a:t>Demonstrates </a:t>
            </a:r>
            <a:r>
              <a:rPr lang="en-US" sz="3600" dirty="0"/>
              <a:t>Excellence in Teaching</a:t>
            </a:r>
          </a:p>
          <a:p>
            <a:r>
              <a:rPr lang="en-US" sz="3600" dirty="0" smtClean="0"/>
              <a:t>Opportunity </a:t>
            </a:r>
            <a:r>
              <a:rPr lang="en-US" sz="3600" dirty="0"/>
              <a:t>to get students excited about material</a:t>
            </a:r>
          </a:p>
          <a:p>
            <a:r>
              <a:rPr lang="en-US" sz="3600" dirty="0" smtClean="0"/>
              <a:t>Desire </a:t>
            </a:r>
            <a:r>
              <a:rPr lang="en-US" sz="3600" dirty="0"/>
              <a:t>to see our students succeed</a:t>
            </a:r>
          </a:p>
          <a:p>
            <a:r>
              <a:rPr lang="en-US" sz="3600" dirty="0" smtClean="0"/>
              <a:t>Potential </a:t>
            </a:r>
            <a:r>
              <a:rPr lang="en-US" sz="3600" dirty="0"/>
              <a:t>for new students</a:t>
            </a:r>
          </a:p>
          <a:p>
            <a:r>
              <a:rPr lang="en-US" sz="3600" dirty="0" smtClean="0"/>
              <a:t>HS </a:t>
            </a:r>
            <a:r>
              <a:rPr lang="en-US" sz="3600" dirty="0"/>
              <a:t>Teacher gets a gradable assignment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54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68899"/>
          </a:xfrm>
        </p:spPr>
        <p:txBody>
          <a:bodyPr/>
          <a:lstStyle/>
          <a:p>
            <a:r>
              <a:rPr lang="en-US" dirty="0" smtClean="0"/>
              <a:t>Oh-By-The-Way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251285"/>
            <a:ext cx="10178322" cy="4628308"/>
          </a:xfrm>
        </p:spPr>
        <p:txBody>
          <a:bodyPr/>
          <a:lstStyle/>
          <a:p>
            <a:r>
              <a:rPr lang="en-US" sz="4000" dirty="0" smtClean="0"/>
              <a:t>On </a:t>
            </a:r>
            <a:r>
              <a:rPr lang="en-US" sz="4000" dirty="0"/>
              <a:t>site college visit</a:t>
            </a:r>
          </a:p>
          <a:p>
            <a:r>
              <a:rPr lang="en-US" sz="4000" dirty="0" smtClean="0"/>
              <a:t>Capstone </a:t>
            </a:r>
            <a:r>
              <a:rPr lang="en-US" sz="4000" dirty="0"/>
              <a:t>Project for UC Students</a:t>
            </a:r>
          </a:p>
          <a:p>
            <a:r>
              <a:rPr lang="en-US" sz="4000" dirty="0" smtClean="0"/>
              <a:t>Survey </a:t>
            </a:r>
            <a:r>
              <a:rPr lang="en-US" sz="4000" dirty="0"/>
              <a:t>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Based on our Model, How Could You Do This?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5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had who first?</a:t>
            </a:r>
          </a:p>
          <a:p>
            <a:r>
              <a:rPr lang="en-US" sz="3200" dirty="0" smtClean="0"/>
              <a:t>A Miami Connection</a:t>
            </a:r>
          </a:p>
          <a:p>
            <a:r>
              <a:rPr lang="en-US" sz="3200" dirty="0" smtClean="0"/>
              <a:t>Social Media Bond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556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6367" y="414795"/>
            <a:ext cx="10178322" cy="964826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Details Behind Job Readiness Recruitment/Selection Service Learning Project</a:t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318959"/>
              </p:ext>
            </p:extLst>
          </p:nvPr>
        </p:nvGraphicFramePr>
        <p:xfrm>
          <a:off x="3591528" y="2295171"/>
          <a:ext cx="5643169" cy="4296576"/>
        </p:xfrm>
        <a:graphic>
          <a:graphicData uri="http://schemas.openxmlformats.org/drawingml/2006/table">
            <a:tbl>
              <a:tblPr firstRow="1" firstCol="1" bandRow="1"/>
              <a:tblGrid>
                <a:gridCol w="479826"/>
                <a:gridCol w="4068088"/>
                <a:gridCol w="1095255"/>
              </a:tblGrid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Points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Action Item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Due Date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Initial Post – Organizations that employee teens and types of jobs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Organization Selections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1/24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UC students assigned to Organizations - Teams Announced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1/26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Class time given for teams to work on SLP assignments due 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Organization Description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Job Descriptions (2)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Job Application (1)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Job Ads (2)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 class discussion to determine grading rubric for job application, resume and interview (based on 100 total points) 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2/23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Interviewing and Job Application/Resume Prep Presentation – Job Application Process Explained to HS Students)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2/22 (capstone) done by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HS Students Job Applications and Resumes due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3/3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Resume and Application – Review and selection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3/7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Interview Guides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3/21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Interviews at HS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3/28 &amp;30 (2 days)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Application (25), Resume (25) and Interview Feedback (50)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6115" algn="ctr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4/6	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UC Student Maximum Project Score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Peer Review (Final grade will be based on peer and self-feedback)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4/6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(Excellent 100%, Good 90%, Acceptable 80%, Needs Improvement 70%, Poor 60%) 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HS Students Grades Returned 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4/11</a:t>
                      </a:r>
                    </a:p>
                  </a:txBody>
                  <a:tcPr marL="56158" marR="56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49221" y="1330345"/>
            <a:ext cx="1032778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ctr"/>
              </a:tabLst>
            </a:pPr>
            <a:r>
              <a:rPr kumimoji="0" lang="en-US" alt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Service Learning Project Recruitment &amp; Selection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ctr"/>
              </a:tabLs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am excited that we will be partnering with a HS Class this semester where you will be able to put into practice topics that we are covering and have the opportunity to make a substantial impact on a high school student.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ctr"/>
              </a:tabLst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74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900983"/>
          </a:xfrm>
        </p:spPr>
        <p:txBody>
          <a:bodyPr/>
          <a:lstStyle/>
          <a:p>
            <a:r>
              <a:rPr lang="en-US" dirty="0" smtClean="0"/>
              <a:t>Job </a:t>
            </a:r>
            <a:r>
              <a:rPr lang="en-US" dirty="0"/>
              <a:t>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611" y="657726"/>
            <a:ext cx="10796336" cy="6200274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Title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Lifeguard</a:t>
            </a: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Job 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Summary:</a:t>
            </a: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Under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general supervision, ensures the safety of patrons of an aquatic facility by preventing and responding to emergencies.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Duties and 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Responsibilities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Maintains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constant surveillance of patrons in the facility; acts immediately and appropriately to secure safety of patrons in the event of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emergency.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Provides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emergency care and treatment as required until the arrival of emergency medical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services.</a:t>
            </a:r>
            <a:endParaRPr lang="en-US" sz="24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Presents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professional appearance and attitude at all times, and maintains a high standard of customer service.</a:t>
            </a:r>
            <a:endParaRPr lang="en-US" sz="2400" dirty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Knowledge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, Skills, and 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Abilities:</a:t>
            </a: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Knowledge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lifesaving methods and procedures, including first aid and standard resuscitation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measures.</a:t>
            </a:r>
            <a:endParaRPr lang="en-US" sz="24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Knowledge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rules and regulations governing conduct of the public at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pools.</a:t>
            </a:r>
            <a:endParaRPr lang="en-US" sz="24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Skilled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in the application of lifesaving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techniques.</a:t>
            </a:r>
            <a:endParaRPr lang="en-US" sz="24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Ability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to perform rescue actions, administer first aid and CPR.</a:t>
            </a:r>
            <a:endParaRPr lang="en-US" sz="2400" dirty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Minimum 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qualifications:</a:t>
            </a: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Be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at least 15 years of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age</a:t>
            </a:r>
            <a:endParaRPr lang="en-US" sz="22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Must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be able to work holidays, evenings, and weekends, as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directed</a:t>
            </a:r>
            <a:endParaRPr lang="en-US" sz="2400" dirty="0" smtClean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Must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possess current Lifeguard Certificate upon 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employment</a:t>
            </a:r>
            <a:endParaRPr lang="en-US" sz="2400" dirty="0">
              <a:solidFill>
                <a:srgbClr val="00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3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4731"/>
          </a:xfrm>
        </p:spPr>
        <p:txBody>
          <a:bodyPr/>
          <a:lstStyle/>
          <a:p>
            <a:r>
              <a:rPr lang="en-US" dirty="0"/>
              <a:t>Organization </a:t>
            </a:r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187116"/>
            <a:ext cx="10178322" cy="5534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/>
              <a:t>Lebanon Swim Club Organization Description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Lebanon </a:t>
            </a:r>
            <a:r>
              <a:rPr lang="en-US" sz="2400" dirty="0"/>
              <a:t>Swim club is a community driven organization dedicated to creating a fun and safe environment for families to enjoy summers at. Since 1952, the Lebanon Swim Club has offered first-class facilities and services consistent with our tradition of excellence as a family-oriented swim club. These include a clean and relaxing club pool as well as an elegantly decorated clubhouse, a convenient snack bar, and free Wi-Fi. The Lebanon Swim Club welcomes everyone. The large facility is a place where families of all shapes and sizes can come to exercise, socialize, compete, dine or simply relax. Our mission is to provide exceptional service while providing a safe and fun environment for all of our members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039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636" y="144379"/>
            <a:ext cx="10178322" cy="835640"/>
          </a:xfrm>
        </p:spPr>
        <p:txBody>
          <a:bodyPr/>
          <a:lstStyle/>
          <a:p>
            <a:r>
              <a:rPr lang="en-US" dirty="0"/>
              <a:t>Job </a:t>
            </a:r>
            <a:r>
              <a:rPr lang="en-US" dirty="0" smtClean="0"/>
              <a:t>Ad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6508" y="980019"/>
            <a:ext cx="9836578" cy="553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7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125712"/>
            <a:ext cx="10178322" cy="708478"/>
          </a:xfrm>
        </p:spPr>
        <p:txBody>
          <a:bodyPr>
            <a:normAutofit fontScale="90000"/>
          </a:bodyPr>
          <a:lstStyle/>
          <a:p>
            <a:r>
              <a:rPr lang="en-US" dirty="0"/>
              <a:t>Application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076" y="834190"/>
            <a:ext cx="4957763" cy="56872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237" y="834189"/>
            <a:ext cx="5225296" cy="611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2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0562"/>
          </a:xfrm>
        </p:spPr>
        <p:txBody>
          <a:bodyPr>
            <a:normAutofit fontScale="90000"/>
          </a:bodyPr>
          <a:lstStyle/>
          <a:p>
            <a:r>
              <a:rPr lang="en-US" dirty="0"/>
              <a:t>Interview Guide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839" y="991443"/>
            <a:ext cx="5543288" cy="56018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705" y="952211"/>
            <a:ext cx="5240067" cy="564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1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81194"/>
          </a:xfrm>
        </p:spPr>
        <p:txBody>
          <a:bodyPr>
            <a:normAutofit fontScale="90000"/>
          </a:bodyPr>
          <a:lstStyle/>
          <a:p>
            <a:r>
              <a:rPr lang="en-US" dirty="0"/>
              <a:t>Interview Guide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678" y="1141245"/>
            <a:ext cx="5373711" cy="556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7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8967</TotalTime>
  <Words>374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MS Mincho</vt:lpstr>
      <vt:lpstr>Arial</vt:lpstr>
      <vt:lpstr>Cambria</vt:lpstr>
      <vt:lpstr>Gill Sans MT</vt:lpstr>
      <vt:lpstr>Impact</vt:lpstr>
      <vt:lpstr>Times New Roman</vt:lpstr>
      <vt:lpstr>Badge</vt:lpstr>
      <vt:lpstr>PowerPoint Presentation</vt:lpstr>
      <vt:lpstr>Our story</vt:lpstr>
      <vt:lpstr>Details Behind Job Readiness Recruitment/Selection Service Learning Project </vt:lpstr>
      <vt:lpstr>Job Description</vt:lpstr>
      <vt:lpstr>Organization Description</vt:lpstr>
      <vt:lpstr>Job Ad</vt:lpstr>
      <vt:lpstr>Application </vt:lpstr>
      <vt:lpstr>Interview Guide </vt:lpstr>
      <vt:lpstr>Interview Guide </vt:lpstr>
      <vt:lpstr>Grading Rubric </vt:lpstr>
      <vt:lpstr>Ways to establish K-12 University Partnerships</vt:lpstr>
      <vt:lpstr>WIIFM (What’s in it for me?)</vt:lpstr>
      <vt:lpstr>Oh-By-The-Way</vt:lpstr>
      <vt:lpstr>Based on our Model, How Could You Do This?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Thomos Mobley</dc:creator>
  <cp:lastModifiedBy>Thomos Mobley</cp:lastModifiedBy>
  <cp:revision>11</cp:revision>
  <dcterms:created xsi:type="dcterms:W3CDTF">2017-03-16T15:29:42Z</dcterms:created>
  <dcterms:modified xsi:type="dcterms:W3CDTF">2017-03-22T20:57:15Z</dcterms:modified>
</cp:coreProperties>
</file>