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71" r:id="rId3"/>
    <p:sldId id="257" r:id="rId4"/>
    <p:sldId id="275" r:id="rId5"/>
    <p:sldId id="258" r:id="rId6"/>
    <p:sldId id="276" r:id="rId7"/>
    <p:sldId id="259" r:id="rId8"/>
    <p:sldId id="260" r:id="rId9"/>
    <p:sldId id="274" r:id="rId10"/>
    <p:sldId id="261" r:id="rId11"/>
    <p:sldId id="262" r:id="rId12"/>
    <p:sldId id="263" r:id="rId13"/>
    <p:sldId id="264" r:id="rId14"/>
    <p:sldId id="265" r:id="rId15"/>
    <p:sldId id="266" r:id="rId16"/>
    <p:sldId id="268" r:id="rId17"/>
    <p:sldId id="273" r:id="rId18"/>
    <p:sldId id="269" r:id="rId19"/>
    <p:sldId id="270" r:id="rId20"/>
  </p:sldIdLst>
  <p:sldSz cx="9144000" cy="6858000" type="screen4x3"/>
  <p:notesSz cx="7010400" cy="9296400"/>
  <p:defaultTextStyle>
    <a:defPPr>
      <a:defRPr lang="en-US">
        <a:uFillTx/>
      </a:defRPr>
    </a:defPPr>
    <a:lvl1pPr marL="0" algn="l" defTabSz="914400" rtl="0" eaLnBrk="1" latinLnBrk="0" hangingPunct="1">
      <a:defRPr sz="1800" kern="1200">
        <a:solidFill>
          <a:schemeClr val="tx1"/>
        </a:solidFill>
        <a:uFillTx/>
        <a:latin typeface="+mn-lt"/>
        <a:ea typeface="+mn-ea"/>
        <a:cs typeface="+mn-cs"/>
      </a:defRPr>
    </a:lvl1pPr>
    <a:lvl2pPr marL="457200" algn="l" defTabSz="914400" rtl="0" eaLnBrk="1" latinLnBrk="0" hangingPunct="1">
      <a:defRPr sz="1800" kern="1200">
        <a:solidFill>
          <a:schemeClr val="tx1"/>
        </a:solidFill>
        <a:uFillTx/>
        <a:latin typeface="+mn-lt"/>
        <a:ea typeface="+mn-ea"/>
        <a:cs typeface="+mn-cs"/>
      </a:defRPr>
    </a:lvl2pPr>
    <a:lvl3pPr marL="914400" algn="l" defTabSz="914400" rtl="0" eaLnBrk="1" latinLnBrk="0" hangingPunct="1">
      <a:defRPr sz="1800" kern="1200">
        <a:solidFill>
          <a:schemeClr val="tx1"/>
        </a:solidFill>
        <a:uFillTx/>
        <a:latin typeface="+mn-lt"/>
        <a:ea typeface="+mn-ea"/>
        <a:cs typeface="+mn-cs"/>
      </a:defRPr>
    </a:lvl3pPr>
    <a:lvl4pPr marL="1371600" algn="l" defTabSz="914400" rtl="0" eaLnBrk="1" latinLnBrk="0" hangingPunct="1">
      <a:defRPr sz="1800" kern="1200">
        <a:solidFill>
          <a:schemeClr val="tx1"/>
        </a:solidFill>
        <a:uFillTx/>
        <a:latin typeface="+mn-lt"/>
        <a:ea typeface="+mn-ea"/>
        <a:cs typeface="+mn-cs"/>
      </a:defRPr>
    </a:lvl4pPr>
    <a:lvl5pPr marL="1828800" algn="l" defTabSz="914400" rtl="0" eaLnBrk="1" latinLnBrk="0" hangingPunct="1">
      <a:defRPr sz="1800" kern="1200">
        <a:solidFill>
          <a:schemeClr val="tx1"/>
        </a:solidFill>
        <a:uFillTx/>
        <a:latin typeface="+mn-lt"/>
        <a:ea typeface="+mn-ea"/>
        <a:cs typeface="+mn-cs"/>
      </a:defRPr>
    </a:lvl5pPr>
    <a:lvl6pPr marL="2286000" algn="l" defTabSz="914400" rtl="0" eaLnBrk="1" latinLnBrk="0" hangingPunct="1">
      <a:defRPr sz="1800" kern="1200">
        <a:solidFill>
          <a:schemeClr val="tx1"/>
        </a:solidFill>
        <a:uFillTx/>
        <a:latin typeface="+mn-lt"/>
        <a:ea typeface="+mn-ea"/>
        <a:cs typeface="+mn-cs"/>
      </a:defRPr>
    </a:lvl6pPr>
    <a:lvl7pPr marL="2743200" algn="l" defTabSz="914400" rtl="0" eaLnBrk="1" latinLnBrk="0" hangingPunct="1">
      <a:defRPr sz="1800" kern="1200">
        <a:solidFill>
          <a:schemeClr val="tx1"/>
        </a:solidFill>
        <a:uFillTx/>
        <a:latin typeface="+mn-lt"/>
        <a:ea typeface="+mn-ea"/>
        <a:cs typeface="+mn-cs"/>
      </a:defRPr>
    </a:lvl7pPr>
    <a:lvl8pPr marL="3200400" algn="l" defTabSz="914400" rtl="0" eaLnBrk="1" latinLnBrk="0" hangingPunct="1">
      <a:defRPr sz="1800" kern="1200">
        <a:solidFill>
          <a:schemeClr val="tx1"/>
        </a:solidFill>
        <a:uFillTx/>
        <a:latin typeface="+mn-lt"/>
        <a:ea typeface="+mn-ea"/>
        <a:cs typeface="+mn-cs"/>
      </a:defRPr>
    </a:lvl8pPr>
    <a:lvl9pPr marL="3657600" algn="l" defTabSz="914400" rtl="0" eaLnBrk="1" latinLnBrk="0" hangingPunct="1">
      <a:defRPr sz="1800" kern="1200">
        <a:solidFill>
          <a:schemeClr val="tx1"/>
        </a:solidFill>
        <a:uFillTx/>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7" autoAdjust="0"/>
    <p:restoredTop sz="76762" autoAdjust="0"/>
  </p:normalViewPr>
  <p:slideViewPr>
    <p:cSldViewPr>
      <p:cViewPr varScale="1">
        <p:scale>
          <a:sx n="93" d="100"/>
          <a:sy n="93" d="100"/>
        </p:scale>
        <p:origin x="2124" y="14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uFillTx/>
              </a:defRPr>
            </a:lvl1pPr>
          </a:lstStyle>
          <a:p>
            <a:endParaRPr lang="en-US">
              <a:uFillTx/>
            </a:endParaRPr>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uFillTx/>
              </a:defRPr>
            </a:lvl1pPr>
          </a:lstStyle>
          <a:p>
            <a:fld id="{67DA76A8-30C2-4B72-8ACB-3D0F6D712311}" type="datetimeFigureOut">
              <a:rPr lang="en-US" smtClean="0">
                <a:uFillTx/>
              </a:rPr>
              <a:t>3/28/2017</a:t>
            </a:fld>
            <a:endParaRPr lang="en-US">
              <a:uFillTx/>
            </a:endParaRPr>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srgbClr val="000000"/>
            </a:solidFill>
          </a:ln>
        </p:spPr>
        <p:txBody>
          <a:bodyPr vert="horz" lIns="93177" tIns="46589" rIns="93177" bIns="46589" rtlCol="0" anchor="ctr"/>
          <a:lstStyle/>
          <a:p>
            <a:endParaRPr lang="en-US">
              <a:uFillTx/>
            </a:endParaRPr>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uFillTx/>
              </a:rPr>
              <a:t>Click to edit Master text styles</a:t>
            </a:r>
          </a:p>
          <a:p>
            <a:pPr lvl="1"/>
            <a:r>
              <a:rPr lang="en-US" smtClean="0">
                <a:uFillTx/>
              </a:rPr>
              <a:t>Second level</a:t>
            </a:r>
          </a:p>
          <a:p>
            <a:pPr lvl="2"/>
            <a:r>
              <a:rPr lang="en-US" smtClean="0">
                <a:uFillTx/>
              </a:rPr>
              <a:t>Third level</a:t>
            </a:r>
          </a:p>
          <a:p>
            <a:pPr lvl="3"/>
            <a:r>
              <a:rPr lang="en-US" smtClean="0">
                <a:uFillTx/>
              </a:rPr>
              <a:t>Fourth level</a:t>
            </a:r>
          </a:p>
          <a:p>
            <a:pPr lvl="4"/>
            <a:r>
              <a:rPr lang="en-US" smtClean="0">
                <a:uFillTx/>
              </a:rPr>
              <a:t>Fifth level</a:t>
            </a:r>
            <a:endParaRPr lang="en-US">
              <a:uFillTx/>
            </a:endParaRP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uFillTx/>
              </a:defRPr>
            </a:lvl1pPr>
          </a:lstStyle>
          <a:p>
            <a:endParaRPr lang="en-US">
              <a:uFillTx/>
            </a:endParaRPr>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uFillTx/>
              </a:defRPr>
            </a:lvl1pPr>
          </a:lstStyle>
          <a:p>
            <a:fld id="{FAAF4398-833F-405C-9A2A-B5DEB4B194E2}" type="slidenum">
              <a:rPr lang="en-US" smtClean="0">
                <a:uFillTx/>
              </a:rPr>
              <a:t>‹#›</a:t>
            </a:fld>
            <a:endParaRPr lang="en-US">
              <a:uFillTx/>
            </a:endParaRPr>
          </a:p>
        </p:txBody>
      </p:sp>
    </p:spTree>
    <p:extLst>
      <p:ext uri="{BB962C8B-B14F-4D97-AF65-F5344CB8AC3E}">
        <p14:creationId xmlns:p14="http://schemas.microsoft.com/office/powerpoint/2010/main" val="33750019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uFillTx/>
        <a:latin typeface="+mn-lt"/>
        <a:ea typeface="+mn-ea"/>
        <a:cs typeface="+mn-cs"/>
      </a:defRPr>
    </a:lvl1pPr>
    <a:lvl2pPr marL="457200" algn="l" defTabSz="914400" rtl="0" eaLnBrk="1" latinLnBrk="0" hangingPunct="1">
      <a:defRPr sz="1200" kern="1200">
        <a:solidFill>
          <a:schemeClr val="tx1"/>
        </a:solidFill>
        <a:uFillTx/>
        <a:latin typeface="+mn-lt"/>
        <a:ea typeface="+mn-ea"/>
        <a:cs typeface="+mn-cs"/>
      </a:defRPr>
    </a:lvl2pPr>
    <a:lvl3pPr marL="914400" algn="l" defTabSz="914400" rtl="0" eaLnBrk="1" latinLnBrk="0" hangingPunct="1">
      <a:defRPr sz="1200" kern="1200">
        <a:solidFill>
          <a:schemeClr val="tx1"/>
        </a:solidFill>
        <a:uFillTx/>
        <a:latin typeface="+mn-lt"/>
        <a:ea typeface="+mn-ea"/>
        <a:cs typeface="+mn-cs"/>
      </a:defRPr>
    </a:lvl3pPr>
    <a:lvl4pPr marL="1371600" algn="l" defTabSz="914400" rtl="0" eaLnBrk="1" latinLnBrk="0" hangingPunct="1">
      <a:defRPr sz="1200" kern="1200">
        <a:solidFill>
          <a:schemeClr val="tx1"/>
        </a:solidFill>
        <a:uFillTx/>
        <a:latin typeface="+mn-lt"/>
        <a:ea typeface="+mn-ea"/>
        <a:cs typeface="+mn-cs"/>
      </a:defRPr>
    </a:lvl4pPr>
    <a:lvl5pPr marL="1828800" algn="l" defTabSz="914400" rtl="0" eaLnBrk="1" latinLnBrk="0" hangingPunct="1">
      <a:defRPr sz="1200" kern="1200">
        <a:solidFill>
          <a:schemeClr val="tx1"/>
        </a:solidFill>
        <a:uFillTx/>
        <a:latin typeface="+mn-lt"/>
        <a:ea typeface="+mn-ea"/>
        <a:cs typeface="+mn-cs"/>
      </a:defRPr>
    </a:lvl5pPr>
    <a:lvl6pPr marL="2286000" algn="l" defTabSz="914400" rtl="0" eaLnBrk="1" latinLnBrk="0" hangingPunct="1">
      <a:defRPr sz="1200" kern="1200">
        <a:solidFill>
          <a:schemeClr val="tx1"/>
        </a:solidFill>
        <a:uFillTx/>
        <a:latin typeface="+mn-lt"/>
        <a:ea typeface="+mn-ea"/>
        <a:cs typeface="+mn-cs"/>
      </a:defRPr>
    </a:lvl6pPr>
    <a:lvl7pPr marL="2743200" algn="l" defTabSz="914400" rtl="0" eaLnBrk="1" latinLnBrk="0" hangingPunct="1">
      <a:defRPr sz="1200" kern="1200">
        <a:solidFill>
          <a:schemeClr val="tx1"/>
        </a:solidFill>
        <a:uFillTx/>
        <a:latin typeface="+mn-lt"/>
        <a:ea typeface="+mn-ea"/>
        <a:cs typeface="+mn-cs"/>
      </a:defRPr>
    </a:lvl7pPr>
    <a:lvl8pPr marL="3200400" algn="l" defTabSz="914400" rtl="0" eaLnBrk="1" latinLnBrk="0" hangingPunct="1">
      <a:defRPr sz="1200" kern="1200">
        <a:solidFill>
          <a:schemeClr val="tx1"/>
        </a:solidFill>
        <a:uFillTx/>
        <a:latin typeface="+mn-lt"/>
        <a:ea typeface="+mn-ea"/>
        <a:cs typeface="+mn-cs"/>
      </a:defRPr>
    </a:lvl8pPr>
    <a:lvl9pPr marL="3657600" algn="l" defTabSz="914400" rtl="0" eaLnBrk="1" latinLnBrk="0" hangingPunct="1">
      <a:defRPr sz="1200" kern="1200">
        <a:solidFill>
          <a:schemeClr val="tx1"/>
        </a:solidFill>
        <a:uFillTx/>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support.office.com/en-us/article/Use-Accessibility-Checker-rules-to-help-ensure-your-Office-documents-spreadsheets-and-presentations-are-accessible-651e08f2-0fc3-4e10-aaca-74b4a67101c1"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helpx.adobe.com/acrobat/using/create-verify-pdf-accessibility.html?trackingid=KRRSC&amp;DTProd=Reader&amp;DTServLvl=SignedOut" TargetMode="External"/><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disabled-world.com/disability/types/" TargetMode="External"/><Relationship Id="rId2" Type="http://schemas.openxmlformats.org/officeDocument/2006/relationships/slide" Target="../slides/slide3.xml"/><Relationship Id="rId1" Type="http://schemas.openxmlformats.org/officeDocument/2006/relationships/notesMaster" Target="../notesMasters/notesMaster1.xml"/><Relationship Id="rId6" Type="http://schemas.openxmlformats.org/officeDocument/2006/relationships/hyperlink" Target="http://www.section508.gov/index.cfm?FuseAction=content&amp;ID=12" TargetMode="External"/><Relationship Id="rId5" Type="http://schemas.openxmlformats.org/officeDocument/2006/relationships/hyperlink" Target="http://info.sos.state.tx.us/pls/pub/readtac$ext.ViewTAC?tac_view=4&amp;ti=1&amp;pt=10&amp;ch=206&amp;rl=Y" TargetMode="External"/><Relationship Id="rId4" Type="http://schemas.openxmlformats.org/officeDocument/2006/relationships/hyperlink" Target="https://www.disabled-world.com/disability/statistics/" TargetMode="Externa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news.sfsu.edu/video-captions-improve-comprehension-professor-finds"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pgbovine.net/edX-video-production-research.htm?utm_campaign=elearningindustry.com&amp;utm_source=/3-easy-methods-create-elearning-videos&amp;utm_medium=link"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uFillTx/>
              </a:rPr>
              <a:t>eLearning may include text, video, and audio and must be accessible to all </a:t>
            </a:r>
            <a:r>
              <a:rPr lang="en-US" dirty="0" smtClean="0">
                <a:uFillTx/>
              </a:rPr>
              <a:t>users.</a:t>
            </a:r>
          </a:p>
          <a:p>
            <a:endParaRPr lang="en-US" dirty="0" smtClean="0">
              <a:uFillTx/>
            </a:endParaRPr>
          </a:p>
          <a:p>
            <a:endParaRPr lang="en-US" dirty="0">
              <a:uFillTx/>
            </a:endParaRPr>
          </a:p>
        </p:txBody>
      </p:sp>
      <p:sp>
        <p:nvSpPr>
          <p:cNvPr id="4" name="Slide Number Placeholder 3"/>
          <p:cNvSpPr>
            <a:spLocks noGrp="1"/>
          </p:cNvSpPr>
          <p:nvPr>
            <p:ph type="sldNum" sz="quarter" idx="10"/>
          </p:nvPr>
        </p:nvSpPr>
        <p:spPr/>
        <p:txBody>
          <a:bodyPr/>
          <a:lstStyle/>
          <a:p>
            <a:fld id="{FAAF4398-833F-405C-9A2A-B5DEB4B194E2}" type="slidenum">
              <a:rPr lang="en-US" smtClean="0">
                <a:uFillTx/>
              </a:rPr>
              <a:t>1</a:t>
            </a:fld>
            <a:endParaRPr lang="en-US">
              <a:uFillTx/>
            </a:endParaRPr>
          </a:p>
        </p:txBody>
      </p:sp>
    </p:spTree>
    <p:extLst>
      <p:ext uri="{BB962C8B-B14F-4D97-AF65-F5344CB8AC3E}">
        <p14:creationId xmlns:p14="http://schemas.microsoft.com/office/powerpoint/2010/main" val="35150130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uFillTx/>
            </a:endParaRPr>
          </a:p>
        </p:txBody>
      </p:sp>
      <p:sp>
        <p:nvSpPr>
          <p:cNvPr id="4" name="Slide Number Placeholder 3"/>
          <p:cNvSpPr>
            <a:spLocks noGrp="1"/>
          </p:cNvSpPr>
          <p:nvPr>
            <p:ph type="sldNum" sz="quarter" idx="10"/>
          </p:nvPr>
        </p:nvSpPr>
        <p:spPr/>
        <p:txBody>
          <a:bodyPr/>
          <a:lstStyle/>
          <a:p>
            <a:fld id="{FAAF4398-833F-405C-9A2A-B5DEB4B194E2}" type="slidenum">
              <a:rPr lang="en-US" smtClean="0">
                <a:uFillTx/>
              </a:rPr>
              <a:t>12</a:t>
            </a:fld>
            <a:endParaRPr lang="en-US">
              <a:uFillTx/>
            </a:endParaRPr>
          </a:p>
        </p:txBody>
      </p:sp>
    </p:spTree>
    <p:extLst>
      <p:ext uri="{BB962C8B-B14F-4D97-AF65-F5344CB8AC3E}">
        <p14:creationId xmlns:p14="http://schemas.microsoft.com/office/powerpoint/2010/main" val="10613219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uFillTx/>
              </a:rPr>
              <a:t>Word has many features built-in that help people with different abilities to read and author documents. Word also offers the Accessibility Checker that locates elements that might cause problems for people with disabilities.</a:t>
            </a:r>
          </a:p>
          <a:p>
            <a:endParaRPr lang="en-US" dirty="0">
              <a:uFillTx/>
            </a:endParaRPr>
          </a:p>
          <a:p>
            <a:r>
              <a:rPr lang="en-US" dirty="0">
                <a:solidFill>
                  <a:schemeClr val="bg1"/>
                </a:solidFill>
                <a:uFillTx/>
                <a:hlinkClick r:id="rId3"/>
              </a:rPr>
              <a:t>Use Accessibility Checker rules to help ensure your Office documents, spreadsheets, and presentations are accessible</a:t>
            </a:r>
            <a:r>
              <a:rPr lang="en-US" dirty="0">
                <a:solidFill>
                  <a:schemeClr val="bg1"/>
                </a:solidFill>
                <a:uFillTx/>
              </a:rPr>
              <a:t>.</a:t>
            </a:r>
          </a:p>
          <a:p>
            <a:endParaRPr lang="en-US" dirty="0">
              <a:solidFill>
                <a:schemeClr val="bg1"/>
              </a:solidFill>
              <a:uFillTx/>
            </a:endParaRPr>
          </a:p>
          <a:p>
            <a:r>
              <a:rPr lang="en-US" b="1" dirty="0">
                <a:solidFill>
                  <a:schemeClr val="bg1"/>
                </a:solidFill>
                <a:uFillTx/>
              </a:rPr>
              <a:t>How To:</a:t>
            </a:r>
          </a:p>
          <a:p>
            <a:pPr>
              <a:buFont typeface="Arial" pitchFamily="34" charset="0"/>
              <a:buChar char="•"/>
            </a:pPr>
            <a:r>
              <a:rPr lang="en-US" dirty="0">
                <a:solidFill>
                  <a:schemeClr val="bg1"/>
                </a:solidFill>
                <a:uFillTx/>
              </a:rPr>
              <a:t>File -&gt;Info -&gt; Check for Issues -&gt;and the select the “Check Accessibility” option </a:t>
            </a:r>
          </a:p>
        </p:txBody>
      </p:sp>
      <p:sp>
        <p:nvSpPr>
          <p:cNvPr id="4" name="Slide Number Placeholder 3"/>
          <p:cNvSpPr>
            <a:spLocks noGrp="1"/>
          </p:cNvSpPr>
          <p:nvPr>
            <p:ph type="sldNum" sz="quarter" idx="10"/>
          </p:nvPr>
        </p:nvSpPr>
        <p:spPr/>
        <p:txBody>
          <a:bodyPr/>
          <a:lstStyle/>
          <a:p>
            <a:fld id="{FAAF4398-833F-405C-9A2A-B5DEB4B194E2}" type="slidenum">
              <a:rPr lang="en-US" smtClean="0">
                <a:uFillTx/>
              </a:rPr>
              <a:t>13</a:t>
            </a:fld>
            <a:endParaRPr lang="en-US">
              <a:uFillTx/>
            </a:endParaRPr>
          </a:p>
        </p:txBody>
      </p:sp>
    </p:spTree>
    <p:extLst>
      <p:ext uri="{BB962C8B-B14F-4D97-AF65-F5344CB8AC3E}">
        <p14:creationId xmlns:p14="http://schemas.microsoft.com/office/powerpoint/2010/main" val="6455180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r>
              <a:rPr lang="en-US" dirty="0" smtClean="0">
                <a:uFillTx/>
              </a:rPr>
              <a:t>ADA law apply </a:t>
            </a:r>
            <a:r>
              <a:rPr lang="en-US" dirty="0">
                <a:uFillTx/>
              </a:rPr>
              <a:t>to files made available in the portable document format (PDF). PDF is often used as a way to preserve a document’s look and feel across a wide variety of platforms, as well as to add protection against alterations.</a:t>
            </a:r>
          </a:p>
          <a:p>
            <a:r>
              <a:rPr lang="en-US" dirty="0">
                <a:uFillTx/>
              </a:rPr>
              <a:t/>
            </a:r>
            <a:br>
              <a:rPr lang="en-US" dirty="0">
                <a:uFillTx/>
              </a:rPr>
            </a:br>
            <a:r>
              <a:rPr lang="en-US" b="1" dirty="0">
                <a:uFillTx/>
              </a:rPr>
              <a:t>PDF Accessibility</a:t>
            </a:r>
          </a:p>
          <a:p>
            <a:r>
              <a:rPr lang="en-US" dirty="0">
                <a:uFillTx/>
              </a:rPr>
              <a:t>For PDFs to be 508 compliant, they need to be tagged. Tagged PDFs allow various assistive technologies (AT) to interact with the content of a document and make sense of it. There is no automated solution for creating accessible PDFs.</a:t>
            </a:r>
          </a:p>
          <a:p>
            <a:r>
              <a:rPr lang="en-US" dirty="0">
                <a:uFillTx/>
              </a:rPr>
              <a:t>The most effective way to begin the process of making a PDF accessible is to create a document directly from an authoring application that produces tagged PDFs, such as Microsoft Word, and then convert it to PDF format.</a:t>
            </a:r>
          </a:p>
          <a:p>
            <a:endParaRPr lang="en-US" dirty="0">
              <a:uFillTx/>
            </a:endParaRPr>
          </a:p>
          <a:p>
            <a:r>
              <a:rPr lang="en-US" dirty="0" smtClean="0">
                <a:uFillTx/>
              </a:rPr>
              <a:t>Software Needed</a:t>
            </a:r>
            <a:r>
              <a:rPr lang="en-US" baseline="0" dirty="0" smtClean="0">
                <a:uFillTx/>
              </a:rPr>
              <a:t> </a:t>
            </a:r>
            <a:endParaRPr lang="en-US" dirty="0" smtClean="0">
              <a:uFillTx/>
            </a:endParaRPr>
          </a:p>
          <a:p>
            <a:pPr marL="232943" indent="-232943">
              <a:buFont typeface="+mj-lt"/>
              <a:buAutoNum type="arabicPeriod"/>
            </a:pPr>
            <a:r>
              <a:rPr lang="en-US" b="1" dirty="0" smtClean="0">
                <a:uFillTx/>
              </a:rPr>
              <a:t>Adobe </a:t>
            </a:r>
            <a:r>
              <a:rPr lang="en-US" b="1" dirty="0">
                <a:uFillTx/>
              </a:rPr>
              <a:t>Acrobat</a:t>
            </a:r>
          </a:p>
          <a:p>
            <a:pPr marL="232943" indent="-232943">
              <a:buFont typeface="+mj-lt"/>
              <a:buAutoNum type="arabicPeriod"/>
            </a:pPr>
            <a:r>
              <a:rPr lang="en-US" dirty="0" err="1">
                <a:uFillTx/>
              </a:rPr>
              <a:t>NetCentric</a:t>
            </a:r>
            <a:r>
              <a:rPr lang="en-US" dirty="0">
                <a:uFillTx/>
              </a:rPr>
              <a:t> Technologies </a:t>
            </a:r>
            <a:r>
              <a:rPr lang="en-US" dirty="0" err="1">
                <a:uFillTx/>
              </a:rPr>
              <a:t>CommonLook</a:t>
            </a:r>
            <a:endParaRPr lang="en-US" dirty="0">
              <a:uFillTx/>
            </a:endParaRPr>
          </a:p>
          <a:p>
            <a:pPr marL="232943" indent="-232943">
              <a:buFont typeface="+mj-lt"/>
              <a:buAutoNum type="arabicPeriod"/>
            </a:pPr>
            <a:r>
              <a:rPr lang="en-US" dirty="0">
                <a:uFillTx/>
              </a:rPr>
              <a:t>Nuance PDF Converter</a:t>
            </a:r>
          </a:p>
          <a:p>
            <a:endParaRPr lang="en-US" dirty="0">
              <a:uFillTx/>
            </a:endParaRPr>
          </a:p>
          <a:p>
            <a:r>
              <a:rPr lang="en-US" dirty="0">
                <a:uFillTx/>
              </a:rPr>
              <a:t>In order to focus on a consistent approach to making PDFs accessible, these tutorials assume that you are using Adobe Acrobat. It produces reliable, accessible results</a:t>
            </a:r>
          </a:p>
          <a:p>
            <a:r>
              <a:rPr lang="en-US" dirty="0">
                <a:uFillTx/>
              </a:rPr>
              <a:t>Regardless of which software you use, you will need to be sure that your document is structured and tagged correctly.</a:t>
            </a:r>
          </a:p>
          <a:p>
            <a:endParaRPr lang="en-US" dirty="0">
              <a:uFillTx/>
            </a:endParaRPr>
          </a:p>
          <a:p>
            <a:r>
              <a:rPr lang="en-US" dirty="0">
                <a:uFillTx/>
              </a:rPr>
              <a:t>Acrobat DC tools make it easy to create accessible PDFs and check the accessibility of existing </a:t>
            </a:r>
            <a:r>
              <a:rPr lang="en-US" dirty="0" smtClean="0">
                <a:uFillTx/>
              </a:rPr>
              <a:t>PDFs. </a:t>
            </a:r>
          </a:p>
          <a:p>
            <a:r>
              <a:rPr lang="en-US" b="1" dirty="0" smtClean="0">
                <a:uFillTx/>
                <a:hlinkClick r:id="rId3"/>
              </a:rPr>
              <a:t>Make </a:t>
            </a:r>
            <a:r>
              <a:rPr lang="en-US" b="1" dirty="0">
                <a:uFillTx/>
                <a:hlinkClick r:id="rId3"/>
              </a:rPr>
              <a:t>PDFs accessible</a:t>
            </a:r>
            <a:r>
              <a:rPr lang="en-US" dirty="0">
                <a:uFillTx/>
              </a:rPr>
              <a:t>: A predefined action automates many tasks, checks accessibility, and provides instructions for items that require manual fixes. Quickly find and fix problem areas.</a:t>
            </a:r>
          </a:p>
          <a:p>
            <a:r>
              <a:rPr lang="en-US" b="1" dirty="0">
                <a:uFillTx/>
                <a:hlinkClick r:id="rId3"/>
              </a:rPr>
              <a:t>Check accessibility</a:t>
            </a:r>
            <a:r>
              <a:rPr lang="en-US" dirty="0">
                <a:uFillTx/>
              </a:rPr>
              <a:t>: The </a:t>
            </a:r>
            <a:r>
              <a:rPr lang="en-US" b="1" dirty="0">
                <a:uFillTx/>
              </a:rPr>
              <a:t>Full Check</a:t>
            </a:r>
            <a:r>
              <a:rPr lang="en-US" dirty="0">
                <a:uFillTx/>
              </a:rPr>
              <a:t> tool verifies whether the document conforms to accessibility standards, such as PDF/UA and WCAG 2.0.</a:t>
            </a:r>
          </a:p>
          <a:p>
            <a:r>
              <a:rPr lang="en-US" b="1" dirty="0">
                <a:uFillTx/>
                <a:hlinkClick r:id="rId3"/>
              </a:rPr>
              <a:t>Report accessibility status</a:t>
            </a:r>
            <a:r>
              <a:rPr lang="en-US" dirty="0">
                <a:uFillTx/>
              </a:rPr>
              <a:t>: The </a:t>
            </a:r>
            <a:r>
              <a:rPr lang="en-US" b="1" dirty="0">
                <a:uFillTx/>
              </a:rPr>
              <a:t>Accessibility Report</a:t>
            </a:r>
            <a:r>
              <a:rPr lang="en-US" dirty="0">
                <a:uFillTx/>
              </a:rPr>
              <a:t> summarizes the findings of the accessibility check. It contains links to tools and documentation that assist in fixing problems.</a:t>
            </a:r>
          </a:p>
          <a:p>
            <a:endParaRPr lang="en-US" dirty="0">
              <a:uFillTx/>
            </a:endParaRPr>
          </a:p>
        </p:txBody>
      </p:sp>
      <p:sp>
        <p:nvSpPr>
          <p:cNvPr id="4" name="Slide Number Placeholder 3"/>
          <p:cNvSpPr>
            <a:spLocks noGrp="1"/>
          </p:cNvSpPr>
          <p:nvPr>
            <p:ph type="sldNum" sz="quarter" idx="10"/>
          </p:nvPr>
        </p:nvSpPr>
        <p:spPr/>
        <p:txBody>
          <a:bodyPr/>
          <a:lstStyle/>
          <a:p>
            <a:fld id="{FAAF4398-833F-405C-9A2A-B5DEB4B194E2}" type="slidenum">
              <a:rPr lang="en-US" smtClean="0">
                <a:uFillTx/>
              </a:rPr>
              <a:t>14</a:t>
            </a:fld>
            <a:endParaRPr lang="en-US">
              <a:uFillTx/>
            </a:endParaRPr>
          </a:p>
        </p:txBody>
      </p:sp>
    </p:spTree>
    <p:extLst>
      <p:ext uri="{BB962C8B-B14F-4D97-AF65-F5344CB8AC3E}">
        <p14:creationId xmlns:p14="http://schemas.microsoft.com/office/powerpoint/2010/main" val="40981079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pPr>
              <a:buFont typeface="Arial" pitchFamily="34" charset="0"/>
              <a:buChar char="•"/>
            </a:pPr>
            <a:r>
              <a:rPr lang="en-US" dirty="0">
                <a:uFillTx/>
              </a:rPr>
              <a:t>https://support.office.com/en-us/article/Make-your-Word-documents-accessible-d9bf3683-87ac-47ea-b91a-78dcacb3c66d </a:t>
            </a:r>
          </a:p>
          <a:p>
            <a:pPr>
              <a:buFont typeface="Arial" pitchFamily="34" charset="0"/>
              <a:buChar char="•"/>
            </a:pPr>
            <a:endParaRPr lang="en-US" dirty="0">
              <a:uFillTx/>
            </a:endParaRPr>
          </a:p>
          <a:p>
            <a:r>
              <a:rPr lang="en-US" b="1" dirty="0">
                <a:uFillTx/>
              </a:rPr>
              <a:t>Structure documents properly. </a:t>
            </a:r>
          </a:p>
          <a:p>
            <a:pPr marL="174708" indent="-174708">
              <a:buFont typeface="Arial" panose="020B0604020202020204" pitchFamily="34" charset="0"/>
              <a:buChar char="•"/>
            </a:pPr>
            <a:r>
              <a:rPr lang="en-US" dirty="0">
                <a:uFillTx/>
              </a:rPr>
              <a:t>Allow users to download and print all digital content, such as recorded lectures, documents and presentations. </a:t>
            </a:r>
          </a:p>
          <a:p>
            <a:pPr marL="174708" indent="-174708">
              <a:buFont typeface="Arial" panose="020B0604020202020204" pitchFamily="34" charset="0"/>
              <a:buChar char="•"/>
            </a:pPr>
            <a:r>
              <a:rPr lang="en-US" dirty="0">
                <a:uFillTx/>
              </a:rPr>
              <a:t>Use a well-sized, legible font. </a:t>
            </a:r>
          </a:p>
          <a:p>
            <a:pPr marL="174708" indent="-174708">
              <a:buFont typeface="Arial" panose="020B0604020202020204" pitchFamily="34" charset="0"/>
              <a:buChar char="•"/>
            </a:pPr>
            <a:r>
              <a:rPr lang="en-US" dirty="0">
                <a:uFillTx/>
              </a:rPr>
              <a:t>Use Headings such as H1 in HTML or Heading 1 in Word® to denote titles and sections for screen readers. </a:t>
            </a:r>
          </a:p>
          <a:p>
            <a:pPr marL="174708" indent="-174708">
              <a:buFont typeface="Arial" panose="020B0604020202020204" pitchFamily="34" charset="0"/>
              <a:buChar char="•"/>
            </a:pPr>
            <a:r>
              <a:rPr lang="en-US" dirty="0">
                <a:uFillTx/>
              </a:rPr>
              <a:t>Use bulleted lists to denote key terms, organize ideas and sequence. </a:t>
            </a:r>
          </a:p>
          <a:p>
            <a:pPr>
              <a:buFont typeface="Arial" pitchFamily="34" charset="0"/>
              <a:buChar char="•"/>
            </a:pPr>
            <a:endParaRPr lang="en-US" dirty="0">
              <a:uFillTx/>
            </a:endParaRPr>
          </a:p>
          <a:p>
            <a:r>
              <a:rPr lang="en-US" b="1" dirty="0">
                <a:uFillTx/>
              </a:rPr>
              <a:t>Tag PDFs</a:t>
            </a:r>
            <a:r>
              <a:rPr lang="en-US" dirty="0">
                <a:uFillTx/>
              </a:rPr>
              <a:t>. </a:t>
            </a:r>
          </a:p>
          <a:p>
            <a:r>
              <a:rPr lang="en-US" dirty="0">
                <a:uFillTx/>
              </a:rPr>
              <a:t>Using Adobe® Acrobat®, you can “tag” a PDF file to improve the document’s accessibility. This will create a structure tree with information for users with assistive technology software. Tags provide them with ability to consume information in the correct order and reflow content for large type display. Tags do not disrupt the documents’ visual appearance, and they allow PDFs to display well on small devices. </a:t>
            </a:r>
          </a:p>
          <a:p>
            <a:endParaRPr lang="en-US" b="1" dirty="0">
              <a:uFillTx/>
            </a:endParaRPr>
          </a:p>
          <a:p>
            <a:r>
              <a:rPr lang="en-US" b="1" dirty="0">
                <a:uFillTx/>
              </a:rPr>
              <a:t>Choose contrasting colors. </a:t>
            </a:r>
          </a:p>
          <a:p>
            <a:pPr marL="174708" indent="-174708">
              <a:buFont typeface="Arial" panose="020B0604020202020204" pitchFamily="34" charset="0"/>
              <a:buChar char="•"/>
            </a:pPr>
            <a:r>
              <a:rPr lang="en-US" dirty="0">
                <a:uFillTx/>
              </a:rPr>
              <a:t>Selecting colors with accessibility in mind will affect users with vision deficiencies, including color blindness, and as a result improve the experience for all users. Foreground and background color combinations should be tested to ensure high readability. </a:t>
            </a:r>
          </a:p>
          <a:p>
            <a:pPr marL="174708" indent="-174708">
              <a:buFont typeface="Arial" panose="020B0604020202020204" pitchFamily="34" charset="0"/>
              <a:buChar char="•"/>
            </a:pPr>
            <a:endParaRPr lang="en-US" dirty="0">
              <a:uFillTx/>
            </a:endParaRPr>
          </a:p>
          <a:p>
            <a:r>
              <a:rPr lang="en-US" b="1" dirty="0">
                <a:uFillTx/>
              </a:rPr>
              <a:t>Include ALT text to describe images. </a:t>
            </a:r>
          </a:p>
          <a:p>
            <a:r>
              <a:rPr lang="en-US" dirty="0">
                <a:uFillTx/>
              </a:rPr>
              <a:t>ALT, or Alternative, text is the first principle of web accessibility. This provides a text description to substitute for images and other forms of content on webpages. ü ALT text is read by screen readers to aid disabled users. ü It also loads in the place of an image when one does not load properly. ü ALT text is used in search engines’ evaluation of webpages, and can help index your content. ü The LONGDESC attribute can be used in addition to ALT text to provide a description beyond 250 characters. </a:t>
            </a:r>
          </a:p>
        </p:txBody>
      </p:sp>
      <p:sp>
        <p:nvSpPr>
          <p:cNvPr id="4" name="Slide Number Placeholder 3"/>
          <p:cNvSpPr>
            <a:spLocks noGrp="1"/>
          </p:cNvSpPr>
          <p:nvPr>
            <p:ph type="sldNum" sz="quarter" idx="10"/>
          </p:nvPr>
        </p:nvSpPr>
        <p:spPr/>
        <p:txBody>
          <a:bodyPr/>
          <a:lstStyle/>
          <a:p>
            <a:fld id="{FAAF4398-833F-405C-9A2A-B5DEB4B194E2}" type="slidenum">
              <a:rPr lang="en-US" smtClean="0">
                <a:uFillTx/>
              </a:rPr>
              <a:t>15</a:t>
            </a:fld>
            <a:endParaRPr lang="en-US">
              <a:uFillTx/>
            </a:endParaRPr>
          </a:p>
        </p:txBody>
      </p:sp>
    </p:spTree>
    <p:extLst>
      <p:ext uri="{BB962C8B-B14F-4D97-AF65-F5344CB8AC3E}">
        <p14:creationId xmlns:p14="http://schemas.microsoft.com/office/powerpoint/2010/main" val="31689524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smtClean="0">
                <a:uFillTx/>
              </a:rPr>
              <a:t>Universal</a:t>
            </a:r>
            <a:r>
              <a:rPr lang="en-US" sz="1200" b="1" baseline="0" dirty="0" smtClean="0">
                <a:uFillTx/>
              </a:rPr>
              <a:t> </a:t>
            </a:r>
            <a:r>
              <a:rPr lang="en-US" sz="1200" b="1" dirty="0" smtClean="0">
                <a:uFillTx/>
              </a:rPr>
              <a:t>Design for Learning (UDL) </a:t>
            </a:r>
          </a:p>
          <a:p>
            <a:endParaRPr lang="en-US" sz="1200" b="1" dirty="0" smtClean="0">
              <a:uFillTx/>
            </a:endParaRPr>
          </a:p>
          <a:p>
            <a:r>
              <a:rPr lang="en-US" sz="1200" b="1" dirty="0" smtClean="0">
                <a:uFillTx/>
              </a:rPr>
              <a:t>Why </a:t>
            </a:r>
            <a:r>
              <a:rPr lang="en-US" sz="1200" b="1" dirty="0">
                <a:uFillTx/>
              </a:rPr>
              <a:t>is UDL necessary?</a:t>
            </a:r>
          </a:p>
          <a:p>
            <a:r>
              <a:rPr lang="en-US" sz="1200" dirty="0">
                <a:uFillTx/>
              </a:rPr>
              <a:t>Individuals bring a huge variety of skills, needs, and interests to learning. Neuroscience reveals that these differences are as varied and unique as our DNA or fingerprints. Three primary brain networks come into play:</a:t>
            </a:r>
          </a:p>
          <a:p>
            <a:r>
              <a:rPr lang="en-US" sz="1200" dirty="0" smtClean="0">
                <a:uFillTx/>
              </a:rPr>
              <a:t> CAST</a:t>
            </a:r>
            <a:r>
              <a:rPr lang="en-US" sz="1200" baseline="0" dirty="0" smtClean="0">
                <a:uFillTx/>
              </a:rPr>
              <a:t> = Center for Applied Special Technology </a:t>
            </a:r>
            <a:endParaRPr lang="en-US" sz="1200" dirty="0">
              <a:uFillTx/>
            </a:endParaRPr>
          </a:p>
        </p:txBody>
      </p:sp>
      <p:sp>
        <p:nvSpPr>
          <p:cNvPr id="4" name="Slide Number Placeholder 3"/>
          <p:cNvSpPr>
            <a:spLocks noGrp="1"/>
          </p:cNvSpPr>
          <p:nvPr>
            <p:ph type="sldNum" sz="quarter" idx="10"/>
          </p:nvPr>
        </p:nvSpPr>
        <p:spPr/>
        <p:txBody>
          <a:bodyPr/>
          <a:lstStyle/>
          <a:p>
            <a:fld id="{FAAF4398-833F-405C-9A2A-B5DEB4B194E2}" type="slidenum">
              <a:rPr lang="en-US" smtClean="0">
                <a:uFillTx/>
              </a:rPr>
              <a:t>16</a:t>
            </a:fld>
            <a:endParaRPr lang="en-US">
              <a:uFillTx/>
            </a:endParaRPr>
          </a:p>
        </p:txBody>
      </p:sp>
    </p:spTree>
    <p:extLst>
      <p:ext uri="{BB962C8B-B14F-4D97-AF65-F5344CB8AC3E}">
        <p14:creationId xmlns:p14="http://schemas.microsoft.com/office/powerpoint/2010/main" val="23278744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uFillTx/>
            </a:endParaRPr>
          </a:p>
        </p:txBody>
      </p:sp>
      <p:sp>
        <p:nvSpPr>
          <p:cNvPr id="4" name="Slide Number Placeholder 3"/>
          <p:cNvSpPr>
            <a:spLocks noGrp="1"/>
          </p:cNvSpPr>
          <p:nvPr>
            <p:ph type="sldNum" sz="quarter" idx="10"/>
          </p:nvPr>
        </p:nvSpPr>
        <p:spPr/>
        <p:txBody>
          <a:bodyPr/>
          <a:lstStyle/>
          <a:p>
            <a:fld id="{FAAF4398-833F-405C-9A2A-B5DEB4B194E2}" type="slidenum">
              <a:rPr lang="en-US" smtClean="0">
                <a:uFillTx/>
              </a:rPr>
              <a:t>18</a:t>
            </a:fld>
            <a:endParaRPr lang="en-US">
              <a:uFillTx/>
            </a:endParaRPr>
          </a:p>
        </p:txBody>
      </p:sp>
    </p:spTree>
    <p:extLst>
      <p:ext uri="{BB962C8B-B14F-4D97-AF65-F5344CB8AC3E}">
        <p14:creationId xmlns:p14="http://schemas.microsoft.com/office/powerpoint/2010/main" val="40645675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uFillTx/>
            </a:endParaRPr>
          </a:p>
        </p:txBody>
      </p:sp>
      <p:sp>
        <p:nvSpPr>
          <p:cNvPr id="4" name="Slide Number Placeholder 3"/>
          <p:cNvSpPr>
            <a:spLocks noGrp="1"/>
          </p:cNvSpPr>
          <p:nvPr>
            <p:ph type="sldNum" sz="quarter" idx="10"/>
          </p:nvPr>
        </p:nvSpPr>
        <p:spPr/>
        <p:txBody>
          <a:bodyPr/>
          <a:lstStyle/>
          <a:p>
            <a:fld id="{FAAF4398-833F-405C-9A2A-B5DEB4B194E2}" type="slidenum">
              <a:rPr lang="en-US" smtClean="0">
                <a:uFillTx/>
              </a:rPr>
              <a:t>19</a:t>
            </a:fld>
            <a:endParaRPr lang="en-US">
              <a:uFillTx/>
            </a:endParaRPr>
          </a:p>
        </p:txBody>
      </p:sp>
    </p:spTree>
    <p:extLst>
      <p:ext uri="{BB962C8B-B14F-4D97-AF65-F5344CB8AC3E}">
        <p14:creationId xmlns:p14="http://schemas.microsoft.com/office/powerpoint/2010/main" val="3316253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t>2015-2016 Incentive </a:t>
            </a:r>
            <a:r>
              <a:rPr lang="en-US" sz="1200" b="1" dirty="0" smtClean="0"/>
              <a:t>Grant Recipients</a:t>
            </a:r>
            <a:r>
              <a:rPr lang="en-US" sz="1200" dirty="0" smtClean="0"/>
              <a:t>:</a:t>
            </a:r>
            <a:r>
              <a:rPr lang="en-US" sz="1200" baseline="0" dirty="0" smtClean="0"/>
              <a:t> </a:t>
            </a:r>
            <a:r>
              <a:rPr lang="en-US" sz="1200" b="0" i="0" kern="1200" dirty="0" smtClean="0">
                <a:solidFill>
                  <a:schemeClr val="tx1"/>
                </a:solidFill>
                <a:effectLst/>
                <a:uFillTx/>
                <a:latin typeface="+mn-lt"/>
                <a:ea typeface="+mn-ea"/>
                <a:cs typeface="+mn-cs"/>
              </a:rPr>
              <a:t>Girija Nair-Hart, Prince Ellis or Page Beetem</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kern="1200" dirty="0" smtClean="0">
                <a:solidFill>
                  <a:schemeClr val="tx1"/>
                </a:solidFill>
                <a:effectLst/>
                <a:uFillTx/>
                <a:latin typeface="+mn-lt"/>
                <a:ea typeface="+mn-ea"/>
                <a:cs typeface="+mn-cs"/>
              </a:rPr>
              <a:t>Conference</a:t>
            </a:r>
            <a:r>
              <a:rPr lang="en-US" sz="1200" b="0" i="0" kern="1200" baseline="0" dirty="0" smtClean="0">
                <a:solidFill>
                  <a:schemeClr val="tx1"/>
                </a:solidFill>
                <a:effectLst/>
                <a:uFillTx/>
                <a:latin typeface="+mn-lt"/>
                <a:ea typeface="+mn-ea"/>
                <a:cs typeface="+mn-cs"/>
              </a:rPr>
              <a:t> </a:t>
            </a:r>
            <a:r>
              <a:rPr lang="en-US" sz="1200" b="0" i="0" kern="1200" dirty="0" smtClean="0">
                <a:solidFill>
                  <a:schemeClr val="tx1"/>
                </a:solidFill>
                <a:effectLst/>
                <a:uFillTx/>
                <a:latin typeface="+mn-lt"/>
                <a:ea typeface="+mn-ea"/>
                <a:cs typeface="+mn-cs"/>
              </a:rPr>
              <a:t>focused on making eLearning inclusive to those with disabilities, will be on Wednesday, October 7, 2015 at University of Cincinnati Clermont College.  </a:t>
            </a:r>
            <a:endParaRPr lang="en-US" sz="1200" b="1" i="0" kern="1200" dirty="0" smtClean="0">
              <a:solidFill>
                <a:schemeClr val="tx1"/>
              </a:solidFill>
              <a:effectLst/>
              <a:uFillTx/>
              <a:latin typeface="+mn-lt"/>
              <a:ea typeface="+mn-ea"/>
              <a:cs typeface="+mn-cs"/>
            </a:endParaRPr>
          </a:p>
          <a:p>
            <a:r>
              <a:rPr lang="en-US" sz="1200" b="1" i="0" kern="1200" dirty="0" smtClean="0">
                <a:solidFill>
                  <a:schemeClr val="tx1"/>
                </a:solidFill>
                <a:effectLst/>
                <a:uFillTx/>
                <a:latin typeface="+mn-lt"/>
                <a:ea typeface="+mn-ea"/>
                <a:cs typeface="+mn-cs"/>
              </a:rPr>
              <a:t>Certificate:</a:t>
            </a:r>
            <a:r>
              <a:rPr lang="en-US" sz="1200" b="1" i="0" kern="1200" baseline="0" dirty="0" smtClean="0">
                <a:solidFill>
                  <a:schemeClr val="tx1"/>
                </a:solidFill>
                <a:effectLst/>
                <a:uFillTx/>
                <a:latin typeface="+mn-lt"/>
                <a:ea typeface="+mn-ea"/>
                <a:cs typeface="+mn-cs"/>
              </a:rPr>
              <a:t> “</a:t>
            </a:r>
            <a:r>
              <a:rPr lang="en-US" sz="1200" b="0" i="0" kern="1200" dirty="0" smtClean="0">
                <a:solidFill>
                  <a:schemeClr val="tx1"/>
                </a:solidFill>
                <a:effectLst/>
                <a:uFillTx/>
                <a:latin typeface="+mn-lt"/>
                <a:ea typeface="+mn-ea"/>
                <a:cs typeface="+mn-cs"/>
              </a:rPr>
              <a:t>Disability Inclusiveness Ambassadors (DIA)” by Quality Matters (QM)</a:t>
            </a:r>
            <a:endParaRPr lang="en-US" b="0" dirty="0"/>
          </a:p>
        </p:txBody>
      </p:sp>
      <p:sp>
        <p:nvSpPr>
          <p:cNvPr id="4" name="Slide Number Placeholder 3"/>
          <p:cNvSpPr>
            <a:spLocks noGrp="1"/>
          </p:cNvSpPr>
          <p:nvPr>
            <p:ph type="sldNum" sz="quarter" idx="10"/>
          </p:nvPr>
        </p:nvSpPr>
        <p:spPr/>
        <p:txBody>
          <a:bodyPr/>
          <a:lstStyle/>
          <a:p>
            <a:fld id="{FAAF4398-833F-405C-9A2A-B5DEB4B194E2}" type="slidenum">
              <a:rPr lang="en-US" smtClean="0">
                <a:uFillTx/>
              </a:rPr>
              <a:t>2</a:t>
            </a:fld>
            <a:endParaRPr lang="en-US">
              <a:uFillTx/>
            </a:endParaRPr>
          </a:p>
        </p:txBody>
      </p:sp>
    </p:spTree>
    <p:extLst>
      <p:ext uri="{BB962C8B-B14F-4D97-AF65-F5344CB8AC3E}">
        <p14:creationId xmlns:p14="http://schemas.microsoft.com/office/powerpoint/2010/main" val="5153467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10000"/>
          </a:bodyPr>
          <a:lstStyle/>
          <a:p>
            <a:r>
              <a:rPr lang="en-US" b="1" dirty="0">
                <a:uFillTx/>
              </a:rPr>
              <a:t>One Word to Describe eLearning Accessibility</a:t>
            </a:r>
          </a:p>
          <a:p>
            <a:endParaRPr lang="en-US" dirty="0">
              <a:uFillTx/>
            </a:endParaRPr>
          </a:p>
          <a:p>
            <a:r>
              <a:rPr lang="en-US" dirty="0">
                <a:uFillTx/>
              </a:rPr>
              <a:t>Disability is a subject you may read about online, or in a newspaper, but not think of as something that might actually happen to you. But your chances of becoming disabled are greater than you realize. </a:t>
            </a:r>
            <a:r>
              <a:rPr lang="en-US" b="1" i="1" dirty="0">
                <a:uFillTx/>
              </a:rPr>
              <a:t>Today more people live with a disability than ever before </a:t>
            </a:r>
            <a:r>
              <a:rPr lang="en-US" b="1" i="1" dirty="0" smtClean="0">
                <a:uFillTx/>
              </a:rPr>
              <a:t>due </a:t>
            </a:r>
            <a:r>
              <a:rPr lang="en-US" b="1" i="1" dirty="0">
                <a:uFillTx/>
              </a:rPr>
              <a:t>to our aging societies as well as improved medical treatments helping manage long-term health </a:t>
            </a:r>
            <a:r>
              <a:rPr lang="en-US" b="1" i="1" dirty="0" smtClean="0">
                <a:uFillTx/>
              </a:rPr>
              <a:t>problems.</a:t>
            </a:r>
            <a:r>
              <a:rPr lang="en-US" b="1" i="1" baseline="0" dirty="0" smtClean="0">
                <a:uFillTx/>
              </a:rPr>
              <a:t> </a:t>
            </a:r>
            <a:r>
              <a:rPr lang="en-US" b="1" i="1" dirty="0" smtClean="0">
                <a:uFillTx/>
              </a:rPr>
              <a:t>Some </a:t>
            </a:r>
            <a:r>
              <a:rPr lang="en-US" b="1" i="1" dirty="0">
                <a:uFillTx/>
              </a:rPr>
              <a:t>people are born with a disability, others become disabled as a result of an illness or injury, and some people develop them as they age. At some point in our lives almost all of us will have some </a:t>
            </a:r>
            <a:r>
              <a:rPr lang="en-US" b="1" i="1" dirty="0">
                <a:uFillTx/>
                <a:hlinkClick r:id="rId3"/>
              </a:rPr>
              <a:t>type of </a:t>
            </a:r>
            <a:r>
              <a:rPr lang="en-US" b="1" i="1" dirty="0" smtClean="0">
                <a:uFillTx/>
                <a:hlinkClick r:id="rId3"/>
              </a:rPr>
              <a:t>disability</a:t>
            </a:r>
            <a:r>
              <a:rPr lang="en-US" b="1" i="1" dirty="0" smtClean="0">
                <a:uFillTx/>
              </a:rPr>
              <a:t>.</a:t>
            </a:r>
            <a:r>
              <a:rPr lang="en-US" b="1" i="1" baseline="0" dirty="0" smtClean="0">
                <a:uFillTx/>
              </a:rPr>
              <a:t> </a:t>
            </a:r>
            <a:r>
              <a:rPr lang="en-US" dirty="0" smtClean="0">
                <a:uFillTx/>
                <a:hlinkClick r:id="rId4"/>
              </a:rPr>
              <a:t>Rates </a:t>
            </a:r>
            <a:r>
              <a:rPr lang="en-US" dirty="0">
                <a:uFillTx/>
                <a:hlinkClick r:id="rId4"/>
              </a:rPr>
              <a:t>of disability</a:t>
            </a:r>
            <a:r>
              <a:rPr lang="en-US" dirty="0">
                <a:uFillTx/>
              </a:rPr>
              <a:t> are increasing due to population aging and increases in chronic health </a:t>
            </a:r>
            <a:r>
              <a:rPr lang="en-US" dirty="0" smtClean="0">
                <a:uFillTx/>
              </a:rPr>
              <a:t>conditions.</a:t>
            </a:r>
            <a:r>
              <a:rPr lang="en-US" baseline="0" dirty="0" smtClean="0">
                <a:uFillTx/>
              </a:rPr>
              <a:t> We should avoid </a:t>
            </a:r>
            <a:r>
              <a:rPr lang="en-US" dirty="0" smtClean="0">
                <a:uFillTx/>
              </a:rPr>
              <a:t>stereotyping</a:t>
            </a:r>
            <a:r>
              <a:rPr lang="en-US" baseline="0" dirty="0" smtClean="0">
                <a:uFillTx/>
              </a:rPr>
              <a:t> them</a:t>
            </a:r>
            <a:r>
              <a:rPr lang="en-US" dirty="0" smtClean="0">
                <a:uFillTx/>
              </a:rPr>
              <a:t> as "disabled </a:t>
            </a:r>
            <a:r>
              <a:rPr lang="en-US" dirty="0">
                <a:uFillTx/>
              </a:rPr>
              <a:t>person".</a:t>
            </a:r>
          </a:p>
          <a:p>
            <a:pPr defTabSz="931774">
              <a:defRPr>
                <a:uFillTx/>
              </a:defRPr>
            </a:pPr>
            <a:endParaRPr lang="en-US" dirty="0">
              <a:solidFill>
                <a:schemeClr val="tx1">
                  <a:lumMod val="85000"/>
                  <a:lumOff val="15000"/>
                </a:schemeClr>
              </a:solidFill>
              <a:uFillTx/>
              <a:cs typeface="Open Sans Light"/>
            </a:endParaRPr>
          </a:p>
          <a:p>
            <a:pPr defTabSz="931774">
              <a:defRPr>
                <a:uFillTx/>
              </a:defRPr>
            </a:pPr>
            <a:r>
              <a:rPr lang="en-US" dirty="0">
                <a:uFillTx/>
              </a:rPr>
              <a:t>Accessible eLearning provides equivalent access or equivalent alternative access to any user needing accommodations because of a disability. </a:t>
            </a:r>
          </a:p>
          <a:p>
            <a:pPr defTabSz="931774">
              <a:defRPr>
                <a:uFillTx/>
              </a:defRPr>
            </a:pPr>
            <a:endParaRPr lang="en-US" dirty="0">
              <a:solidFill>
                <a:schemeClr val="tx1">
                  <a:lumMod val="85000"/>
                  <a:lumOff val="15000"/>
                </a:schemeClr>
              </a:solidFill>
              <a:uFillTx/>
              <a:cs typeface="Open Sans Light"/>
            </a:endParaRPr>
          </a:p>
          <a:p>
            <a:pPr defTabSz="931774">
              <a:defRPr>
                <a:uFillTx/>
              </a:defRPr>
            </a:pPr>
            <a:r>
              <a:rPr lang="en-US" dirty="0">
                <a:uFillTx/>
              </a:rPr>
              <a:t>Under </a:t>
            </a:r>
            <a:r>
              <a:rPr lang="en-US" baseline="0" dirty="0" smtClean="0">
                <a:uFillTx/>
              </a:rPr>
              <a:t> the </a:t>
            </a:r>
            <a:r>
              <a:rPr lang="en-US" dirty="0" smtClean="0">
                <a:uFillTx/>
              </a:rPr>
              <a:t>Americans </a:t>
            </a:r>
            <a:r>
              <a:rPr lang="en-US" dirty="0">
                <a:uFillTx/>
              </a:rPr>
              <a:t>with Disabilities </a:t>
            </a:r>
            <a:r>
              <a:rPr lang="en-US" dirty="0" smtClean="0">
                <a:uFillTx/>
              </a:rPr>
              <a:t>Act, </a:t>
            </a:r>
            <a:r>
              <a:rPr lang="en-US" dirty="0">
                <a:uFillTx/>
              </a:rPr>
              <a:t>public and private universities are prohibited from discriminating against individuals with disabilities. </a:t>
            </a:r>
            <a:r>
              <a:rPr lang="en-US" u="sng" dirty="0">
                <a:uFillTx/>
                <a:hlinkClick r:id="rId5"/>
              </a:rPr>
              <a:t>State</a:t>
            </a:r>
            <a:r>
              <a:rPr lang="en-US" dirty="0">
                <a:uFillTx/>
              </a:rPr>
              <a:t> and </a:t>
            </a:r>
            <a:r>
              <a:rPr lang="en-US" u="sng" dirty="0">
                <a:uFillTx/>
                <a:hlinkClick r:id="rId6"/>
              </a:rPr>
              <a:t>federal law</a:t>
            </a:r>
            <a:r>
              <a:rPr lang="en-US" dirty="0">
                <a:uFillTx/>
              </a:rPr>
              <a:t> require all electronic media to be made accessible to everyone. </a:t>
            </a:r>
          </a:p>
          <a:p>
            <a:pPr>
              <a:buFont typeface="Arial" pitchFamily="34" charset="0"/>
              <a:buNone/>
            </a:pPr>
            <a:endParaRPr lang="en-US" dirty="0">
              <a:uFillTx/>
            </a:endParaRPr>
          </a:p>
        </p:txBody>
      </p:sp>
      <p:sp>
        <p:nvSpPr>
          <p:cNvPr id="4" name="Slide Number Placeholder 3"/>
          <p:cNvSpPr>
            <a:spLocks noGrp="1"/>
          </p:cNvSpPr>
          <p:nvPr>
            <p:ph type="sldNum" sz="quarter" idx="10"/>
          </p:nvPr>
        </p:nvSpPr>
        <p:spPr/>
        <p:txBody>
          <a:bodyPr/>
          <a:lstStyle/>
          <a:p>
            <a:fld id="{FAAF4398-833F-405C-9A2A-B5DEB4B194E2}" type="slidenum">
              <a:rPr lang="en-US" smtClean="0">
                <a:uFillTx/>
              </a:rPr>
              <a:t>3</a:t>
            </a:fld>
            <a:endParaRPr lang="en-US">
              <a:uFillTx/>
            </a:endParaRPr>
          </a:p>
        </p:txBody>
      </p:sp>
    </p:spTree>
    <p:extLst>
      <p:ext uri="{BB962C8B-B14F-4D97-AF65-F5344CB8AC3E}">
        <p14:creationId xmlns:p14="http://schemas.microsoft.com/office/powerpoint/2010/main" val="7761331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Arial" pitchFamily="34" charset="0"/>
              <a:buChar char="•"/>
            </a:pPr>
            <a:r>
              <a:rPr lang="en-US" dirty="0" smtClean="0">
                <a:uFillTx/>
              </a:rPr>
              <a:t>Benefits of eLearning Accessibility</a:t>
            </a:r>
          </a:p>
          <a:p>
            <a:pPr marL="698830" lvl="1" indent="-232943">
              <a:buFont typeface="+mj-lt"/>
              <a:buAutoNum type="arabicPeriod"/>
            </a:pPr>
            <a:r>
              <a:rPr lang="en-US" dirty="0" smtClean="0">
                <a:uFillTx/>
              </a:rPr>
              <a:t>Ensure full compliance with US Law</a:t>
            </a:r>
          </a:p>
          <a:p>
            <a:pPr marL="698830" lvl="1" indent="-232943">
              <a:buFont typeface="+mj-lt"/>
              <a:buAutoNum type="arabicPeriod"/>
            </a:pPr>
            <a:r>
              <a:rPr lang="en-US" dirty="0" smtClean="0">
                <a:uFillTx/>
              </a:rPr>
              <a:t>Improve learning outcomes  all students (with and without disabilities)</a:t>
            </a:r>
          </a:p>
          <a:p>
            <a:pPr lvl="2">
              <a:buFont typeface="Arial" pitchFamily="34" charset="0"/>
              <a:buChar char="•"/>
            </a:pPr>
            <a:r>
              <a:rPr lang="en-US" dirty="0" smtClean="0">
                <a:uFillTx/>
              </a:rPr>
              <a:t>And this doesn’t only help students with disabilities. </a:t>
            </a:r>
            <a:r>
              <a:rPr lang="en-US" dirty="0" smtClean="0">
                <a:uFillTx/>
                <a:hlinkClick r:id="rId3"/>
              </a:rPr>
              <a:t>In a San Francisco State University study</a:t>
            </a:r>
            <a:r>
              <a:rPr lang="en-US" dirty="0" smtClean="0">
                <a:uFillTx/>
              </a:rPr>
              <a:t>, students who received captioned videos were more engaged and responsive to retrospective questions about the video, and even more impressive, they averaged a 1 GPA point increase.</a:t>
            </a:r>
          </a:p>
          <a:p>
            <a:endParaRPr lang="en-US" dirty="0">
              <a:uFillTx/>
            </a:endParaRPr>
          </a:p>
        </p:txBody>
      </p:sp>
      <p:sp>
        <p:nvSpPr>
          <p:cNvPr id="4" name="Slide Number Placeholder 3"/>
          <p:cNvSpPr>
            <a:spLocks noGrp="1"/>
          </p:cNvSpPr>
          <p:nvPr>
            <p:ph type="sldNum" sz="quarter" idx="10"/>
          </p:nvPr>
        </p:nvSpPr>
        <p:spPr/>
        <p:txBody>
          <a:bodyPr/>
          <a:lstStyle/>
          <a:p>
            <a:fld id="{FAAF4398-833F-405C-9A2A-B5DEB4B194E2}" type="slidenum">
              <a:rPr lang="en-US" smtClean="0">
                <a:uFillTx/>
              </a:rPr>
              <a:t>5</a:t>
            </a:fld>
            <a:endParaRPr lang="en-US">
              <a:uFillTx/>
            </a:endParaRPr>
          </a:p>
        </p:txBody>
      </p:sp>
    </p:spTree>
    <p:extLst>
      <p:ext uri="{BB962C8B-B14F-4D97-AF65-F5344CB8AC3E}">
        <p14:creationId xmlns:p14="http://schemas.microsoft.com/office/powerpoint/2010/main" val="35107091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smtClean="0">
                <a:uFillTx/>
              </a:rPr>
              <a:t>Irrespective on method of eLearning videos</a:t>
            </a:r>
            <a:r>
              <a:rPr lang="en-US" baseline="0" dirty="0" smtClean="0">
                <a:uFillTx/>
              </a:rPr>
              <a:t> (narrated presentation, screen-casting, animations, light bulb, etc…), t</a:t>
            </a:r>
            <a:r>
              <a:rPr lang="en-US" dirty="0" smtClean="0">
                <a:uFillTx/>
              </a:rPr>
              <a:t>here</a:t>
            </a:r>
            <a:r>
              <a:rPr lang="en-US" baseline="0" dirty="0" smtClean="0">
                <a:uFillTx/>
              </a:rPr>
              <a:t> are different tools for creating them. </a:t>
            </a:r>
            <a:r>
              <a:rPr lang="en-US" dirty="0">
                <a:uFillTx/>
              </a:rPr>
              <a:t>No matter what method you choose for making your video, it is easy to add captions and a transcript in order to make your video accessible to students </a:t>
            </a:r>
            <a:r>
              <a:rPr lang="en-US" dirty="0" smtClean="0">
                <a:uFillTx/>
              </a:rPr>
              <a:t>and </a:t>
            </a:r>
            <a:r>
              <a:rPr lang="en-US" dirty="0">
                <a:uFillTx/>
              </a:rPr>
              <a:t>ensures full compliance with U.S. law</a:t>
            </a:r>
            <a:r>
              <a:rPr lang="en-US" dirty="0" smtClean="0">
                <a:uFillTx/>
              </a:rPr>
              <a:t>.</a:t>
            </a:r>
          </a:p>
          <a:p>
            <a:pPr>
              <a:buFont typeface="Arial" pitchFamily="34" charset="0"/>
              <a:buChar char="•"/>
            </a:pPr>
            <a:endParaRPr lang="en-US" dirty="0" smtClean="0">
              <a:uFillTx/>
            </a:endParaRPr>
          </a:p>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b="0" i="0" kern="1200" dirty="0" smtClean="0">
                <a:solidFill>
                  <a:schemeClr val="tx1"/>
                </a:solidFill>
                <a:effectLst/>
                <a:uFillTx/>
                <a:latin typeface="+mn-lt"/>
                <a:ea typeface="+mn-ea"/>
                <a:cs typeface="+mn-cs"/>
              </a:rPr>
              <a:t>Closed captioning using Cielo24,  Amara and YouTube</a:t>
            </a:r>
          </a:p>
          <a:p>
            <a:pPr>
              <a:buFont typeface="Arial" pitchFamily="34" charset="0"/>
              <a:buNone/>
            </a:pPr>
            <a:endParaRPr lang="en-US" dirty="0" smtClean="0">
              <a:uFillTx/>
            </a:endParaRPr>
          </a:p>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smtClean="0">
                <a:uFillTx/>
              </a:rPr>
              <a:t>While video can</a:t>
            </a:r>
            <a:r>
              <a:rPr lang="en-US" baseline="0" dirty="0" smtClean="0">
                <a:uFillTx/>
              </a:rPr>
              <a:t> be a perfect punch to make your content stick, it is crucial to make sure all your students have equal access to your amazing </a:t>
            </a:r>
            <a:r>
              <a:rPr lang="en-US" baseline="0" dirty="0" smtClean="0">
                <a:uFillTx/>
              </a:rPr>
              <a:t>videos  by making them accessible. </a:t>
            </a:r>
            <a:endParaRPr lang="en-US" baseline="0" dirty="0" smtClean="0">
              <a:uFillTx/>
            </a:endParaRPr>
          </a:p>
        </p:txBody>
      </p:sp>
      <p:sp>
        <p:nvSpPr>
          <p:cNvPr id="4" name="Slide Number Placeholder 3"/>
          <p:cNvSpPr>
            <a:spLocks noGrp="1"/>
          </p:cNvSpPr>
          <p:nvPr>
            <p:ph type="sldNum" sz="quarter" idx="10"/>
          </p:nvPr>
        </p:nvSpPr>
        <p:spPr/>
        <p:txBody>
          <a:bodyPr/>
          <a:lstStyle/>
          <a:p>
            <a:fld id="{FAAF4398-833F-405C-9A2A-B5DEB4B194E2}" type="slidenum">
              <a:rPr lang="en-US" smtClean="0">
                <a:uFillTx/>
              </a:rPr>
              <a:t>7</a:t>
            </a:fld>
            <a:endParaRPr lang="en-US">
              <a:uFillTx/>
            </a:endParaRPr>
          </a:p>
        </p:txBody>
      </p:sp>
    </p:spTree>
    <p:extLst>
      <p:ext uri="{BB962C8B-B14F-4D97-AF65-F5344CB8AC3E}">
        <p14:creationId xmlns:p14="http://schemas.microsoft.com/office/powerpoint/2010/main" val="37386670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pPr defTabSz="931774">
              <a:defRPr>
                <a:uFillTx/>
              </a:defRPr>
            </a:pPr>
            <a:r>
              <a:rPr lang="en-US" dirty="0">
                <a:uFillTx/>
              </a:rPr>
              <a:t>Help improve content accessibility and maximize ROI through searchable captions </a:t>
            </a:r>
          </a:p>
          <a:p>
            <a:pPr defTabSz="931774">
              <a:defRPr>
                <a:uFillTx/>
              </a:defRPr>
            </a:pPr>
            <a:endParaRPr lang="en-US" b="1" dirty="0">
              <a:uFillTx/>
            </a:endParaRPr>
          </a:p>
          <a:p>
            <a:pPr marL="174708" indent="-174708" defTabSz="931774">
              <a:buFont typeface="Arial" panose="020B0604020202020204" pitchFamily="34" charset="0"/>
              <a:buChar char="•"/>
              <a:defRPr>
                <a:uFillTx/>
              </a:defRPr>
            </a:pPr>
            <a:r>
              <a:rPr lang="en-US" b="1" dirty="0">
                <a:uFillTx/>
              </a:rPr>
              <a:t>The need for open or closed captions</a:t>
            </a:r>
          </a:p>
          <a:p>
            <a:pPr marL="640594" lvl="1" indent="-174708" fontAlgn="base">
              <a:buFont typeface="Arial" panose="020B0604020202020204" pitchFamily="34" charset="0"/>
              <a:buChar char="•"/>
            </a:pPr>
            <a:r>
              <a:rPr lang="en-US" dirty="0">
                <a:uFillTx/>
              </a:rPr>
              <a:t>There are two choices for captioning – closed or open captions. </a:t>
            </a:r>
            <a:r>
              <a:rPr lang="en-US" dirty="0" smtClean="0">
                <a:uFillTx/>
              </a:rPr>
              <a:t>With </a:t>
            </a:r>
            <a:r>
              <a:rPr lang="en-US" b="1" dirty="0" smtClean="0">
                <a:uFillTx/>
              </a:rPr>
              <a:t>closed captioning, </a:t>
            </a:r>
            <a:r>
              <a:rPr lang="en-US" b="1" baseline="0" dirty="0" smtClean="0">
                <a:uFillTx/>
              </a:rPr>
              <a:t> </a:t>
            </a:r>
            <a:r>
              <a:rPr lang="en-US" baseline="0" dirty="0" smtClean="0">
                <a:uFillTx/>
              </a:rPr>
              <a:t>you </a:t>
            </a:r>
            <a:r>
              <a:rPr lang="en-US" dirty="0" smtClean="0">
                <a:uFillTx/>
              </a:rPr>
              <a:t>may </a:t>
            </a:r>
            <a:r>
              <a:rPr lang="en-US" dirty="0">
                <a:uFillTx/>
              </a:rPr>
              <a:t>turn </a:t>
            </a:r>
            <a:r>
              <a:rPr lang="en-US" dirty="0" smtClean="0">
                <a:uFillTx/>
              </a:rPr>
              <a:t>caption </a:t>
            </a:r>
            <a:r>
              <a:rPr lang="en-US" dirty="0">
                <a:uFillTx/>
              </a:rPr>
              <a:t>off or on as the captions themselves are not integrated into the course. It’s best to use closed captioning for e-learning material that isn’t exclusively for the hearing impaired.</a:t>
            </a:r>
          </a:p>
          <a:p>
            <a:pPr marL="640594" lvl="1" indent="-174708" fontAlgn="base">
              <a:buFont typeface="Arial" panose="020B0604020202020204" pitchFamily="34" charset="0"/>
              <a:buChar char="•"/>
            </a:pPr>
            <a:r>
              <a:rPr lang="en-US" dirty="0">
                <a:uFillTx/>
              </a:rPr>
              <a:t>However, </a:t>
            </a:r>
            <a:r>
              <a:rPr lang="en-US" b="1" dirty="0" smtClean="0">
                <a:uFillTx/>
              </a:rPr>
              <a:t>open captions </a:t>
            </a:r>
            <a:r>
              <a:rPr lang="en-US" dirty="0" smtClean="0">
                <a:uFillTx/>
              </a:rPr>
              <a:t>cannot </a:t>
            </a:r>
            <a:r>
              <a:rPr lang="en-US" dirty="0">
                <a:uFillTx/>
              </a:rPr>
              <a:t>be turned off and are always visible. Because of this, open captioning is the best option for online education courses specifically for the deaf community, or for online courses that have audio errors or language barriers.</a:t>
            </a:r>
          </a:p>
          <a:p>
            <a:pPr marL="640594" lvl="1" indent="-174708" fontAlgn="base">
              <a:buFont typeface="Arial" panose="020B0604020202020204" pitchFamily="34" charset="0"/>
              <a:buChar char="•"/>
            </a:pPr>
            <a:r>
              <a:rPr lang="en-US" dirty="0">
                <a:uFillTx/>
              </a:rPr>
              <a:t>No matter what type of captioning you use, both kinds are beneficial to a wide range of learning methods. Some people learn better with text than with speech, and others may learn best with both speech and text, a combination captioning provides.</a:t>
            </a:r>
          </a:p>
          <a:p>
            <a:pPr fontAlgn="base"/>
            <a:endParaRPr lang="en-US" dirty="0">
              <a:uFillTx/>
            </a:endParaRPr>
          </a:p>
          <a:p>
            <a:pPr fontAlgn="base"/>
            <a:r>
              <a:rPr lang="en-US" dirty="0">
                <a:uFillTx/>
              </a:rPr>
              <a:t>Besides meeting compliance standards, there are several additional benefits to providing captions for your course.</a:t>
            </a:r>
          </a:p>
          <a:p>
            <a:pPr marL="174708" indent="-174708" fontAlgn="base">
              <a:buFont typeface="Arial" panose="020B0604020202020204" pitchFamily="34" charset="0"/>
              <a:buChar char="•"/>
            </a:pPr>
            <a:r>
              <a:rPr lang="en-US" dirty="0">
                <a:uFillTx/>
              </a:rPr>
              <a:t>It helps students better retain course knowledge so they can apply it to different real life situations.</a:t>
            </a:r>
          </a:p>
          <a:p>
            <a:pPr marL="174708" indent="-174708" fontAlgn="base">
              <a:buFont typeface="Arial" panose="020B0604020202020204" pitchFamily="34" charset="0"/>
              <a:buChar char="•"/>
            </a:pPr>
            <a:r>
              <a:rPr lang="en-US" dirty="0">
                <a:uFillTx/>
              </a:rPr>
              <a:t>Captions allow your course to reach more people by improving your search engine page rankings or Search Engine Optimization.</a:t>
            </a:r>
          </a:p>
          <a:p>
            <a:pPr marL="174708" indent="-174708" fontAlgn="base">
              <a:buFont typeface="Arial" panose="020B0604020202020204" pitchFamily="34" charset="0"/>
              <a:buChar char="•"/>
            </a:pPr>
            <a:r>
              <a:rPr lang="en-US" dirty="0">
                <a:uFillTx/>
              </a:rPr>
              <a:t>Most of all, people are able to access your captioned e-learning courses from any </a:t>
            </a:r>
            <a:r>
              <a:rPr lang="en-US" dirty="0" smtClean="0">
                <a:uFillTx/>
              </a:rPr>
              <a:t>device.</a:t>
            </a:r>
            <a:r>
              <a:rPr lang="en-US" baseline="0" dirty="0" smtClean="0">
                <a:uFillTx/>
              </a:rPr>
              <a:t> </a:t>
            </a:r>
            <a:r>
              <a:rPr lang="en-US" dirty="0" smtClean="0">
                <a:uFillTx/>
              </a:rPr>
              <a:t>If </a:t>
            </a:r>
            <a:r>
              <a:rPr lang="en-US" dirty="0">
                <a:uFillTx/>
              </a:rPr>
              <a:t>the video or audio course has captioning, they use it even in a noisy environment</a:t>
            </a:r>
            <a:r>
              <a:rPr lang="en-US" dirty="0" smtClean="0">
                <a:uFillTx/>
              </a:rPr>
              <a:t>.</a:t>
            </a:r>
            <a:endParaRPr lang="en-US" dirty="0">
              <a:uFillTx/>
            </a:endParaRPr>
          </a:p>
          <a:p>
            <a:pPr fontAlgn="base"/>
            <a:endParaRPr lang="en-US" dirty="0">
              <a:uFillTx/>
            </a:endParaRPr>
          </a:p>
          <a:p>
            <a:pPr fontAlgn="base"/>
            <a:r>
              <a:rPr lang="en-US" b="1" dirty="0">
                <a:uFillTx/>
              </a:rPr>
              <a:t>The Right Transcript</a:t>
            </a:r>
          </a:p>
          <a:p>
            <a:pPr fontAlgn="base"/>
            <a:r>
              <a:rPr lang="en-US" dirty="0">
                <a:uFillTx/>
              </a:rPr>
              <a:t>When getting captions done, think about having transcriptions done at the same time. Having a transcript with time stamps ensures completeness and accuracy. It also allows students to search for specific information within the course and ensures that the captions run at the same time as the course narration, displays, and video.</a:t>
            </a:r>
          </a:p>
          <a:p>
            <a:pPr marL="174708" indent="-174708" defTabSz="931774">
              <a:buFont typeface="Arial" panose="020B0604020202020204" pitchFamily="34" charset="0"/>
              <a:buChar char="•"/>
              <a:defRPr>
                <a:uFillTx/>
              </a:defRPr>
            </a:pPr>
            <a:endParaRPr lang="en-US" dirty="0">
              <a:uFillTx/>
            </a:endParaRPr>
          </a:p>
          <a:p>
            <a:endParaRPr lang="en-US" dirty="0">
              <a:uFillTx/>
            </a:endParaRPr>
          </a:p>
        </p:txBody>
      </p:sp>
      <p:sp>
        <p:nvSpPr>
          <p:cNvPr id="4" name="Slide Number Placeholder 3"/>
          <p:cNvSpPr>
            <a:spLocks noGrp="1"/>
          </p:cNvSpPr>
          <p:nvPr>
            <p:ph type="sldNum" sz="quarter" idx="10"/>
          </p:nvPr>
        </p:nvSpPr>
        <p:spPr/>
        <p:txBody>
          <a:bodyPr/>
          <a:lstStyle/>
          <a:p>
            <a:fld id="{FAAF4398-833F-405C-9A2A-B5DEB4B194E2}" type="slidenum">
              <a:rPr lang="en-US" smtClean="0">
                <a:uFillTx/>
              </a:rPr>
              <a:t>8</a:t>
            </a:fld>
            <a:endParaRPr lang="en-US">
              <a:uFillTx/>
            </a:endParaRPr>
          </a:p>
        </p:txBody>
      </p:sp>
    </p:spTree>
    <p:extLst>
      <p:ext uri="{BB962C8B-B14F-4D97-AF65-F5344CB8AC3E}">
        <p14:creationId xmlns:p14="http://schemas.microsoft.com/office/powerpoint/2010/main" val="5699026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endParaRPr lang="en-US" dirty="0">
              <a:uFillTx/>
            </a:endParaRPr>
          </a:p>
        </p:txBody>
      </p:sp>
      <p:sp>
        <p:nvSpPr>
          <p:cNvPr id="4" name="Slide Number Placeholder 3"/>
          <p:cNvSpPr>
            <a:spLocks noGrp="1"/>
          </p:cNvSpPr>
          <p:nvPr>
            <p:ph type="sldNum" sz="quarter" idx="10"/>
          </p:nvPr>
        </p:nvSpPr>
        <p:spPr/>
        <p:txBody>
          <a:bodyPr/>
          <a:lstStyle/>
          <a:p>
            <a:fld id="{FAAF4398-833F-405C-9A2A-B5DEB4B194E2}" type="slidenum">
              <a:rPr lang="en-US" smtClean="0">
                <a:uFillTx/>
              </a:rPr>
              <a:t>9</a:t>
            </a:fld>
            <a:endParaRPr lang="en-US">
              <a:uFillTx/>
            </a:endParaRPr>
          </a:p>
        </p:txBody>
      </p:sp>
    </p:spTree>
    <p:extLst>
      <p:ext uri="{BB962C8B-B14F-4D97-AF65-F5344CB8AC3E}">
        <p14:creationId xmlns:p14="http://schemas.microsoft.com/office/powerpoint/2010/main" val="10016844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smtClean="0">
                <a:uFillTx/>
              </a:rPr>
              <a:t>You</a:t>
            </a:r>
            <a:r>
              <a:rPr lang="en-US" baseline="0" dirty="0" smtClean="0">
                <a:uFillTx/>
              </a:rPr>
              <a:t> can add captions or interactive transcript to YouTube videos  </a:t>
            </a:r>
          </a:p>
          <a:p>
            <a:pPr lvl="1">
              <a:buFont typeface="Arial" pitchFamily="34" charset="0"/>
              <a:buChar char="•"/>
            </a:pPr>
            <a:r>
              <a:rPr lang="en-US" baseline="0" dirty="0" smtClean="0">
                <a:uFillTx/>
              </a:rPr>
              <a:t>This makes your YouTube videos accessible, searchable, and interactive. </a:t>
            </a:r>
          </a:p>
          <a:p>
            <a:pPr lvl="1">
              <a:buFont typeface="Arial" pitchFamily="34" charset="0"/>
              <a:buChar char="•"/>
            </a:pPr>
            <a:r>
              <a:rPr lang="en-US" baseline="0" dirty="0" smtClean="0">
                <a:uFillTx/>
              </a:rPr>
              <a:t>You must upload video to YouTube and be the video owner to add captions </a:t>
            </a:r>
          </a:p>
          <a:p>
            <a:pPr lvl="1">
              <a:buFont typeface="Arial" pitchFamily="34" charset="0"/>
              <a:buChar char="•"/>
            </a:pPr>
            <a:r>
              <a:rPr lang="en-US" baseline="0" dirty="0" smtClean="0">
                <a:uFillTx/>
              </a:rPr>
              <a:t>Automatic is not recommended. (always review and edit before publishing) </a:t>
            </a:r>
          </a:p>
          <a:p>
            <a:endParaRPr lang="en-US" dirty="0">
              <a:uFillTx/>
            </a:endParaRPr>
          </a:p>
        </p:txBody>
      </p:sp>
      <p:sp>
        <p:nvSpPr>
          <p:cNvPr id="4" name="Slide Number Placeholder 3"/>
          <p:cNvSpPr>
            <a:spLocks noGrp="1"/>
          </p:cNvSpPr>
          <p:nvPr>
            <p:ph type="sldNum" sz="quarter" idx="10"/>
          </p:nvPr>
        </p:nvSpPr>
        <p:spPr/>
        <p:txBody>
          <a:bodyPr/>
          <a:lstStyle/>
          <a:p>
            <a:fld id="{FAAF4398-833F-405C-9A2A-B5DEB4B194E2}" type="slidenum">
              <a:rPr lang="en-US" smtClean="0">
                <a:uFillTx/>
              </a:rPr>
              <a:t>10</a:t>
            </a:fld>
            <a:endParaRPr lang="en-US">
              <a:uFillTx/>
            </a:endParaRPr>
          </a:p>
        </p:txBody>
      </p:sp>
    </p:spTree>
    <p:extLst>
      <p:ext uri="{BB962C8B-B14F-4D97-AF65-F5344CB8AC3E}">
        <p14:creationId xmlns:p14="http://schemas.microsoft.com/office/powerpoint/2010/main" val="20886497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fontAlgn="base">
              <a:buFont typeface="Arial" pitchFamily="34" charset="0"/>
              <a:buNone/>
            </a:pPr>
            <a:r>
              <a:rPr lang="en-US" b="1" dirty="0">
                <a:uFillTx/>
              </a:rPr>
              <a:t>Follow Best Practices for Creating Accessible eLearning Videos</a:t>
            </a:r>
          </a:p>
          <a:p>
            <a:pPr fontAlgn="base">
              <a:buFont typeface="Arial" pitchFamily="34" charset="0"/>
              <a:buChar char="•"/>
            </a:pPr>
            <a:r>
              <a:rPr lang="en-US" dirty="0">
                <a:uFillTx/>
              </a:rPr>
              <a:t>Once you decide which type of video you will make and ensure its accessibility, make sure to keep in mind these best practices:</a:t>
            </a:r>
          </a:p>
          <a:p>
            <a:pPr fontAlgn="base">
              <a:buFont typeface="Arial" pitchFamily="34" charset="0"/>
              <a:buChar char="•"/>
            </a:pPr>
            <a:r>
              <a:rPr lang="en-US" b="1" dirty="0">
                <a:uFillTx/>
              </a:rPr>
              <a:t>Short &amp; Sweet:</a:t>
            </a:r>
          </a:p>
          <a:p>
            <a:pPr fontAlgn="base">
              <a:buFont typeface="Arial" pitchFamily="34" charset="0"/>
              <a:buChar char="•"/>
            </a:pPr>
            <a:r>
              <a:rPr lang="en-US" dirty="0">
                <a:uFillTx/>
              </a:rPr>
              <a:t>Short videos around two to three minutes are the most engaging. Consider splitting your content into small digestible chunks to keep your videos snappy. For longer videos, note that engagement drops sharply </a:t>
            </a:r>
            <a:r>
              <a:rPr lang="en-US" dirty="0">
                <a:uFillTx/>
                <a:hlinkClick r:id="rId3"/>
              </a:rPr>
              <a:t>after 6 minutes</a:t>
            </a:r>
            <a:r>
              <a:rPr lang="en-US" dirty="0">
                <a:uFillTx/>
              </a:rPr>
              <a:t>.</a:t>
            </a:r>
          </a:p>
          <a:p>
            <a:pPr fontAlgn="base">
              <a:buFont typeface="Arial" pitchFamily="34" charset="0"/>
              <a:buChar char="•"/>
            </a:pPr>
            <a:r>
              <a:rPr lang="en-US" b="1" dirty="0">
                <a:uFillTx/>
              </a:rPr>
              <a:t>Interactive:</a:t>
            </a:r>
          </a:p>
          <a:p>
            <a:pPr fontAlgn="base">
              <a:buFont typeface="Arial" pitchFamily="34" charset="0"/>
              <a:buChar char="•"/>
            </a:pPr>
            <a:r>
              <a:rPr lang="en-US" dirty="0">
                <a:uFillTx/>
              </a:rPr>
              <a:t>Keep your audience engaged with interactive elements such as quizzes or opportunities for students to give feedback.</a:t>
            </a:r>
          </a:p>
          <a:p>
            <a:pPr fontAlgn="base">
              <a:buFont typeface="Arial" pitchFamily="34" charset="0"/>
              <a:buChar char="•"/>
            </a:pPr>
            <a:r>
              <a:rPr lang="en-US" b="1" dirty="0">
                <a:uFillTx/>
              </a:rPr>
              <a:t>High Quality:</a:t>
            </a:r>
          </a:p>
          <a:p>
            <a:pPr fontAlgn="base">
              <a:buFont typeface="Arial" pitchFamily="34" charset="0"/>
              <a:buChar char="•"/>
            </a:pPr>
            <a:r>
              <a:rPr lang="en-US" dirty="0">
                <a:uFillTx/>
              </a:rPr>
              <a:t>Make sure the visuals and audio are high quality to ensure professionalism and to capture your students’ focus.</a:t>
            </a:r>
          </a:p>
          <a:p>
            <a:pPr fontAlgn="base">
              <a:buFont typeface="Arial" pitchFamily="34" charset="0"/>
              <a:buChar char="•"/>
            </a:pPr>
            <a:r>
              <a:rPr lang="en-US" b="1" dirty="0">
                <a:uFillTx/>
              </a:rPr>
              <a:t>Compressed:</a:t>
            </a:r>
          </a:p>
          <a:p>
            <a:pPr fontAlgn="base">
              <a:buFont typeface="Arial" pitchFamily="34" charset="0"/>
              <a:buChar char="•"/>
            </a:pPr>
            <a:r>
              <a:rPr lang="en-US" dirty="0">
                <a:uFillTx/>
              </a:rPr>
              <a:t>Videos should be compressed, so that users can easily download them, even through a slow Internet connection.</a:t>
            </a:r>
          </a:p>
          <a:p>
            <a:pPr>
              <a:buFont typeface="Arial" pitchFamily="34" charset="0"/>
              <a:buChar char="•"/>
            </a:pPr>
            <a:endParaRPr lang="en-US" dirty="0">
              <a:uFillTx/>
            </a:endParaRPr>
          </a:p>
        </p:txBody>
      </p:sp>
      <p:sp>
        <p:nvSpPr>
          <p:cNvPr id="4" name="Slide Number Placeholder 3"/>
          <p:cNvSpPr>
            <a:spLocks noGrp="1"/>
          </p:cNvSpPr>
          <p:nvPr>
            <p:ph type="sldNum" sz="quarter" idx="10"/>
          </p:nvPr>
        </p:nvSpPr>
        <p:spPr/>
        <p:txBody>
          <a:bodyPr/>
          <a:lstStyle/>
          <a:p>
            <a:fld id="{FAAF4398-833F-405C-9A2A-B5DEB4B194E2}" type="slidenum">
              <a:rPr lang="en-US" smtClean="0">
                <a:uFillTx/>
              </a:rPr>
              <a:t>11</a:t>
            </a:fld>
            <a:endParaRPr lang="en-US">
              <a:uFillTx/>
            </a:endParaRPr>
          </a:p>
        </p:txBody>
      </p:sp>
    </p:spTree>
    <p:extLst>
      <p:ext uri="{BB962C8B-B14F-4D97-AF65-F5344CB8AC3E}">
        <p14:creationId xmlns:p14="http://schemas.microsoft.com/office/powerpoint/2010/main" val="16440024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extLst/>
          </a:lstStyle>
          <a:p>
            <a:fld id="{6AD66492-C837-425E-AB79-399C8BF7FA71}" type="datetimeFigureOut">
              <a:rPr lang="en-US" smtClean="0">
                <a:uFillTx/>
              </a:rPr>
              <a:t>3/28/2017</a:t>
            </a:fld>
            <a:endParaRPr lang="en-US">
              <a:uFillTx/>
            </a:endParaRPr>
          </a:p>
        </p:txBody>
      </p:sp>
      <p:sp>
        <p:nvSpPr>
          <p:cNvPr id="17" name="Footer Placeholder 16"/>
          <p:cNvSpPr>
            <a:spLocks noGrp="1"/>
          </p:cNvSpPr>
          <p:nvPr>
            <p:ph type="ftr" sz="quarter" idx="11"/>
          </p:nvPr>
        </p:nvSpPr>
        <p:spPr/>
        <p:txBody>
          <a:bodyPr/>
          <a:lstStyle>
            <a:extLst/>
          </a:lstStyle>
          <a:p>
            <a:endParaRPr lang="en-US">
              <a:uFillTx/>
            </a:endParaRPr>
          </a:p>
        </p:txBody>
      </p:sp>
      <p:sp>
        <p:nvSpPr>
          <p:cNvPr id="29" name="Slide Number Placeholder 28"/>
          <p:cNvSpPr>
            <a:spLocks noGrp="1"/>
          </p:cNvSpPr>
          <p:nvPr>
            <p:ph type="sldNum" sz="quarter" idx="12"/>
          </p:nvPr>
        </p:nvSpPr>
        <p:spPr/>
        <p:txBody>
          <a:bodyPr/>
          <a:lstStyle>
            <a:extLst/>
          </a:lstStyle>
          <a:p>
            <a:fld id="{0F5ACBF7-60ED-4415-86FD-3402530D8030}" type="slidenum">
              <a:rPr lang="en-US" smtClean="0">
                <a:uFillTx/>
              </a:rPr>
              <a:t>‹#›</a:t>
            </a:fld>
            <a:endParaRPr lang="en-US">
              <a:uFillTx/>
            </a:endParaRPr>
          </a:p>
        </p:txBody>
      </p:sp>
      <p:sp>
        <p:nvSpPr>
          <p:cNvPr id="32" name="Rectangle 31"/>
          <p:cNvSpPr>
            <a:spLocks/>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uFillTx/>
            </a:endParaRPr>
          </a:p>
        </p:txBody>
      </p:sp>
      <p:sp>
        <p:nvSpPr>
          <p:cNvPr id="39" name="Rectangle 38"/>
          <p:cNvSpPr>
            <a:spLocks/>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uFillTx/>
            </a:endParaRPr>
          </a:p>
        </p:txBody>
      </p:sp>
      <p:sp>
        <p:nvSpPr>
          <p:cNvPr id="40" name="Rectangle 39"/>
          <p:cNvSpPr>
            <a:spLocks/>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uFillTx/>
            </a:endParaRPr>
          </a:p>
        </p:txBody>
      </p:sp>
      <p:sp>
        <p:nvSpPr>
          <p:cNvPr id="41" name="Rectangle 40"/>
          <p:cNvSpPr>
            <a:spLocks/>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uFillTx/>
            </a:endParaRPr>
          </a:p>
        </p:txBody>
      </p:sp>
      <p:sp>
        <p:nvSpPr>
          <p:cNvPr id="42" name="Rectangle 41"/>
          <p:cNvSpPr>
            <a:spLocks/>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uFillTx/>
            </a:endParaRPr>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uFillTx/>
              </a:defRPr>
            </a:lvl1pPr>
            <a:extLst/>
          </a:lstStyle>
          <a:p>
            <a:r>
              <a:rPr kumimoji="0" lang="en-US" smtClean="0">
                <a:uFillTx/>
              </a:rPr>
              <a:t>Click to edit Master title style</a:t>
            </a:r>
            <a:endParaRPr kumimoji="0" lang="en-US">
              <a:uFillTx/>
            </a:endParaRPr>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uFillTx/>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uFillTx/>
              </a:rPr>
              <a:t>Click to edit Master subtitle style</a:t>
            </a:r>
            <a:endParaRPr kumimoji="0" lang="en-US">
              <a:uFillTx/>
            </a:endParaRPr>
          </a:p>
        </p:txBody>
      </p:sp>
      <p:sp>
        <p:nvSpPr>
          <p:cNvPr id="56" name="Rectangle 55"/>
          <p:cNvSpPr>
            <a:spLocks/>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uFillTx/>
            </a:endParaRPr>
          </a:p>
        </p:txBody>
      </p:sp>
      <p:sp>
        <p:nvSpPr>
          <p:cNvPr id="65" name="Rectangle 64"/>
          <p:cNvSpPr>
            <a:spLocks/>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uFillTx/>
            </a:endParaRPr>
          </a:p>
        </p:txBody>
      </p:sp>
      <p:sp>
        <p:nvSpPr>
          <p:cNvPr id="66" name="Rectangle 65"/>
          <p:cNvSpPr>
            <a:spLocks/>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uFillTx/>
            </a:endParaRPr>
          </a:p>
        </p:txBody>
      </p:sp>
      <p:sp>
        <p:nvSpPr>
          <p:cNvPr id="67" name="Rectangle 66"/>
          <p:cNvSpPr>
            <a:spLocks/>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uFillTx/>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uFillTx/>
              </a:rPr>
              <a:t>Click to edit Master title style</a:t>
            </a:r>
            <a:endParaRPr kumimoji="0" lang="en-US">
              <a:uFillTx/>
            </a:endParaRPr>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uFillTx/>
              </a:rPr>
              <a:t>Click to edit Master text styles</a:t>
            </a:r>
          </a:p>
          <a:p>
            <a:pPr lvl="1" eaLnBrk="1" latinLnBrk="0" hangingPunct="1"/>
            <a:r>
              <a:rPr lang="en-US" smtClean="0">
                <a:uFillTx/>
              </a:rPr>
              <a:t>Second level</a:t>
            </a:r>
          </a:p>
          <a:p>
            <a:pPr lvl="2" eaLnBrk="1" latinLnBrk="0" hangingPunct="1"/>
            <a:r>
              <a:rPr lang="en-US" smtClean="0">
                <a:uFillTx/>
              </a:rPr>
              <a:t>Third level</a:t>
            </a:r>
          </a:p>
          <a:p>
            <a:pPr lvl="3" eaLnBrk="1" latinLnBrk="0" hangingPunct="1"/>
            <a:r>
              <a:rPr lang="en-US" smtClean="0">
                <a:uFillTx/>
              </a:rPr>
              <a:t>Fourth level</a:t>
            </a:r>
          </a:p>
          <a:p>
            <a:pPr lvl="4" eaLnBrk="1" latinLnBrk="0" hangingPunct="1"/>
            <a:r>
              <a:rPr lang="en-US" smtClean="0">
                <a:uFillTx/>
              </a:rPr>
              <a:t>Fifth level</a:t>
            </a:r>
            <a:endParaRPr kumimoji="0" lang="en-US">
              <a:uFillTx/>
            </a:endParaRPr>
          </a:p>
        </p:txBody>
      </p:sp>
      <p:sp>
        <p:nvSpPr>
          <p:cNvPr id="4" name="Date Placeholder 3"/>
          <p:cNvSpPr>
            <a:spLocks noGrp="1"/>
          </p:cNvSpPr>
          <p:nvPr>
            <p:ph type="dt" sz="half" idx="10"/>
          </p:nvPr>
        </p:nvSpPr>
        <p:spPr/>
        <p:txBody>
          <a:bodyPr/>
          <a:lstStyle>
            <a:extLst/>
          </a:lstStyle>
          <a:p>
            <a:fld id="{6AD66492-C837-425E-AB79-399C8BF7FA71}" type="datetimeFigureOut">
              <a:rPr lang="en-US" smtClean="0">
                <a:uFillTx/>
              </a:rPr>
              <a:t>3/28/2017</a:t>
            </a:fld>
            <a:endParaRPr lang="en-US">
              <a:uFillTx/>
            </a:endParaRPr>
          </a:p>
        </p:txBody>
      </p:sp>
      <p:sp>
        <p:nvSpPr>
          <p:cNvPr id="5" name="Footer Placeholder 4"/>
          <p:cNvSpPr>
            <a:spLocks noGrp="1"/>
          </p:cNvSpPr>
          <p:nvPr>
            <p:ph type="ftr" sz="quarter" idx="11"/>
          </p:nvPr>
        </p:nvSpPr>
        <p:spPr/>
        <p:txBody>
          <a:bodyPr/>
          <a:lstStyle>
            <a:extLst/>
          </a:lstStyle>
          <a:p>
            <a:endParaRPr lang="en-US">
              <a:uFillTx/>
            </a:endParaRPr>
          </a:p>
        </p:txBody>
      </p:sp>
      <p:sp>
        <p:nvSpPr>
          <p:cNvPr id="6" name="Slide Number Placeholder 5"/>
          <p:cNvSpPr>
            <a:spLocks noGrp="1"/>
          </p:cNvSpPr>
          <p:nvPr>
            <p:ph type="sldNum" sz="quarter" idx="12"/>
          </p:nvPr>
        </p:nvSpPr>
        <p:spPr/>
        <p:txBody>
          <a:bodyPr/>
          <a:lstStyle>
            <a:extLst/>
          </a:lstStyle>
          <a:p>
            <a:fld id="{0F5ACBF7-60ED-4415-86FD-3402530D8030}" type="slidenum">
              <a:rPr lang="en-US" smtClean="0">
                <a:uFillTx/>
              </a:rPr>
              <a:t>‹#›</a:t>
            </a:fld>
            <a:endParaRPr lang="en-US">
              <a:uFillTx/>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extLst/>
          </a:lstStyle>
          <a:p>
            <a:r>
              <a:rPr kumimoji="0" lang="en-US" smtClean="0">
                <a:uFillTx/>
              </a:rPr>
              <a:t>Click to edit Master title style</a:t>
            </a:r>
            <a:endParaRPr kumimoji="0" lang="en-US">
              <a:uFillTx/>
            </a:endParaRPr>
          </a:p>
        </p:txBody>
      </p:sp>
      <p:sp>
        <p:nvSpPr>
          <p:cNvPr id="3" name="Vertical Text Placeholder 2"/>
          <p:cNvSpPr>
            <a:spLocks noGrp="1"/>
          </p:cNvSpPr>
          <p:nvPr>
            <p:ph type="body" orient="vert" idx="1"/>
          </p:nvPr>
        </p:nvSpPr>
        <p:spPr>
          <a:xfrm>
            <a:off x="609600" y="274639"/>
            <a:ext cx="5867400" cy="5851525"/>
          </a:xfrm>
        </p:spPr>
        <p:txBody>
          <a:bodyPr vert="eaVert"/>
          <a:lstStyle>
            <a:extLst/>
          </a:lstStyle>
          <a:p>
            <a:pPr lvl="0" eaLnBrk="1" latinLnBrk="0" hangingPunct="1"/>
            <a:r>
              <a:rPr lang="en-US" smtClean="0">
                <a:uFillTx/>
              </a:rPr>
              <a:t>Click to edit Master text styles</a:t>
            </a:r>
          </a:p>
          <a:p>
            <a:pPr lvl="1" eaLnBrk="1" latinLnBrk="0" hangingPunct="1"/>
            <a:r>
              <a:rPr lang="en-US" smtClean="0">
                <a:uFillTx/>
              </a:rPr>
              <a:t>Second level</a:t>
            </a:r>
          </a:p>
          <a:p>
            <a:pPr lvl="2" eaLnBrk="1" latinLnBrk="0" hangingPunct="1"/>
            <a:r>
              <a:rPr lang="en-US" smtClean="0">
                <a:uFillTx/>
              </a:rPr>
              <a:t>Third level</a:t>
            </a:r>
          </a:p>
          <a:p>
            <a:pPr lvl="3" eaLnBrk="1" latinLnBrk="0" hangingPunct="1"/>
            <a:r>
              <a:rPr lang="en-US" smtClean="0">
                <a:uFillTx/>
              </a:rPr>
              <a:t>Fourth level</a:t>
            </a:r>
          </a:p>
          <a:p>
            <a:pPr lvl="4" eaLnBrk="1" latinLnBrk="0" hangingPunct="1"/>
            <a:r>
              <a:rPr lang="en-US" smtClean="0">
                <a:uFillTx/>
              </a:rPr>
              <a:t>Fifth level</a:t>
            </a:r>
            <a:endParaRPr kumimoji="0" lang="en-US">
              <a:uFillTx/>
            </a:endParaRPr>
          </a:p>
        </p:txBody>
      </p:sp>
      <p:sp>
        <p:nvSpPr>
          <p:cNvPr id="4" name="Date Placeholder 3"/>
          <p:cNvSpPr>
            <a:spLocks noGrp="1"/>
          </p:cNvSpPr>
          <p:nvPr>
            <p:ph type="dt" sz="half" idx="10"/>
          </p:nvPr>
        </p:nvSpPr>
        <p:spPr/>
        <p:txBody>
          <a:bodyPr/>
          <a:lstStyle>
            <a:extLst/>
          </a:lstStyle>
          <a:p>
            <a:fld id="{6AD66492-C837-425E-AB79-399C8BF7FA71}" type="datetimeFigureOut">
              <a:rPr lang="en-US" smtClean="0">
                <a:uFillTx/>
              </a:rPr>
              <a:t>3/28/2017</a:t>
            </a:fld>
            <a:endParaRPr lang="en-US">
              <a:uFillTx/>
            </a:endParaRPr>
          </a:p>
        </p:txBody>
      </p:sp>
      <p:sp>
        <p:nvSpPr>
          <p:cNvPr id="5" name="Footer Placeholder 4"/>
          <p:cNvSpPr>
            <a:spLocks noGrp="1"/>
          </p:cNvSpPr>
          <p:nvPr>
            <p:ph type="ftr" sz="quarter" idx="11"/>
          </p:nvPr>
        </p:nvSpPr>
        <p:spPr/>
        <p:txBody>
          <a:bodyPr/>
          <a:lstStyle>
            <a:extLst/>
          </a:lstStyle>
          <a:p>
            <a:endParaRPr lang="en-US">
              <a:uFillTx/>
            </a:endParaRPr>
          </a:p>
        </p:txBody>
      </p:sp>
      <p:sp>
        <p:nvSpPr>
          <p:cNvPr id="6" name="Slide Number Placeholder 5"/>
          <p:cNvSpPr>
            <a:spLocks noGrp="1"/>
          </p:cNvSpPr>
          <p:nvPr>
            <p:ph type="sldNum" sz="quarter" idx="12"/>
          </p:nvPr>
        </p:nvSpPr>
        <p:spPr/>
        <p:txBody>
          <a:bodyPr/>
          <a:lstStyle>
            <a:extLst/>
          </a:lstStyle>
          <a:p>
            <a:fld id="{0F5ACBF7-60ED-4415-86FD-3402530D8030}" type="slidenum">
              <a:rPr lang="en-US" smtClean="0">
                <a:uFillTx/>
              </a:rPr>
              <a:t>‹#›</a:t>
            </a:fld>
            <a:endParaRPr lang="en-US">
              <a:uFillTx/>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uFillTx/>
              </a:rPr>
              <a:t>Click to edit Master title style</a:t>
            </a:r>
            <a:endParaRPr kumimoji="0" lang="en-US">
              <a:uFillTx/>
            </a:endParaRPr>
          </a:p>
        </p:txBody>
      </p:sp>
      <p:sp>
        <p:nvSpPr>
          <p:cNvPr id="3" name="Content Placeholder 2"/>
          <p:cNvSpPr>
            <a:spLocks noGrp="1"/>
          </p:cNvSpPr>
          <p:nvPr>
            <p:ph idx="1"/>
          </p:nvPr>
        </p:nvSpPr>
        <p:spPr/>
        <p:txBody>
          <a:bodyPr/>
          <a:lstStyle>
            <a:extLst/>
          </a:lstStyle>
          <a:p>
            <a:pPr lvl="0" eaLnBrk="1" latinLnBrk="0" hangingPunct="1"/>
            <a:r>
              <a:rPr lang="en-US" smtClean="0">
                <a:uFillTx/>
              </a:rPr>
              <a:t>Click to edit Master text styles</a:t>
            </a:r>
          </a:p>
          <a:p>
            <a:pPr lvl="1" eaLnBrk="1" latinLnBrk="0" hangingPunct="1"/>
            <a:r>
              <a:rPr lang="en-US" smtClean="0">
                <a:uFillTx/>
              </a:rPr>
              <a:t>Second level</a:t>
            </a:r>
          </a:p>
          <a:p>
            <a:pPr lvl="2" eaLnBrk="1" latinLnBrk="0" hangingPunct="1"/>
            <a:r>
              <a:rPr lang="en-US" smtClean="0">
                <a:uFillTx/>
              </a:rPr>
              <a:t>Third level</a:t>
            </a:r>
          </a:p>
          <a:p>
            <a:pPr lvl="3" eaLnBrk="1" latinLnBrk="0" hangingPunct="1"/>
            <a:r>
              <a:rPr lang="en-US" smtClean="0">
                <a:uFillTx/>
              </a:rPr>
              <a:t>Fourth level</a:t>
            </a:r>
          </a:p>
          <a:p>
            <a:pPr lvl="4" eaLnBrk="1" latinLnBrk="0" hangingPunct="1"/>
            <a:r>
              <a:rPr lang="en-US" smtClean="0">
                <a:uFillTx/>
              </a:rPr>
              <a:t>Fifth level</a:t>
            </a:r>
            <a:endParaRPr kumimoji="0" lang="en-US">
              <a:uFillTx/>
            </a:endParaRPr>
          </a:p>
        </p:txBody>
      </p:sp>
      <p:sp>
        <p:nvSpPr>
          <p:cNvPr id="4" name="Date Placeholder 3"/>
          <p:cNvSpPr>
            <a:spLocks noGrp="1"/>
          </p:cNvSpPr>
          <p:nvPr>
            <p:ph type="dt" sz="half" idx="10"/>
          </p:nvPr>
        </p:nvSpPr>
        <p:spPr/>
        <p:txBody>
          <a:bodyPr/>
          <a:lstStyle>
            <a:extLst/>
          </a:lstStyle>
          <a:p>
            <a:fld id="{6AD66492-C837-425E-AB79-399C8BF7FA71}" type="datetimeFigureOut">
              <a:rPr lang="en-US" smtClean="0">
                <a:uFillTx/>
              </a:rPr>
              <a:t>3/28/2017</a:t>
            </a:fld>
            <a:endParaRPr lang="en-US">
              <a:uFillTx/>
            </a:endParaRPr>
          </a:p>
        </p:txBody>
      </p:sp>
      <p:sp>
        <p:nvSpPr>
          <p:cNvPr id="5" name="Footer Placeholder 4"/>
          <p:cNvSpPr>
            <a:spLocks noGrp="1"/>
          </p:cNvSpPr>
          <p:nvPr>
            <p:ph type="ftr" sz="quarter" idx="11"/>
          </p:nvPr>
        </p:nvSpPr>
        <p:spPr/>
        <p:txBody>
          <a:bodyPr/>
          <a:lstStyle>
            <a:extLst/>
          </a:lstStyle>
          <a:p>
            <a:endParaRPr lang="en-US">
              <a:uFillTx/>
            </a:endParaRPr>
          </a:p>
        </p:txBody>
      </p:sp>
      <p:sp>
        <p:nvSpPr>
          <p:cNvPr id="6" name="Slide Number Placeholder 5"/>
          <p:cNvSpPr>
            <a:spLocks noGrp="1"/>
          </p:cNvSpPr>
          <p:nvPr>
            <p:ph type="sldNum" sz="quarter" idx="12"/>
          </p:nvPr>
        </p:nvSpPr>
        <p:spPr/>
        <p:txBody>
          <a:bodyPr/>
          <a:lstStyle>
            <a:extLst/>
          </a:lstStyle>
          <a:p>
            <a:fld id="{0F5ACBF7-60ED-4415-86FD-3402530D8030}" type="slidenum">
              <a:rPr lang="en-US" smtClean="0">
                <a:uFillTx/>
              </a:rPr>
              <a:t>‹#›</a:t>
            </a:fld>
            <a:endParaRPr lang="en-US">
              <a:uFillTx/>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uFillTx/>
            </a:endParaRPr>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uFillTx/>
            </a:endParaRPr>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uFillTx/>
            </a:endParaRPr>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uFillTx/>
            </a:endParaRPr>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uFillTx/>
            </a:endParaRPr>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uFillTx/>
            </a:endParaRPr>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uFillTx/>
            </a:endParaRPr>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uFillTx/>
            </a:endParaRPr>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uFillTx/>
            </a:endParaRPr>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uFillTx/>
            </a:endParaRPr>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uFillTx/>
            </a:endParaRPr>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uFillTx/>
            </a:endParaRPr>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uFillTx/>
            </a:endParaRPr>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uFillTx/>
            </a:endParaRPr>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uFillTx/>
            </a:endParaRPr>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uFillTx/>
              </a:defRPr>
            </a:lvl1pPr>
            <a:lvl2pPr>
              <a:buNone/>
              <a:defRPr sz="1800">
                <a:solidFill>
                  <a:schemeClr val="tx1">
                    <a:tint val="75000"/>
                  </a:schemeClr>
                </a:solidFill>
                <a:uFillTx/>
              </a:defRPr>
            </a:lvl2pPr>
            <a:lvl3pPr>
              <a:buNone/>
              <a:defRPr sz="1600">
                <a:solidFill>
                  <a:schemeClr val="tx1">
                    <a:tint val="75000"/>
                  </a:schemeClr>
                </a:solidFill>
                <a:uFillTx/>
              </a:defRPr>
            </a:lvl3pPr>
            <a:lvl4pPr>
              <a:buNone/>
              <a:defRPr sz="1400">
                <a:solidFill>
                  <a:schemeClr val="tx1">
                    <a:tint val="75000"/>
                  </a:schemeClr>
                </a:solidFill>
                <a:uFillTx/>
              </a:defRPr>
            </a:lvl4pPr>
            <a:lvl5pPr>
              <a:buNone/>
              <a:defRPr sz="1400">
                <a:solidFill>
                  <a:schemeClr val="tx1">
                    <a:tint val="75000"/>
                  </a:schemeClr>
                </a:solidFill>
                <a:uFillTx/>
              </a:defRPr>
            </a:lvl5pPr>
            <a:extLst/>
          </a:lstStyle>
          <a:p>
            <a:pPr lvl="0" eaLnBrk="1" latinLnBrk="0" hangingPunct="1"/>
            <a:r>
              <a:rPr kumimoji="0" lang="en-US" smtClean="0">
                <a:uFillTx/>
              </a:rPr>
              <a:t>Click to edit Master text styles</a:t>
            </a:r>
          </a:p>
        </p:txBody>
      </p:sp>
      <p:sp>
        <p:nvSpPr>
          <p:cNvPr id="4" name="Date Placeholder 3"/>
          <p:cNvSpPr>
            <a:spLocks noGrp="1"/>
          </p:cNvSpPr>
          <p:nvPr>
            <p:ph type="dt" sz="half" idx="10"/>
          </p:nvPr>
        </p:nvSpPr>
        <p:spPr/>
        <p:txBody>
          <a:bodyPr/>
          <a:lstStyle>
            <a:extLst/>
          </a:lstStyle>
          <a:p>
            <a:fld id="{6AD66492-C837-425E-AB79-399C8BF7FA71}" type="datetimeFigureOut">
              <a:rPr lang="en-US" smtClean="0">
                <a:uFillTx/>
              </a:rPr>
              <a:t>3/28/2017</a:t>
            </a:fld>
            <a:endParaRPr lang="en-US">
              <a:uFillTx/>
            </a:endParaRPr>
          </a:p>
        </p:txBody>
      </p:sp>
      <p:sp>
        <p:nvSpPr>
          <p:cNvPr id="5" name="Footer Placeholder 4"/>
          <p:cNvSpPr>
            <a:spLocks noGrp="1"/>
          </p:cNvSpPr>
          <p:nvPr>
            <p:ph type="ftr" sz="quarter" idx="11"/>
          </p:nvPr>
        </p:nvSpPr>
        <p:spPr/>
        <p:txBody>
          <a:bodyPr/>
          <a:lstStyle>
            <a:extLst/>
          </a:lstStyle>
          <a:p>
            <a:endParaRPr lang="en-US">
              <a:uFillTx/>
            </a:endParaRPr>
          </a:p>
        </p:txBody>
      </p:sp>
      <p:sp>
        <p:nvSpPr>
          <p:cNvPr id="6" name="Slide Number Placeholder 5"/>
          <p:cNvSpPr>
            <a:spLocks noGrp="1"/>
          </p:cNvSpPr>
          <p:nvPr>
            <p:ph type="sldNum" sz="quarter" idx="12"/>
          </p:nvPr>
        </p:nvSpPr>
        <p:spPr/>
        <p:txBody>
          <a:bodyPr/>
          <a:lstStyle>
            <a:extLst/>
          </a:lstStyle>
          <a:p>
            <a:fld id="{0F5ACBF7-60ED-4415-86FD-3402530D8030}" type="slidenum">
              <a:rPr lang="en-US" smtClean="0">
                <a:uFillTx/>
              </a:rPr>
              <a:t>‹#›</a:t>
            </a:fld>
            <a:endParaRPr lang="en-US">
              <a:uFillTx/>
            </a:endParaRPr>
          </a:p>
        </p:txBody>
      </p:sp>
      <p:sp>
        <p:nvSpPr>
          <p:cNvPr id="7" name="Rectangle 6"/>
          <p:cNvSpPr>
            <a:spLocks/>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uFillTx/>
            </a:endParaRPr>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uFillTx/>
              </a:defRPr>
            </a:lvl1pPr>
            <a:extLst/>
          </a:lstStyle>
          <a:p>
            <a:r>
              <a:rPr kumimoji="0" lang="en-US" smtClean="0">
                <a:uFillTx/>
              </a:rPr>
              <a:t>Click to edit Master title style</a:t>
            </a:r>
            <a:endParaRPr kumimoji="0" lang="en-US">
              <a:uFillTx/>
            </a:endParaRPr>
          </a:p>
        </p:txBody>
      </p:sp>
      <p:sp>
        <p:nvSpPr>
          <p:cNvPr id="8" name="Rectangle 7"/>
          <p:cNvSpPr>
            <a:spLocks/>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uFillTx/>
            </a:endParaRPr>
          </a:p>
        </p:txBody>
      </p:sp>
      <p:sp>
        <p:nvSpPr>
          <p:cNvPr id="9" name="Rectangle 8"/>
          <p:cNvSpPr>
            <a:spLocks/>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uFillTx/>
            </a:endParaRPr>
          </a:p>
        </p:txBody>
      </p:sp>
      <p:sp>
        <p:nvSpPr>
          <p:cNvPr id="10" name="Rectangle 9"/>
          <p:cNvSpPr>
            <a:spLocks/>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uFillTx/>
            </a:endParaRPr>
          </a:p>
        </p:txBody>
      </p:sp>
      <p:sp>
        <p:nvSpPr>
          <p:cNvPr id="11" name="Rectangle 10"/>
          <p:cNvSpPr>
            <a:spLocks/>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uFillTx/>
            </a:endParaRPr>
          </a:p>
        </p:txBody>
      </p:sp>
      <p:sp>
        <p:nvSpPr>
          <p:cNvPr id="12" name="Rectangle 11"/>
          <p:cNvSpPr>
            <a:spLocks/>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uFillTx/>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extLst/>
          </a:lstStyle>
          <a:p>
            <a:r>
              <a:rPr kumimoji="0" lang="en-US" smtClean="0">
                <a:uFillTx/>
              </a:rPr>
              <a:t>Click to edit Master title style</a:t>
            </a:r>
            <a:endParaRPr kumimoji="0" lang="en-US">
              <a:uFillTx/>
            </a:endParaRPr>
          </a:p>
        </p:txBody>
      </p:sp>
      <p:sp>
        <p:nvSpPr>
          <p:cNvPr id="3" name="Content Placeholder 2"/>
          <p:cNvSpPr>
            <a:spLocks noGrp="1"/>
          </p:cNvSpPr>
          <p:nvPr>
            <p:ph sz="half" idx="1"/>
          </p:nvPr>
        </p:nvSpPr>
        <p:spPr>
          <a:xfrm>
            <a:off x="464344" y="1770501"/>
            <a:ext cx="4038600" cy="4525963"/>
          </a:xfrm>
        </p:spPr>
        <p:txBody>
          <a:bodyPr/>
          <a:lstStyle>
            <a:lvl1pPr>
              <a:defRPr sz="2800">
                <a:uFillTx/>
              </a:defRPr>
            </a:lvl1pPr>
            <a:lvl2pPr>
              <a:defRPr sz="2400">
                <a:uFillTx/>
              </a:defRPr>
            </a:lvl2pPr>
            <a:lvl3pPr>
              <a:defRPr sz="2000">
                <a:uFillTx/>
              </a:defRPr>
            </a:lvl3pPr>
            <a:lvl4pPr>
              <a:defRPr sz="1800">
                <a:uFillTx/>
              </a:defRPr>
            </a:lvl4pPr>
            <a:lvl5pPr>
              <a:defRPr sz="1800">
                <a:uFillTx/>
              </a:defRPr>
            </a:lvl5pPr>
            <a:extLst/>
          </a:lstStyle>
          <a:p>
            <a:pPr lvl="0" eaLnBrk="1" latinLnBrk="0" hangingPunct="1"/>
            <a:r>
              <a:rPr lang="en-US" smtClean="0">
                <a:uFillTx/>
              </a:rPr>
              <a:t>Click to edit Master text styles</a:t>
            </a:r>
          </a:p>
          <a:p>
            <a:pPr lvl="1" eaLnBrk="1" latinLnBrk="0" hangingPunct="1"/>
            <a:r>
              <a:rPr lang="en-US" smtClean="0">
                <a:uFillTx/>
              </a:rPr>
              <a:t>Second level</a:t>
            </a:r>
          </a:p>
          <a:p>
            <a:pPr lvl="2" eaLnBrk="1" latinLnBrk="0" hangingPunct="1"/>
            <a:r>
              <a:rPr lang="en-US" smtClean="0">
                <a:uFillTx/>
              </a:rPr>
              <a:t>Third level</a:t>
            </a:r>
          </a:p>
          <a:p>
            <a:pPr lvl="3" eaLnBrk="1" latinLnBrk="0" hangingPunct="1"/>
            <a:r>
              <a:rPr lang="en-US" smtClean="0">
                <a:uFillTx/>
              </a:rPr>
              <a:t>Fourth level</a:t>
            </a:r>
          </a:p>
          <a:p>
            <a:pPr lvl="4" eaLnBrk="1" latinLnBrk="0" hangingPunct="1"/>
            <a:r>
              <a:rPr lang="en-US" smtClean="0">
                <a:uFillTx/>
              </a:rPr>
              <a:t>Fifth level</a:t>
            </a:r>
            <a:endParaRPr kumimoji="0" lang="en-US">
              <a:uFillTx/>
            </a:endParaRPr>
          </a:p>
        </p:txBody>
      </p:sp>
      <p:sp>
        <p:nvSpPr>
          <p:cNvPr id="4" name="Content Placeholder 3"/>
          <p:cNvSpPr>
            <a:spLocks noGrp="1"/>
          </p:cNvSpPr>
          <p:nvPr>
            <p:ph sz="half" idx="2"/>
          </p:nvPr>
        </p:nvSpPr>
        <p:spPr>
          <a:xfrm>
            <a:off x="4655344" y="1770501"/>
            <a:ext cx="4038600" cy="4525963"/>
          </a:xfrm>
        </p:spPr>
        <p:txBody>
          <a:bodyPr/>
          <a:lstStyle>
            <a:lvl1pPr>
              <a:defRPr sz="2800">
                <a:uFillTx/>
              </a:defRPr>
            </a:lvl1pPr>
            <a:lvl2pPr>
              <a:defRPr sz="2400">
                <a:uFillTx/>
              </a:defRPr>
            </a:lvl2pPr>
            <a:lvl3pPr>
              <a:defRPr sz="2000">
                <a:uFillTx/>
              </a:defRPr>
            </a:lvl3pPr>
            <a:lvl4pPr>
              <a:defRPr sz="1800">
                <a:uFillTx/>
              </a:defRPr>
            </a:lvl4pPr>
            <a:lvl5pPr>
              <a:defRPr sz="1800">
                <a:uFillTx/>
              </a:defRPr>
            </a:lvl5pPr>
            <a:extLst/>
          </a:lstStyle>
          <a:p>
            <a:pPr lvl="0" eaLnBrk="1" latinLnBrk="0" hangingPunct="1"/>
            <a:r>
              <a:rPr lang="en-US" smtClean="0">
                <a:uFillTx/>
              </a:rPr>
              <a:t>Click to edit Master text styles</a:t>
            </a:r>
          </a:p>
          <a:p>
            <a:pPr lvl="1" eaLnBrk="1" latinLnBrk="0" hangingPunct="1"/>
            <a:r>
              <a:rPr lang="en-US" smtClean="0">
                <a:uFillTx/>
              </a:rPr>
              <a:t>Second level</a:t>
            </a:r>
          </a:p>
          <a:p>
            <a:pPr lvl="2" eaLnBrk="1" latinLnBrk="0" hangingPunct="1"/>
            <a:r>
              <a:rPr lang="en-US" smtClean="0">
                <a:uFillTx/>
              </a:rPr>
              <a:t>Third level</a:t>
            </a:r>
          </a:p>
          <a:p>
            <a:pPr lvl="3" eaLnBrk="1" latinLnBrk="0" hangingPunct="1"/>
            <a:r>
              <a:rPr lang="en-US" smtClean="0">
                <a:uFillTx/>
              </a:rPr>
              <a:t>Fourth level</a:t>
            </a:r>
          </a:p>
          <a:p>
            <a:pPr lvl="4" eaLnBrk="1" latinLnBrk="0" hangingPunct="1"/>
            <a:r>
              <a:rPr lang="en-US" smtClean="0">
                <a:uFillTx/>
              </a:rPr>
              <a:t>Fifth level</a:t>
            </a:r>
            <a:endParaRPr kumimoji="0" lang="en-US">
              <a:uFillTx/>
            </a:endParaRPr>
          </a:p>
        </p:txBody>
      </p:sp>
      <p:sp>
        <p:nvSpPr>
          <p:cNvPr id="5" name="Date Placeholder 4"/>
          <p:cNvSpPr>
            <a:spLocks noGrp="1"/>
          </p:cNvSpPr>
          <p:nvPr>
            <p:ph type="dt" sz="half" idx="10"/>
          </p:nvPr>
        </p:nvSpPr>
        <p:spPr/>
        <p:txBody>
          <a:bodyPr/>
          <a:lstStyle>
            <a:extLst/>
          </a:lstStyle>
          <a:p>
            <a:fld id="{6AD66492-C837-425E-AB79-399C8BF7FA71}" type="datetimeFigureOut">
              <a:rPr lang="en-US" smtClean="0">
                <a:uFillTx/>
              </a:rPr>
              <a:t>3/28/2017</a:t>
            </a:fld>
            <a:endParaRPr lang="en-US">
              <a:uFillTx/>
            </a:endParaRPr>
          </a:p>
        </p:txBody>
      </p:sp>
      <p:sp>
        <p:nvSpPr>
          <p:cNvPr id="6" name="Footer Placeholder 5"/>
          <p:cNvSpPr>
            <a:spLocks noGrp="1"/>
          </p:cNvSpPr>
          <p:nvPr>
            <p:ph type="ftr" sz="quarter" idx="11"/>
          </p:nvPr>
        </p:nvSpPr>
        <p:spPr/>
        <p:txBody>
          <a:bodyPr/>
          <a:lstStyle>
            <a:extLst/>
          </a:lstStyle>
          <a:p>
            <a:endParaRPr lang="en-US">
              <a:uFillTx/>
            </a:endParaRPr>
          </a:p>
        </p:txBody>
      </p:sp>
      <p:sp>
        <p:nvSpPr>
          <p:cNvPr id="7" name="Slide Number Placeholder 6"/>
          <p:cNvSpPr>
            <a:spLocks noGrp="1"/>
          </p:cNvSpPr>
          <p:nvPr>
            <p:ph type="sldNum" sz="quarter" idx="12"/>
          </p:nvPr>
        </p:nvSpPr>
        <p:spPr/>
        <p:txBody>
          <a:bodyPr/>
          <a:lstStyle>
            <a:extLst/>
          </a:lstStyle>
          <a:p>
            <a:fld id="{0F5ACBF7-60ED-4415-86FD-3402530D8030}" type="slidenum">
              <a:rPr lang="en-US" smtClean="0">
                <a:uFillTx/>
              </a:rPr>
              <a:t>‹#›</a:t>
            </a:fld>
            <a:endParaRPr lang="en-US">
              <a:uFillTx/>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5" name="Rectangle 24"/>
          <p:cNvSpPr>
            <a:spLocks/>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uFillTx/>
            </a:endParaRPr>
          </a:p>
        </p:txBody>
      </p:sp>
      <p:sp>
        <p:nvSpPr>
          <p:cNvPr id="2" name="Title 1"/>
          <p:cNvSpPr>
            <a:spLocks noGrp="1"/>
          </p:cNvSpPr>
          <p:nvPr>
            <p:ph type="title"/>
          </p:nvPr>
        </p:nvSpPr>
        <p:spPr>
          <a:xfrm>
            <a:off x="504824" y="512064"/>
            <a:ext cx="7772400" cy="914400"/>
          </a:xfrm>
        </p:spPr>
        <p:txBody>
          <a:bodyPr anchor="t"/>
          <a:lstStyle>
            <a:lvl1pPr>
              <a:defRPr sz="4000">
                <a:uFillTx/>
              </a:defRPr>
            </a:lvl1pPr>
            <a:extLst/>
          </a:lstStyle>
          <a:p>
            <a:r>
              <a:rPr kumimoji="0" lang="en-US" smtClean="0">
                <a:uFillTx/>
              </a:rPr>
              <a:t>Click to edit Master title style</a:t>
            </a:r>
            <a:endParaRPr kumimoji="0" lang="en-US">
              <a:uFillTx/>
            </a:endParaRPr>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uFillTx/>
              </a:defRPr>
            </a:lvl1pPr>
            <a:lvl2pPr>
              <a:buNone/>
              <a:defRPr sz="2000" b="1">
                <a:uFillTx/>
              </a:defRPr>
            </a:lvl2pPr>
            <a:lvl3pPr>
              <a:buNone/>
              <a:defRPr sz="1800" b="1">
                <a:uFillTx/>
              </a:defRPr>
            </a:lvl3pPr>
            <a:lvl4pPr>
              <a:buNone/>
              <a:defRPr sz="1600" b="1">
                <a:uFillTx/>
              </a:defRPr>
            </a:lvl4pPr>
            <a:lvl5pPr>
              <a:buNone/>
              <a:defRPr sz="1600" b="1">
                <a:uFillTx/>
              </a:defRPr>
            </a:lvl5pPr>
            <a:extLst/>
          </a:lstStyle>
          <a:p>
            <a:pPr lvl="0" eaLnBrk="1" latinLnBrk="0" hangingPunct="1"/>
            <a:r>
              <a:rPr kumimoji="0" lang="en-US" smtClean="0">
                <a:uFillTx/>
              </a:rPr>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uFillTx/>
              </a:defRPr>
            </a:lvl1pPr>
            <a:lvl2pPr>
              <a:buNone/>
              <a:defRPr sz="2000" b="1">
                <a:uFillTx/>
              </a:defRPr>
            </a:lvl2pPr>
            <a:lvl3pPr>
              <a:buNone/>
              <a:defRPr sz="1800" b="1">
                <a:uFillTx/>
              </a:defRPr>
            </a:lvl3pPr>
            <a:lvl4pPr>
              <a:buNone/>
              <a:defRPr sz="1600" b="1">
                <a:uFillTx/>
              </a:defRPr>
            </a:lvl4pPr>
            <a:lvl5pPr>
              <a:buNone/>
              <a:defRPr sz="1600" b="1">
                <a:uFillTx/>
              </a:defRPr>
            </a:lvl5pPr>
            <a:extLst/>
          </a:lstStyle>
          <a:p>
            <a:pPr lvl="0" eaLnBrk="1" latinLnBrk="0" hangingPunct="1"/>
            <a:r>
              <a:rPr kumimoji="0" lang="en-US" smtClean="0">
                <a:uFillTx/>
              </a:rPr>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uFillTx/>
              </a:defRPr>
            </a:lvl1pPr>
            <a:lvl2pPr>
              <a:defRPr sz="2000">
                <a:uFillTx/>
              </a:defRPr>
            </a:lvl2pPr>
            <a:lvl3pPr>
              <a:defRPr sz="1800">
                <a:uFillTx/>
              </a:defRPr>
            </a:lvl3pPr>
            <a:lvl4pPr>
              <a:defRPr sz="1600">
                <a:uFillTx/>
              </a:defRPr>
            </a:lvl4pPr>
            <a:lvl5pPr>
              <a:defRPr sz="1600">
                <a:uFillTx/>
              </a:defRPr>
            </a:lvl5pPr>
            <a:extLst/>
          </a:lstStyle>
          <a:p>
            <a:pPr lvl="0" eaLnBrk="1" latinLnBrk="0" hangingPunct="1"/>
            <a:r>
              <a:rPr lang="en-US" smtClean="0">
                <a:uFillTx/>
              </a:rPr>
              <a:t>Click to edit Master text styles</a:t>
            </a:r>
          </a:p>
          <a:p>
            <a:pPr lvl="1" eaLnBrk="1" latinLnBrk="0" hangingPunct="1"/>
            <a:r>
              <a:rPr lang="en-US" smtClean="0">
                <a:uFillTx/>
              </a:rPr>
              <a:t>Second level</a:t>
            </a:r>
          </a:p>
          <a:p>
            <a:pPr lvl="2" eaLnBrk="1" latinLnBrk="0" hangingPunct="1"/>
            <a:r>
              <a:rPr lang="en-US" smtClean="0">
                <a:uFillTx/>
              </a:rPr>
              <a:t>Third level</a:t>
            </a:r>
          </a:p>
          <a:p>
            <a:pPr lvl="3" eaLnBrk="1" latinLnBrk="0" hangingPunct="1"/>
            <a:r>
              <a:rPr lang="en-US" smtClean="0">
                <a:uFillTx/>
              </a:rPr>
              <a:t>Fourth level</a:t>
            </a:r>
          </a:p>
          <a:p>
            <a:pPr lvl="4" eaLnBrk="1" latinLnBrk="0" hangingPunct="1"/>
            <a:r>
              <a:rPr lang="en-US" smtClean="0">
                <a:uFillTx/>
              </a:rPr>
              <a:t>Fifth level</a:t>
            </a:r>
            <a:endParaRPr kumimoji="0" lang="en-US">
              <a:uFillTx/>
            </a:endParaRPr>
          </a:p>
        </p:txBody>
      </p:sp>
      <p:sp>
        <p:nvSpPr>
          <p:cNvPr id="6" name="Content Placeholder 5"/>
          <p:cNvSpPr>
            <a:spLocks noGrp="1"/>
          </p:cNvSpPr>
          <p:nvPr>
            <p:ph sz="quarter" idx="4"/>
          </p:nvPr>
        </p:nvSpPr>
        <p:spPr>
          <a:xfrm>
            <a:off x="4645025" y="2459037"/>
            <a:ext cx="4041775" cy="3959352"/>
          </a:xfrm>
        </p:spPr>
        <p:txBody>
          <a:bodyPr/>
          <a:lstStyle>
            <a:lvl1pPr>
              <a:defRPr sz="2400">
                <a:uFillTx/>
              </a:defRPr>
            </a:lvl1pPr>
            <a:lvl2pPr>
              <a:defRPr sz="2000">
                <a:uFillTx/>
              </a:defRPr>
            </a:lvl2pPr>
            <a:lvl3pPr>
              <a:defRPr sz="1800">
                <a:uFillTx/>
              </a:defRPr>
            </a:lvl3pPr>
            <a:lvl4pPr>
              <a:defRPr sz="1600">
                <a:uFillTx/>
              </a:defRPr>
            </a:lvl4pPr>
            <a:lvl5pPr>
              <a:defRPr sz="1600">
                <a:uFillTx/>
              </a:defRPr>
            </a:lvl5pPr>
            <a:extLst/>
          </a:lstStyle>
          <a:p>
            <a:pPr lvl="0" eaLnBrk="1" latinLnBrk="0" hangingPunct="1"/>
            <a:r>
              <a:rPr lang="en-US" smtClean="0">
                <a:uFillTx/>
              </a:rPr>
              <a:t>Click to edit Master text styles</a:t>
            </a:r>
          </a:p>
          <a:p>
            <a:pPr lvl="1" eaLnBrk="1" latinLnBrk="0" hangingPunct="1"/>
            <a:r>
              <a:rPr lang="en-US" smtClean="0">
                <a:uFillTx/>
              </a:rPr>
              <a:t>Second level</a:t>
            </a:r>
          </a:p>
          <a:p>
            <a:pPr lvl="2" eaLnBrk="1" latinLnBrk="0" hangingPunct="1"/>
            <a:r>
              <a:rPr lang="en-US" smtClean="0">
                <a:uFillTx/>
              </a:rPr>
              <a:t>Third level</a:t>
            </a:r>
          </a:p>
          <a:p>
            <a:pPr lvl="3" eaLnBrk="1" latinLnBrk="0" hangingPunct="1"/>
            <a:r>
              <a:rPr lang="en-US" smtClean="0">
                <a:uFillTx/>
              </a:rPr>
              <a:t>Fourth level</a:t>
            </a:r>
          </a:p>
          <a:p>
            <a:pPr lvl="4" eaLnBrk="1" latinLnBrk="0" hangingPunct="1"/>
            <a:r>
              <a:rPr lang="en-US" smtClean="0">
                <a:uFillTx/>
              </a:rPr>
              <a:t>Fifth level</a:t>
            </a:r>
            <a:endParaRPr kumimoji="0" lang="en-US">
              <a:uFillTx/>
            </a:endParaRPr>
          </a:p>
        </p:txBody>
      </p:sp>
      <p:sp>
        <p:nvSpPr>
          <p:cNvPr id="7" name="Date Placeholder 6"/>
          <p:cNvSpPr>
            <a:spLocks noGrp="1"/>
          </p:cNvSpPr>
          <p:nvPr>
            <p:ph type="dt" sz="half" idx="10"/>
          </p:nvPr>
        </p:nvSpPr>
        <p:spPr/>
        <p:txBody>
          <a:bodyPr/>
          <a:lstStyle>
            <a:extLst/>
          </a:lstStyle>
          <a:p>
            <a:fld id="{6AD66492-C837-425E-AB79-399C8BF7FA71}" type="datetimeFigureOut">
              <a:rPr lang="en-US" smtClean="0">
                <a:uFillTx/>
              </a:rPr>
              <a:t>3/28/2017</a:t>
            </a:fld>
            <a:endParaRPr lang="en-US">
              <a:uFillTx/>
            </a:endParaRPr>
          </a:p>
        </p:txBody>
      </p:sp>
      <p:sp>
        <p:nvSpPr>
          <p:cNvPr id="8" name="Footer Placeholder 7"/>
          <p:cNvSpPr>
            <a:spLocks noGrp="1"/>
          </p:cNvSpPr>
          <p:nvPr>
            <p:ph type="ftr" sz="quarter" idx="11"/>
          </p:nvPr>
        </p:nvSpPr>
        <p:spPr/>
        <p:txBody>
          <a:bodyPr/>
          <a:lstStyle>
            <a:extLst/>
          </a:lstStyle>
          <a:p>
            <a:endParaRPr lang="en-US">
              <a:uFillTx/>
            </a:endParaRPr>
          </a:p>
        </p:txBody>
      </p:sp>
      <p:sp>
        <p:nvSpPr>
          <p:cNvPr id="9" name="Slide Number Placeholder 8"/>
          <p:cNvSpPr>
            <a:spLocks noGrp="1"/>
          </p:cNvSpPr>
          <p:nvPr>
            <p:ph type="sldNum" sz="quarter" idx="12"/>
          </p:nvPr>
        </p:nvSpPr>
        <p:spPr/>
        <p:txBody>
          <a:bodyPr/>
          <a:lstStyle>
            <a:extLst/>
          </a:lstStyle>
          <a:p>
            <a:fld id="{0F5ACBF7-60ED-4415-86FD-3402530D8030}" type="slidenum">
              <a:rPr lang="en-US" smtClean="0">
                <a:uFillTx/>
              </a:rPr>
              <a:t>‹#›</a:t>
            </a:fld>
            <a:endParaRPr lang="en-US">
              <a:uFillTx/>
            </a:endParaRPr>
          </a:p>
        </p:txBody>
      </p:sp>
      <p:sp>
        <p:nvSpPr>
          <p:cNvPr id="16" name="Rectangle 15"/>
          <p:cNvSpPr>
            <a:spLocks/>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uFillTx/>
            </a:endParaRPr>
          </a:p>
        </p:txBody>
      </p:sp>
      <p:sp>
        <p:nvSpPr>
          <p:cNvPr id="17" name="Rectangle 16"/>
          <p:cNvSpPr>
            <a:spLocks/>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uFillTx/>
            </a:endParaRPr>
          </a:p>
        </p:txBody>
      </p:sp>
      <p:sp>
        <p:nvSpPr>
          <p:cNvPr id="18" name="Rectangle 17"/>
          <p:cNvSpPr>
            <a:spLocks/>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uFillTx/>
            </a:endParaRPr>
          </a:p>
        </p:txBody>
      </p:sp>
      <p:sp>
        <p:nvSpPr>
          <p:cNvPr id="19" name="Rectangle 18"/>
          <p:cNvSpPr>
            <a:spLocks/>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uFillTx/>
            </a:endParaRPr>
          </a:p>
        </p:txBody>
      </p:sp>
      <p:sp>
        <p:nvSpPr>
          <p:cNvPr id="20" name="Rectangle 19"/>
          <p:cNvSpPr>
            <a:spLocks/>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uFillTx/>
            </a:endParaRPr>
          </a:p>
        </p:txBody>
      </p:sp>
      <p:sp>
        <p:nvSpPr>
          <p:cNvPr id="21" name="Rectangle 20"/>
          <p:cNvSpPr>
            <a:spLocks/>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uFillTx/>
            </a:endParaRPr>
          </a:p>
        </p:txBody>
      </p:sp>
      <p:sp>
        <p:nvSpPr>
          <p:cNvPr id="22" name="Rectangle 21"/>
          <p:cNvSpPr>
            <a:spLocks/>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uFillTx/>
            </a:endParaRPr>
          </a:p>
        </p:txBody>
      </p:sp>
      <p:sp>
        <p:nvSpPr>
          <p:cNvPr id="29" name="Rectangle 28"/>
          <p:cNvSpPr>
            <a:spLocks/>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uFillTx/>
            </a:endParaRPr>
          </a:p>
        </p:txBody>
      </p:sp>
      <p:sp>
        <p:nvSpPr>
          <p:cNvPr id="30" name="Rectangle 29"/>
          <p:cNvSpPr>
            <a:spLocks/>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uFillTx/>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uFillTx/>
              </a:defRPr>
            </a:lvl1pPr>
            <a:extLst/>
          </a:lstStyle>
          <a:p>
            <a:r>
              <a:rPr kumimoji="0" lang="en-US" smtClean="0">
                <a:uFillTx/>
              </a:rPr>
              <a:t>Click to edit Master title style</a:t>
            </a:r>
            <a:endParaRPr kumimoji="0" lang="en-US">
              <a:uFillTx/>
            </a:endParaRPr>
          </a:p>
        </p:txBody>
      </p:sp>
      <p:sp>
        <p:nvSpPr>
          <p:cNvPr id="3" name="Date Placeholder 2"/>
          <p:cNvSpPr>
            <a:spLocks noGrp="1"/>
          </p:cNvSpPr>
          <p:nvPr>
            <p:ph type="dt" sz="half" idx="10"/>
          </p:nvPr>
        </p:nvSpPr>
        <p:spPr/>
        <p:txBody>
          <a:bodyPr/>
          <a:lstStyle>
            <a:extLst/>
          </a:lstStyle>
          <a:p>
            <a:fld id="{6AD66492-C837-425E-AB79-399C8BF7FA71}" type="datetimeFigureOut">
              <a:rPr lang="en-US" smtClean="0">
                <a:uFillTx/>
              </a:rPr>
              <a:t>3/28/2017</a:t>
            </a:fld>
            <a:endParaRPr lang="en-US">
              <a:uFillTx/>
            </a:endParaRPr>
          </a:p>
        </p:txBody>
      </p:sp>
      <p:sp>
        <p:nvSpPr>
          <p:cNvPr id="4" name="Footer Placeholder 3"/>
          <p:cNvSpPr>
            <a:spLocks noGrp="1"/>
          </p:cNvSpPr>
          <p:nvPr>
            <p:ph type="ftr" sz="quarter" idx="11"/>
          </p:nvPr>
        </p:nvSpPr>
        <p:spPr/>
        <p:txBody>
          <a:bodyPr/>
          <a:lstStyle>
            <a:extLst/>
          </a:lstStyle>
          <a:p>
            <a:endParaRPr lang="en-US">
              <a:uFillTx/>
            </a:endParaRPr>
          </a:p>
        </p:txBody>
      </p:sp>
      <p:sp>
        <p:nvSpPr>
          <p:cNvPr id="5" name="Slide Number Placeholder 4"/>
          <p:cNvSpPr>
            <a:spLocks noGrp="1"/>
          </p:cNvSpPr>
          <p:nvPr>
            <p:ph type="sldNum" sz="quarter" idx="12"/>
          </p:nvPr>
        </p:nvSpPr>
        <p:spPr/>
        <p:txBody>
          <a:bodyPr/>
          <a:lstStyle>
            <a:extLst/>
          </a:lstStyle>
          <a:p>
            <a:fld id="{0F5ACBF7-60ED-4415-86FD-3402530D8030}" type="slidenum">
              <a:rPr lang="en-US" smtClean="0">
                <a:uFillTx/>
              </a:rPr>
              <a:t>‹#›</a:t>
            </a:fld>
            <a:endParaRPr lang="en-US">
              <a:uFillTx/>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6AD66492-C837-425E-AB79-399C8BF7FA71}" type="datetimeFigureOut">
              <a:rPr lang="en-US" smtClean="0">
                <a:uFillTx/>
              </a:rPr>
              <a:t>3/28/2017</a:t>
            </a:fld>
            <a:endParaRPr lang="en-US">
              <a:uFillTx/>
            </a:endParaRPr>
          </a:p>
        </p:txBody>
      </p:sp>
      <p:sp>
        <p:nvSpPr>
          <p:cNvPr id="3" name="Footer Placeholder 2"/>
          <p:cNvSpPr>
            <a:spLocks noGrp="1"/>
          </p:cNvSpPr>
          <p:nvPr>
            <p:ph type="ftr" sz="quarter" idx="11"/>
          </p:nvPr>
        </p:nvSpPr>
        <p:spPr/>
        <p:txBody>
          <a:bodyPr/>
          <a:lstStyle>
            <a:extLst/>
          </a:lstStyle>
          <a:p>
            <a:endParaRPr lang="en-US">
              <a:uFillTx/>
            </a:endParaRPr>
          </a:p>
        </p:txBody>
      </p:sp>
      <p:sp>
        <p:nvSpPr>
          <p:cNvPr id="4" name="Slide Number Placeholder 3"/>
          <p:cNvSpPr>
            <a:spLocks noGrp="1"/>
          </p:cNvSpPr>
          <p:nvPr>
            <p:ph type="sldNum" sz="quarter" idx="12"/>
          </p:nvPr>
        </p:nvSpPr>
        <p:spPr/>
        <p:txBody>
          <a:bodyPr/>
          <a:lstStyle>
            <a:extLst/>
          </a:lstStyle>
          <a:p>
            <a:fld id="{0F5ACBF7-60ED-4415-86FD-3402530D8030}" type="slidenum">
              <a:rPr lang="en-US" smtClean="0">
                <a:uFillTx/>
              </a:rPr>
              <a:t>‹#›</a:t>
            </a:fld>
            <a:endParaRPr lang="en-US">
              <a:uFillTx/>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uFillTx/>
              </a:defRPr>
            </a:lvl1pPr>
            <a:extLst/>
          </a:lstStyle>
          <a:p>
            <a:r>
              <a:rPr kumimoji="0" lang="en-US" smtClean="0">
                <a:uFillTx/>
              </a:rPr>
              <a:t>Click to edit Master title style</a:t>
            </a:r>
            <a:endParaRPr kumimoji="0" lang="en-US">
              <a:uFillTx/>
            </a:endParaRPr>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uFillTx/>
              </a:defRPr>
            </a:lvl1pPr>
            <a:lvl2pPr>
              <a:buNone/>
              <a:defRPr sz="1200">
                <a:uFillTx/>
              </a:defRPr>
            </a:lvl2pPr>
            <a:lvl3pPr>
              <a:buNone/>
              <a:defRPr sz="1000">
                <a:uFillTx/>
              </a:defRPr>
            </a:lvl3pPr>
            <a:lvl4pPr>
              <a:buNone/>
              <a:defRPr sz="900">
                <a:uFillTx/>
              </a:defRPr>
            </a:lvl4pPr>
            <a:lvl5pPr>
              <a:buNone/>
              <a:defRPr sz="900">
                <a:uFillTx/>
              </a:defRPr>
            </a:lvl5pPr>
            <a:extLst/>
          </a:lstStyle>
          <a:p>
            <a:pPr lvl="0" eaLnBrk="1" latinLnBrk="0" hangingPunct="1"/>
            <a:r>
              <a:rPr kumimoji="0" lang="en-US" smtClean="0">
                <a:uFillTx/>
              </a:rPr>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uFillTx/>
              </a:defRPr>
            </a:lvl1pPr>
            <a:lvl2pPr>
              <a:defRPr sz="2800">
                <a:uFillTx/>
              </a:defRPr>
            </a:lvl2pPr>
            <a:lvl3pPr>
              <a:defRPr sz="2400">
                <a:uFillTx/>
              </a:defRPr>
            </a:lvl3pPr>
            <a:lvl4pPr>
              <a:defRPr sz="2000">
                <a:uFillTx/>
              </a:defRPr>
            </a:lvl4pPr>
            <a:lvl5pPr>
              <a:defRPr sz="2000">
                <a:uFillTx/>
              </a:defRPr>
            </a:lvl5pPr>
            <a:extLst/>
          </a:lstStyle>
          <a:p>
            <a:pPr lvl="0" eaLnBrk="1" latinLnBrk="0" hangingPunct="1"/>
            <a:r>
              <a:rPr lang="en-US" smtClean="0">
                <a:uFillTx/>
              </a:rPr>
              <a:t>Click to edit Master text styles</a:t>
            </a:r>
          </a:p>
          <a:p>
            <a:pPr lvl="1" eaLnBrk="1" latinLnBrk="0" hangingPunct="1"/>
            <a:r>
              <a:rPr lang="en-US" smtClean="0">
                <a:uFillTx/>
              </a:rPr>
              <a:t>Second level</a:t>
            </a:r>
          </a:p>
          <a:p>
            <a:pPr lvl="2" eaLnBrk="1" latinLnBrk="0" hangingPunct="1"/>
            <a:r>
              <a:rPr lang="en-US" smtClean="0">
                <a:uFillTx/>
              </a:rPr>
              <a:t>Third level</a:t>
            </a:r>
          </a:p>
          <a:p>
            <a:pPr lvl="3" eaLnBrk="1" latinLnBrk="0" hangingPunct="1"/>
            <a:r>
              <a:rPr lang="en-US" smtClean="0">
                <a:uFillTx/>
              </a:rPr>
              <a:t>Fourth level</a:t>
            </a:r>
          </a:p>
          <a:p>
            <a:pPr lvl="4" eaLnBrk="1" latinLnBrk="0" hangingPunct="1"/>
            <a:r>
              <a:rPr lang="en-US" smtClean="0">
                <a:uFillTx/>
              </a:rPr>
              <a:t>Fifth level</a:t>
            </a:r>
            <a:endParaRPr kumimoji="0" lang="en-US">
              <a:uFillTx/>
            </a:endParaRPr>
          </a:p>
        </p:txBody>
      </p:sp>
      <p:sp>
        <p:nvSpPr>
          <p:cNvPr id="5" name="Date Placeholder 4"/>
          <p:cNvSpPr>
            <a:spLocks noGrp="1"/>
          </p:cNvSpPr>
          <p:nvPr>
            <p:ph type="dt" sz="half" idx="10"/>
          </p:nvPr>
        </p:nvSpPr>
        <p:spPr/>
        <p:txBody>
          <a:bodyPr/>
          <a:lstStyle>
            <a:extLst/>
          </a:lstStyle>
          <a:p>
            <a:fld id="{6AD66492-C837-425E-AB79-399C8BF7FA71}" type="datetimeFigureOut">
              <a:rPr lang="en-US" smtClean="0">
                <a:uFillTx/>
              </a:rPr>
              <a:t>3/28/2017</a:t>
            </a:fld>
            <a:endParaRPr lang="en-US">
              <a:uFillTx/>
            </a:endParaRPr>
          </a:p>
        </p:txBody>
      </p:sp>
      <p:sp>
        <p:nvSpPr>
          <p:cNvPr id="6" name="Footer Placeholder 5"/>
          <p:cNvSpPr>
            <a:spLocks noGrp="1"/>
          </p:cNvSpPr>
          <p:nvPr>
            <p:ph type="ftr" sz="quarter" idx="11"/>
          </p:nvPr>
        </p:nvSpPr>
        <p:spPr/>
        <p:txBody>
          <a:bodyPr/>
          <a:lstStyle>
            <a:extLst/>
          </a:lstStyle>
          <a:p>
            <a:endParaRPr lang="en-US">
              <a:uFillTx/>
            </a:endParaRPr>
          </a:p>
        </p:txBody>
      </p:sp>
      <p:sp>
        <p:nvSpPr>
          <p:cNvPr id="7" name="Slide Number Placeholder 6"/>
          <p:cNvSpPr>
            <a:spLocks noGrp="1"/>
          </p:cNvSpPr>
          <p:nvPr>
            <p:ph type="sldNum" sz="quarter" idx="12"/>
          </p:nvPr>
        </p:nvSpPr>
        <p:spPr/>
        <p:txBody>
          <a:bodyPr/>
          <a:lstStyle>
            <a:extLst/>
          </a:lstStyle>
          <a:p>
            <a:fld id="{0F5ACBF7-60ED-4415-86FD-3402530D8030}" type="slidenum">
              <a:rPr lang="en-US" smtClean="0">
                <a:uFillTx/>
              </a:rPr>
              <a:t>‹#›</a:t>
            </a:fld>
            <a:endParaRPr lang="en-US">
              <a:uFillTx/>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a:spLocks/>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uFillTx/>
            </a:endParaRPr>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uFillTx/>
              </a:defRPr>
            </a:lvl1pPr>
            <a:extLst/>
          </a:lstStyle>
          <a:p>
            <a:r>
              <a:rPr kumimoji="0" lang="en-US" smtClean="0">
                <a:uFillTx/>
              </a:rPr>
              <a:t>Click to edit Master title style</a:t>
            </a:r>
            <a:endParaRPr kumimoji="0" lang="en-US">
              <a:uFillTx/>
            </a:endParaRPr>
          </a:p>
        </p:txBody>
      </p:sp>
      <p:sp>
        <p:nvSpPr>
          <p:cNvPr id="3" name="Picture Placeholder 2"/>
          <p:cNvSpPr>
            <a:spLocks noGrp="1"/>
          </p:cNvSpPr>
          <p:nvPr>
            <p:ph type="pic" idx="1"/>
          </p:nvPr>
        </p:nvSpPr>
        <p:spPr>
          <a:xfrm>
            <a:off x="368032" y="1893781"/>
            <a:ext cx="8778240" cy="4960144"/>
          </a:xfrm>
          <a:solidFill>
            <a:schemeClr val="bg2"/>
          </a:solidFill>
        </p:spPr>
        <p:txBody>
          <a:bodyPr/>
          <a:lstStyle>
            <a:lvl1pPr marL="0" indent="0">
              <a:buNone/>
              <a:defRPr sz="3200">
                <a:uFillTx/>
              </a:defRPr>
            </a:lvl1pPr>
            <a:extLst/>
          </a:lstStyle>
          <a:p>
            <a:r>
              <a:rPr kumimoji="0" lang="en-US" smtClean="0">
                <a:uFillTx/>
              </a:rPr>
              <a:t>Click icon to add picture</a:t>
            </a:r>
            <a:endParaRPr kumimoji="0" lang="en-US">
              <a:uFillTx/>
            </a:endParaRPr>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uFillTx/>
              </a:defRPr>
            </a:lvl1pPr>
            <a:lvl2pPr>
              <a:defRPr sz="1200">
                <a:uFillTx/>
              </a:defRPr>
            </a:lvl2pPr>
            <a:lvl3pPr>
              <a:defRPr sz="1000">
                <a:uFillTx/>
              </a:defRPr>
            </a:lvl3pPr>
            <a:lvl4pPr>
              <a:defRPr sz="900">
                <a:uFillTx/>
              </a:defRPr>
            </a:lvl4pPr>
            <a:lvl5pPr>
              <a:defRPr sz="900">
                <a:uFillTx/>
              </a:defRPr>
            </a:lvl5pPr>
            <a:extLst/>
          </a:lstStyle>
          <a:p>
            <a:pPr lvl="0" eaLnBrk="1" latinLnBrk="0" hangingPunct="1"/>
            <a:r>
              <a:rPr kumimoji="0" lang="en-US" smtClean="0">
                <a:uFillTx/>
              </a:rPr>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extLst/>
          </a:lstStyle>
          <a:p>
            <a:fld id="{6AD66492-C837-425E-AB79-399C8BF7FA71}" type="datetimeFigureOut">
              <a:rPr lang="en-US" smtClean="0">
                <a:uFillTx/>
              </a:rPr>
              <a:t>3/28/2017</a:t>
            </a:fld>
            <a:endParaRPr lang="en-US">
              <a:uFillTx/>
            </a:endParaRPr>
          </a:p>
        </p:txBody>
      </p:sp>
      <p:sp>
        <p:nvSpPr>
          <p:cNvPr id="6" name="Footer Placeholder 5"/>
          <p:cNvSpPr>
            <a:spLocks noGrp="1"/>
          </p:cNvSpPr>
          <p:nvPr>
            <p:ph type="ftr" sz="quarter" idx="11"/>
          </p:nvPr>
        </p:nvSpPr>
        <p:spPr>
          <a:xfrm>
            <a:off x="914400" y="55499"/>
            <a:ext cx="5562600" cy="365125"/>
          </a:xfrm>
        </p:spPr>
        <p:txBody>
          <a:bodyPr/>
          <a:lstStyle>
            <a:extLst/>
          </a:lstStyle>
          <a:p>
            <a:endParaRPr lang="en-US">
              <a:uFillTx/>
            </a:endParaRPr>
          </a:p>
        </p:txBody>
      </p:sp>
      <p:sp>
        <p:nvSpPr>
          <p:cNvPr id="7" name="Slide Number Placeholder 6"/>
          <p:cNvSpPr>
            <a:spLocks noGrp="1"/>
          </p:cNvSpPr>
          <p:nvPr>
            <p:ph type="sldNum" sz="quarter" idx="12"/>
          </p:nvPr>
        </p:nvSpPr>
        <p:spPr>
          <a:xfrm>
            <a:off x="8610600" y="55499"/>
            <a:ext cx="457200" cy="365125"/>
          </a:xfrm>
        </p:spPr>
        <p:txBody>
          <a:bodyPr/>
          <a:lstStyle>
            <a:extLst/>
          </a:lstStyle>
          <a:p>
            <a:fld id="{0F5ACBF7-60ED-4415-86FD-3402530D8030}" type="slidenum">
              <a:rPr lang="en-US" smtClean="0">
                <a:uFillTx/>
              </a:rPr>
              <a:t>‹#›</a:t>
            </a:fld>
            <a:endParaRPr lang="en-US">
              <a:uFillTx/>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a:spLocks/>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uFillTx/>
            </a:endParaRPr>
          </a:p>
        </p:txBody>
      </p:sp>
      <p:sp>
        <p:nvSpPr>
          <p:cNvPr id="8" name="Rectangle 7"/>
          <p:cNvSpPr>
            <a:spLocks/>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uFillTx/>
            </a:endParaRPr>
          </a:p>
        </p:txBody>
      </p:sp>
      <p:sp>
        <p:nvSpPr>
          <p:cNvPr id="9" name="Rectangle 8"/>
          <p:cNvSpPr>
            <a:spLocks/>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uFillTx/>
            </a:endParaRPr>
          </a:p>
        </p:txBody>
      </p:sp>
      <p:sp>
        <p:nvSpPr>
          <p:cNvPr id="10" name="Rectangle 9"/>
          <p:cNvSpPr>
            <a:spLocks/>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uFillTx/>
            </a:endParaRPr>
          </a:p>
        </p:txBody>
      </p:sp>
      <p:sp>
        <p:nvSpPr>
          <p:cNvPr id="11" name="Rectangle 10"/>
          <p:cNvSpPr>
            <a:spLocks/>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uFillTx/>
            </a:endParaRPr>
          </a:p>
        </p:txBody>
      </p:sp>
      <p:sp>
        <p:nvSpPr>
          <p:cNvPr id="12" name="Rectangle 11"/>
          <p:cNvSpPr>
            <a:spLocks/>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uFillTx/>
            </a:endParaRPr>
          </a:p>
        </p:txBody>
      </p:sp>
      <p:sp>
        <p:nvSpPr>
          <p:cNvPr id="15" name="Rectangle 14"/>
          <p:cNvSpPr>
            <a:spLocks/>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uFillTx/>
            </a:endParaRPr>
          </a:p>
        </p:txBody>
      </p:sp>
      <p:sp>
        <p:nvSpPr>
          <p:cNvPr id="16" name="Rectangle 15"/>
          <p:cNvSpPr>
            <a:spLocks/>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uFillTx/>
            </a:endParaRPr>
          </a:p>
        </p:txBody>
      </p:sp>
      <p:sp>
        <p:nvSpPr>
          <p:cNvPr id="17" name="Rectangle 16"/>
          <p:cNvSpPr>
            <a:spLocks/>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uFillTx/>
            </a:endParaRPr>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n-US" smtClean="0">
                <a:uFillTx/>
              </a:rPr>
              <a:t>Click to edit Master title style</a:t>
            </a:r>
            <a:endParaRPr kumimoji="0" lang="en-US">
              <a:uFillTx/>
            </a:endParaRPr>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n-US" smtClean="0">
                <a:uFillTx/>
              </a:rPr>
              <a:t>Click to edit Master text styles</a:t>
            </a:r>
          </a:p>
          <a:p>
            <a:pPr lvl="1" eaLnBrk="1" latinLnBrk="0" hangingPunct="1"/>
            <a:r>
              <a:rPr kumimoji="0" lang="en-US" smtClean="0">
                <a:uFillTx/>
              </a:rPr>
              <a:t>Second level</a:t>
            </a:r>
          </a:p>
          <a:p>
            <a:pPr lvl="2" eaLnBrk="1" latinLnBrk="0" hangingPunct="1"/>
            <a:r>
              <a:rPr kumimoji="0" lang="en-US" smtClean="0">
                <a:uFillTx/>
              </a:rPr>
              <a:t>Third level</a:t>
            </a:r>
          </a:p>
          <a:p>
            <a:pPr lvl="3" eaLnBrk="1" latinLnBrk="0" hangingPunct="1"/>
            <a:r>
              <a:rPr kumimoji="0" lang="en-US" smtClean="0">
                <a:uFillTx/>
              </a:rPr>
              <a:t>Fourth level</a:t>
            </a:r>
          </a:p>
          <a:p>
            <a:pPr lvl="4" eaLnBrk="1" latinLnBrk="0" hangingPunct="1"/>
            <a:r>
              <a:rPr kumimoji="0" lang="en-US" smtClean="0">
                <a:uFillTx/>
              </a:rPr>
              <a:t>Fifth level</a:t>
            </a:r>
            <a:endParaRPr kumimoji="0" lang="en-US">
              <a:uFillTx/>
            </a:endParaRPr>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uFillTx/>
              </a:defRPr>
            </a:lvl1pPr>
            <a:extLst/>
          </a:lstStyle>
          <a:p>
            <a:fld id="{6AD66492-C837-425E-AB79-399C8BF7FA71}" type="datetimeFigureOut">
              <a:rPr lang="en-US" smtClean="0">
                <a:uFillTx/>
              </a:rPr>
              <a:t>3/28/2017</a:t>
            </a:fld>
            <a:endParaRPr lang="en-US">
              <a:uFillTx/>
            </a:endParaRPr>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uFillTx/>
              </a:defRPr>
            </a:lvl1pPr>
            <a:extLst/>
          </a:lstStyle>
          <a:p>
            <a:endParaRPr lang="en-US">
              <a:uFillTx/>
            </a:endParaRPr>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uFillTx/>
              </a:defRPr>
            </a:lvl1pPr>
            <a:extLst/>
          </a:lstStyle>
          <a:p>
            <a:fld id="{0F5ACBF7-60ED-4415-86FD-3402530D8030}" type="slidenum">
              <a:rPr lang="en-US" smtClean="0">
                <a:uFillTx/>
              </a:rPr>
              <a:t>‹#›</a:t>
            </a:fld>
            <a:endParaRPr lang="en-US">
              <a:uFillTx/>
            </a:endParaRP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spc="-100" baseline="0">
          <a:solidFill>
            <a:schemeClr val="tx2">
              <a:satMod val="200000"/>
            </a:schemeClr>
          </a:solidFill>
          <a:uFillTx/>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uFillTx/>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uFillTx/>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uFillTx/>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uFillTx/>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uFillTx/>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uFillTx/>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uFillTx/>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uFillTx/>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uFillTx/>
          <a:latin typeface="+mn-lt"/>
          <a:ea typeface="+mn-ea"/>
          <a:cs typeface="+mn-cs"/>
        </a:defRPr>
      </a:lvl9pPr>
      <a:extLst/>
    </p:bodyStyle>
    <p:otherStyle>
      <a:lvl1pPr marL="0" algn="l" rtl="0" eaLnBrk="1" latinLnBrk="0" hangingPunct="1">
        <a:defRPr kumimoji="0" kern="1200">
          <a:solidFill>
            <a:schemeClr val="tx1"/>
          </a:solidFill>
          <a:uFillTx/>
          <a:latin typeface="+mn-lt"/>
          <a:ea typeface="+mn-ea"/>
          <a:cs typeface="+mn-cs"/>
        </a:defRPr>
      </a:lvl1pPr>
      <a:lvl2pPr marL="457200" algn="l" rtl="0" eaLnBrk="1" latinLnBrk="0" hangingPunct="1">
        <a:defRPr kumimoji="0" kern="1200">
          <a:solidFill>
            <a:schemeClr val="tx1"/>
          </a:solidFill>
          <a:uFillTx/>
          <a:latin typeface="+mn-lt"/>
          <a:ea typeface="+mn-ea"/>
          <a:cs typeface="+mn-cs"/>
        </a:defRPr>
      </a:lvl2pPr>
      <a:lvl3pPr marL="914400" algn="l" rtl="0" eaLnBrk="1" latinLnBrk="0" hangingPunct="1">
        <a:defRPr kumimoji="0" kern="1200">
          <a:solidFill>
            <a:schemeClr val="tx1"/>
          </a:solidFill>
          <a:uFillTx/>
          <a:latin typeface="+mn-lt"/>
          <a:ea typeface="+mn-ea"/>
          <a:cs typeface="+mn-cs"/>
        </a:defRPr>
      </a:lvl3pPr>
      <a:lvl4pPr marL="1371600" algn="l" rtl="0" eaLnBrk="1" latinLnBrk="0" hangingPunct="1">
        <a:defRPr kumimoji="0" kern="1200">
          <a:solidFill>
            <a:schemeClr val="tx1"/>
          </a:solidFill>
          <a:uFillTx/>
          <a:latin typeface="+mn-lt"/>
          <a:ea typeface="+mn-ea"/>
          <a:cs typeface="+mn-cs"/>
        </a:defRPr>
      </a:lvl4pPr>
      <a:lvl5pPr marL="1828800" algn="l" rtl="0" eaLnBrk="1" latinLnBrk="0" hangingPunct="1">
        <a:defRPr kumimoji="0" kern="1200">
          <a:solidFill>
            <a:schemeClr val="tx1"/>
          </a:solidFill>
          <a:uFillTx/>
          <a:latin typeface="+mn-lt"/>
          <a:ea typeface="+mn-ea"/>
          <a:cs typeface="+mn-cs"/>
        </a:defRPr>
      </a:lvl5pPr>
      <a:lvl6pPr marL="2286000" algn="l" rtl="0" eaLnBrk="1" latinLnBrk="0" hangingPunct="1">
        <a:defRPr kumimoji="0" kern="1200">
          <a:solidFill>
            <a:schemeClr val="tx1"/>
          </a:solidFill>
          <a:uFillTx/>
          <a:latin typeface="+mn-lt"/>
          <a:ea typeface="+mn-ea"/>
          <a:cs typeface="+mn-cs"/>
        </a:defRPr>
      </a:lvl6pPr>
      <a:lvl7pPr marL="2743200" algn="l" rtl="0" eaLnBrk="1" latinLnBrk="0" hangingPunct="1">
        <a:defRPr kumimoji="0" kern="1200">
          <a:solidFill>
            <a:schemeClr val="tx1"/>
          </a:solidFill>
          <a:uFillTx/>
          <a:latin typeface="+mn-lt"/>
          <a:ea typeface="+mn-ea"/>
          <a:cs typeface="+mn-cs"/>
        </a:defRPr>
      </a:lvl7pPr>
      <a:lvl8pPr marL="3200400" algn="l" rtl="0" eaLnBrk="1" latinLnBrk="0" hangingPunct="1">
        <a:defRPr kumimoji="0" kern="1200">
          <a:solidFill>
            <a:schemeClr val="tx1"/>
          </a:solidFill>
          <a:uFillTx/>
          <a:latin typeface="+mn-lt"/>
          <a:ea typeface="+mn-ea"/>
          <a:cs typeface="+mn-cs"/>
        </a:defRPr>
      </a:lvl8pPr>
      <a:lvl9pPr marL="3657600" algn="l" rtl="0" eaLnBrk="1" latinLnBrk="0" hangingPunct="1">
        <a:defRPr kumimoji="0" kern="1200">
          <a:solidFill>
            <a:schemeClr val="tx1"/>
          </a:solidFill>
          <a:uFillTx/>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youtube.com/watch?v=LCZ-cxfxzvk"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s://youtu.be/qbUcv3Bc61g" TargetMode="Externa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youtube.com/watch?v=ms_ZVA5ThRY"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youtu.be/_sFDk97j7zQ"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7.xml"/><Relationship Id="rId4" Type="http://schemas.openxmlformats.org/officeDocument/2006/relationships/hyperlink" Target="https://youtu.be/xTShQyw3m80"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mailto:ellispc@uc.edu"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cast.org/"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hyperlink" Target="http://webaim.org/" TargetMode="External"/><Relationship Id="rId4" Type="http://schemas.openxmlformats.org/officeDocument/2006/relationships/hyperlink" Target="http://www.w3.org/TR/WCAG20/"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pollev.com/princeellis150"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youtu.be/WANt9jtrda4"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https://www.youtube.com/watch?v=WLMeXjdDnDk"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www.youtube.com/watch?v=aQ-xe-GSjdA"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838199"/>
            <a:ext cx="8571185" cy="1981201"/>
          </a:xfrm>
        </p:spPr>
        <p:txBody>
          <a:bodyPr/>
          <a:lstStyle/>
          <a:p>
            <a:r>
              <a:rPr lang="en-US" sz="5400" dirty="0">
                <a:effectLst/>
              </a:rPr>
              <a:t>Making Online Contents   Accessible to Learners </a:t>
            </a:r>
            <a:br>
              <a:rPr lang="en-US" sz="5400" dirty="0">
                <a:effectLst/>
              </a:rPr>
            </a:br>
            <a:r>
              <a:rPr lang="en-US" sz="5400" dirty="0">
                <a:effectLst/>
              </a:rPr>
              <a:t> </a:t>
            </a:r>
            <a:br>
              <a:rPr lang="en-US" sz="5400" dirty="0">
                <a:effectLst/>
              </a:rPr>
            </a:br>
            <a:endParaRPr lang="en-US" sz="5400" cap="none" dirty="0">
              <a:uFillTx/>
            </a:endParaRPr>
          </a:p>
        </p:txBody>
      </p:sp>
      <p:sp>
        <p:nvSpPr>
          <p:cNvPr id="3" name="Subtitle 2"/>
          <p:cNvSpPr>
            <a:spLocks noGrp="1"/>
          </p:cNvSpPr>
          <p:nvPr>
            <p:ph type="subTitle" idx="1"/>
          </p:nvPr>
        </p:nvSpPr>
        <p:spPr>
          <a:xfrm>
            <a:off x="470337" y="3505200"/>
            <a:ext cx="8240109" cy="1447799"/>
          </a:xfrm>
        </p:spPr>
        <p:txBody>
          <a:bodyPr>
            <a:noAutofit/>
          </a:bodyPr>
          <a:lstStyle/>
          <a:p>
            <a:pPr algn="ctr"/>
            <a:r>
              <a:rPr lang="en-US" sz="4400" dirty="0" smtClean="0">
                <a:uFillTx/>
              </a:rPr>
              <a:t>Prince Ellis, DBA</a:t>
            </a:r>
          </a:p>
          <a:p>
            <a:pPr algn="ctr"/>
            <a:fld id="{59602B7A-AFB5-49C3-8CA4-E51BCBA3D4A3}" type="datetime4">
              <a:rPr lang="en-US" sz="4400" smtClean="0">
                <a:uFillTx/>
              </a:rPr>
              <a:t>March 28, 2017</a:t>
            </a:fld>
            <a:endParaRPr lang="en-US" sz="4400" dirty="0" smtClean="0">
              <a:uFillTx/>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686800" cy="1143000"/>
          </a:xfrm>
        </p:spPr>
        <p:txBody>
          <a:bodyPr/>
          <a:lstStyle/>
          <a:p>
            <a:r>
              <a:rPr lang="en-US" b="1" dirty="0" smtClean="0">
                <a:solidFill>
                  <a:schemeClr val="tx2"/>
                </a:solidFill>
                <a:uFillTx/>
              </a:rPr>
              <a:t>Add </a:t>
            </a:r>
            <a:r>
              <a:rPr lang="en-US" b="1" dirty="0">
                <a:solidFill>
                  <a:schemeClr val="tx2"/>
                </a:solidFill>
                <a:uFillTx/>
              </a:rPr>
              <a:t>C</a:t>
            </a:r>
            <a:r>
              <a:rPr lang="en-US" b="1" dirty="0" smtClean="0">
                <a:solidFill>
                  <a:schemeClr val="tx2"/>
                </a:solidFill>
                <a:uFillTx/>
              </a:rPr>
              <a:t>aptions </a:t>
            </a:r>
            <a:r>
              <a:rPr lang="en-US" b="1" dirty="0">
                <a:solidFill>
                  <a:schemeClr val="tx2"/>
                </a:solidFill>
                <a:uFillTx/>
              </a:rPr>
              <a:t>or </a:t>
            </a:r>
            <a:r>
              <a:rPr lang="en-US" b="1" dirty="0" smtClean="0">
                <a:solidFill>
                  <a:schemeClr val="tx2"/>
                </a:solidFill>
                <a:uFillTx/>
              </a:rPr>
              <a:t>Interactive Transcript to Video</a:t>
            </a:r>
            <a:endParaRPr lang="en-US" b="1" dirty="0">
              <a:solidFill>
                <a:schemeClr val="tx2"/>
              </a:solidFill>
              <a:uFillTx/>
            </a:endParaRPr>
          </a:p>
        </p:txBody>
      </p:sp>
      <p:sp>
        <p:nvSpPr>
          <p:cNvPr id="3" name="Content Placeholder 2"/>
          <p:cNvSpPr>
            <a:spLocks noGrp="1"/>
          </p:cNvSpPr>
          <p:nvPr>
            <p:ph idx="1"/>
          </p:nvPr>
        </p:nvSpPr>
        <p:spPr/>
        <p:txBody>
          <a:bodyPr>
            <a:normAutofit/>
          </a:bodyPr>
          <a:lstStyle/>
          <a:p>
            <a:endParaRPr lang="en-US" sz="7200" dirty="0" smtClean="0">
              <a:uFillTx/>
            </a:endParaRPr>
          </a:p>
          <a:p>
            <a:pPr>
              <a:buFont typeface="Wingdings" pitchFamily="2" charset="2"/>
              <a:buChar char="Ø"/>
            </a:pPr>
            <a:r>
              <a:rPr lang="en-US" sz="7200" dirty="0" smtClean="0">
                <a:uFillTx/>
                <a:hlinkClick r:id="rId3" tooltip="How to Caption YouTube Videos"/>
              </a:rPr>
              <a:t>YouTube</a:t>
            </a:r>
            <a:r>
              <a:rPr lang="en-US" sz="7200" dirty="0" smtClean="0">
                <a:uFillTx/>
                <a:hlinkClick r:id="rId4" tooltip="How to Caption YouTube Videos"/>
              </a:rPr>
              <a:t> </a:t>
            </a:r>
            <a:endParaRPr lang="en-US" sz="7200" baseline="30000" dirty="0">
              <a:uFillTx/>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1469136"/>
          </a:xfrm>
        </p:spPr>
        <p:txBody>
          <a:bodyPr/>
          <a:lstStyle/>
          <a:p>
            <a:r>
              <a:rPr lang="en-US" b="1" dirty="0" smtClean="0">
                <a:uFillTx/>
              </a:rPr>
              <a:t>Best Practices: Creating Accessible eLearning Videos </a:t>
            </a:r>
            <a:endParaRPr lang="en-US" b="1" dirty="0">
              <a:uFillTx/>
            </a:endParaRPr>
          </a:p>
        </p:txBody>
      </p:sp>
      <p:sp>
        <p:nvSpPr>
          <p:cNvPr id="3" name="Content Placeholder 2"/>
          <p:cNvSpPr>
            <a:spLocks noGrp="1"/>
          </p:cNvSpPr>
          <p:nvPr>
            <p:ph idx="1"/>
          </p:nvPr>
        </p:nvSpPr>
        <p:spPr>
          <a:xfrm>
            <a:off x="914400" y="2209800"/>
            <a:ext cx="7772400" cy="4145760"/>
          </a:xfrm>
        </p:spPr>
        <p:txBody>
          <a:bodyPr>
            <a:noAutofit/>
          </a:bodyPr>
          <a:lstStyle/>
          <a:p>
            <a:pPr marL="582930" indent="-514350">
              <a:buFont typeface="+mj-lt"/>
              <a:buAutoNum type="arabicPeriod"/>
            </a:pPr>
            <a:r>
              <a:rPr lang="en-US" sz="4000" dirty="0" smtClean="0">
                <a:uFillTx/>
              </a:rPr>
              <a:t>Short &amp; Sweet</a:t>
            </a:r>
          </a:p>
          <a:p>
            <a:pPr marL="582930" indent="-514350">
              <a:buFont typeface="+mj-lt"/>
              <a:buAutoNum type="arabicPeriod"/>
            </a:pPr>
            <a:r>
              <a:rPr lang="en-US" sz="4000" dirty="0" smtClean="0">
                <a:uFillTx/>
              </a:rPr>
              <a:t>Interactive </a:t>
            </a:r>
          </a:p>
          <a:p>
            <a:pPr marL="582930" indent="-514350">
              <a:buFont typeface="+mj-lt"/>
              <a:buAutoNum type="arabicPeriod"/>
            </a:pPr>
            <a:r>
              <a:rPr lang="en-US" sz="4000" dirty="0" smtClean="0">
                <a:uFillTx/>
              </a:rPr>
              <a:t>High Quality </a:t>
            </a:r>
          </a:p>
          <a:p>
            <a:pPr marL="582930" indent="-514350">
              <a:buFont typeface="+mj-lt"/>
              <a:buAutoNum type="arabicPeriod"/>
            </a:pPr>
            <a:r>
              <a:rPr lang="en-US" sz="4000" dirty="0" smtClean="0">
                <a:uFillTx/>
              </a:rPr>
              <a:t>Compressed </a:t>
            </a:r>
          </a:p>
          <a:p>
            <a:pPr marL="582930" indent="-514350">
              <a:buFont typeface="+mj-lt"/>
              <a:buAutoNum type="arabicPeriod"/>
            </a:pPr>
            <a:r>
              <a:rPr lang="en-US" sz="4000" dirty="0" smtClean="0">
                <a:uFillTx/>
              </a:rPr>
              <a:t>Good Visualization </a:t>
            </a:r>
          </a:p>
          <a:p>
            <a:endParaRPr lang="en-US" sz="4000" dirty="0">
              <a:uFillTx/>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382000" cy="1469136"/>
          </a:xfrm>
        </p:spPr>
        <p:txBody>
          <a:bodyPr/>
          <a:lstStyle/>
          <a:p>
            <a:pPr algn="ctr"/>
            <a:r>
              <a:rPr lang="en-US" sz="4800" b="1" dirty="0" smtClean="0">
                <a:uFillTx/>
              </a:rPr>
              <a:t>Creating Accessible eLearning </a:t>
            </a:r>
            <a:r>
              <a:rPr lang="en-US" sz="4800" b="1" dirty="0" smtClean="0">
                <a:solidFill>
                  <a:srgbClr val="FF0000"/>
                </a:solidFill>
                <a:uFillTx/>
              </a:rPr>
              <a:t>Documents</a:t>
            </a:r>
            <a:r>
              <a:rPr lang="en-US" sz="4800" b="1" dirty="0" smtClean="0">
                <a:uFillTx/>
              </a:rPr>
              <a:t> </a:t>
            </a:r>
            <a:endParaRPr lang="en-US" sz="4800" b="1" dirty="0">
              <a:uFillTx/>
            </a:endParaRPr>
          </a:p>
        </p:txBody>
      </p:sp>
      <p:sp>
        <p:nvSpPr>
          <p:cNvPr id="3" name="Content Placeholder 2"/>
          <p:cNvSpPr>
            <a:spLocks noGrp="1"/>
          </p:cNvSpPr>
          <p:nvPr>
            <p:ph idx="1"/>
          </p:nvPr>
        </p:nvSpPr>
        <p:spPr>
          <a:xfrm>
            <a:off x="914400" y="2590800"/>
            <a:ext cx="7772400" cy="3764760"/>
          </a:xfrm>
        </p:spPr>
        <p:txBody>
          <a:bodyPr/>
          <a:lstStyle/>
          <a:p>
            <a:pPr marL="582930" indent="-514350">
              <a:buFont typeface="Wingdings" pitchFamily="2" charset="2"/>
              <a:buChar char="Ø"/>
            </a:pPr>
            <a:r>
              <a:rPr lang="en-US" sz="4000" dirty="0" smtClean="0">
                <a:uFillTx/>
              </a:rPr>
              <a:t>MS Accessibility Checker </a:t>
            </a:r>
            <a:endParaRPr lang="en-US" sz="3600" dirty="0" smtClean="0">
              <a:uFillTx/>
            </a:endParaRPr>
          </a:p>
          <a:p>
            <a:pPr marL="582930" indent="-514350">
              <a:buFont typeface="Wingdings" pitchFamily="2" charset="2"/>
              <a:buChar char="Ø"/>
            </a:pPr>
            <a:endParaRPr lang="en-US" sz="4000" dirty="0" smtClean="0">
              <a:uFillTx/>
            </a:endParaRPr>
          </a:p>
          <a:p>
            <a:pPr marL="582930" indent="-514350">
              <a:buFont typeface="Wingdings" pitchFamily="2" charset="2"/>
              <a:buChar char="Ø"/>
            </a:pPr>
            <a:r>
              <a:rPr lang="en-US" sz="4000" dirty="0" smtClean="0">
                <a:uFillTx/>
              </a:rPr>
              <a:t>Portable  Document Format (PDF) Accessibility Checker </a:t>
            </a:r>
          </a:p>
          <a:p>
            <a:endParaRPr lang="en-US" dirty="0">
              <a:uFillTx/>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066800"/>
            <a:ext cx="7772400" cy="3993360"/>
          </a:xfrm>
        </p:spPr>
        <p:txBody>
          <a:bodyPr>
            <a:normAutofit/>
          </a:bodyPr>
          <a:lstStyle/>
          <a:p>
            <a:endParaRPr lang="en-US" sz="7200" dirty="0" smtClean="0">
              <a:uFillTx/>
            </a:endParaRPr>
          </a:p>
          <a:p>
            <a:pPr>
              <a:buFont typeface="Wingdings" pitchFamily="2" charset="2"/>
              <a:buChar char="Ø"/>
            </a:pPr>
            <a:r>
              <a:rPr lang="en-US" sz="6000" dirty="0" smtClean="0">
                <a:uFillTx/>
                <a:hlinkClick r:id="rId3"/>
              </a:rPr>
              <a:t>Accessibility Checker</a:t>
            </a:r>
            <a:endParaRPr lang="en-US" sz="6000" dirty="0" smtClean="0">
              <a:uFillTx/>
            </a:endParaRPr>
          </a:p>
          <a:p>
            <a:pPr lvl="1">
              <a:buFont typeface="Wingdings" pitchFamily="2" charset="2"/>
              <a:buChar char="Ø"/>
            </a:pPr>
            <a:r>
              <a:rPr lang="en-US" sz="4000" dirty="0" smtClean="0">
                <a:uFillTx/>
              </a:rPr>
              <a:t>Microsoft Office </a:t>
            </a:r>
            <a:r>
              <a:rPr lang="en-US" sz="4000" dirty="0" smtClean="0">
                <a:uFillTx/>
              </a:rPr>
              <a:t>Documents </a:t>
            </a:r>
            <a:endParaRPr lang="en-US" sz="4000" baseline="30000" dirty="0">
              <a:uFillTx/>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828800"/>
            <a:ext cx="8153400" cy="3307560"/>
          </a:xfrm>
        </p:spPr>
        <p:txBody>
          <a:bodyPr>
            <a:normAutofit/>
          </a:bodyPr>
          <a:lstStyle/>
          <a:p>
            <a:r>
              <a:rPr lang="en-US" sz="6000" b="1" dirty="0">
                <a:uFillTx/>
                <a:hlinkClick r:id="rId3" tooltip="Creating an Accessible PDF in Acrobat"/>
              </a:rPr>
              <a:t>Accessibility Checker</a:t>
            </a:r>
            <a:endParaRPr lang="en-US" sz="6000" b="1" dirty="0">
              <a:uFillTx/>
            </a:endParaRPr>
          </a:p>
          <a:p>
            <a:pPr lvl="1"/>
            <a:r>
              <a:rPr lang="en-US" sz="4000" dirty="0" smtClean="0">
                <a:uFillTx/>
              </a:rPr>
              <a:t>Portable  Document Format (PDF)</a:t>
            </a:r>
            <a:endParaRPr lang="en-US" sz="4400" dirty="0" smtClean="0">
              <a:uFillTx/>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610600" cy="1447800"/>
          </a:xfrm>
        </p:spPr>
        <p:txBody>
          <a:bodyPr/>
          <a:lstStyle/>
          <a:p>
            <a:r>
              <a:rPr lang="en-US" b="1" dirty="0" smtClean="0">
                <a:uFillTx/>
              </a:rPr>
              <a:t>Best Practices: Creating Accessible eLearning Documents </a:t>
            </a:r>
            <a:endParaRPr lang="en-US" b="1" dirty="0">
              <a:uFillTx/>
            </a:endParaRPr>
          </a:p>
        </p:txBody>
      </p:sp>
      <p:sp>
        <p:nvSpPr>
          <p:cNvPr id="3" name="Content Placeholder 2"/>
          <p:cNvSpPr>
            <a:spLocks noGrp="1"/>
          </p:cNvSpPr>
          <p:nvPr>
            <p:ph idx="1"/>
          </p:nvPr>
        </p:nvSpPr>
        <p:spPr>
          <a:xfrm>
            <a:off x="762000" y="1752600"/>
            <a:ext cx="7924800" cy="4602960"/>
          </a:xfrm>
        </p:spPr>
        <p:txBody>
          <a:bodyPr>
            <a:noAutofit/>
          </a:bodyPr>
          <a:lstStyle/>
          <a:p>
            <a:pPr marL="582930" indent="-514350">
              <a:buFont typeface="+mj-lt"/>
              <a:buAutoNum type="arabicPeriod"/>
            </a:pPr>
            <a:r>
              <a:rPr lang="en-US" sz="3200" dirty="0" smtClean="0">
                <a:uFillTx/>
              </a:rPr>
              <a:t>Caption all videos </a:t>
            </a:r>
          </a:p>
          <a:p>
            <a:pPr marL="582930" indent="-514350">
              <a:buFont typeface="+mj-lt"/>
              <a:buAutoNum type="arabicPeriod"/>
            </a:pPr>
            <a:r>
              <a:rPr lang="en-US" sz="3200" dirty="0" smtClean="0">
                <a:uFillTx/>
              </a:rPr>
              <a:t>Structure documents properly </a:t>
            </a:r>
          </a:p>
          <a:p>
            <a:pPr marL="582930" indent="-514350">
              <a:buFont typeface="+mj-lt"/>
              <a:buAutoNum type="arabicPeriod"/>
            </a:pPr>
            <a:r>
              <a:rPr lang="en-US" sz="3200" dirty="0" smtClean="0">
                <a:uFillTx/>
              </a:rPr>
              <a:t>Use Tags (especially for  PDFs)</a:t>
            </a:r>
          </a:p>
          <a:p>
            <a:pPr marL="582930" indent="-514350">
              <a:buFont typeface="+mj-lt"/>
              <a:buAutoNum type="arabicPeriod"/>
            </a:pPr>
            <a:r>
              <a:rPr lang="en-US" sz="3200" dirty="0" smtClean="0">
                <a:uFillTx/>
              </a:rPr>
              <a:t>Use contrasting colors </a:t>
            </a:r>
          </a:p>
          <a:p>
            <a:pPr marL="582930" indent="-514350">
              <a:buFont typeface="+mj-lt"/>
              <a:buAutoNum type="arabicPeriod"/>
            </a:pPr>
            <a:r>
              <a:rPr lang="en-US" sz="3200" dirty="0">
                <a:uFillTx/>
              </a:rPr>
              <a:t>Include ALT text to describe images.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UDL for learning"/>
          <p:cNvPicPr>
            <a:picLocks noChangeAspect="1"/>
          </p:cNvPicPr>
          <p:nvPr/>
        </p:nvPicPr>
        <p:blipFill>
          <a:blip r:embed="rId3"/>
          <a:stretch>
            <a:fillRect/>
          </a:stretch>
        </p:blipFill>
        <p:spPr>
          <a:xfrm>
            <a:off x="0" y="838200"/>
            <a:ext cx="9144000" cy="6036924"/>
          </a:xfrm>
          <a:prstGeom prst="rect">
            <a:avLst/>
          </a:prstGeom>
        </p:spPr>
      </p:pic>
      <p:sp>
        <p:nvSpPr>
          <p:cNvPr id="3" name="TextBox 2"/>
          <p:cNvSpPr txBox="1"/>
          <p:nvPr/>
        </p:nvSpPr>
        <p:spPr>
          <a:xfrm>
            <a:off x="0" y="0"/>
            <a:ext cx="9144000" cy="769441"/>
          </a:xfrm>
          <a:prstGeom prst="rect">
            <a:avLst/>
          </a:prstGeom>
        </p:spPr>
        <p:txBody>
          <a:bodyPr wrap="square" rtlCol="0">
            <a:spAutoFit/>
          </a:bodyPr>
          <a:lstStyle/>
          <a:p>
            <a:pPr algn="ctr"/>
            <a:r>
              <a:rPr lang="en-US" sz="4400" b="1" dirty="0" smtClean="0">
                <a:solidFill>
                  <a:schemeClr val="tx2"/>
                </a:solidFill>
                <a:hlinkClick r:id="rId4"/>
              </a:rPr>
              <a:t>UDL: Long-term Goal </a:t>
            </a:r>
            <a:endParaRPr lang="en-US" sz="4400" b="1" dirty="0">
              <a:solidFill>
                <a:schemeClr val="tx2"/>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33400"/>
            <a:ext cx="7772400" cy="914400"/>
          </a:xfrm>
        </p:spPr>
        <p:txBody>
          <a:bodyPr/>
          <a:lstStyle/>
          <a:p>
            <a:r>
              <a:rPr lang="en-US" sz="6000" b="1" dirty="0" smtClean="0"/>
              <a:t>Our Role as …</a:t>
            </a:r>
            <a:endParaRPr lang="en-US" sz="6000" dirty="0"/>
          </a:p>
        </p:txBody>
      </p:sp>
      <p:sp>
        <p:nvSpPr>
          <p:cNvPr id="3" name="Content Placeholder 2"/>
          <p:cNvSpPr>
            <a:spLocks noGrp="1"/>
          </p:cNvSpPr>
          <p:nvPr>
            <p:ph idx="1"/>
          </p:nvPr>
        </p:nvSpPr>
        <p:spPr>
          <a:xfrm>
            <a:off x="762000" y="2743200"/>
            <a:ext cx="7772400" cy="1264440"/>
          </a:xfrm>
        </p:spPr>
        <p:txBody>
          <a:bodyPr>
            <a:normAutofit/>
          </a:bodyPr>
          <a:lstStyle/>
          <a:p>
            <a:pPr marL="68580" indent="0" algn="ctr">
              <a:buNone/>
            </a:pPr>
            <a:r>
              <a:rPr lang="en-US" sz="6000" b="1" dirty="0" smtClean="0"/>
              <a:t>e Accessibility Agents </a:t>
            </a:r>
          </a:p>
          <a:p>
            <a:pPr algn="ctr"/>
            <a:endParaRPr lang="en-US" sz="6000" b="1" dirty="0" smtClean="0"/>
          </a:p>
          <a:p>
            <a:pPr algn="ctr"/>
            <a:endParaRPr lang="en-US" sz="6000" b="1" dirty="0"/>
          </a:p>
        </p:txBody>
      </p:sp>
    </p:spTree>
    <p:extLst>
      <p:ext uri="{BB962C8B-B14F-4D97-AF65-F5344CB8AC3E}">
        <p14:creationId xmlns:p14="http://schemas.microsoft.com/office/powerpoint/2010/main" val="185362881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5257800"/>
            <a:ext cx="7772400" cy="1371600"/>
          </a:xfrm>
        </p:spPr>
        <p:txBody>
          <a:bodyPr/>
          <a:lstStyle/>
          <a:p>
            <a:pPr algn="ctr"/>
            <a:r>
              <a:rPr lang="en-US" sz="7200" dirty="0" smtClean="0">
                <a:uFillTx/>
              </a:rPr>
              <a:t>Thank You</a:t>
            </a:r>
            <a:endParaRPr lang="en-US" sz="7200" dirty="0">
              <a:uFillTx/>
            </a:endParaRPr>
          </a:p>
        </p:txBody>
      </p:sp>
      <p:sp>
        <p:nvSpPr>
          <p:cNvPr id="3" name="Content Placeholder 2"/>
          <p:cNvSpPr>
            <a:spLocks noGrp="1"/>
          </p:cNvSpPr>
          <p:nvPr>
            <p:ph idx="1"/>
          </p:nvPr>
        </p:nvSpPr>
        <p:spPr>
          <a:xfrm>
            <a:off x="838200" y="1676400"/>
            <a:ext cx="7772400" cy="3657600"/>
          </a:xfrm>
        </p:spPr>
        <p:txBody>
          <a:bodyPr>
            <a:normAutofit fontScale="25000" lnSpcReduction="20000"/>
          </a:bodyPr>
          <a:lstStyle/>
          <a:p>
            <a:r>
              <a:rPr lang="en-US" sz="19200" dirty="0" smtClean="0">
                <a:uFillTx/>
              </a:rPr>
              <a:t>My Contact Information</a:t>
            </a:r>
          </a:p>
          <a:p>
            <a:pPr lvl="1"/>
            <a:r>
              <a:rPr lang="en-US" sz="16000" dirty="0" smtClean="0">
                <a:uFillTx/>
              </a:rPr>
              <a:t>Prince Ellis, DBA</a:t>
            </a:r>
          </a:p>
          <a:p>
            <a:pPr lvl="1"/>
            <a:r>
              <a:rPr lang="en-US" sz="16000" dirty="0" smtClean="0">
                <a:uFillTx/>
              </a:rPr>
              <a:t>Assistant Professor</a:t>
            </a:r>
          </a:p>
          <a:p>
            <a:pPr lvl="1"/>
            <a:r>
              <a:rPr lang="en-US" sz="16000" dirty="0" smtClean="0">
                <a:uFillTx/>
                <a:hlinkClick r:id="rId3"/>
              </a:rPr>
              <a:t>ellispc@uc.edu</a:t>
            </a:r>
            <a:endParaRPr lang="en-US" sz="16000" dirty="0" smtClean="0">
              <a:uFillTx/>
            </a:endParaRPr>
          </a:p>
          <a:p>
            <a:pPr lvl="1"/>
            <a:r>
              <a:rPr lang="en-US" sz="16000" dirty="0" smtClean="0">
                <a:uFillTx/>
              </a:rPr>
              <a:t>513-658-1699 cell</a:t>
            </a:r>
          </a:p>
        </p:txBody>
      </p:sp>
      <p:sp>
        <p:nvSpPr>
          <p:cNvPr id="5" name="Title 1"/>
          <p:cNvSpPr txBox="1">
            <a:spLocks/>
          </p:cNvSpPr>
          <p:nvPr/>
        </p:nvSpPr>
        <p:spPr>
          <a:xfrm>
            <a:off x="1143000" y="304800"/>
            <a:ext cx="7772400" cy="1011936"/>
          </a:xfrm>
          <a:prstGeom prst="rect">
            <a:avLst/>
          </a:prstGeom>
        </p:spPr>
        <p:txBody>
          <a:bodyPr vert="horz" anchor="t">
            <a:noAutofit/>
          </a:bodyPr>
          <a:lstStyle/>
          <a:p>
            <a:pPr marL="0" marR="0" lvl="0" indent="0" algn="ctr" defTabSz="914400" rtl="0" eaLnBrk="1" fontAlgn="auto" latinLnBrk="0" hangingPunct="1">
              <a:lnSpc>
                <a:spcPct val="100000"/>
              </a:lnSpc>
              <a:spcBef>
                <a:spcPct val="0"/>
              </a:spcBef>
              <a:spcAft>
                <a:spcPts val="0"/>
              </a:spcAft>
              <a:buFontTx/>
              <a:buNone/>
              <a:defRPr>
                <a:uFillTx/>
              </a:defRPr>
            </a:pPr>
            <a:r>
              <a:rPr kumimoji="0" lang="en-US" sz="7200" b="0" i="0" u="none" strike="noStrike" kern="1200" cap="none" spc="-100" normalizeH="0" baseline="0" noProof="0" dirty="0" smtClean="0">
                <a:ln>
                  <a:noFill/>
                </a:ln>
                <a:solidFill>
                  <a:schemeClr val="tx2">
                    <a:satMod val="200000"/>
                  </a:schemeClr>
                </a:solidFill>
                <a:effectLst/>
                <a:uFillTx/>
                <a:latin typeface="+mj-lt"/>
                <a:ea typeface="+mj-ea"/>
                <a:cs typeface="+mj-cs"/>
              </a:rPr>
              <a:t>Q/A</a:t>
            </a:r>
            <a:r>
              <a:rPr kumimoji="0" lang="en-US" sz="4000" b="0" i="0" u="none" strike="noStrike" kern="1200" cap="none" spc="-100" normalizeH="0" baseline="0" noProof="0" dirty="0" smtClean="0">
                <a:ln>
                  <a:noFill/>
                </a:ln>
                <a:solidFill>
                  <a:schemeClr val="tx2">
                    <a:satMod val="200000"/>
                  </a:schemeClr>
                </a:solidFill>
                <a:effectLst/>
                <a:uFillTx/>
                <a:latin typeface="+mj-lt"/>
                <a:ea typeface="+mj-ea"/>
                <a:cs typeface="+mj-cs"/>
              </a:rPr>
              <a:t/>
            </a:r>
            <a:br>
              <a:rPr kumimoji="0" lang="en-US" sz="4000" b="0" i="0" u="none" strike="noStrike" kern="1200" cap="none" spc="-100" normalizeH="0" baseline="0" noProof="0" dirty="0" smtClean="0">
                <a:ln>
                  <a:noFill/>
                </a:ln>
                <a:solidFill>
                  <a:schemeClr val="tx2">
                    <a:satMod val="200000"/>
                  </a:schemeClr>
                </a:solidFill>
                <a:effectLst/>
                <a:uFillTx/>
                <a:latin typeface="+mj-lt"/>
                <a:ea typeface="+mj-ea"/>
                <a:cs typeface="+mj-cs"/>
              </a:rPr>
            </a:br>
            <a:endParaRPr kumimoji="0" lang="en-US" sz="4000" b="0" i="0" u="none" strike="noStrike" kern="1200" cap="none" spc="-100" normalizeH="0" baseline="0" noProof="0" dirty="0">
              <a:ln>
                <a:noFill/>
              </a:ln>
              <a:solidFill>
                <a:schemeClr val="tx2">
                  <a:satMod val="200000"/>
                </a:schemeClr>
              </a:solidFill>
              <a:effectLst/>
              <a:uFillTx/>
              <a:latin typeface="+mj-lt"/>
              <a:ea typeface="+mj-ea"/>
              <a:cs typeface="+mj-cs"/>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uFillTx/>
              </a:rPr>
              <a:t>References </a:t>
            </a:r>
            <a:endParaRPr lang="en-US" b="1" dirty="0">
              <a:uFillTx/>
            </a:endParaRPr>
          </a:p>
        </p:txBody>
      </p:sp>
      <p:sp>
        <p:nvSpPr>
          <p:cNvPr id="3" name="Content Placeholder 2"/>
          <p:cNvSpPr>
            <a:spLocks noGrp="1"/>
          </p:cNvSpPr>
          <p:nvPr>
            <p:ph idx="1"/>
          </p:nvPr>
        </p:nvSpPr>
        <p:spPr/>
        <p:txBody>
          <a:bodyPr/>
          <a:lstStyle/>
          <a:p>
            <a:r>
              <a:rPr lang="en-US" dirty="0" smtClean="0">
                <a:uFillTx/>
              </a:rPr>
              <a:t>CAST - </a:t>
            </a:r>
            <a:r>
              <a:rPr lang="en-US" dirty="0" smtClean="0">
                <a:uFillTx/>
                <a:hlinkClick r:id="rId3" tooltip="CAST"/>
              </a:rPr>
              <a:t>http://cast.org/</a:t>
            </a:r>
            <a:r>
              <a:rPr lang="en-US" dirty="0" smtClean="0">
                <a:uFillTx/>
              </a:rPr>
              <a:t> </a:t>
            </a:r>
          </a:p>
          <a:p>
            <a:r>
              <a:rPr lang="en-US" dirty="0" smtClean="0">
                <a:uFillTx/>
              </a:rPr>
              <a:t>Web </a:t>
            </a:r>
            <a:r>
              <a:rPr lang="en-US" dirty="0">
                <a:uFillTx/>
              </a:rPr>
              <a:t>accessibility – WCAG (W3C) </a:t>
            </a:r>
            <a:r>
              <a:rPr lang="en-US" dirty="0">
                <a:uFillTx/>
                <a:hlinkClick r:id="rId4" tooltip="Web accessibility "/>
              </a:rPr>
              <a:t>http://www.w3.org/TR/WCAG20</a:t>
            </a:r>
            <a:r>
              <a:rPr lang="en-US" dirty="0" smtClean="0">
                <a:uFillTx/>
                <a:hlinkClick r:id="rId4" tooltip="Web accessibility "/>
              </a:rPr>
              <a:t>/</a:t>
            </a:r>
            <a:r>
              <a:rPr lang="en-US" dirty="0" smtClean="0">
                <a:uFillTx/>
              </a:rPr>
              <a:t>  </a:t>
            </a:r>
            <a:endParaRPr lang="en-US" dirty="0">
              <a:uFillTx/>
            </a:endParaRPr>
          </a:p>
          <a:p>
            <a:r>
              <a:rPr lang="en-US" dirty="0" smtClean="0">
                <a:uFillTx/>
              </a:rPr>
              <a:t>WebAIM </a:t>
            </a:r>
            <a:r>
              <a:rPr lang="en-US" dirty="0">
                <a:uFillTx/>
              </a:rPr>
              <a:t>(Utah State University) </a:t>
            </a:r>
            <a:r>
              <a:rPr lang="en-US" dirty="0">
                <a:uFillTx/>
                <a:hlinkClick r:id="rId5" tooltip="WebAIM"/>
              </a:rPr>
              <a:t>http://webaim.org</a:t>
            </a:r>
            <a:r>
              <a:rPr lang="en-US" dirty="0" smtClean="0">
                <a:uFillTx/>
                <a:hlinkClick r:id="rId5" tooltip="WebAIM"/>
              </a:rPr>
              <a:t>/</a:t>
            </a:r>
            <a:r>
              <a:rPr lang="en-US" dirty="0" smtClean="0">
                <a:uFillTx/>
              </a:rPr>
              <a:t> </a:t>
            </a:r>
            <a:endParaRPr lang="en-US" dirty="0">
              <a:uFillTx/>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57200"/>
            <a:ext cx="8001000" cy="533400"/>
          </a:xfrm>
        </p:spPr>
        <p:txBody>
          <a:bodyPr/>
          <a:lstStyle/>
          <a:p>
            <a:pPr algn="ctr"/>
            <a:r>
              <a:rPr lang="en-US" sz="4400" b="1" dirty="0" smtClean="0"/>
              <a:t>Why Am I Here?</a:t>
            </a:r>
            <a:endParaRPr lang="en-US" sz="4400" b="1" dirty="0"/>
          </a:p>
        </p:txBody>
      </p:sp>
      <p:sp>
        <p:nvSpPr>
          <p:cNvPr id="3" name="Content Placeholder 2"/>
          <p:cNvSpPr>
            <a:spLocks noGrp="1"/>
          </p:cNvSpPr>
          <p:nvPr>
            <p:ph idx="1"/>
          </p:nvPr>
        </p:nvSpPr>
        <p:spPr>
          <a:xfrm>
            <a:off x="609600" y="1143000"/>
            <a:ext cx="8382000" cy="5212560"/>
          </a:xfrm>
        </p:spPr>
        <p:txBody>
          <a:bodyPr>
            <a:normAutofit fontScale="92500" lnSpcReduction="20000"/>
          </a:bodyPr>
          <a:lstStyle/>
          <a:p>
            <a:pPr>
              <a:buFont typeface="Wingdings" panose="05000000000000000000" pitchFamily="2" charset="2"/>
              <a:buChar char="q"/>
            </a:pPr>
            <a:r>
              <a:rPr lang="en-US" sz="3600" dirty="0"/>
              <a:t>2015-2016 Incentive Grant </a:t>
            </a:r>
            <a:r>
              <a:rPr lang="en-US" sz="3600" dirty="0" smtClean="0"/>
              <a:t> </a:t>
            </a:r>
          </a:p>
          <a:p>
            <a:pPr lvl="1">
              <a:buFont typeface="Wingdings" panose="05000000000000000000" pitchFamily="2" charset="2"/>
              <a:buChar char="q"/>
            </a:pPr>
            <a:r>
              <a:rPr lang="en-US" sz="3200" dirty="0" smtClean="0"/>
              <a:t>Prince Ellis, Page Beetem, &amp; Girija Nair-Hart </a:t>
            </a:r>
          </a:p>
          <a:p>
            <a:pPr>
              <a:buFont typeface="Wingdings" panose="05000000000000000000" pitchFamily="2" charset="2"/>
              <a:buChar char="q"/>
            </a:pPr>
            <a:r>
              <a:rPr lang="en-US" sz="3600" dirty="0" smtClean="0"/>
              <a:t>Organized Accessibility Conference @ UCC </a:t>
            </a:r>
          </a:p>
          <a:p>
            <a:pPr lvl="1">
              <a:buFont typeface="Wingdings" panose="05000000000000000000" pitchFamily="2" charset="2"/>
              <a:buChar char="q"/>
            </a:pPr>
            <a:r>
              <a:rPr lang="en-US" sz="3600" dirty="0" smtClean="0"/>
              <a:t>Speaker Series (Part 1): Create Awareness on Accessibility </a:t>
            </a:r>
          </a:p>
          <a:p>
            <a:pPr lvl="1">
              <a:buFont typeface="Wingdings" panose="05000000000000000000" pitchFamily="2" charset="2"/>
              <a:buChar char="q"/>
            </a:pPr>
            <a:r>
              <a:rPr lang="en-US" sz="3600" dirty="0" smtClean="0"/>
              <a:t>Workshop (Part 2): Creating </a:t>
            </a:r>
            <a:r>
              <a:rPr lang="en-US" sz="3600" dirty="0"/>
              <a:t>A</a:t>
            </a:r>
            <a:r>
              <a:rPr lang="en-US" sz="3600" dirty="0" smtClean="0"/>
              <a:t>ccessible </a:t>
            </a:r>
            <a:r>
              <a:rPr lang="en-US" sz="3600" dirty="0" smtClean="0"/>
              <a:t>contents</a:t>
            </a:r>
          </a:p>
          <a:p>
            <a:pPr lvl="1">
              <a:buFont typeface="Wingdings" panose="05000000000000000000" pitchFamily="2" charset="2"/>
              <a:buChar char="q"/>
            </a:pPr>
            <a:r>
              <a:rPr lang="en-US" sz="3600" dirty="0" smtClean="0"/>
              <a:t>Created Bb Course for DIAs</a:t>
            </a:r>
            <a:r>
              <a:rPr lang="en-US" sz="3600" dirty="0" smtClean="0"/>
              <a:t> ‘</a:t>
            </a:r>
            <a:r>
              <a:rPr lang="en-US" sz="3600" i="1" dirty="0" smtClean="0"/>
              <a:t>Creating an Inclusive University</a:t>
            </a:r>
            <a:r>
              <a:rPr lang="en-US" sz="3600" dirty="0" smtClean="0"/>
              <a:t>’</a:t>
            </a:r>
            <a:endParaRPr lang="en-US" sz="3600" dirty="0" smtClean="0"/>
          </a:p>
          <a:p>
            <a:pPr>
              <a:buFont typeface="Wingdings" panose="05000000000000000000" pitchFamily="2" charset="2"/>
              <a:buChar char="q"/>
            </a:pPr>
            <a:r>
              <a:rPr lang="en-US" sz="3600" dirty="0" smtClean="0"/>
              <a:t>Presentation of Work</a:t>
            </a:r>
          </a:p>
          <a:p>
            <a:pPr>
              <a:buFont typeface="Wingdings" panose="05000000000000000000" pitchFamily="2" charset="2"/>
              <a:buChar char="q"/>
            </a:pPr>
            <a:r>
              <a:rPr lang="en-US" sz="3600" dirty="0" smtClean="0"/>
              <a:t>Sharing Best </a:t>
            </a:r>
            <a:r>
              <a:rPr lang="en-US" sz="3600" dirty="0"/>
              <a:t>P</a:t>
            </a:r>
            <a:r>
              <a:rPr lang="en-US" sz="3600" dirty="0" smtClean="0"/>
              <a:t>ractices </a:t>
            </a:r>
          </a:p>
          <a:p>
            <a:pPr lvl="1"/>
            <a:endParaRPr lang="en-US" dirty="0"/>
          </a:p>
        </p:txBody>
      </p:sp>
    </p:spTree>
    <p:extLst>
      <p:ext uri="{BB962C8B-B14F-4D97-AF65-F5344CB8AC3E}">
        <p14:creationId xmlns:p14="http://schemas.microsoft.com/office/powerpoint/2010/main" val="25972178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799" y="304800"/>
            <a:ext cx="7620000" cy="2667000"/>
          </a:xfrm>
        </p:spPr>
        <p:txBody>
          <a:bodyPr>
            <a:normAutofit fontScale="90000"/>
          </a:bodyPr>
          <a:lstStyle/>
          <a:p>
            <a:pPr algn="ctr"/>
            <a:r>
              <a:rPr lang="en-US" sz="6000" b="1" dirty="0" smtClean="0">
                <a:uFillTx/>
                <a:hlinkClick r:id="rId3"/>
              </a:rPr>
              <a:t>Why focus on eLearning accessibility? </a:t>
            </a:r>
            <a:endParaRPr lang="en-US" sz="6000" b="1" dirty="0">
              <a:uFillTx/>
            </a:endParaRPr>
          </a:p>
        </p:txBody>
      </p:sp>
      <p:pic>
        <p:nvPicPr>
          <p:cNvPr id="3" name="Picture 2"/>
          <p:cNvPicPr>
            <a:picLocks noChangeAspect="1"/>
          </p:cNvPicPr>
          <p:nvPr/>
        </p:nvPicPr>
        <p:blipFill>
          <a:blip r:embed="rId4"/>
          <a:stretch>
            <a:fillRect/>
          </a:stretch>
        </p:blipFill>
        <p:spPr>
          <a:xfrm>
            <a:off x="381000" y="3200400"/>
            <a:ext cx="8763000" cy="3542958"/>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684397" y="1371600"/>
            <a:ext cx="7631221" cy="4038600"/>
          </a:xfrm>
          <a:prstGeom prst="rect">
            <a:avLst/>
          </a:prstGeom>
        </p:spPr>
      </p:pic>
    </p:spTree>
    <p:extLst>
      <p:ext uri="{BB962C8B-B14F-4D97-AF65-F5344CB8AC3E}">
        <p14:creationId xmlns:p14="http://schemas.microsoft.com/office/powerpoint/2010/main" val="36424318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6200"/>
            <a:ext cx="8305800" cy="838200"/>
          </a:xfrm>
        </p:spPr>
        <p:txBody>
          <a:bodyPr>
            <a:noAutofit/>
          </a:bodyPr>
          <a:lstStyle/>
          <a:p>
            <a:r>
              <a:rPr lang="en-US" sz="4800" b="1" dirty="0" smtClean="0">
                <a:uFillTx/>
              </a:rPr>
              <a:t>ACCESSIBILITY STATISTICS  </a:t>
            </a:r>
            <a:endParaRPr lang="en-US" sz="4800" b="1" dirty="0">
              <a:uFillTx/>
            </a:endParaRPr>
          </a:p>
        </p:txBody>
      </p:sp>
      <p:sp>
        <p:nvSpPr>
          <p:cNvPr id="3" name="Content Placeholder 2"/>
          <p:cNvSpPr>
            <a:spLocks noGrp="1"/>
          </p:cNvSpPr>
          <p:nvPr>
            <p:ph idx="1"/>
          </p:nvPr>
        </p:nvSpPr>
        <p:spPr>
          <a:xfrm>
            <a:off x="381000" y="990600"/>
            <a:ext cx="8763000" cy="5867400"/>
          </a:xfrm>
        </p:spPr>
        <p:txBody>
          <a:bodyPr/>
          <a:lstStyle/>
          <a:p>
            <a:r>
              <a:rPr lang="en-US" sz="5400" b="1" dirty="0" smtClean="0">
                <a:uFillTx/>
              </a:rPr>
              <a:t>54% </a:t>
            </a:r>
            <a:r>
              <a:rPr lang="en-US" dirty="0" smtClean="0">
                <a:uFillTx/>
              </a:rPr>
              <a:t>of adults living with a disability </a:t>
            </a:r>
          </a:p>
          <a:p>
            <a:pPr lvl="1"/>
            <a:r>
              <a:rPr lang="en-US" dirty="0" smtClean="0">
                <a:uFillTx/>
              </a:rPr>
              <a:t>(PEW Internet Project, 2011)</a:t>
            </a:r>
          </a:p>
          <a:p>
            <a:r>
              <a:rPr lang="en-US" sz="5400" b="1" dirty="0" smtClean="0">
                <a:uFillTx/>
              </a:rPr>
              <a:t>60-80% </a:t>
            </a:r>
            <a:r>
              <a:rPr lang="en-US" dirty="0" smtClean="0">
                <a:uFillTx/>
              </a:rPr>
              <a:t>of students with disability </a:t>
            </a:r>
            <a:r>
              <a:rPr lang="en-US" b="1" dirty="0" smtClean="0">
                <a:solidFill>
                  <a:srgbClr val="FF0000"/>
                </a:solidFill>
                <a:uFillTx/>
              </a:rPr>
              <a:t>DO NOT </a:t>
            </a:r>
            <a:r>
              <a:rPr lang="en-US" dirty="0" smtClean="0">
                <a:uFillTx/>
              </a:rPr>
              <a:t>report </a:t>
            </a:r>
          </a:p>
          <a:p>
            <a:r>
              <a:rPr lang="en-US" sz="5400" b="1" dirty="0" smtClean="0">
                <a:uFillTx/>
              </a:rPr>
              <a:t>20% </a:t>
            </a:r>
            <a:r>
              <a:rPr lang="en-US" dirty="0" smtClean="0">
                <a:uFillTx/>
              </a:rPr>
              <a:t>of people </a:t>
            </a:r>
            <a:r>
              <a:rPr lang="en-US" dirty="0">
                <a:uFillTx/>
              </a:rPr>
              <a:t>h</a:t>
            </a:r>
            <a:r>
              <a:rPr lang="en-US" dirty="0" smtClean="0">
                <a:uFillTx/>
              </a:rPr>
              <a:t>ave </a:t>
            </a:r>
            <a:r>
              <a:rPr lang="en-US" dirty="0">
                <a:uFillTx/>
              </a:rPr>
              <a:t>a </a:t>
            </a:r>
            <a:r>
              <a:rPr lang="en-US" dirty="0" smtClean="0">
                <a:uFillTx/>
              </a:rPr>
              <a:t>disability </a:t>
            </a:r>
            <a:r>
              <a:rPr lang="en-US" dirty="0">
                <a:uFillTx/>
              </a:rPr>
              <a:t>in the </a:t>
            </a:r>
            <a:r>
              <a:rPr lang="en-US" dirty="0" smtClean="0">
                <a:uFillTx/>
              </a:rPr>
              <a:t>U.S.</a:t>
            </a:r>
          </a:p>
          <a:p>
            <a:pPr lvl="1"/>
            <a:r>
              <a:rPr lang="en-US" dirty="0" smtClean="0">
                <a:uFillTx/>
              </a:rPr>
              <a:t>(Census </a:t>
            </a:r>
            <a:r>
              <a:rPr lang="en-US" dirty="0">
                <a:uFillTx/>
              </a:rPr>
              <a:t>Bureau </a:t>
            </a:r>
            <a:r>
              <a:rPr lang="en-US" dirty="0" smtClean="0">
                <a:uFillTx/>
              </a:rPr>
              <a:t>Reports, 2012)</a:t>
            </a:r>
            <a:endParaRPr lang="en-US" dirty="0">
              <a:uFillTx/>
            </a:endParaRPr>
          </a:p>
          <a:p>
            <a:endParaRPr lang="en-US" dirty="0">
              <a:uFillTx/>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914400" y="990600"/>
            <a:ext cx="7315200" cy="4406926"/>
          </a:xfrm>
          <a:prstGeom prst="rect">
            <a:avLst/>
          </a:prstGeom>
        </p:spPr>
      </p:pic>
    </p:spTree>
    <p:extLst>
      <p:ext uri="{BB962C8B-B14F-4D97-AF65-F5344CB8AC3E}">
        <p14:creationId xmlns:p14="http://schemas.microsoft.com/office/powerpoint/2010/main" val="8269589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924800" cy="1850136"/>
          </a:xfrm>
        </p:spPr>
        <p:txBody>
          <a:bodyPr/>
          <a:lstStyle/>
          <a:p>
            <a:r>
              <a:rPr lang="en-US" sz="5400" dirty="0" smtClean="0">
                <a:uFillTx/>
              </a:rPr>
              <a:t>Creating Accessible  eLearning </a:t>
            </a:r>
            <a:r>
              <a:rPr lang="en-US" sz="5400" dirty="0" smtClean="0">
                <a:solidFill>
                  <a:srgbClr val="FF0000"/>
                </a:solidFill>
                <a:uFillTx/>
              </a:rPr>
              <a:t>Videos</a:t>
            </a:r>
            <a:endParaRPr lang="en-US" sz="5400" dirty="0">
              <a:solidFill>
                <a:srgbClr val="FF0000"/>
              </a:solidFill>
              <a:uFillTx/>
            </a:endParaRPr>
          </a:p>
        </p:txBody>
      </p:sp>
      <p:sp>
        <p:nvSpPr>
          <p:cNvPr id="3" name="Content Placeholder 2"/>
          <p:cNvSpPr>
            <a:spLocks noGrp="1"/>
          </p:cNvSpPr>
          <p:nvPr>
            <p:ph idx="1"/>
          </p:nvPr>
        </p:nvSpPr>
        <p:spPr>
          <a:xfrm>
            <a:off x="725214" y="2827282"/>
            <a:ext cx="7772400" cy="3764760"/>
          </a:xfrm>
        </p:spPr>
        <p:txBody>
          <a:bodyPr>
            <a:normAutofit fontScale="85000" lnSpcReduction="20000"/>
          </a:bodyPr>
          <a:lstStyle/>
          <a:p>
            <a:pPr marL="1211580" indent="-1143000">
              <a:buFont typeface="Wingdings" pitchFamily="2" charset="2"/>
              <a:buChar char="Ø"/>
            </a:pPr>
            <a:r>
              <a:rPr lang="en-US" sz="6000" b="1" dirty="0" smtClean="0">
                <a:solidFill>
                  <a:schemeClr val="bg2">
                    <a:lumMod val="20000"/>
                    <a:lumOff val="80000"/>
                  </a:schemeClr>
                </a:solidFill>
                <a:uFillTx/>
              </a:rPr>
              <a:t>Tools </a:t>
            </a:r>
          </a:p>
          <a:p>
            <a:pPr marL="1540764" lvl="1" indent="-1143000">
              <a:buFont typeface="Wingdings" pitchFamily="2" charset="2"/>
              <a:buChar char="Ø"/>
            </a:pPr>
            <a:r>
              <a:rPr lang="en-US" sz="7100" dirty="0" smtClean="0">
                <a:solidFill>
                  <a:schemeClr val="bg2">
                    <a:lumMod val="20000"/>
                    <a:lumOff val="80000"/>
                  </a:schemeClr>
                </a:solidFill>
                <a:uFillTx/>
              </a:rPr>
              <a:t>Cielo</a:t>
            </a:r>
            <a:r>
              <a:rPr lang="en-US" sz="7100" baseline="30000" dirty="0" smtClean="0">
                <a:solidFill>
                  <a:schemeClr val="bg2">
                    <a:lumMod val="20000"/>
                    <a:lumOff val="80000"/>
                  </a:schemeClr>
                </a:solidFill>
                <a:uFillTx/>
              </a:rPr>
              <a:t>24</a:t>
            </a:r>
          </a:p>
          <a:p>
            <a:pPr marL="1540764" lvl="1" indent="-1143000">
              <a:buFont typeface="Wingdings" pitchFamily="2" charset="2"/>
              <a:buChar char="Ø"/>
            </a:pPr>
            <a:r>
              <a:rPr lang="en-US" sz="7100" dirty="0" smtClean="0">
                <a:solidFill>
                  <a:schemeClr val="bg2">
                    <a:lumMod val="20000"/>
                    <a:lumOff val="80000"/>
                  </a:schemeClr>
                </a:solidFill>
                <a:uFillTx/>
              </a:rPr>
              <a:t>Amara </a:t>
            </a:r>
          </a:p>
          <a:p>
            <a:pPr marL="1540764" lvl="1" indent="-1143000">
              <a:buFont typeface="Wingdings" pitchFamily="2" charset="2"/>
              <a:buChar char="Ø"/>
            </a:pPr>
            <a:r>
              <a:rPr lang="en-US" sz="7100" dirty="0" smtClean="0">
                <a:solidFill>
                  <a:schemeClr val="bg2">
                    <a:lumMod val="20000"/>
                    <a:lumOff val="80000"/>
                  </a:schemeClr>
                </a:solidFill>
                <a:uFillTx/>
              </a:rPr>
              <a:t>YouTube</a:t>
            </a:r>
          </a:p>
          <a:p>
            <a:pPr>
              <a:buFont typeface="Wingdings" pitchFamily="2" charset="2"/>
              <a:buChar char="Ø"/>
            </a:pPr>
            <a:endParaRPr lang="en-US" baseline="30000" dirty="0">
              <a:uFillTx/>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12064"/>
            <a:ext cx="8458200" cy="1088136"/>
          </a:xfrm>
        </p:spPr>
        <p:txBody>
          <a:bodyPr/>
          <a:lstStyle/>
          <a:p>
            <a:pPr lvl="0">
              <a:spcBef>
                <a:spcPts val="0"/>
              </a:spcBef>
              <a:defRPr>
                <a:uFillTx/>
              </a:defRPr>
            </a:pPr>
            <a:r>
              <a:rPr lang="en-US" b="1" dirty="0">
                <a:solidFill>
                  <a:schemeClr val="tx2"/>
                </a:solidFill>
                <a:uFillTx/>
                <a:hlinkClick r:id="rId3"/>
              </a:rPr>
              <a:t>Captioning</a:t>
            </a:r>
            <a:r>
              <a:rPr lang="en-US" b="1" dirty="0">
                <a:solidFill>
                  <a:schemeClr val="tx2"/>
                </a:solidFill>
                <a:uFillTx/>
              </a:rPr>
              <a:t> for Audio and </a:t>
            </a:r>
            <a:r>
              <a:rPr lang="en-US" b="1" dirty="0" smtClean="0">
                <a:solidFill>
                  <a:schemeClr val="tx2"/>
                </a:solidFill>
                <a:uFillTx/>
              </a:rPr>
              <a:t>Video</a:t>
            </a:r>
            <a:endParaRPr lang="en-US" b="1" dirty="0">
              <a:solidFill>
                <a:schemeClr val="tx2"/>
              </a:solidFill>
              <a:uFillTx/>
            </a:endParaRPr>
          </a:p>
        </p:txBody>
      </p:sp>
      <p:sp>
        <p:nvSpPr>
          <p:cNvPr id="3" name="Content Placeholder 2"/>
          <p:cNvSpPr>
            <a:spLocks noGrp="1"/>
          </p:cNvSpPr>
          <p:nvPr>
            <p:ph idx="1"/>
          </p:nvPr>
        </p:nvSpPr>
        <p:spPr>
          <a:xfrm>
            <a:off x="914400" y="1905000"/>
            <a:ext cx="7772400" cy="3688560"/>
          </a:xfrm>
        </p:spPr>
        <p:txBody>
          <a:bodyPr>
            <a:normAutofit/>
          </a:bodyPr>
          <a:lstStyle/>
          <a:p>
            <a:endParaRPr lang="en-US" sz="7200" dirty="0" smtClean="0">
              <a:uFillTx/>
            </a:endParaRPr>
          </a:p>
          <a:p>
            <a:pPr marL="1211580" indent="-1143000">
              <a:buFont typeface="Wingdings" pitchFamily="2" charset="2"/>
              <a:buChar char="Ø"/>
            </a:pPr>
            <a:r>
              <a:rPr lang="en-US" sz="7200" dirty="0" smtClean="0">
                <a:uFillTx/>
                <a:hlinkClick r:id="rId4"/>
              </a:rPr>
              <a:t>Cielo</a:t>
            </a:r>
            <a:r>
              <a:rPr lang="en-US" sz="7200" baseline="30000" dirty="0" smtClean="0">
                <a:uFillTx/>
                <a:hlinkClick r:id="rId4"/>
              </a:rPr>
              <a:t>24</a:t>
            </a:r>
            <a:endParaRPr lang="en-US" sz="7200" baseline="30000" dirty="0">
              <a:uFillTx/>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12064"/>
            <a:ext cx="8458200" cy="1088136"/>
          </a:xfrm>
        </p:spPr>
        <p:txBody>
          <a:bodyPr/>
          <a:lstStyle/>
          <a:p>
            <a:pPr lvl="0">
              <a:spcBef>
                <a:spcPts val="0"/>
              </a:spcBef>
              <a:defRPr>
                <a:uFillTx/>
              </a:defRPr>
            </a:pPr>
            <a:r>
              <a:rPr lang="en-US" b="1" dirty="0" smtClean="0"/>
              <a:t>Caption </a:t>
            </a:r>
            <a:r>
              <a:rPr lang="en-US" b="1" dirty="0"/>
              <a:t>and </a:t>
            </a:r>
            <a:r>
              <a:rPr lang="en-US" b="1" dirty="0" smtClean="0"/>
              <a:t>Translate Videos</a:t>
            </a:r>
            <a:endParaRPr lang="en-US" b="1" dirty="0">
              <a:solidFill>
                <a:schemeClr val="tx2"/>
              </a:solidFill>
              <a:uFillTx/>
            </a:endParaRPr>
          </a:p>
        </p:txBody>
      </p:sp>
      <p:sp>
        <p:nvSpPr>
          <p:cNvPr id="3" name="Content Placeholder 2"/>
          <p:cNvSpPr>
            <a:spLocks noGrp="1"/>
          </p:cNvSpPr>
          <p:nvPr>
            <p:ph idx="1"/>
          </p:nvPr>
        </p:nvSpPr>
        <p:spPr>
          <a:xfrm>
            <a:off x="914400" y="1905000"/>
            <a:ext cx="7772400" cy="3688560"/>
          </a:xfrm>
        </p:spPr>
        <p:txBody>
          <a:bodyPr>
            <a:normAutofit/>
          </a:bodyPr>
          <a:lstStyle/>
          <a:p>
            <a:endParaRPr lang="en-US" sz="7200" dirty="0" smtClean="0">
              <a:uFillTx/>
            </a:endParaRPr>
          </a:p>
          <a:p>
            <a:pPr marL="1211580" indent="-1143000">
              <a:buFont typeface="Wingdings" pitchFamily="2" charset="2"/>
              <a:buChar char="Ø"/>
            </a:pPr>
            <a:r>
              <a:rPr lang="en-US" sz="7200" dirty="0" smtClean="0">
                <a:uFillTx/>
                <a:hlinkClick r:id="rId3"/>
              </a:rPr>
              <a:t>Amara</a:t>
            </a:r>
            <a:endParaRPr lang="en-US" sz="7200" baseline="30000" dirty="0">
              <a:uFillTx/>
            </a:endParaRPr>
          </a:p>
        </p:txBody>
      </p:sp>
    </p:spTree>
    <p:extLst>
      <p:ext uri="{BB962C8B-B14F-4D97-AF65-F5344CB8AC3E}">
        <p14:creationId xmlns:p14="http://schemas.microsoft.com/office/powerpoint/2010/main" val="1259170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rgbClr val="000000"/>
      </a:dk1>
      <a:lt1>
        <a:srgbClr val="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spDef>
      <a:spPr/>
      <a:bodyPr/>
      <a:lstStyle/>
      <a:style>
        <a:lnRef idx="1">
          <a:schemeClr val="accent1"/>
        </a:lnRef>
        <a:fillRef idx="1">
          <a:schemeClr val="accent1"/>
        </a:fillRef>
        <a:effectRef idx="1">
          <a:schemeClr val="accent1"/>
        </a:effectRef>
        <a:fontRef idx="minor">
          <a:schemeClr val="lt1"/>
        </a:fontRef>
      </a:style>
    </a:spDef>
    <a:lnDef>
      <a:spPr/>
      <a:bodyPr/>
      <a:lstStyle/>
      <a:style>
        <a:lnRef idx="1">
          <a:schemeClr val="accent1"/>
        </a:lnRef>
        <a:fillRef idx="0">
          <a:schemeClr val="accent1"/>
        </a:fillRef>
        <a:effectRef idx="1">
          <a:schemeClr val="accent1"/>
        </a:effectRef>
        <a:fontRef idx="minor">
          <a:schemeClr val="tx1"/>
        </a:fontRef>
      </a:style>
    </a:lnDef>
    <a:txDef>
      <a:spPr/>
      <a:bodyPr/>
      <a:lstStyle/>
    </a:txDef>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1">
          <a:schemeClr val="accent1"/>
        </a:fillRef>
        <a:effectRef idx="1">
          <a:schemeClr val="accent1"/>
        </a:effectRef>
        <a:fontRef idx="minor">
          <a:schemeClr val="lt1"/>
        </a:fontRef>
      </a:style>
    </a:spDef>
    <a:lnDef>
      <a:spPr/>
      <a:bodyPr/>
      <a:lstStyle/>
      <a:style>
        <a:lnRef idx="1">
          <a:schemeClr val="accent1"/>
        </a:lnRef>
        <a:fillRef idx="0">
          <a:schemeClr val="accent1"/>
        </a:fillRef>
        <a:effectRef idx="1">
          <a:schemeClr val="accent1"/>
        </a:effectRef>
        <a:fontRef idx="minor">
          <a:schemeClr val="tx1"/>
        </a:fontRef>
      </a:style>
    </a:lnDef>
    <a:txDef>
      <a:spPr/>
      <a:bodyPr/>
      <a:lstStyle/>
    </a:txDef>
  </a:objectDefaults>
  <a:extraClrSchemeLst/>
</a:theme>
</file>

<file path=docProps/app.xml><?xml version="1.0" encoding="utf-8"?>
<Properties xmlns="http://schemas.openxmlformats.org/officeDocument/2006/extended-properties" xmlns:vt="http://schemas.openxmlformats.org/officeDocument/2006/docPropsVTypes">
  <Template>Metro</Template>
  <TotalTime>1089</TotalTime>
  <Words>1308</Words>
  <Application>Microsoft Office PowerPoint</Application>
  <PresentationFormat>On-screen Show (4:3)</PresentationFormat>
  <Paragraphs>176</Paragraphs>
  <Slides>19</Slides>
  <Notes>16</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19</vt:i4>
      </vt:variant>
    </vt:vector>
  </HeadingPairs>
  <TitlesOfParts>
    <vt:vector size="28" baseType="lpstr">
      <vt:lpstr>Arial</vt:lpstr>
      <vt:lpstr>Calibri</vt:lpstr>
      <vt:lpstr>Consolas</vt:lpstr>
      <vt:lpstr>Corbel</vt:lpstr>
      <vt:lpstr>Open Sans Light</vt:lpstr>
      <vt:lpstr>Wingdings</vt:lpstr>
      <vt:lpstr>Wingdings 2</vt:lpstr>
      <vt:lpstr>Wingdings 3</vt:lpstr>
      <vt:lpstr>Metro</vt:lpstr>
      <vt:lpstr>Making Online Contents   Accessible to Learners    </vt:lpstr>
      <vt:lpstr>Why Am I Here?</vt:lpstr>
      <vt:lpstr>Why focus on eLearning accessibility? </vt:lpstr>
      <vt:lpstr>PowerPoint Presentation</vt:lpstr>
      <vt:lpstr>ACCESSIBILITY STATISTICS  </vt:lpstr>
      <vt:lpstr>PowerPoint Presentation</vt:lpstr>
      <vt:lpstr>Creating Accessible  eLearning Videos</vt:lpstr>
      <vt:lpstr>Captioning for Audio and Video</vt:lpstr>
      <vt:lpstr>Caption and Translate Videos</vt:lpstr>
      <vt:lpstr>Add Captions or Interactive Transcript to Video</vt:lpstr>
      <vt:lpstr>Best Practices: Creating Accessible eLearning Videos </vt:lpstr>
      <vt:lpstr>Creating Accessible eLearning Documents </vt:lpstr>
      <vt:lpstr>PowerPoint Presentation</vt:lpstr>
      <vt:lpstr>PowerPoint Presentation</vt:lpstr>
      <vt:lpstr>Best Practices: Creating Accessible eLearning Documents </vt:lpstr>
      <vt:lpstr>PowerPoint Presentation</vt:lpstr>
      <vt:lpstr>Our Role as …</vt:lpstr>
      <vt:lpstr>Thank You</vt:lpstr>
      <vt:lpstr>References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Prince Ellis</dc:creator>
  <cp:lastModifiedBy>Prince F Ellis</cp:lastModifiedBy>
  <cp:revision>122</cp:revision>
  <cp:lastPrinted>2017-03-16T15:21:53Z</cp:lastPrinted>
  <dcterms:created xsi:type="dcterms:W3CDTF">2017-03-13T16:15:33Z</dcterms:created>
  <dcterms:modified xsi:type="dcterms:W3CDTF">2017-03-28T20:47:08Z</dcterms:modified>
</cp:coreProperties>
</file>