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7"/>
  </p:notesMasterIdLst>
  <p:sldIdLst>
    <p:sldId id="256" r:id="rId5"/>
    <p:sldId id="271" r:id="rId6"/>
    <p:sldId id="272" r:id="rId7"/>
    <p:sldId id="273" r:id="rId8"/>
    <p:sldId id="274" r:id="rId9"/>
    <p:sldId id="276" r:id="rId10"/>
    <p:sldId id="277" r:id="rId11"/>
    <p:sldId id="278" r:id="rId12"/>
    <p:sldId id="270" r:id="rId13"/>
    <p:sldId id="260" r:id="rId14"/>
    <p:sldId id="257" r:id="rId15"/>
    <p:sldId id="258" r:id="rId16"/>
    <p:sldId id="259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67204" autoAdjust="0"/>
  </p:normalViewPr>
  <p:slideViewPr>
    <p:cSldViewPr snapToGrid="0" snapToObjects="1">
      <p:cViewPr varScale="1">
        <p:scale>
          <a:sx n="74" d="100"/>
          <a:sy n="74" d="100"/>
        </p:scale>
        <p:origin x="220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F9DCA-147D-4835-AABB-8DD8D8B7770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E8AF-FD7E-4918-AE46-6BD79634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6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else is there?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E8AF-FD7E-4918-AE46-6BD796343C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4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Petren</a:t>
            </a:r>
            <a:r>
              <a:rPr lang="en-US" baseline="0" dirty="0" smtClean="0"/>
              <a:t> and Johnson, Unit Heads Hazem Said and Steve Depoe.  Dean Johnson cooked and Dean </a:t>
            </a:r>
            <a:r>
              <a:rPr lang="en-US" baseline="0" dirty="0" err="1" smtClean="0"/>
              <a:t>Petren</a:t>
            </a:r>
            <a:r>
              <a:rPr lang="en-US" baseline="0" dirty="0" smtClean="0"/>
              <a:t> brought dessert.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E8AF-FD7E-4918-AE46-6BD796343C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73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Media, We See Experience Recruitment Day (August 12, 2016):  12 HS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attended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day-long immersion in the exciting fields of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Communication/Public Relations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Technology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select group of high school students and educators from around the region participated in interactive sessions with UC students and faculty. Attendees started the day with 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Pokémon GO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scavenger tour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UC's campus and cutting edge lab facilities. They then participated in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sessions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top faculty in Communication/PR, Information Technology, and Journalism.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DITLE Summer program is a 3 week intensive summer IT day camp designed to give students a solid foundation in computer fundamentals, computer application development, database and networking concepts. The program is a hands on, project based, team oriented learning experience at the University of Cincinnati campus using UC state of the art equipment and instructors.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E8AF-FD7E-4918-AE46-6BD796343C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E8AF-FD7E-4918-AE46-6BD796343C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85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3387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COMM-IT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Committed to Collaboration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9725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Grants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Workshops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Research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Presentations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79" y="2409261"/>
            <a:ext cx="3547242" cy="1208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922" y="3464175"/>
            <a:ext cx="3238500" cy="1861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495" y="5087155"/>
            <a:ext cx="3412902" cy="177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02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81135" y="4357620"/>
            <a:ext cx="2653018" cy="2487501"/>
            <a:chOff x="6490982" y="4370499"/>
            <a:chExt cx="2653018" cy="24875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0982" y="4370499"/>
              <a:ext cx="2479154" cy="248750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075054" y="6748530"/>
              <a:ext cx="1068946" cy="10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3176"/>
            <a:ext cx="8512936" cy="420489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Curriculum</a:t>
            </a:r>
          </a:p>
          <a:p>
            <a:pPr lvl="1"/>
            <a:r>
              <a:rPr lang="en-US" dirty="0" smtClean="0">
                <a:latin typeface="+mj-lt"/>
              </a:rPr>
              <a:t>Cross promotion of certificates and minors</a:t>
            </a:r>
          </a:p>
          <a:p>
            <a:pPr lvl="1"/>
            <a:r>
              <a:rPr lang="en-US" dirty="0" smtClean="0">
                <a:latin typeface="+mj-lt"/>
              </a:rPr>
              <a:t>Applied Communication Certificate</a:t>
            </a:r>
          </a:p>
          <a:p>
            <a:pPr lvl="2"/>
            <a:r>
              <a:rPr lang="en-US" dirty="0" smtClean="0">
                <a:latin typeface="+mj-lt"/>
              </a:rPr>
              <a:t>Add IT 1050</a:t>
            </a:r>
          </a:p>
          <a:p>
            <a:pPr lvl="1"/>
            <a:r>
              <a:rPr lang="en-US" dirty="0">
                <a:latin typeface="+mj-lt"/>
              </a:rPr>
              <a:t>New Digital Engagement </a:t>
            </a:r>
            <a:r>
              <a:rPr lang="en-US" dirty="0" smtClean="0">
                <a:latin typeface="+mj-lt"/>
              </a:rPr>
              <a:t>Certificate</a:t>
            </a:r>
          </a:p>
          <a:p>
            <a:pPr marL="457200" lvl="1" indent="0">
              <a:buNone/>
            </a:pPr>
            <a:endParaRPr lang="en-US" dirty="0" smtClean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07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4" t="5071" r="16948" b="40845"/>
          <a:stretch/>
        </p:blipFill>
        <p:spPr>
          <a:xfrm>
            <a:off x="7080511" y="1526422"/>
            <a:ext cx="1841679" cy="3013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81960"/>
            <a:ext cx="8229600" cy="338769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+mj-lt"/>
              </a:rPr>
              <a:t>Learning communities</a:t>
            </a:r>
          </a:p>
          <a:p>
            <a:pPr lvl="1"/>
            <a:r>
              <a:rPr lang="en-US" dirty="0" smtClean="0">
                <a:latin typeface="+mj-lt"/>
              </a:rPr>
              <a:t>Add IT1050 to COMM LCs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Joint Summer Recruitment activity</a:t>
            </a:r>
          </a:p>
          <a:p>
            <a:pPr lvl="1"/>
            <a:r>
              <a:rPr lang="en-US" dirty="0" err="1" smtClean="0">
                <a:latin typeface="+mj-lt"/>
              </a:rPr>
              <a:t>Pokemon</a:t>
            </a:r>
            <a:r>
              <a:rPr lang="en-US" dirty="0" smtClean="0">
                <a:latin typeface="+mj-lt"/>
              </a:rPr>
              <a:t> Go!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DITLE Camp</a:t>
            </a:r>
          </a:p>
          <a:p>
            <a:pPr lvl="1"/>
            <a:r>
              <a:rPr lang="en-US" dirty="0" smtClean="0">
                <a:latin typeface="+mj-lt"/>
              </a:rPr>
              <a:t>COMM Guest Speaker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5" b="21452"/>
          <a:stretch/>
        </p:blipFill>
        <p:spPr>
          <a:xfrm>
            <a:off x="4788070" y="4412648"/>
            <a:ext cx="3281244" cy="22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84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 t="12754"/>
          <a:stretch/>
        </p:blipFill>
        <p:spPr>
          <a:xfrm rot="5400000">
            <a:off x="6707363" y="3449488"/>
            <a:ext cx="2154249" cy="2281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UCForward</a:t>
            </a:r>
            <a:r>
              <a:rPr lang="en-US" dirty="0" smtClean="0"/>
              <a:t>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442" y="2666426"/>
            <a:ext cx="8229600" cy="356744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</a:rPr>
              <a:t>Collaborators</a:t>
            </a:r>
          </a:p>
          <a:p>
            <a:pPr lvl="1"/>
            <a:r>
              <a:rPr lang="en-US" dirty="0" smtClean="0">
                <a:latin typeface="+mj-lt"/>
              </a:rPr>
              <a:t>COMM</a:t>
            </a:r>
          </a:p>
          <a:p>
            <a:pPr lvl="1"/>
            <a:r>
              <a:rPr lang="en-US" dirty="0" smtClean="0">
                <a:latin typeface="+mj-lt"/>
              </a:rPr>
              <a:t>JOUR</a:t>
            </a:r>
          </a:p>
          <a:p>
            <a:pPr lvl="1"/>
            <a:r>
              <a:rPr lang="en-US" dirty="0" smtClean="0">
                <a:latin typeface="+mj-lt"/>
              </a:rPr>
              <a:t>IT</a:t>
            </a:r>
          </a:p>
          <a:p>
            <a:pPr lvl="1"/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Community Partners</a:t>
            </a:r>
          </a:p>
          <a:p>
            <a:pPr lvl="1"/>
            <a:r>
              <a:rPr lang="en-US" dirty="0" smtClean="0">
                <a:latin typeface="+mj-lt"/>
              </a:rPr>
              <a:t>CET-TV</a:t>
            </a:r>
          </a:p>
          <a:p>
            <a:pPr lvl="1"/>
            <a:r>
              <a:rPr lang="en-US" dirty="0" smtClean="0">
                <a:latin typeface="+mj-lt"/>
              </a:rPr>
              <a:t>Deer Park High School</a:t>
            </a:r>
          </a:p>
          <a:p>
            <a:pPr lvl="1"/>
            <a:r>
              <a:rPr lang="en-US" dirty="0" smtClean="0">
                <a:latin typeface="+mj-lt"/>
              </a:rPr>
              <a:t>Riverview East Academy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4632" b="4152"/>
          <a:stretch/>
        </p:blipFill>
        <p:spPr>
          <a:xfrm>
            <a:off x="5032421" y="2505218"/>
            <a:ext cx="2405182" cy="1712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1130" y="4218108"/>
            <a:ext cx="2071916" cy="207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52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IT-EXPO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WordCamp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9" y="2273176"/>
            <a:ext cx="3187159" cy="2055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835" y="4328894"/>
            <a:ext cx="2284796" cy="228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42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Process of Certificate Approval</a:t>
            </a:r>
          </a:p>
          <a:p>
            <a:pPr lvl="1"/>
            <a:r>
              <a:rPr lang="en-US" dirty="0" smtClean="0">
                <a:latin typeface="+mj-lt"/>
              </a:rPr>
              <a:t>Across Units</a:t>
            </a:r>
          </a:p>
          <a:p>
            <a:pPr lvl="1"/>
            <a:r>
              <a:rPr lang="en-US" dirty="0" smtClean="0">
                <a:latin typeface="+mj-lt"/>
              </a:rPr>
              <a:t>Across Colleges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Importance of Mutual Respect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Branding and Promotion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9312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COMM-IT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1639725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Agenda for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Research</a:t>
            </a:r>
          </a:p>
          <a:p>
            <a:r>
              <a:rPr lang="en-US" sz="2800" dirty="0">
                <a:latin typeface="+mj-lt"/>
              </a:rPr>
              <a:t>Teaching</a:t>
            </a:r>
          </a:p>
          <a:p>
            <a:r>
              <a:rPr lang="en-US" sz="2800" dirty="0">
                <a:latin typeface="+mj-lt"/>
              </a:rPr>
              <a:t>Service</a:t>
            </a:r>
          </a:p>
          <a:p>
            <a:r>
              <a:rPr lang="en-US" sz="2800" dirty="0">
                <a:latin typeface="+mj-lt"/>
              </a:rPr>
              <a:t>Other plans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1402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prstClr val="black"/>
                </a:solidFill>
                <a:latin typeface="Arial"/>
              </a:rPr>
              <a:t>Colloquiums</a:t>
            </a:r>
          </a:p>
          <a:p>
            <a:r>
              <a:rPr lang="en-US" sz="2800" dirty="0">
                <a:solidFill>
                  <a:prstClr val="black"/>
                </a:solidFill>
                <a:latin typeface="Arial"/>
              </a:rPr>
              <a:t>Grant proposals</a:t>
            </a:r>
          </a:p>
          <a:p>
            <a:r>
              <a:rPr lang="en-US" sz="2800" dirty="0">
                <a:solidFill>
                  <a:prstClr val="black"/>
                </a:solidFill>
                <a:latin typeface="Arial"/>
              </a:rPr>
              <a:t>Publications</a:t>
            </a: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107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/>
              </a:rPr>
              <a:t>Joint certificates</a:t>
            </a:r>
          </a:p>
          <a:p>
            <a:r>
              <a:rPr lang="en-US" sz="2800" dirty="0">
                <a:solidFill>
                  <a:prstClr val="black"/>
                </a:solidFill>
                <a:latin typeface="Arial"/>
              </a:rPr>
              <a:t>Teaching workshops</a:t>
            </a:r>
          </a:p>
          <a:p>
            <a:r>
              <a:rPr lang="en-US" sz="2800" dirty="0">
                <a:solidFill>
                  <a:prstClr val="black"/>
                </a:solidFill>
                <a:latin typeface="Arial"/>
              </a:rPr>
              <a:t>Interdisciplinary courses</a:t>
            </a:r>
            <a:br>
              <a:rPr lang="en-US" sz="2800" dirty="0">
                <a:solidFill>
                  <a:prstClr val="black"/>
                </a:solidFill>
                <a:latin typeface="Arial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6128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IT &amp; COMM?</a:t>
            </a:r>
            <a:endParaRPr lang="en-US" dirty="0"/>
          </a:p>
        </p:txBody>
      </p:sp>
      <p:sp>
        <p:nvSpPr>
          <p:cNvPr id="12" name="AutoShape 7" descr="Image result for technology and communication quo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273176"/>
            <a:ext cx="5715000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975" y="5287645"/>
            <a:ext cx="8772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“You can have the greatest idea in the world, but if you can’t communicate your ideas, it doesn’t matter.” –Steve Jobs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25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Professional developments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03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Other Related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Networking between students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Networking between faculty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Website &amp; Blackboard site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Shared cloud folder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Student focus group &amp; survey</a:t>
            </a:r>
          </a:p>
          <a:p>
            <a:pPr lvl="0"/>
            <a:endParaRPr lang="en-US" sz="2000" dirty="0">
              <a:solidFill>
                <a:prstClr val="black"/>
              </a:solidFill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830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Expected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Serving interests for both departments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Promoting the partnership to wider population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Assessing expertise within departments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Recruiting experts 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Arial"/>
              </a:rPr>
              <a:t>Monitoring and evaluating the partnership</a:t>
            </a:r>
          </a:p>
        </p:txBody>
      </p:sp>
    </p:spTree>
    <p:extLst>
      <p:ext uri="{BB962C8B-B14F-4D97-AF65-F5344CB8AC3E}">
        <p14:creationId xmlns:p14="http://schemas.microsoft.com/office/powerpoint/2010/main" val="3471039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COMM+IT = Jobs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2900" y="6400910"/>
            <a:ext cx="8680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 smtClean="0"/>
          </a:p>
          <a:p>
            <a:r>
              <a:rPr lang="en-US" sz="1100" dirty="0" smtClean="0"/>
              <a:t>-US News &amp; World Report 2016</a:t>
            </a:r>
            <a:endParaRPr lang="en-US" sz="11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743200"/>
            <a:ext cx="8361947" cy="3387695"/>
          </a:xfrm>
        </p:spPr>
        <p:txBody>
          <a:bodyPr/>
          <a:lstStyle/>
          <a:p>
            <a:r>
              <a:rPr lang="en-US" dirty="0" smtClean="0"/>
              <a:t>#3 Top Job – Computer Systems Analyst</a:t>
            </a:r>
          </a:p>
          <a:p>
            <a:r>
              <a:rPr lang="en-US" dirty="0" smtClean="0"/>
              <a:t>IT Top 5 Fastest Growing Jobs</a:t>
            </a:r>
          </a:p>
          <a:p>
            <a:r>
              <a:rPr lang="en-US" dirty="0" smtClean="0"/>
              <a:t>Communication Platforms – IT Required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of Top 12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643195"/>
            <a:ext cx="4463716" cy="33876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2. Ability to Work in a Team</a:t>
            </a:r>
          </a:p>
          <a:p>
            <a:pPr marL="0" indent="0">
              <a:buNone/>
            </a:pPr>
            <a:r>
              <a:rPr lang="en-US" dirty="0" smtClean="0"/>
              <a:t>3. Communication Skills (written)</a:t>
            </a:r>
          </a:p>
          <a:p>
            <a:pPr marL="0" indent="0">
              <a:buNone/>
            </a:pPr>
            <a:r>
              <a:rPr lang="en-US" dirty="0" smtClean="0"/>
              <a:t>5. Communication Skills (verbal)</a:t>
            </a:r>
          </a:p>
          <a:p>
            <a:pPr marL="0" indent="0">
              <a:buNone/>
            </a:pPr>
            <a:r>
              <a:rPr lang="en-US" dirty="0" smtClean="0"/>
              <a:t>11. Interpersonal Skills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06616" y="2643195"/>
            <a:ext cx="4463716" cy="3387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4. Problem Solving Skills</a:t>
            </a:r>
          </a:p>
          <a:p>
            <a:pPr marL="0" indent="0">
              <a:buNone/>
            </a:pPr>
            <a:r>
              <a:rPr lang="en-US" dirty="0" smtClean="0"/>
              <a:t>8. Analytical/Quantitative Skills</a:t>
            </a:r>
          </a:p>
          <a:p>
            <a:pPr marL="0" indent="0">
              <a:buNone/>
            </a:pPr>
            <a:r>
              <a:rPr lang="en-US" dirty="0" smtClean="0"/>
              <a:t>10. Technical Skills</a:t>
            </a:r>
          </a:p>
          <a:p>
            <a:pPr marL="0" indent="0">
              <a:buNone/>
            </a:pPr>
            <a:r>
              <a:rPr lang="en-US" dirty="0" smtClean="0"/>
              <a:t>12. Computer Skills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2900" y="6400910"/>
            <a:ext cx="86807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-Job Outlook 2016, National </a:t>
            </a:r>
            <a:r>
              <a:rPr lang="en-US" sz="1100" dirty="0"/>
              <a:t>Association of Colleges and Employers (NACE)</a:t>
            </a:r>
          </a:p>
        </p:txBody>
      </p:sp>
    </p:spTree>
    <p:extLst>
      <p:ext uri="{BB962C8B-B14F-4D97-AF65-F5344CB8AC3E}">
        <p14:creationId xmlns:p14="http://schemas.microsoft.com/office/powerpoint/2010/main" val="31974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COMM-IT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1" y="2743200"/>
            <a:ext cx="4305300" cy="33876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 COMM Class Required for BSIT</a:t>
            </a:r>
          </a:p>
          <a:p>
            <a:r>
              <a:rPr lang="en-US" dirty="0" smtClean="0"/>
              <a:t>IT Co-op Employers #1 Negative – Poor Communication Skills</a:t>
            </a:r>
          </a:p>
          <a:p>
            <a:r>
              <a:rPr lang="en-US" dirty="0" smtClean="0"/>
              <a:t>COMM Students – Which IT Class?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 descr="Image result for confused stud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19" y="3075765"/>
            <a:ext cx="4091281" cy="27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5100" y="2913450"/>
            <a:ext cx="4978400" cy="3855650"/>
          </a:xfrm>
        </p:spPr>
        <p:txBody>
          <a:bodyPr>
            <a:normAutofit/>
          </a:bodyPr>
          <a:lstStyle/>
          <a:p>
            <a:r>
              <a:rPr lang="en-US" dirty="0" smtClean="0"/>
              <a:t>Develop Partnership</a:t>
            </a:r>
          </a:p>
          <a:p>
            <a:r>
              <a:rPr lang="en-US" dirty="0" smtClean="0"/>
              <a:t>Get Support from Unit Heads and Deans</a:t>
            </a:r>
          </a:p>
          <a:p>
            <a:r>
              <a:rPr lang="en-US" dirty="0" smtClean="0"/>
              <a:t>Create Committee</a:t>
            </a:r>
          </a:p>
          <a:p>
            <a:r>
              <a:rPr lang="en-US" dirty="0" smtClean="0"/>
              <a:t>Develop Mutual Goals</a:t>
            </a:r>
          </a:p>
          <a:p>
            <a:r>
              <a:rPr lang="en-US" dirty="0" smtClean="0"/>
              <a:t>Sign MOU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74" y="3594100"/>
            <a:ext cx="4349726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Communicate and Celebrate!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176"/>
            <a:ext cx="3524436" cy="2349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63" y="2273175"/>
            <a:ext cx="3524437" cy="234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649" y="2811158"/>
            <a:ext cx="3227897" cy="2151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" y="5196007"/>
            <a:ext cx="89281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 smtClean="0"/>
              <a:t>The </a:t>
            </a:r>
            <a:r>
              <a:rPr lang="en-US" sz="2800" dirty="0"/>
              <a:t>partnership will advance ongoing collaboration and joint initiatives across the interrelated disciplines of communication and information technology. </a:t>
            </a:r>
          </a:p>
        </p:txBody>
      </p:sp>
    </p:spTree>
    <p:extLst>
      <p:ext uri="{BB962C8B-B14F-4D97-AF65-F5344CB8AC3E}">
        <p14:creationId xmlns:p14="http://schemas.microsoft.com/office/powerpoint/2010/main" val="23953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In Person Meetings are Important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Each College and Unit Operates Differently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Know all Stakeholders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267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COMM-IT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Initiatives and Activities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76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299</TotalTime>
  <Words>524</Words>
  <Application>Microsoft Office PowerPoint</Application>
  <PresentationFormat>On-screen Show (4:3)</PresentationFormat>
  <Paragraphs>117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COMM-IT</vt:lpstr>
      <vt:lpstr>Why IT &amp; COMM?</vt:lpstr>
      <vt:lpstr>COMM+IT = Jobs</vt:lpstr>
      <vt:lpstr>8 of Top 12 Skills</vt:lpstr>
      <vt:lpstr>Before COMM-IT</vt:lpstr>
      <vt:lpstr>What To Do?</vt:lpstr>
      <vt:lpstr>Communicate and Celebrate!</vt:lpstr>
      <vt:lpstr>Lessons Learned</vt:lpstr>
      <vt:lpstr>COMM-IT</vt:lpstr>
      <vt:lpstr>Activities</vt:lpstr>
      <vt:lpstr>Initiatives</vt:lpstr>
      <vt:lpstr>Activities</vt:lpstr>
      <vt:lpstr>UCForward Course</vt:lpstr>
      <vt:lpstr>Conferences</vt:lpstr>
      <vt:lpstr>Lessons Learned</vt:lpstr>
      <vt:lpstr>COMM-IT</vt:lpstr>
      <vt:lpstr>Agenda for the Future</vt:lpstr>
      <vt:lpstr>Research</vt:lpstr>
      <vt:lpstr>Teaching</vt:lpstr>
      <vt:lpstr>Service</vt:lpstr>
      <vt:lpstr>Other Related Plans</vt:lpstr>
      <vt:lpstr>Expected Challenges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Owner</cp:lastModifiedBy>
  <cp:revision>61</cp:revision>
  <dcterms:created xsi:type="dcterms:W3CDTF">2010-04-12T23:12:02Z</dcterms:created>
  <dcterms:modified xsi:type="dcterms:W3CDTF">2017-04-12T13:15:40Z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