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74A"/>
    <a:srgbClr val="F2934C"/>
    <a:srgbClr val="F1A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396" y="-4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4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1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0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5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4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3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0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6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EE68A-F700-400F-A634-599E0E2D1F6B}" type="datetimeFigureOut">
              <a:rPr lang="en-US" smtClean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12B2-C928-4111-B640-1014FC16D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2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5" y="1207215"/>
            <a:ext cx="2861206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400" b="1" u="sng" dirty="0" smtClean="0"/>
              <a:t>Analyzing Metal Residues In High Speed Ball Mill Synthesis Using ICP-MS</a:t>
            </a:r>
            <a:endParaRPr lang="en-US" sz="74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883" y="32047087"/>
            <a:ext cx="8629515" cy="38987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341" y="22106364"/>
            <a:ext cx="8562355" cy="3692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9" y="11278002"/>
            <a:ext cx="9281660" cy="6932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9" y="25348808"/>
            <a:ext cx="9281660" cy="69325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18" y="19369851"/>
            <a:ext cx="9053241" cy="4581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8456164" y="2344984"/>
            <a:ext cx="16826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Eric Burgstrom, Rebecca Haley, Keaton Nahan, Dr. James Mack and Dr. Anne Vonderheide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856" y="41675202"/>
            <a:ext cx="3263722" cy="1951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9008" y="5821367"/>
            <a:ext cx="245519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BACKGROUND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</a:t>
            </a:r>
            <a:r>
              <a:rPr lang="en-US" sz="2800" dirty="0" smtClean="0"/>
              <a:t>Ball milling has been used in industry for the purpose of grinding minerals, ores, and ceramics. More recently ball milling has been utilized </a:t>
            </a:r>
            <a:endParaRPr lang="en-US" sz="2800" dirty="0"/>
          </a:p>
          <a:p>
            <a:r>
              <a:rPr lang="en-US" sz="2800" b="1" dirty="0" smtClean="0"/>
              <a:t>                                 </a:t>
            </a:r>
            <a:r>
              <a:rPr lang="en-US" sz="2800" dirty="0" smtClean="0"/>
              <a:t>in green chemistry synthesis. One specific compound that has been created is cyclooctatetraene using a nickel pellets as a catalyst.  </a:t>
            </a:r>
            <a:r>
              <a:rPr lang="en-US" sz="2800" b="1" dirty="0" smtClean="0"/>
              <a:t>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     </a:t>
            </a:r>
            <a:r>
              <a:rPr lang="en-US" sz="2800" dirty="0" smtClean="0"/>
              <a:t>A consequence of using nickel pellets as a catalyst is nickel residue will remain in the final product and needs to be filtered out. ICP-MS was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used to detect nickel residues</a:t>
            </a:r>
            <a:r>
              <a:rPr lang="en-US" sz="2800" b="1" dirty="0" smtClean="0"/>
              <a:t> </a:t>
            </a:r>
            <a:r>
              <a:rPr lang="en-US" sz="2800" dirty="0" smtClean="0"/>
              <a:t>as low as part per billion (ppb) concentrations to determine how effective the filtration process was in removing nickel.</a:t>
            </a:r>
            <a:endParaRPr lang="en-US" sz="28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772" y="11278001"/>
            <a:ext cx="10166807" cy="5311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2987505" y="12503109"/>
            <a:ext cx="59536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ICP-MS PARAMETERS</a:t>
            </a:r>
            <a:endParaRPr lang="en-US" sz="3600" u="sng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RF Power – 1550 watts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RF Matching – 1.80 volts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Sample Depth – 8.5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Nebulizer pump – 0.10 rps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S/C temperature – 2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Nickel sampler cone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Nickel skimmer cone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Carrier gas - He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883" y="17365674"/>
            <a:ext cx="8520858" cy="3478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883" y="27310356"/>
            <a:ext cx="8520858" cy="3478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2713409" y="19484106"/>
            <a:ext cx="702816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Materials &amp;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Solid samples were dissolved initially in Pure HNO</a:t>
            </a:r>
            <a:r>
              <a:rPr lang="en-US" sz="2800" baseline="-25000" dirty="0" smtClean="0"/>
              <a:t>3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Sample matrix was 2% HNO</a:t>
            </a:r>
            <a:r>
              <a:rPr lang="en-US" sz="2800" baseline="-25000" dirty="0" smtClean="0"/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All glassware, vials, and pipets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were acid washed in 10% HNO</a:t>
            </a:r>
            <a:r>
              <a:rPr lang="en-US" sz="2800" baseline="-25000" dirty="0" smtClean="0"/>
              <a:t>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Internal standard used was initially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Ga, then switched to Sc.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All containers used were rinsed  with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DI water to minimalize Fe contamination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All elements analyzed were Ni, Cr, 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13409" y="26574863"/>
            <a:ext cx="776135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ICP-MS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Sample cell and collision cell were cleaned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when it was noticed there was a decrease in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resolution.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Mass Spectrometer Oil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General maintenance was conducted throughout.</a:t>
            </a:r>
          </a:p>
          <a:p>
            <a:pPr marL="2537460" lvl="1" indent="-342900">
              <a:buFont typeface="Courier New" panose="02070309020205020404" pitchFamily="49" charset="0"/>
              <a:buChar char="o"/>
            </a:pPr>
            <a:r>
              <a:rPr lang="en-US" sz="2800" dirty="0" smtClean="0"/>
              <a:t>Replace waste tubing</a:t>
            </a:r>
          </a:p>
          <a:p>
            <a:pPr marL="2537460" lvl="1" indent="-342900">
              <a:buFont typeface="Courier New" panose="02070309020205020404" pitchFamily="49" charset="0"/>
              <a:buChar char="o"/>
            </a:pPr>
            <a:r>
              <a:rPr lang="en-US" sz="2800" dirty="0" smtClean="0"/>
              <a:t>Refill argon gas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425101" y="12299254"/>
            <a:ext cx="6777299" cy="4331955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2425101" y="19449434"/>
            <a:ext cx="7316470" cy="50514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2425101" y="26536150"/>
            <a:ext cx="8004520" cy="39203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61803" y="5324615"/>
            <a:ext cx="25430544" cy="27758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32918400" cy="43891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041917" y="38074216"/>
            <a:ext cx="1566666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u="sng" dirty="0" smtClean="0">
              <a:solidFill>
                <a:srgbClr val="C00000"/>
              </a:solidFill>
            </a:endParaRPr>
          </a:p>
          <a:p>
            <a:r>
              <a:rPr lang="en-US" sz="3200" b="1" u="sng" dirty="0" smtClean="0">
                <a:solidFill>
                  <a:srgbClr val="C00000"/>
                </a:solidFill>
              </a:rPr>
              <a:t>FORTHCOMING ANALYSIS</a:t>
            </a:r>
            <a:endParaRPr lang="en-US" sz="3200" b="1" u="sng" dirty="0">
              <a:solidFill>
                <a:srgbClr val="C00000"/>
              </a:solidFill>
            </a:endParaRPr>
          </a:p>
          <a:p>
            <a:r>
              <a:rPr lang="en-US" sz="2800" dirty="0" smtClean="0"/>
              <a:t>Future analysis of other ball milled compounds may require use of a clean room and involve </a:t>
            </a:r>
          </a:p>
          <a:p>
            <a:r>
              <a:rPr lang="en-US" sz="2800" dirty="0" smtClean="0"/>
              <a:t>soaking the glassware in 10% HNO</a:t>
            </a:r>
            <a:r>
              <a:rPr lang="en-US" sz="2800" baseline="-25000" dirty="0" smtClean="0"/>
              <a:t>3</a:t>
            </a:r>
            <a:r>
              <a:rPr lang="en-US" sz="2800" dirty="0"/>
              <a:t> </a:t>
            </a:r>
            <a:r>
              <a:rPr lang="en-US" sz="2800" dirty="0" smtClean="0"/>
              <a:t>followed by soaking the glassware in DI water. This will </a:t>
            </a:r>
          </a:p>
          <a:p>
            <a:r>
              <a:rPr lang="en-US" sz="2800" dirty="0" smtClean="0"/>
              <a:t>pull out any Fe molecules that remain on the glassware and could contaminate the sample being analyzed.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sing plastic containers instead of glass containers may help decrease the amount of </a:t>
            </a:r>
          </a:p>
          <a:p>
            <a:r>
              <a:rPr lang="en-US" sz="2800" dirty="0" smtClean="0"/>
              <a:t>Fe contamination we detect in the sample as well.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9" y="34513755"/>
            <a:ext cx="5444372" cy="6214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745578" y="38074216"/>
            <a:ext cx="5733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Cyclooctatetraene synthesis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SPEX 8000M Mixer Mill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Stainless Steel Vial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1/8 inch nickel pellets </a:t>
            </a:r>
            <a:endParaRPr lang="en-US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9502641" y="37744116"/>
            <a:ext cx="5976844" cy="2469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71811" y="32892983"/>
            <a:ext cx="12189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C00000"/>
                </a:solidFill>
              </a:rPr>
              <a:t>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Cr</a:t>
            </a:r>
            <a:r>
              <a:rPr lang="en-US" sz="2800" baseline="-25000" dirty="0" smtClean="0"/>
              <a:t>50</a:t>
            </a:r>
            <a:r>
              <a:rPr lang="en-US" sz="2800" dirty="0" smtClean="0"/>
              <a:t>, Cr</a:t>
            </a:r>
            <a:r>
              <a:rPr lang="en-US" sz="2800" baseline="-25000" dirty="0" smtClean="0"/>
              <a:t>52</a:t>
            </a:r>
            <a:r>
              <a:rPr lang="en-US" sz="2800" dirty="0" smtClean="0"/>
              <a:t>, and Cr</a:t>
            </a:r>
            <a:r>
              <a:rPr lang="en-US" sz="2800" baseline="-25000" dirty="0" smtClean="0"/>
              <a:t>53</a:t>
            </a:r>
            <a:r>
              <a:rPr lang="en-US" sz="2800" dirty="0" smtClean="0"/>
              <a:t> concentrations were all below the calibration limits (&lt;0.00ppb)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 Fe</a:t>
            </a:r>
            <a:r>
              <a:rPr lang="en-US" sz="2800" baseline="-25000" dirty="0" smtClean="0"/>
              <a:t>54</a:t>
            </a:r>
            <a:r>
              <a:rPr lang="en-US" sz="2800" dirty="0" smtClean="0"/>
              <a:t>, Fe</a:t>
            </a:r>
            <a:r>
              <a:rPr lang="en-US" sz="2800" baseline="-25000" dirty="0" smtClean="0"/>
              <a:t>56</a:t>
            </a:r>
            <a:r>
              <a:rPr lang="en-US" sz="2800" dirty="0" smtClean="0"/>
              <a:t>, Fe</a:t>
            </a:r>
            <a:r>
              <a:rPr lang="en-US" sz="2800" baseline="-25000" dirty="0" smtClean="0"/>
              <a:t>57</a:t>
            </a:r>
            <a:r>
              <a:rPr lang="en-US" sz="2800" dirty="0" smtClean="0"/>
              <a:t> the concentrations can only be approximated 0-5ppb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    </a:t>
            </a:r>
            <a:r>
              <a:rPr lang="en-US" sz="2800" dirty="0" smtClean="0"/>
              <a:t>this </a:t>
            </a:r>
            <a:r>
              <a:rPr lang="en-US" sz="2800" dirty="0" smtClean="0"/>
              <a:t>is </a:t>
            </a:r>
            <a:r>
              <a:rPr lang="en-US" sz="2800" dirty="0" smtClean="0"/>
              <a:t>because too much Fe contamination varied each ICP-MS run greatly.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Non-filtered Ni</a:t>
            </a:r>
            <a:r>
              <a:rPr lang="en-US" sz="2800" baseline="-25000" dirty="0" smtClean="0"/>
              <a:t>58</a:t>
            </a:r>
            <a:r>
              <a:rPr lang="en-US" sz="2800" dirty="0" smtClean="0"/>
              <a:t> (10.5 ±1.2ppb) Ni</a:t>
            </a:r>
            <a:r>
              <a:rPr lang="en-US" sz="2800" baseline="-25000" dirty="0" smtClean="0"/>
              <a:t>60 </a:t>
            </a:r>
            <a:r>
              <a:rPr lang="en-US" sz="2800" dirty="0" smtClean="0"/>
              <a:t>(12.9 ±0.46ppb) Ni</a:t>
            </a:r>
            <a:r>
              <a:rPr lang="en-US" sz="2800" baseline="-25000" dirty="0" smtClean="0"/>
              <a:t>62</a:t>
            </a:r>
            <a:r>
              <a:rPr lang="en-US" sz="2800" dirty="0" smtClean="0"/>
              <a:t> (13.3 ±0.30ppb)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Filtered  Ni</a:t>
            </a:r>
            <a:r>
              <a:rPr lang="en-US" sz="2800" baseline="-25000" dirty="0" smtClean="0"/>
              <a:t>58</a:t>
            </a:r>
            <a:r>
              <a:rPr lang="en-US" sz="2800" dirty="0" smtClean="0"/>
              <a:t> (&lt;0.00 ±0.05ppb) Ni</a:t>
            </a:r>
            <a:r>
              <a:rPr lang="en-US" sz="2800" baseline="-25000" dirty="0" smtClean="0"/>
              <a:t>60</a:t>
            </a:r>
            <a:r>
              <a:rPr lang="en-US" sz="2800" dirty="0" smtClean="0"/>
              <a:t> (&lt;0.00 ±0.05ppb) Ni</a:t>
            </a:r>
            <a:r>
              <a:rPr lang="en-US" sz="2800" baseline="-25000" dirty="0" smtClean="0"/>
              <a:t>62</a:t>
            </a:r>
            <a:r>
              <a:rPr lang="en-US" sz="2800" dirty="0" smtClean="0"/>
              <a:t> (&lt;0.00 ±0.05ppb)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7" name="Rounded Rectangle 26"/>
          <p:cNvSpPr/>
          <p:nvPr/>
        </p:nvSpPr>
        <p:spPr>
          <a:xfrm>
            <a:off x="8456164" y="32894610"/>
            <a:ext cx="11973457" cy="34854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981714" y="38502771"/>
            <a:ext cx="15666661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8980714"/>
            <a:ext cx="29019317" cy="1688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</TotalTime>
  <Words>453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Burgstrom</dc:creator>
  <cp:lastModifiedBy>Dr. Burgstrom</cp:lastModifiedBy>
  <cp:revision>38</cp:revision>
  <dcterms:created xsi:type="dcterms:W3CDTF">2017-04-10T17:10:38Z</dcterms:created>
  <dcterms:modified xsi:type="dcterms:W3CDTF">2017-04-17T15:51:42Z</dcterms:modified>
</cp:coreProperties>
</file>