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32918400" cy="43891200"/>
  <p:notesSz cx="6858000" cy="9144000"/>
  <p:defaultTextStyle>
    <a:defPPr>
      <a:defRPr lang="en-US"/>
    </a:defPPr>
    <a:lvl1pPr marL="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1pPr>
    <a:lvl2pPr marL="219456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2pPr>
    <a:lvl3pPr marL="438912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3pPr>
    <a:lvl4pPr marL="658368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4pPr>
    <a:lvl5pPr marL="877824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5pPr>
    <a:lvl6pPr marL="1097280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6pPr>
    <a:lvl7pPr marL="1316736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7pPr>
    <a:lvl8pPr marL="1536192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8pPr>
    <a:lvl9pPr marL="1755648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B74A"/>
    <a:srgbClr val="F2934C"/>
    <a:srgbClr val="F1A8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30" d="100"/>
          <a:sy n="30" d="100"/>
        </p:scale>
        <p:origin x="396" y="-43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880" y="7183123"/>
            <a:ext cx="27980640" cy="15280640"/>
          </a:xfrm>
        </p:spPr>
        <p:txBody>
          <a:bodyPr anchor="b"/>
          <a:lstStyle>
            <a:lvl1pPr algn="ctr">
              <a:defRPr sz="21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23053043"/>
            <a:ext cx="24688800" cy="10596877"/>
          </a:xfrm>
        </p:spPr>
        <p:txBody>
          <a:bodyPr/>
          <a:lstStyle>
            <a:lvl1pPr marL="0" indent="0" algn="ctr">
              <a:buNone/>
              <a:defRPr sz="8640"/>
            </a:lvl1pPr>
            <a:lvl2pPr marL="1645920" indent="0" algn="ctr">
              <a:buNone/>
              <a:defRPr sz="7200"/>
            </a:lvl2pPr>
            <a:lvl3pPr marL="3291840" indent="0" algn="ctr">
              <a:buNone/>
              <a:defRPr sz="6480"/>
            </a:lvl3pPr>
            <a:lvl4pPr marL="4937760" indent="0" algn="ctr">
              <a:buNone/>
              <a:defRPr sz="5760"/>
            </a:lvl4pPr>
            <a:lvl5pPr marL="6583680" indent="0" algn="ctr">
              <a:buNone/>
              <a:defRPr sz="5760"/>
            </a:lvl5pPr>
            <a:lvl6pPr marL="8229600" indent="0" algn="ctr">
              <a:buNone/>
              <a:defRPr sz="5760"/>
            </a:lvl6pPr>
            <a:lvl7pPr marL="9875520" indent="0" algn="ctr">
              <a:buNone/>
              <a:defRPr sz="5760"/>
            </a:lvl7pPr>
            <a:lvl8pPr marL="11521440" indent="0" algn="ctr">
              <a:buNone/>
              <a:defRPr sz="5760"/>
            </a:lvl8pPr>
            <a:lvl9pPr marL="13167360" indent="0" algn="ctr">
              <a:buNone/>
              <a:defRPr sz="576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EE68A-F700-400F-A634-599E0E2D1F6B}" type="datetimeFigureOut">
              <a:rPr lang="en-US" smtClean="0"/>
              <a:t>4/17/2017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F12B2-C928-4111-B640-1014FC16D0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953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EE68A-F700-400F-A634-599E0E2D1F6B}" type="datetimeFigureOut">
              <a:rPr lang="en-US" smtClean="0"/>
              <a:t>4/17/2017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F12B2-C928-4111-B640-1014FC16D0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046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557232" y="2336800"/>
            <a:ext cx="7098030" cy="37195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63142" y="2336800"/>
            <a:ext cx="20882610" cy="37195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EE68A-F700-400F-A634-599E0E2D1F6B}" type="datetimeFigureOut">
              <a:rPr lang="en-US" smtClean="0"/>
              <a:t>4/17/2017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F12B2-C928-4111-B640-1014FC16D0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318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EE68A-F700-400F-A634-599E0E2D1F6B}" type="datetimeFigureOut">
              <a:rPr lang="en-US" smtClean="0"/>
              <a:t>4/17/2017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F12B2-C928-4111-B640-1014FC16D0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902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997" y="10942333"/>
            <a:ext cx="28392120" cy="18257517"/>
          </a:xfrm>
        </p:spPr>
        <p:txBody>
          <a:bodyPr anchor="b"/>
          <a:lstStyle>
            <a:lvl1pPr>
              <a:defRPr sz="21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45997" y="29372573"/>
            <a:ext cx="28392120" cy="9601197"/>
          </a:xfrm>
        </p:spPr>
        <p:txBody>
          <a:bodyPr/>
          <a:lstStyle>
            <a:lvl1pPr marL="0" indent="0">
              <a:buNone/>
              <a:defRPr sz="8640">
                <a:solidFill>
                  <a:schemeClr val="tx1"/>
                </a:solidFill>
              </a:defRPr>
            </a:lvl1pPr>
            <a:lvl2pPr marL="164592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291840" indent="0">
              <a:buNone/>
              <a:defRPr sz="6480">
                <a:solidFill>
                  <a:schemeClr val="tx1">
                    <a:tint val="75000"/>
                  </a:schemeClr>
                </a:solidFill>
              </a:defRPr>
            </a:lvl3pPr>
            <a:lvl4pPr marL="493776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4pPr>
            <a:lvl5pPr marL="658368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5pPr>
            <a:lvl6pPr marL="822960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6pPr>
            <a:lvl7pPr marL="987552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7pPr>
            <a:lvl8pPr marL="1152144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8pPr>
            <a:lvl9pPr marL="1316736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EE68A-F700-400F-A634-599E0E2D1F6B}" type="datetimeFigureOut">
              <a:rPr lang="en-US" smtClean="0"/>
              <a:t>4/17/2017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F12B2-C928-4111-B640-1014FC16D0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56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63140" y="11684000"/>
            <a:ext cx="13990320" cy="27848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64940" y="11684000"/>
            <a:ext cx="13990320" cy="27848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EE68A-F700-400F-A634-599E0E2D1F6B}" type="datetimeFigureOut">
              <a:rPr lang="en-US" smtClean="0"/>
              <a:t>4/17/2017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F12B2-C928-4111-B640-1014FC16D0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057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2336810"/>
            <a:ext cx="28392120" cy="848360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7431" y="10759443"/>
            <a:ext cx="13926024" cy="5273037"/>
          </a:xfrm>
        </p:spPr>
        <p:txBody>
          <a:bodyPr anchor="b"/>
          <a:lstStyle>
            <a:lvl1pPr marL="0" indent="0">
              <a:buNone/>
              <a:defRPr sz="8640" b="1"/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67431" y="16032480"/>
            <a:ext cx="13926024" cy="23581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664942" y="10759443"/>
            <a:ext cx="13994608" cy="5273037"/>
          </a:xfrm>
        </p:spPr>
        <p:txBody>
          <a:bodyPr anchor="b"/>
          <a:lstStyle>
            <a:lvl1pPr marL="0" indent="0">
              <a:buNone/>
              <a:defRPr sz="8640" b="1"/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664942" y="16032480"/>
            <a:ext cx="13994608" cy="23581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EE68A-F700-400F-A634-599E0E2D1F6B}" type="datetimeFigureOut">
              <a:rPr lang="en-US" smtClean="0"/>
              <a:t>4/17/2017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F12B2-C928-4111-B640-1014FC16D0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84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EE68A-F700-400F-A634-599E0E2D1F6B}" type="datetimeFigureOut">
              <a:rPr lang="en-US" smtClean="0"/>
              <a:t>4/17/2017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F12B2-C928-4111-B640-1014FC16D0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645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EE68A-F700-400F-A634-599E0E2D1F6B}" type="datetimeFigureOut">
              <a:rPr lang="en-US" smtClean="0"/>
              <a:t>4/17/2017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F12B2-C928-4111-B640-1014FC16D0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937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2926080"/>
            <a:ext cx="10617041" cy="10241280"/>
          </a:xfrm>
        </p:spPr>
        <p:txBody>
          <a:bodyPr anchor="b"/>
          <a:lstStyle>
            <a:lvl1pPr>
              <a:defRPr sz="115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94608" y="6319530"/>
            <a:ext cx="16664940" cy="31191200"/>
          </a:xfrm>
        </p:spPr>
        <p:txBody>
          <a:bodyPr/>
          <a:lstStyle>
            <a:lvl1pPr>
              <a:defRPr sz="11520"/>
            </a:lvl1pPr>
            <a:lvl2pPr>
              <a:defRPr sz="10080"/>
            </a:lvl2pPr>
            <a:lvl3pPr>
              <a:defRPr sz="864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13167360"/>
            <a:ext cx="10617041" cy="24394163"/>
          </a:xfrm>
        </p:spPr>
        <p:txBody>
          <a:bodyPr/>
          <a:lstStyle>
            <a:lvl1pPr marL="0" indent="0">
              <a:buNone/>
              <a:defRPr sz="5760"/>
            </a:lvl1pPr>
            <a:lvl2pPr marL="1645920" indent="0">
              <a:buNone/>
              <a:defRPr sz="5040"/>
            </a:lvl2pPr>
            <a:lvl3pPr marL="3291840" indent="0">
              <a:buNone/>
              <a:defRPr sz="4320"/>
            </a:lvl3pPr>
            <a:lvl4pPr marL="4937760" indent="0">
              <a:buNone/>
              <a:defRPr sz="3600"/>
            </a:lvl4pPr>
            <a:lvl5pPr marL="6583680" indent="0">
              <a:buNone/>
              <a:defRPr sz="3600"/>
            </a:lvl5pPr>
            <a:lvl6pPr marL="8229600" indent="0">
              <a:buNone/>
              <a:defRPr sz="3600"/>
            </a:lvl6pPr>
            <a:lvl7pPr marL="9875520" indent="0">
              <a:buNone/>
              <a:defRPr sz="3600"/>
            </a:lvl7pPr>
            <a:lvl8pPr marL="11521440" indent="0">
              <a:buNone/>
              <a:defRPr sz="3600"/>
            </a:lvl8pPr>
            <a:lvl9pPr marL="13167360" indent="0">
              <a:buNone/>
              <a:defRPr sz="3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EE68A-F700-400F-A634-599E0E2D1F6B}" type="datetimeFigureOut">
              <a:rPr lang="en-US" smtClean="0"/>
              <a:t>4/17/2017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F12B2-C928-4111-B640-1014FC16D0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104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2926080"/>
            <a:ext cx="10617041" cy="10241280"/>
          </a:xfrm>
        </p:spPr>
        <p:txBody>
          <a:bodyPr anchor="b"/>
          <a:lstStyle>
            <a:lvl1pPr>
              <a:defRPr sz="115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994608" y="6319530"/>
            <a:ext cx="16664940" cy="31191200"/>
          </a:xfrm>
        </p:spPr>
        <p:txBody>
          <a:bodyPr anchor="t"/>
          <a:lstStyle>
            <a:lvl1pPr marL="0" indent="0">
              <a:buNone/>
              <a:defRPr sz="11520"/>
            </a:lvl1pPr>
            <a:lvl2pPr marL="1645920" indent="0">
              <a:buNone/>
              <a:defRPr sz="10080"/>
            </a:lvl2pPr>
            <a:lvl3pPr marL="3291840" indent="0">
              <a:buNone/>
              <a:defRPr sz="8640"/>
            </a:lvl3pPr>
            <a:lvl4pPr marL="4937760" indent="0">
              <a:buNone/>
              <a:defRPr sz="7200"/>
            </a:lvl4pPr>
            <a:lvl5pPr marL="6583680" indent="0">
              <a:buNone/>
              <a:defRPr sz="7200"/>
            </a:lvl5pPr>
            <a:lvl6pPr marL="8229600" indent="0">
              <a:buNone/>
              <a:defRPr sz="7200"/>
            </a:lvl6pPr>
            <a:lvl7pPr marL="9875520" indent="0">
              <a:buNone/>
              <a:defRPr sz="7200"/>
            </a:lvl7pPr>
            <a:lvl8pPr marL="11521440" indent="0">
              <a:buNone/>
              <a:defRPr sz="7200"/>
            </a:lvl8pPr>
            <a:lvl9pPr marL="13167360" indent="0">
              <a:buNone/>
              <a:defRPr sz="72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13167360"/>
            <a:ext cx="10617041" cy="24394163"/>
          </a:xfrm>
        </p:spPr>
        <p:txBody>
          <a:bodyPr/>
          <a:lstStyle>
            <a:lvl1pPr marL="0" indent="0">
              <a:buNone/>
              <a:defRPr sz="5760"/>
            </a:lvl1pPr>
            <a:lvl2pPr marL="1645920" indent="0">
              <a:buNone/>
              <a:defRPr sz="5040"/>
            </a:lvl2pPr>
            <a:lvl3pPr marL="3291840" indent="0">
              <a:buNone/>
              <a:defRPr sz="4320"/>
            </a:lvl3pPr>
            <a:lvl4pPr marL="4937760" indent="0">
              <a:buNone/>
              <a:defRPr sz="3600"/>
            </a:lvl4pPr>
            <a:lvl5pPr marL="6583680" indent="0">
              <a:buNone/>
              <a:defRPr sz="3600"/>
            </a:lvl5pPr>
            <a:lvl6pPr marL="8229600" indent="0">
              <a:buNone/>
              <a:defRPr sz="3600"/>
            </a:lvl6pPr>
            <a:lvl7pPr marL="9875520" indent="0">
              <a:buNone/>
              <a:defRPr sz="3600"/>
            </a:lvl7pPr>
            <a:lvl8pPr marL="11521440" indent="0">
              <a:buNone/>
              <a:defRPr sz="3600"/>
            </a:lvl8pPr>
            <a:lvl9pPr marL="13167360" indent="0">
              <a:buNone/>
              <a:defRPr sz="3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EE68A-F700-400F-A634-599E0E2D1F6B}" type="datetimeFigureOut">
              <a:rPr lang="en-US" smtClean="0"/>
              <a:t>4/17/2017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F12B2-C928-4111-B640-1014FC16D0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763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63140" y="2336810"/>
            <a:ext cx="28392120" cy="84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3140" y="11684000"/>
            <a:ext cx="28392120" cy="27848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63140" y="40680650"/>
            <a:ext cx="7406640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9EE68A-F700-400F-A634-599E0E2D1F6B}" type="datetimeFigureOut">
              <a:rPr lang="en-US" smtClean="0"/>
              <a:t>4/17/2017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04220" y="40680650"/>
            <a:ext cx="11109960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48620" y="40680650"/>
            <a:ext cx="7406640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CF12B2-C928-4111-B640-1014FC16D0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325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291840" rtl="0" eaLnBrk="1" latinLnBrk="0" hangingPunct="1">
        <a:lnSpc>
          <a:spcPct val="90000"/>
        </a:lnSpc>
        <a:spcBef>
          <a:spcPct val="0"/>
        </a:spcBef>
        <a:buNone/>
        <a:defRPr sz="15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22960" indent="-822960" algn="l" defTabSz="3291840" rtl="0" eaLnBrk="1" latinLnBrk="0" hangingPunct="1">
        <a:lnSpc>
          <a:spcPct val="90000"/>
        </a:lnSpc>
        <a:spcBef>
          <a:spcPts val="36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1pPr>
      <a:lvl2pPr marL="246888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11480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740664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905256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234440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99032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1pPr>
      <a:lvl2pPr marL="164592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2pPr>
      <a:lvl3pPr marL="329184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3pPr>
      <a:lvl4pPr marL="493776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658368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822960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987552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152144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16736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eg"/><Relationship Id="rId10" Type="http://schemas.openxmlformats.org/officeDocument/2006/relationships/image" Target="../media/image9.JPG"/><Relationship Id="rId4" Type="http://schemas.openxmlformats.org/officeDocument/2006/relationships/image" Target="../media/image3.jpeg"/><Relationship Id="rId9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09455" y="1207215"/>
            <a:ext cx="28612063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400" b="1" u="sng" dirty="0" smtClean="0"/>
              <a:t>Analyzing Metal Residues In High Speed Ball Mill Synthesis Using ICP-MS</a:t>
            </a:r>
            <a:endParaRPr lang="en-US" sz="7400" b="1" u="sng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3883" y="32047087"/>
            <a:ext cx="8629515" cy="389873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9341" y="22106364"/>
            <a:ext cx="8562355" cy="36927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599" y="11278002"/>
            <a:ext cx="9281660" cy="69325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599" y="25348808"/>
            <a:ext cx="9281660" cy="6932598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018" y="19369851"/>
            <a:ext cx="9053241" cy="45818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9" name="TextBox 8"/>
          <p:cNvSpPr txBox="1"/>
          <p:nvPr/>
        </p:nvSpPr>
        <p:spPr>
          <a:xfrm>
            <a:off x="8456164" y="2344984"/>
            <a:ext cx="168265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Eric Burgstrom, Rebecca Haley, Keaton Nahan, Dr. James Mack and Dr. Anne Vonderheide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4856" y="41675202"/>
            <a:ext cx="3263722" cy="195132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269008" y="5821367"/>
            <a:ext cx="24551914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u="sng" dirty="0" smtClean="0">
                <a:solidFill>
                  <a:srgbClr val="C00000"/>
                </a:solidFill>
              </a:rPr>
              <a:t>BACKGROUND</a:t>
            </a:r>
            <a:r>
              <a:rPr lang="en-US" sz="3200" b="1" dirty="0" smtClean="0">
                <a:solidFill>
                  <a:srgbClr val="C00000"/>
                </a:solidFill>
              </a:rPr>
              <a:t>:</a:t>
            </a:r>
            <a:r>
              <a:rPr lang="en-US" sz="3200" b="1" dirty="0" smtClean="0"/>
              <a:t> </a:t>
            </a:r>
            <a:r>
              <a:rPr lang="en-US" sz="2800" dirty="0" smtClean="0"/>
              <a:t>Ball milling has been used in industry for the purpose of grinding minerals, ores, and ceramics. More recently ball milling has been utilized </a:t>
            </a:r>
            <a:endParaRPr lang="en-US" sz="2800" dirty="0"/>
          </a:p>
          <a:p>
            <a:r>
              <a:rPr lang="en-US" sz="2800" b="1" dirty="0" smtClean="0"/>
              <a:t>                                 </a:t>
            </a:r>
            <a:r>
              <a:rPr lang="en-US" sz="2800" dirty="0" smtClean="0"/>
              <a:t>in green chemistry synthesis. One specific compound that has been created is cyclooctatetraene using a nickel pellets as a catalyst.  </a:t>
            </a:r>
            <a:r>
              <a:rPr lang="en-US" sz="2800" b="1" dirty="0" smtClean="0"/>
              <a:t>  </a:t>
            </a:r>
          </a:p>
          <a:p>
            <a:r>
              <a:rPr lang="en-US" sz="2800" b="1" dirty="0"/>
              <a:t> </a:t>
            </a:r>
            <a:r>
              <a:rPr lang="en-US" sz="2800" b="1" dirty="0" smtClean="0"/>
              <a:t>                                </a:t>
            </a:r>
            <a:r>
              <a:rPr lang="en-US" sz="2800" dirty="0" smtClean="0"/>
              <a:t>A consequence of using nickel pellets as a catalyst is nickel residue will remain in the final product and needs to be filtered out. ICP-MS was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                            used to detect nickel residues</a:t>
            </a:r>
            <a:r>
              <a:rPr lang="en-US" sz="2800" b="1" dirty="0" smtClean="0"/>
              <a:t> </a:t>
            </a:r>
            <a:r>
              <a:rPr lang="en-US" sz="2800" dirty="0" smtClean="0"/>
              <a:t>as low as part per billion (ppb) concentrations to determine how effective the filtration process was in removing nickel.</a:t>
            </a:r>
            <a:endParaRPr lang="en-US" sz="2800" b="1" dirty="0" smtClean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4772" y="11278001"/>
            <a:ext cx="10166807" cy="531182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12987505" y="12503109"/>
            <a:ext cx="595363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smtClean="0">
                <a:solidFill>
                  <a:srgbClr val="C00000"/>
                </a:solidFill>
              </a:rPr>
              <a:t>ICP-MS PARAMETERS</a:t>
            </a:r>
            <a:endParaRPr lang="en-US" sz="3600" u="sng" dirty="0" smtClean="0">
              <a:solidFill>
                <a:srgbClr val="C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RF Power – 1550 watts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RF Matching – 1.80 volts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Sample Depth – 8.5 mm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Nebulizer pump – 0.10 rps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S/C temperature – 2</a:t>
            </a:r>
            <a:r>
              <a:rPr lang="en-US" sz="2800" baseline="30000" dirty="0" smtClean="0"/>
              <a:t>o</a:t>
            </a:r>
            <a:r>
              <a:rPr lang="en-US" sz="2800" dirty="0" smtClean="0"/>
              <a:t>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Nickel sampler cone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Nickel skimmer cone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Carrier gas - He</a:t>
            </a:r>
            <a:endParaRPr lang="en-US" sz="28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3883" y="17365674"/>
            <a:ext cx="8520858" cy="34786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3883" y="27310356"/>
            <a:ext cx="8520858" cy="34786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12713409" y="19484106"/>
            <a:ext cx="7028162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smtClean="0">
                <a:solidFill>
                  <a:srgbClr val="C00000"/>
                </a:solidFill>
              </a:rPr>
              <a:t>Materials &amp; Procedure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Solid samples were dissolved initially in Pure HNO</a:t>
            </a:r>
            <a:r>
              <a:rPr lang="en-US" sz="2800" baseline="-25000" dirty="0" smtClean="0"/>
              <a:t>3</a:t>
            </a:r>
            <a:endParaRPr lang="en-US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Sample matrix was 2% HNO</a:t>
            </a:r>
            <a:r>
              <a:rPr lang="en-US" sz="2800" baseline="-25000" dirty="0" smtClean="0"/>
              <a:t>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All glassware, vials, and pipets 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were acid washed in 10% HNO</a:t>
            </a:r>
            <a:r>
              <a:rPr lang="en-US" sz="2800" baseline="-25000" dirty="0" smtClean="0"/>
              <a:t>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Internal standard used was initially 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Ga, then switched to Sc.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All containers used were rinsed  with 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DI water to minimalize Fe contamination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All elements analyzed were Ni, Cr, Fe.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12713409" y="26574863"/>
            <a:ext cx="7761355" cy="3662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 smtClean="0">
                <a:solidFill>
                  <a:srgbClr val="C00000"/>
                </a:solidFill>
              </a:rPr>
              <a:t>ICP-MS Maintenance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The Sample cell and collision cell were cleaned 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when it was noticed there was a decrease in 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resolution.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Mass Spectrometer Oil replaced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General maintenance was conducted throughout.</a:t>
            </a:r>
          </a:p>
          <a:p>
            <a:pPr marL="2537460" lvl="1" indent="-342900">
              <a:buFont typeface="Courier New" panose="02070309020205020404" pitchFamily="49" charset="0"/>
              <a:buChar char="o"/>
            </a:pPr>
            <a:r>
              <a:rPr lang="en-US" sz="2800" dirty="0" smtClean="0"/>
              <a:t>Replace waste tubing</a:t>
            </a:r>
          </a:p>
          <a:p>
            <a:pPr marL="2537460" lvl="1" indent="-342900">
              <a:buFont typeface="Courier New" panose="02070309020205020404" pitchFamily="49" charset="0"/>
              <a:buChar char="o"/>
            </a:pPr>
            <a:r>
              <a:rPr lang="en-US" sz="2800" dirty="0" smtClean="0"/>
              <a:t>Refill argon gas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2425101" y="12299254"/>
            <a:ext cx="6777299" cy="4331955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12425101" y="19449434"/>
            <a:ext cx="7316470" cy="505143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ounded Rectangle 20"/>
          <p:cNvSpPr/>
          <p:nvPr/>
        </p:nvSpPr>
        <p:spPr>
          <a:xfrm>
            <a:off x="12425101" y="26536150"/>
            <a:ext cx="8004520" cy="392039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3461803" y="5324615"/>
            <a:ext cx="25430544" cy="27758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32918400" cy="438912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7041917" y="38074216"/>
            <a:ext cx="15666661" cy="36009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800" u="sng" dirty="0" smtClean="0">
              <a:solidFill>
                <a:srgbClr val="C00000"/>
              </a:solidFill>
            </a:endParaRPr>
          </a:p>
          <a:p>
            <a:r>
              <a:rPr lang="en-US" sz="3200" b="1" u="sng" dirty="0" smtClean="0">
                <a:solidFill>
                  <a:srgbClr val="C00000"/>
                </a:solidFill>
              </a:rPr>
              <a:t>FORTHCOMING ANALYSIS</a:t>
            </a:r>
            <a:endParaRPr lang="en-US" sz="3200" b="1" u="sng" dirty="0">
              <a:solidFill>
                <a:srgbClr val="C00000"/>
              </a:solidFill>
            </a:endParaRPr>
          </a:p>
          <a:p>
            <a:r>
              <a:rPr lang="en-US" sz="2800" dirty="0" smtClean="0"/>
              <a:t>Future analysis of other ball milled compounds may require use of a clean room and involve </a:t>
            </a:r>
          </a:p>
          <a:p>
            <a:r>
              <a:rPr lang="en-US" sz="2800" dirty="0" smtClean="0"/>
              <a:t>soaking the glassware in 10% HNO</a:t>
            </a:r>
            <a:r>
              <a:rPr lang="en-US" sz="2800" baseline="-25000" dirty="0" smtClean="0"/>
              <a:t>3</a:t>
            </a:r>
            <a:r>
              <a:rPr lang="en-US" sz="2800" dirty="0"/>
              <a:t> </a:t>
            </a:r>
            <a:r>
              <a:rPr lang="en-US" sz="2800" dirty="0" smtClean="0"/>
              <a:t>followed by soaking the glassware in DI water. This will </a:t>
            </a:r>
          </a:p>
          <a:p>
            <a:r>
              <a:rPr lang="en-US" sz="2800" dirty="0" smtClean="0"/>
              <a:t>pull out any Fe molecules that remain on the glassware and could contaminate the sample being analyzed.</a:t>
            </a:r>
          </a:p>
          <a:p>
            <a:r>
              <a:rPr lang="en-US" sz="2800" dirty="0"/>
              <a:t>U</a:t>
            </a:r>
            <a:r>
              <a:rPr lang="en-US" sz="2800" dirty="0" smtClean="0"/>
              <a:t>sing plastic containers instead of glass containers may help decrease the amount of </a:t>
            </a:r>
          </a:p>
          <a:p>
            <a:r>
              <a:rPr lang="en-US" sz="2800" dirty="0" smtClean="0"/>
              <a:t>Fe contamination we detect in the sample as well. 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  </a:t>
            </a:r>
            <a:endParaRPr lang="en-US" sz="28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599" y="34513755"/>
            <a:ext cx="5444372" cy="621487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8" name="TextBox 17"/>
          <p:cNvSpPr txBox="1"/>
          <p:nvPr/>
        </p:nvSpPr>
        <p:spPr>
          <a:xfrm>
            <a:off x="9745578" y="38074216"/>
            <a:ext cx="57339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smtClean="0">
                <a:solidFill>
                  <a:srgbClr val="C00000"/>
                </a:solidFill>
              </a:rPr>
              <a:t>Cyclooctatetraene synthesis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SPEX 8000M Mixer Mill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Stainless Steel Vial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1/8 inch nickel pellets </a:t>
            </a:r>
            <a:endParaRPr lang="en-US" sz="2800" dirty="0"/>
          </a:p>
        </p:txBody>
      </p:sp>
      <p:sp>
        <p:nvSpPr>
          <p:cNvPr id="25" name="Rounded Rectangle 24"/>
          <p:cNvSpPr/>
          <p:nvPr/>
        </p:nvSpPr>
        <p:spPr>
          <a:xfrm>
            <a:off x="9502641" y="37744116"/>
            <a:ext cx="5976844" cy="246935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9071811" y="32892983"/>
            <a:ext cx="1218932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smtClean="0">
                <a:solidFill>
                  <a:srgbClr val="C00000"/>
                </a:solidFill>
              </a:rPr>
              <a:t>Results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Cr</a:t>
            </a:r>
            <a:r>
              <a:rPr lang="en-US" sz="2800" baseline="-25000" dirty="0" smtClean="0"/>
              <a:t>50</a:t>
            </a:r>
            <a:r>
              <a:rPr lang="en-US" sz="2800" dirty="0" smtClean="0"/>
              <a:t>, Cr</a:t>
            </a:r>
            <a:r>
              <a:rPr lang="en-US" sz="2800" baseline="-25000" dirty="0" smtClean="0"/>
              <a:t>52</a:t>
            </a:r>
            <a:r>
              <a:rPr lang="en-US" sz="2800" dirty="0" smtClean="0"/>
              <a:t>, and Cr</a:t>
            </a:r>
            <a:r>
              <a:rPr lang="en-US" sz="2800" baseline="-25000" dirty="0" smtClean="0"/>
              <a:t>53</a:t>
            </a:r>
            <a:r>
              <a:rPr lang="en-US" sz="2800" dirty="0" smtClean="0"/>
              <a:t> concentrations were all below the calibration limits (&lt;0.00ppb)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For Fe</a:t>
            </a:r>
            <a:r>
              <a:rPr lang="en-US" sz="2800" baseline="-25000" dirty="0" smtClean="0"/>
              <a:t>54</a:t>
            </a:r>
            <a:r>
              <a:rPr lang="en-US" sz="2800" dirty="0" smtClean="0"/>
              <a:t>, Fe</a:t>
            </a:r>
            <a:r>
              <a:rPr lang="en-US" sz="2800" baseline="-25000" dirty="0" smtClean="0"/>
              <a:t>56</a:t>
            </a:r>
            <a:r>
              <a:rPr lang="en-US" sz="2800" dirty="0" smtClean="0"/>
              <a:t>, Fe</a:t>
            </a:r>
            <a:r>
              <a:rPr lang="en-US" sz="2800" baseline="-25000" dirty="0" smtClean="0"/>
              <a:t>57</a:t>
            </a:r>
            <a:r>
              <a:rPr lang="en-US" sz="2800" dirty="0" smtClean="0"/>
              <a:t> the concentrations can only be approximated 0-5ppb</a:t>
            </a:r>
            <a:r>
              <a:rPr lang="en-US" sz="2800" dirty="0" smtClean="0"/>
              <a:t>,</a:t>
            </a:r>
          </a:p>
          <a:p>
            <a:r>
              <a:rPr lang="en-US" sz="2800" dirty="0" smtClean="0"/>
              <a:t>     </a:t>
            </a:r>
            <a:r>
              <a:rPr lang="en-US" sz="2800" dirty="0" smtClean="0"/>
              <a:t>this </a:t>
            </a:r>
            <a:r>
              <a:rPr lang="en-US" sz="2800" dirty="0" smtClean="0"/>
              <a:t>is </a:t>
            </a:r>
            <a:r>
              <a:rPr lang="en-US" sz="2800" dirty="0" smtClean="0"/>
              <a:t>because too much Fe contamination varied each ICP-MS run greatly.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Non-filtered Ni</a:t>
            </a:r>
            <a:r>
              <a:rPr lang="en-US" sz="2800" baseline="-25000" dirty="0" smtClean="0"/>
              <a:t>58</a:t>
            </a:r>
            <a:r>
              <a:rPr lang="en-US" sz="2800" dirty="0" smtClean="0"/>
              <a:t> (10.5 ±1.2ppb) Ni</a:t>
            </a:r>
            <a:r>
              <a:rPr lang="en-US" sz="2800" baseline="-25000" dirty="0" smtClean="0"/>
              <a:t>60 </a:t>
            </a:r>
            <a:r>
              <a:rPr lang="en-US" sz="2800" dirty="0" smtClean="0"/>
              <a:t>(12.9 ±0.46ppb) Ni</a:t>
            </a:r>
            <a:r>
              <a:rPr lang="en-US" sz="2800" baseline="-25000" dirty="0" smtClean="0"/>
              <a:t>62</a:t>
            </a:r>
            <a:r>
              <a:rPr lang="en-US" sz="2800" dirty="0" smtClean="0"/>
              <a:t> (13.3 ±0.30ppb)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Filtered  Ni</a:t>
            </a:r>
            <a:r>
              <a:rPr lang="en-US" sz="2800" baseline="-25000" dirty="0" smtClean="0"/>
              <a:t>58</a:t>
            </a:r>
            <a:r>
              <a:rPr lang="en-US" sz="2800" dirty="0" smtClean="0"/>
              <a:t> (&lt;0.00 ±0.05ppb) Ni</a:t>
            </a:r>
            <a:r>
              <a:rPr lang="en-US" sz="2800" baseline="-25000" dirty="0" smtClean="0"/>
              <a:t>60</a:t>
            </a:r>
            <a:r>
              <a:rPr lang="en-US" sz="2800" dirty="0" smtClean="0"/>
              <a:t> (&lt;0.00 ±0.05ppb) Ni</a:t>
            </a:r>
            <a:r>
              <a:rPr lang="en-US" sz="2800" baseline="-25000" dirty="0" smtClean="0"/>
              <a:t>62</a:t>
            </a:r>
            <a:r>
              <a:rPr lang="en-US" sz="2800" dirty="0" smtClean="0"/>
              <a:t> (&lt;0.00 ±0.05ppb)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/>
          </a:p>
        </p:txBody>
      </p:sp>
      <p:sp>
        <p:nvSpPr>
          <p:cNvPr id="27" name="Rounded Rectangle 26"/>
          <p:cNvSpPr/>
          <p:nvPr/>
        </p:nvSpPr>
        <p:spPr>
          <a:xfrm>
            <a:off x="8456164" y="32894610"/>
            <a:ext cx="11973457" cy="348544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16981714" y="38502771"/>
            <a:ext cx="15666661" cy="2743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057400" y="8980714"/>
            <a:ext cx="29019317" cy="16889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18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478</TotalTime>
  <Words>453</Words>
  <Application>Microsoft Office PowerPoint</Application>
  <PresentationFormat>Custom</PresentationFormat>
  <Paragraphs>52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Courier New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Dr. Burgstrom</dc:creator>
  <cp:lastModifiedBy>Dr. Burgstrom</cp:lastModifiedBy>
  <cp:revision>38</cp:revision>
  <dcterms:created xsi:type="dcterms:W3CDTF">2017-04-10T17:10:38Z</dcterms:created>
  <dcterms:modified xsi:type="dcterms:W3CDTF">2017-04-17T15:51:42Z</dcterms:modified>
</cp:coreProperties>
</file>