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tiff" ContentType="image/tiff"/>
  <Default Extension="emf" ContentType="image/x-emf"/>
  <Default Extension="rels" ContentType="application/vnd.openxmlformats-package.relationships+xml"/>
  <Default Extension="vml" ContentType="application/vnd.openxmlformats-officedocument.vmlDrawing"/>
  <Default Extension="wdp" ContentType="image/vnd.ms-photo"/>
  <Default Extension="docx" ContentType="application/vnd.openxmlformats-officedocument.wordprocessingml.document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embeddings/oleObject1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95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43891200" cy="36576000"/>
  <p:notesSz cx="7010400" cy="9296400"/>
  <p:defaultTextStyle>
    <a:defPPr>
      <a:defRPr lang="en-US"/>
    </a:defPPr>
    <a:lvl1pPr algn="l" rtl="0" eaLnBrk="0" fontAlgn="base" hangingPunct="0">
      <a:lnSpc>
        <a:spcPct val="85000"/>
      </a:lnSpc>
      <a:spcBef>
        <a:spcPct val="0"/>
      </a:spcBef>
      <a:spcAft>
        <a:spcPct val="0"/>
      </a:spcAft>
      <a:buClr>
        <a:schemeClr val="tx1"/>
      </a:buClr>
      <a:buFont typeface="Wingdings" charset="0"/>
      <a:defRPr sz="28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lnSpc>
        <a:spcPct val="85000"/>
      </a:lnSpc>
      <a:spcBef>
        <a:spcPct val="0"/>
      </a:spcBef>
      <a:spcAft>
        <a:spcPct val="0"/>
      </a:spcAft>
      <a:buClr>
        <a:schemeClr val="tx1"/>
      </a:buClr>
      <a:buFont typeface="Wingdings" charset="0"/>
      <a:defRPr sz="28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eaLnBrk="0" fontAlgn="base" hangingPunct="0">
      <a:lnSpc>
        <a:spcPct val="85000"/>
      </a:lnSpc>
      <a:spcBef>
        <a:spcPct val="0"/>
      </a:spcBef>
      <a:spcAft>
        <a:spcPct val="0"/>
      </a:spcAft>
      <a:buClr>
        <a:schemeClr val="tx1"/>
      </a:buClr>
      <a:buFont typeface="Wingdings" charset="0"/>
      <a:defRPr sz="28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eaLnBrk="0" fontAlgn="base" hangingPunct="0">
      <a:lnSpc>
        <a:spcPct val="85000"/>
      </a:lnSpc>
      <a:spcBef>
        <a:spcPct val="0"/>
      </a:spcBef>
      <a:spcAft>
        <a:spcPct val="0"/>
      </a:spcAft>
      <a:buClr>
        <a:schemeClr val="tx1"/>
      </a:buClr>
      <a:buFont typeface="Wingdings" charset="0"/>
      <a:defRPr sz="28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eaLnBrk="0" fontAlgn="base" hangingPunct="0">
      <a:lnSpc>
        <a:spcPct val="85000"/>
      </a:lnSpc>
      <a:spcBef>
        <a:spcPct val="0"/>
      </a:spcBef>
      <a:spcAft>
        <a:spcPct val="0"/>
      </a:spcAft>
      <a:buClr>
        <a:schemeClr val="tx1"/>
      </a:buClr>
      <a:buFont typeface="Wingdings" charset="0"/>
      <a:defRPr sz="28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8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8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8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8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1520">
          <p15:clr>
            <a:srgbClr val="A4A3A4"/>
          </p15:clr>
        </p15:guide>
        <p15:guide id="2" pos="13824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ne E. Kalomiris" initials="AEK" lastIdx="8" clrIdx="0"/>
  <p:cmAuthor id="1" name="Emily  Beckmann" initials="" lastIdx="13" clrIdx="1"/>
  <p:cmAuthor id="2" name="Robert Gibler" initials="RG" lastIdx="8" clrIdx="2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AE9F6"/>
    <a:srgbClr val="CC0033"/>
    <a:srgbClr val="FF0033"/>
    <a:srgbClr val="66CCFF"/>
    <a:srgbClr val="400080"/>
    <a:srgbClr val="FF0080"/>
    <a:srgbClr val="2DDEFF"/>
    <a:srgbClr val="0BB0EA"/>
    <a:srgbClr val="000066"/>
    <a:srgbClr val="C0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0467" autoAdjust="0"/>
    <p:restoredTop sz="96370" autoAdjust="0"/>
  </p:normalViewPr>
  <p:slideViewPr>
    <p:cSldViewPr>
      <p:cViewPr varScale="1">
        <p:scale>
          <a:sx n="21" d="100"/>
          <a:sy n="21" d="100"/>
        </p:scale>
        <p:origin x="-2584" y="-160"/>
      </p:cViewPr>
      <p:guideLst>
        <p:guide orient="horz" pos="11520"/>
        <p:guide pos="138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30"/>
    </p:cViewPr>
  </p:sorterViewPr>
  <p:notesViewPr>
    <p:cSldViewPr>
      <p:cViewPr>
        <p:scale>
          <a:sx n="50" d="100"/>
          <a:sy n="50" d="100"/>
        </p:scale>
        <p:origin x="1392" y="504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handoutMaster" Target="handoutMasters/handoutMaster1.xml"/><Relationship Id="rId5" Type="http://schemas.openxmlformats.org/officeDocument/2006/relationships/printerSettings" Target="printerSettings/printerSettings1.bin"/><Relationship Id="rId6" Type="http://schemas.openxmlformats.org/officeDocument/2006/relationships/commentAuthors" Target="commentAuthors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093" cy="464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42" tIns="46571" rIns="93142" bIns="46571" numCol="1" anchor="t" anchorCtr="0" compatLnSpc="1">
            <a:prstTxWarp prst="textNoShape">
              <a:avLst/>
            </a:prstTxWarp>
          </a:bodyPr>
          <a:lstStyle>
            <a:lvl1pPr defTabSz="931381">
              <a:lnSpc>
                <a:spcPct val="100000"/>
              </a:lnSpc>
              <a:buClrTx/>
              <a:buFontTx/>
              <a:buNone/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3307" y="0"/>
            <a:ext cx="3037093" cy="464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42" tIns="46571" rIns="93142" bIns="46571" numCol="1" anchor="t" anchorCtr="0" compatLnSpc="1">
            <a:prstTxWarp prst="textNoShape">
              <a:avLst/>
            </a:prstTxWarp>
          </a:bodyPr>
          <a:lstStyle>
            <a:lvl1pPr algn="r" defTabSz="931381">
              <a:lnSpc>
                <a:spcPct val="100000"/>
              </a:lnSpc>
              <a:buClrTx/>
              <a:buFontTx/>
              <a:buNone/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2070"/>
            <a:ext cx="3037093" cy="464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42" tIns="46571" rIns="93142" bIns="46571" numCol="1" anchor="b" anchorCtr="0" compatLnSpc="1">
            <a:prstTxWarp prst="textNoShape">
              <a:avLst/>
            </a:prstTxWarp>
          </a:bodyPr>
          <a:lstStyle>
            <a:lvl1pPr defTabSz="931381">
              <a:lnSpc>
                <a:spcPct val="100000"/>
              </a:lnSpc>
              <a:buClrTx/>
              <a:buFontTx/>
              <a:buNone/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3307" y="8832070"/>
            <a:ext cx="3037093" cy="464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42" tIns="46571" rIns="93142" bIns="46571" numCol="1" anchor="b" anchorCtr="0" compatLnSpc="1">
            <a:prstTxWarp prst="textNoShape">
              <a:avLst/>
            </a:prstTxWarp>
          </a:bodyPr>
          <a:lstStyle>
            <a:lvl1pPr algn="r" defTabSz="931381">
              <a:lnSpc>
                <a:spcPct val="100000"/>
              </a:lnSpc>
              <a:buClrTx/>
              <a:buFontTx/>
              <a:buNone/>
              <a:defRPr sz="1200">
                <a:latin typeface="Times New Roman" charset="0"/>
              </a:defRPr>
            </a:lvl1pPr>
          </a:lstStyle>
          <a:p>
            <a:fld id="{0371B57D-B5B5-DE46-BEF2-2BE4D2F133F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0935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093" cy="464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42" tIns="46571" rIns="93142" bIns="46571" numCol="1" anchor="t" anchorCtr="0" compatLnSpc="1">
            <a:prstTxWarp prst="textNoShape">
              <a:avLst/>
            </a:prstTxWarp>
          </a:bodyPr>
          <a:lstStyle>
            <a:lvl1pPr defTabSz="931381">
              <a:lnSpc>
                <a:spcPct val="100000"/>
              </a:lnSpc>
              <a:buClrTx/>
              <a:buFontTx/>
              <a:buNone/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3307" y="0"/>
            <a:ext cx="3037093" cy="464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42" tIns="46571" rIns="93142" bIns="46571" numCol="1" anchor="t" anchorCtr="0" compatLnSpc="1">
            <a:prstTxWarp prst="textNoShape">
              <a:avLst/>
            </a:prstTxWarp>
          </a:bodyPr>
          <a:lstStyle>
            <a:lvl1pPr algn="r" defTabSz="931381">
              <a:lnSpc>
                <a:spcPct val="100000"/>
              </a:lnSpc>
              <a:buClrTx/>
              <a:buFontTx/>
              <a:buNone/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414463" y="696913"/>
            <a:ext cx="4181475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347" y="4415337"/>
            <a:ext cx="5141707" cy="4183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42" tIns="46571" rIns="93142" bIns="4657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2070"/>
            <a:ext cx="3037093" cy="464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42" tIns="46571" rIns="93142" bIns="46571" numCol="1" anchor="b" anchorCtr="0" compatLnSpc="1">
            <a:prstTxWarp prst="textNoShape">
              <a:avLst/>
            </a:prstTxWarp>
          </a:bodyPr>
          <a:lstStyle>
            <a:lvl1pPr defTabSz="931381">
              <a:lnSpc>
                <a:spcPct val="100000"/>
              </a:lnSpc>
              <a:buClrTx/>
              <a:buFontTx/>
              <a:buNone/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3307" y="8832070"/>
            <a:ext cx="3037093" cy="464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42" tIns="46571" rIns="93142" bIns="46571" numCol="1" anchor="b" anchorCtr="0" compatLnSpc="1">
            <a:prstTxWarp prst="textNoShape">
              <a:avLst/>
            </a:prstTxWarp>
          </a:bodyPr>
          <a:lstStyle>
            <a:lvl1pPr algn="r" defTabSz="931381">
              <a:lnSpc>
                <a:spcPct val="100000"/>
              </a:lnSpc>
              <a:buClrTx/>
              <a:buFontTx/>
              <a:buNone/>
              <a:defRPr sz="1200">
                <a:latin typeface="Times New Roman" charset="0"/>
              </a:defRPr>
            </a:lvl1pPr>
          </a:lstStyle>
          <a:p>
            <a:fld id="{7085FBF3-D3EA-A747-BDAF-1533645569E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3786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381">
              <a:defRPr sz="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155341" indent="-59746" defTabSz="931381">
              <a:defRPr sz="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238986" indent="-47797" defTabSz="931381">
              <a:defRPr sz="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334581" indent="-47797" defTabSz="931381">
              <a:defRPr sz="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430175" indent="-47797" defTabSz="931381">
              <a:defRPr sz="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525769" indent="-47797" defTabSz="931381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charset="0"/>
              <a:defRPr sz="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621364" indent="-47797" defTabSz="931381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charset="0"/>
              <a:defRPr sz="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716958" indent="-47797" defTabSz="931381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charset="0"/>
              <a:defRPr sz="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812553" indent="-47797" defTabSz="931381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charset="0"/>
              <a:defRPr sz="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69F62EE7-F737-C745-8E59-DAB38C810132}" type="slidenum">
              <a:rPr lang="en-US" sz="1200">
                <a:latin typeface="Times New Roman" charset="0"/>
              </a:rPr>
              <a:pPr/>
              <a:t>1</a:t>
            </a:fld>
            <a:endParaRPr lang="en-US" sz="1200">
              <a:latin typeface="Times New Roman" charset="0"/>
            </a:endParaRPr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17798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43891200" cy="36576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72617" y="4109157"/>
            <a:ext cx="38816280" cy="178816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38400" spc="-576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03046" y="22391515"/>
            <a:ext cx="33221525" cy="8778240"/>
          </a:xfrm>
        </p:spPr>
        <p:txBody>
          <a:bodyPr>
            <a:normAutofit/>
          </a:bodyPr>
          <a:lstStyle>
            <a:lvl1pPr marL="0" indent="0" algn="l">
              <a:buNone/>
              <a:defRPr sz="13440">
                <a:solidFill>
                  <a:schemeClr val="bg1"/>
                </a:solidFill>
                <a:latin typeface="+mj-lt"/>
              </a:defRPr>
            </a:lvl1pPr>
            <a:lvl2pPr marL="2194560" indent="0" algn="ctr">
              <a:buNone/>
              <a:defRPr sz="13440"/>
            </a:lvl2pPr>
            <a:lvl3pPr marL="4389120" indent="0" algn="ctr">
              <a:buNone/>
              <a:defRPr sz="11520"/>
            </a:lvl3pPr>
            <a:lvl4pPr marL="6583680" indent="0" algn="ctr">
              <a:buNone/>
              <a:defRPr sz="9600"/>
            </a:lvl4pPr>
            <a:lvl5pPr marL="8778240" indent="0" algn="ctr">
              <a:buNone/>
              <a:defRPr sz="9600"/>
            </a:lvl5pPr>
            <a:lvl6pPr marL="10972800" indent="0" algn="ctr">
              <a:buNone/>
              <a:defRPr sz="9600"/>
            </a:lvl6pPr>
            <a:lvl7pPr marL="13167360" indent="0" algn="ctr">
              <a:buNone/>
              <a:defRPr sz="9600"/>
            </a:lvl7pPr>
            <a:lvl8pPr marL="15361920" indent="0" algn="ctr">
              <a:buNone/>
              <a:defRPr sz="9600"/>
            </a:lvl8pPr>
            <a:lvl9pPr marL="17556480" indent="0" algn="ctr">
              <a:buNone/>
              <a:defRPr sz="9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30163CBB-7850-1C4F-A52A-E1FFF40A25E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529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3D122-BBB3-CE40-95C6-0528015491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092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478225" y="3708400"/>
            <a:ext cx="9464040" cy="25603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777494" y="3810008"/>
            <a:ext cx="27843480" cy="2880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FC15-5898-0B4E-9A77-660D774506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067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233A0-6929-8948-B119-04D02A7F44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273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2614" y="4092901"/>
            <a:ext cx="38810794" cy="17897856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38400" b="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03043" y="22332133"/>
            <a:ext cx="33214666" cy="8778240"/>
          </a:xfrm>
        </p:spPr>
        <p:txBody>
          <a:bodyPr anchor="t">
            <a:normAutofit/>
          </a:bodyPr>
          <a:lstStyle>
            <a:lvl1pPr marL="0" indent="0">
              <a:buNone/>
              <a:defRPr sz="13440">
                <a:solidFill>
                  <a:schemeClr val="tx1"/>
                </a:solidFill>
                <a:latin typeface="+mj-lt"/>
              </a:defRPr>
            </a:lvl1pPr>
            <a:lvl2pPr marL="2194560" indent="0">
              <a:buNone/>
              <a:defRPr sz="864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E58AE-FD22-C04A-B0FF-4060B24D1D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23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35962" y="10631424"/>
            <a:ext cx="18269712" cy="20092416"/>
          </a:xfrm>
        </p:spPr>
        <p:txBody>
          <a:bodyPr/>
          <a:lstStyle>
            <a:lvl1pPr>
              <a:defRPr sz="10560"/>
            </a:lvl1pPr>
            <a:lvl2pPr>
              <a:defRPr sz="9120"/>
            </a:lvl2pPr>
            <a:lvl3pPr>
              <a:defRPr sz="8160"/>
            </a:lvl3pPr>
            <a:lvl4pPr>
              <a:defRPr sz="7200"/>
            </a:lvl4pPr>
            <a:lvl5pPr>
              <a:defRPr sz="6720"/>
            </a:lvl5pPr>
            <a:lvl6pPr>
              <a:defRPr sz="6720"/>
            </a:lvl6pPr>
            <a:lvl7pPr>
              <a:defRPr sz="6720"/>
            </a:lvl7pPr>
            <a:lvl8pPr>
              <a:defRPr sz="6720"/>
            </a:lvl8pPr>
            <a:lvl9pPr>
              <a:defRPr sz="672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37142" y="10631424"/>
            <a:ext cx="18269712" cy="20092416"/>
          </a:xfrm>
        </p:spPr>
        <p:txBody>
          <a:bodyPr/>
          <a:lstStyle>
            <a:lvl1pPr>
              <a:defRPr sz="10560"/>
            </a:lvl1pPr>
            <a:lvl2pPr>
              <a:defRPr sz="9120"/>
            </a:lvl2pPr>
            <a:lvl3pPr>
              <a:defRPr sz="8160"/>
            </a:lvl3pPr>
            <a:lvl4pPr>
              <a:defRPr sz="7200"/>
            </a:lvl4pPr>
            <a:lvl5pPr>
              <a:defRPr sz="6720"/>
            </a:lvl5pPr>
            <a:lvl6pPr>
              <a:defRPr sz="6720"/>
            </a:lvl6pPr>
            <a:lvl7pPr>
              <a:defRPr sz="6720"/>
            </a:lvl7pPr>
            <a:lvl8pPr>
              <a:defRPr sz="6720"/>
            </a:lvl8pPr>
            <a:lvl9pPr>
              <a:defRPr sz="672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4EE28-2812-5344-9500-DADE78B957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782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5962" y="10837334"/>
            <a:ext cx="18269712" cy="3858133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96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35962" y="14592800"/>
            <a:ext cx="18269712" cy="17068800"/>
          </a:xfrm>
        </p:spPr>
        <p:txBody>
          <a:bodyPr/>
          <a:lstStyle>
            <a:lvl1pPr>
              <a:defRPr sz="10080"/>
            </a:lvl1pPr>
            <a:lvl2pPr>
              <a:defRPr sz="8640"/>
            </a:lvl2pPr>
            <a:lvl3pPr>
              <a:defRPr sz="7680"/>
            </a:lvl3pPr>
            <a:lvl4pPr>
              <a:defRPr sz="6720"/>
            </a:lvl4pPr>
            <a:lvl5pPr>
              <a:defRPr sz="6720"/>
            </a:lvl5pPr>
            <a:lvl6pPr>
              <a:defRPr sz="6720"/>
            </a:lvl6pPr>
            <a:lvl7pPr>
              <a:defRPr sz="6720"/>
            </a:lvl7pPr>
            <a:lvl8pPr>
              <a:defRPr sz="6720"/>
            </a:lvl8pPr>
            <a:lvl9pPr>
              <a:defRPr sz="672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878288" y="10826496"/>
            <a:ext cx="18269712" cy="3852672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9600" b="0" cap="all" baseline="0">
                <a:latin typeface="+mj-lt"/>
              </a:defRPr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878288" y="14581632"/>
            <a:ext cx="18269712" cy="17068800"/>
          </a:xfrm>
        </p:spPr>
        <p:txBody>
          <a:bodyPr/>
          <a:lstStyle>
            <a:lvl1pPr>
              <a:defRPr sz="10080"/>
            </a:lvl1pPr>
            <a:lvl2pPr>
              <a:defRPr sz="8640"/>
            </a:lvl2pPr>
            <a:lvl3pPr>
              <a:defRPr sz="7680"/>
            </a:lvl3pPr>
            <a:lvl4pPr>
              <a:defRPr sz="6720"/>
            </a:lvl4pPr>
            <a:lvl5pPr>
              <a:defRPr sz="6720"/>
            </a:lvl5pPr>
            <a:lvl6pPr>
              <a:defRPr sz="6720"/>
            </a:lvl6pPr>
            <a:lvl7pPr>
              <a:defRPr sz="6720"/>
            </a:lvl7pPr>
            <a:lvl8pPr>
              <a:defRPr sz="6720"/>
            </a:lvl8pPr>
            <a:lvl9pPr>
              <a:defRPr sz="672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7E7C8-D17B-7D40-8346-89F1AAD2F7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542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8FABA-B830-8640-8469-6530B4210A8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1593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9DCE8-C1AC-2946-8FD5-7202CC4934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204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432000" y="0"/>
            <a:ext cx="16459200" cy="36576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29741054" y="2892171"/>
            <a:ext cx="12179808" cy="1024128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1728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43200" y="4064000"/>
            <a:ext cx="21945600" cy="24384000"/>
          </a:xfrm>
        </p:spPr>
        <p:txBody>
          <a:bodyPr/>
          <a:lstStyle>
            <a:lvl1pPr>
              <a:defRPr sz="10560"/>
            </a:lvl1pPr>
            <a:lvl2pPr>
              <a:defRPr sz="9120"/>
            </a:lvl2pPr>
            <a:lvl3pPr>
              <a:defRPr sz="8160"/>
            </a:lvl3pPr>
            <a:lvl4pPr>
              <a:defRPr sz="7200"/>
            </a:lvl4pPr>
            <a:lvl5pPr>
              <a:defRPr sz="6720"/>
            </a:lvl5pPr>
            <a:lvl6pPr>
              <a:defRPr sz="6720"/>
            </a:lvl6pPr>
            <a:lvl7pPr>
              <a:defRPr sz="6720"/>
            </a:lvl7pPr>
            <a:lvl8pPr>
              <a:defRPr sz="6720"/>
            </a:lvl8pPr>
            <a:lvl9pPr>
              <a:defRPr sz="672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793538" y="13396339"/>
            <a:ext cx="12234672" cy="16677264"/>
          </a:xfrm>
        </p:spPr>
        <p:txBody>
          <a:bodyPr>
            <a:normAutofit/>
          </a:bodyPr>
          <a:lstStyle>
            <a:lvl1pPr marL="0" marR="0" indent="0" algn="l" defTabSz="4389120" rtl="0" eaLnBrk="1" fontAlgn="auto" latinLnBrk="0" hangingPunct="1">
              <a:lnSpc>
                <a:spcPct val="100000"/>
              </a:lnSpc>
              <a:spcBef>
                <a:spcPts val="576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>
                <a:solidFill>
                  <a:srgbClr val="404040"/>
                </a:solidFill>
              </a:defRPr>
            </a:lvl1pPr>
            <a:lvl2pPr marL="2194560" indent="0">
              <a:buNone/>
              <a:defRPr sz="5760"/>
            </a:lvl2pPr>
            <a:lvl3pPr marL="4389120" indent="0">
              <a:buNone/>
              <a:defRPr sz="4800"/>
            </a:lvl3pPr>
            <a:lvl4pPr marL="6583680" indent="0">
              <a:buNone/>
              <a:defRPr sz="4320"/>
            </a:lvl4pPr>
            <a:lvl5pPr marL="8778240" indent="0">
              <a:buNone/>
              <a:defRPr sz="4320"/>
            </a:lvl5pPr>
            <a:lvl6pPr marL="10972800" indent="0">
              <a:buNone/>
              <a:defRPr sz="4320"/>
            </a:lvl6pPr>
            <a:lvl7pPr marL="13167360" indent="0">
              <a:buNone/>
              <a:defRPr sz="4320"/>
            </a:lvl7pPr>
            <a:lvl8pPr marL="15361920" indent="0">
              <a:buNone/>
              <a:defRPr sz="4320"/>
            </a:lvl8pPr>
            <a:lvl9pPr marL="17556480" indent="0">
              <a:buNone/>
              <a:defRPr sz="4320"/>
            </a:lvl9pPr>
          </a:lstStyle>
          <a:p>
            <a:pPr marL="0" marR="0" lvl="0" indent="0" algn="l" defTabSz="4389120" rtl="0" eaLnBrk="1" fontAlgn="auto" latinLnBrk="0" hangingPunct="1">
              <a:lnSpc>
                <a:spcPct val="100000"/>
              </a:lnSpc>
              <a:spcBef>
                <a:spcPts val="672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F4D7E14B-0BC7-7345-A75F-D2B6727E6EB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548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37206" y="28899565"/>
            <a:ext cx="38810794" cy="3270843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1344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43891200" cy="28431744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3840"/>
              </a:spcBef>
              <a:buNone/>
              <a:defRPr sz="15360">
                <a:solidFill>
                  <a:srgbClr val="4D4D4D"/>
                </a:solidFill>
              </a:defRPr>
            </a:lvl1pPr>
            <a:lvl2pPr marL="2194560" indent="0">
              <a:buNone/>
              <a:defRPr sz="13440"/>
            </a:lvl2pPr>
            <a:lvl3pPr marL="4389120" indent="0">
              <a:buNone/>
              <a:defRPr sz="1152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35962" y="31518587"/>
            <a:ext cx="33225638" cy="28448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spcBef>
                <a:spcPts val="5760"/>
              </a:spcBef>
              <a:buNone/>
              <a:defRPr sz="6720">
                <a:solidFill>
                  <a:srgbClr val="262626"/>
                </a:solidFill>
              </a:defRPr>
            </a:lvl1pPr>
            <a:lvl2pPr marL="2194560" indent="0">
              <a:buNone/>
              <a:defRPr sz="5760"/>
            </a:lvl2pPr>
            <a:lvl3pPr marL="4389120" indent="0">
              <a:buNone/>
              <a:defRPr sz="4800"/>
            </a:lvl3pPr>
            <a:lvl4pPr marL="6583680" indent="0">
              <a:buNone/>
              <a:defRPr sz="4320"/>
            </a:lvl4pPr>
            <a:lvl5pPr marL="8778240" indent="0">
              <a:buNone/>
              <a:defRPr sz="4320"/>
            </a:lvl5pPr>
            <a:lvl6pPr marL="10972800" indent="0">
              <a:buNone/>
              <a:defRPr sz="4320"/>
            </a:lvl6pPr>
            <a:lvl7pPr marL="13167360" indent="0">
              <a:buNone/>
              <a:defRPr sz="4320"/>
            </a:lvl7pPr>
            <a:lvl8pPr marL="15361920" indent="0">
              <a:buNone/>
              <a:defRPr sz="4320"/>
            </a:lvl8pPr>
            <a:lvl9pPr marL="17556480" indent="0">
              <a:buNone/>
              <a:defRPr sz="432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610E6CF3-3F43-FA41-AFC7-CDFE9165C5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176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6000">
              <a:schemeClr val="bg1"/>
            </a:gs>
            <a:gs pos="88000">
              <a:schemeClr val="accent5">
                <a:lumMod val="40000"/>
                <a:lumOff val="60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66014" y="2664176"/>
            <a:ext cx="38781989" cy="88437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4589" y="10631432"/>
            <a:ext cx="38713411" cy="200863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68880" y="34199717"/>
            <a:ext cx="14813280" cy="1219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560">
                <a:solidFill>
                  <a:schemeClr val="tx1">
                    <a:alpha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68880" y="34958384"/>
            <a:ext cx="18105120" cy="1219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560" cap="all" baseline="0">
                <a:solidFill>
                  <a:schemeClr val="tx1">
                    <a:alpha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1397726" y="31091992"/>
            <a:ext cx="10533888" cy="74508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43200" b="0">
                <a:ln>
                  <a:noFill/>
                </a:ln>
                <a:solidFill>
                  <a:schemeClr val="accent1">
                    <a:alpha val="20000"/>
                  </a:schemeClr>
                </a:solidFill>
                <a:latin typeface="+mj-lt"/>
              </a:defRPr>
            </a:lvl1pPr>
          </a:lstStyle>
          <a:p>
            <a:fld id="{66D27E4C-4B73-9B4C-B9D0-53C09D3258F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437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sz="23040" kern="1200" spc="-576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438912" indent="-438912" algn="l" defTabSz="4389120" rtl="0" eaLnBrk="1" latinLnBrk="0" hangingPunct="1">
        <a:lnSpc>
          <a:spcPct val="85000"/>
        </a:lnSpc>
        <a:spcBef>
          <a:spcPts val="6240"/>
        </a:spcBef>
        <a:buFont typeface="Arial" pitchFamily="34" charset="0"/>
        <a:buChar char=" "/>
        <a:defRPr sz="1152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1316736" indent="-1645920" algn="l" defTabSz="4389120" rtl="0" eaLnBrk="1" latinLnBrk="0" hangingPunct="1">
        <a:lnSpc>
          <a:spcPct val="85000"/>
        </a:lnSpc>
        <a:spcBef>
          <a:spcPts val="2880"/>
        </a:spcBef>
        <a:buFont typeface="Arial" pitchFamily="34" charset="0"/>
        <a:buChar char=" "/>
        <a:defRPr sz="1152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2633472" indent="-2633472" algn="l" defTabSz="4389120" rtl="0" eaLnBrk="1" latinLnBrk="0" hangingPunct="1">
        <a:lnSpc>
          <a:spcPct val="85000"/>
        </a:lnSpc>
        <a:spcBef>
          <a:spcPts val="2880"/>
        </a:spcBef>
        <a:buFont typeface="Arial" pitchFamily="34" charset="0"/>
        <a:buChar char=" "/>
        <a:defRPr sz="96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3950208" indent="-3950208" algn="l" defTabSz="4389120" rtl="0" eaLnBrk="1" latinLnBrk="0" hangingPunct="1">
        <a:lnSpc>
          <a:spcPct val="85000"/>
        </a:lnSpc>
        <a:spcBef>
          <a:spcPts val="2880"/>
        </a:spcBef>
        <a:buFont typeface="Arial" pitchFamily="34" charset="0"/>
        <a:buChar char=" "/>
        <a:defRPr sz="864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5266944" indent="-5266944" algn="l" defTabSz="4389120" rtl="0" eaLnBrk="1" latinLnBrk="0" hangingPunct="1">
        <a:lnSpc>
          <a:spcPct val="85000"/>
        </a:lnSpc>
        <a:spcBef>
          <a:spcPts val="2880"/>
        </a:spcBef>
        <a:buFont typeface="Arial" pitchFamily="34" charset="0"/>
        <a:buChar char=" "/>
        <a:defRPr sz="864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5760000" indent="-1097280" algn="l" defTabSz="4389120" rtl="0" eaLnBrk="1" latinLnBrk="0" hangingPunct="1">
        <a:lnSpc>
          <a:spcPct val="85000"/>
        </a:lnSpc>
        <a:spcBef>
          <a:spcPts val="2880"/>
        </a:spcBef>
        <a:buFont typeface="Arial" pitchFamily="34" charset="0"/>
        <a:buChar char=" "/>
        <a:defRPr sz="864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6720000" indent="-1097280" algn="l" defTabSz="4389120" rtl="0" eaLnBrk="1" latinLnBrk="0" hangingPunct="1">
        <a:lnSpc>
          <a:spcPct val="85000"/>
        </a:lnSpc>
        <a:spcBef>
          <a:spcPts val="2880"/>
        </a:spcBef>
        <a:buFont typeface="Arial" pitchFamily="34" charset="0"/>
        <a:buChar char=" "/>
        <a:defRPr sz="864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7680000" indent="-1097280" algn="l" defTabSz="4389120" rtl="0" eaLnBrk="1" latinLnBrk="0" hangingPunct="1">
        <a:lnSpc>
          <a:spcPct val="85000"/>
        </a:lnSpc>
        <a:spcBef>
          <a:spcPts val="2880"/>
        </a:spcBef>
        <a:buFont typeface="Arial" pitchFamily="34" charset="0"/>
        <a:buChar char=" "/>
        <a:defRPr sz="864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8640000" indent="-1097280" algn="l" defTabSz="4389120" rtl="0" eaLnBrk="1" latinLnBrk="0" hangingPunct="1">
        <a:lnSpc>
          <a:spcPct val="85000"/>
        </a:lnSpc>
        <a:spcBef>
          <a:spcPts val="2880"/>
        </a:spcBef>
        <a:buFont typeface="Arial" pitchFamily="34" charset="0"/>
        <a:buChar char=" "/>
        <a:defRPr sz="864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4" Type="http://schemas.openxmlformats.org/officeDocument/2006/relationships/image" Target="../media/image2.jpeg"/><Relationship Id="rId5" Type="http://schemas.openxmlformats.org/officeDocument/2006/relationships/image" Target="../media/image3.jpeg"/><Relationship Id="rId6" Type="http://schemas.microsoft.com/office/2007/relationships/hdphoto" Target="../media/hdphoto1.wdp"/><Relationship Id="rId7" Type="http://schemas.openxmlformats.org/officeDocument/2006/relationships/oleObject" Target="../embeddings/oleObject1.bin"/><Relationship Id="rId8" Type="http://schemas.openxmlformats.org/officeDocument/2006/relationships/package" Target="../embeddings/Microsoft_Word_Document1.docx"/><Relationship Id="rId9" Type="http://schemas.openxmlformats.org/officeDocument/2006/relationships/image" Target="../media/image1.emf"/><Relationship Id="rId10" Type="http://schemas.openxmlformats.org/officeDocument/2006/relationships/image" Target="../media/image4.tiff"/><Relationship Id="rId11" Type="http://schemas.openxmlformats.org/officeDocument/2006/relationships/image" Target="../media/image5.png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15000">
              <a:schemeClr val="accent5">
                <a:lumMod val="20000"/>
                <a:lumOff val="80000"/>
              </a:schemeClr>
            </a:gs>
            <a:gs pos="80000">
              <a:schemeClr val="accent5">
                <a:lumMod val="20000"/>
                <a:lumOff val="80000"/>
              </a:schemeClr>
            </a:gs>
            <a:gs pos="48000">
              <a:schemeClr val="bg1"/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Line 546"/>
          <p:cNvSpPr>
            <a:spLocks noChangeShapeType="1"/>
          </p:cNvSpPr>
          <p:nvPr/>
        </p:nvSpPr>
        <p:spPr bwMode="auto">
          <a:xfrm flipV="1">
            <a:off x="-457200" y="3810000"/>
            <a:ext cx="41757600" cy="762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54864" tIns="52752" rIns="54864" bIns="52752"/>
          <a:lstStyle/>
          <a:p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219200" y="8607763"/>
            <a:ext cx="10591800" cy="7483588"/>
          </a:xfrm>
          <a:prstGeom prst="rect">
            <a:avLst/>
          </a:prstGeom>
          <a:noFill/>
          <a:ln w="76200" cmpd="sng">
            <a:solidFill>
              <a:srgbClr val="4BACC6"/>
            </a:solidFill>
          </a:ln>
        </p:spPr>
        <p:txBody>
          <a:bodyPr wrap="square" rtlCol="0">
            <a:spAutoFit/>
          </a:bodyPr>
          <a:lstStyle/>
          <a:p>
            <a:pPr marL="571500" indent="-571500">
              <a:buFont typeface="Arial"/>
              <a:buChar char="•"/>
            </a:pPr>
            <a:r>
              <a:rPr lang="en-US" sz="3600" dirty="0"/>
              <a:t>School anxiety is a multifaceted response to school related situations that elicits cognitive, behavioral, and physiological symptoms </a:t>
            </a:r>
            <a:r>
              <a:rPr lang="en-US" dirty="0"/>
              <a:t>(</a:t>
            </a:r>
            <a:r>
              <a:rPr lang="en-US" dirty="0" err="1"/>
              <a:t>García</a:t>
            </a:r>
            <a:r>
              <a:rPr lang="en-US" dirty="0"/>
              <a:t>-Fernandez, </a:t>
            </a:r>
            <a:r>
              <a:rPr lang="en-US" dirty="0" err="1"/>
              <a:t>Inglés</a:t>
            </a:r>
            <a:r>
              <a:rPr lang="en-US" dirty="0"/>
              <a:t>, </a:t>
            </a:r>
            <a:r>
              <a:rPr lang="en-US" dirty="0" err="1"/>
              <a:t>Marzo</a:t>
            </a:r>
            <a:r>
              <a:rPr lang="en-US" dirty="0"/>
              <a:t>, &amp; </a:t>
            </a:r>
            <a:r>
              <a:rPr lang="en-US" dirty="0" err="1"/>
              <a:t>Martínez-Monteagudo</a:t>
            </a:r>
            <a:r>
              <a:rPr lang="en-US" dirty="0"/>
              <a:t>, 2014). </a:t>
            </a:r>
          </a:p>
          <a:p>
            <a:pPr marL="571500" indent="-571500">
              <a:buFont typeface="Arial"/>
              <a:buChar char="•"/>
            </a:pPr>
            <a:endParaRPr lang="en-US" sz="3600" dirty="0"/>
          </a:p>
          <a:p>
            <a:pPr marL="571500" indent="-571500">
              <a:buFont typeface="Arial"/>
              <a:buChar char="•"/>
            </a:pPr>
            <a:r>
              <a:rPr lang="en-US" sz="3600" dirty="0"/>
              <a:t>The only existing measure of school anxiety was normed for use with children and adolescents attending school in Spain</a:t>
            </a:r>
            <a:r>
              <a:rPr lang="en-US" dirty="0"/>
              <a:t> (</a:t>
            </a:r>
            <a:r>
              <a:rPr lang="en-US" dirty="0" err="1"/>
              <a:t>García</a:t>
            </a:r>
            <a:r>
              <a:rPr lang="en-US" dirty="0"/>
              <a:t>-Fernandez, </a:t>
            </a:r>
            <a:r>
              <a:rPr lang="en-US" dirty="0" err="1"/>
              <a:t>Inglés</a:t>
            </a:r>
            <a:r>
              <a:rPr lang="en-US" dirty="0"/>
              <a:t>, </a:t>
            </a:r>
            <a:r>
              <a:rPr lang="en-US" dirty="0" err="1"/>
              <a:t>Marzo</a:t>
            </a:r>
            <a:r>
              <a:rPr lang="en-US" dirty="0"/>
              <a:t>, &amp; </a:t>
            </a:r>
            <a:r>
              <a:rPr lang="en-US" dirty="0" err="1"/>
              <a:t>Marinez-Monteagudo</a:t>
            </a:r>
            <a:r>
              <a:rPr lang="en-US" dirty="0"/>
              <a:t>, 2014)</a:t>
            </a:r>
            <a:r>
              <a:rPr lang="en-US" sz="3600" dirty="0"/>
              <a:t>. </a:t>
            </a:r>
          </a:p>
          <a:p>
            <a:pPr marL="571500" indent="-571500">
              <a:buFont typeface="Arial"/>
              <a:buChar char="•"/>
            </a:pPr>
            <a:endParaRPr lang="en-US" sz="3600" dirty="0"/>
          </a:p>
          <a:p>
            <a:pPr marL="571500" indent="-571500">
              <a:buFont typeface="Arial"/>
              <a:buChar char="•"/>
            </a:pPr>
            <a:r>
              <a:rPr lang="en-US" sz="3600" dirty="0"/>
              <a:t>Despite a large body of research suggesting that anxiety is a prevalent and disabling mental health concern among college students </a:t>
            </a:r>
            <a:r>
              <a:rPr lang="en-US" dirty="0"/>
              <a:t>(Bland, Melton, </a:t>
            </a:r>
            <a:r>
              <a:rPr lang="en-US" dirty="0" err="1"/>
              <a:t>Welle</a:t>
            </a:r>
            <a:r>
              <a:rPr lang="en-US" dirty="0"/>
              <a:t>, &amp; </a:t>
            </a:r>
            <a:r>
              <a:rPr lang="en-US" dirty="0" err="1"/>
              <a:t>Bigham</a:t>
            </a:r>
            <a:r>
              <a:rPr lang="en-US" dirty="0"/>
              <a:t>, 2012; Dixon &amp; </a:t>
            </a:r>
            <a:r>
              <a:rPr lang="en-US" dirty="0" err="1"/>
              <a:t>Kurpius</a:t>
            </a:r>
            <a:r>
              <a:rPr lang="en-US" dirty="0"/>
              <a:t>, 2008; Holland, 2016)</a:t>
            </a:r>
            <a:r>
              <a:rPr lang="en-US" sz="3600" dirty="0"/>
              <a:t>, few studies have investigated school anxiety in this population. </a:t>
            </a:r>
          </a:p>
        </p:txBody>
      </p:sp>
      <p:sp>
        <p:nvSpPr>
          <p:cNvPr id="2056" name="Line 10"/>
          <p:cNvSpPr>
            <a:spLocks noChangeShapeType="1"/>
          </p:cNvSpPr>
          <p:nvPr/>
        </p:nvSpPr>
        <p:spPr bwMode="auto">
          <a:xfrm>
            <a:off x="14238288" y="8890000"/>
            <a:ext cx="0" cy="84138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7" name="Line 12"/>
          <p:cNvSpPr>
            <a:spLocks noChangeShapeType="1"/>
          </p:cNvSpPr>
          <p:nvPr/>
        </p:nvSpPr>
        <p:spPr bwMode="auto">
          <a:xfrm>
            <a:off x="14238288" y="8974138"/>
            <a:ext cx="130175" cy="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0" name="Rectangle 657"/>
          <p:cNvSpPr>
            <a:spLocks noChangeArrowheads="1"/>
          </p:cNvSpPr>
          <p:nvPr/>
        </p:nvSpPr>
        <p:spPr bwMode="auto">
          <a:xfrm>
            <a:off x="20002500" y="16959263"/>
            <a:ext cx="438912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4864" tIns="52752" rIns="54864" bIns="52752">
            <a:spAutoFit/>
          </a:bodyPr>
          <a:lstStyle/>
          <a:p>
            <a:endParaRPr lang="en-US"/>
          </a:p>
        </p:txBody>
      </p:sp>
      <p:sp>
        <p:nvSpPr>
          <p:cNvPr id="2062" name="Rectangle 662"/>
          <p:cNvSpPr>
            <a:spLocks noChangeArrowheads="1"/>
          </p:cNvSpPr>
          <p:nvPr/>
        </p:nvSpPr>
        <p:spPr bwMode="auto">
          <a:xfrm>
            <a:off x="20040600" y="16992600"/>
            <a:ext cx="438912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4864" tIns="52752" rIns="54864" bIns="52752">
            <a:spAutoFit/>
          </a:bodyPr>
          <a:lstStyle/>
          <a:p>
            <a:endParaRPr lang="en-US"/>
          </a:p>
        </p:txBody>
      </p:sp>
      <p:sp>
        <p:nvSpPr>
          <p:cNvPr id="2063" name="Rectangle 664"/>
          <p:cNvSpPr>
            <a:spLocks noChangeArrowheads="1"/>
          </p:cNvSpPr>
          <p:nvPr/>
        </p:nvSpPr>
        <p:spPr bwMode="auto">
          <a:xfrm>
            <a:off x="20045363" y="16992600"/>
            <a:ext cx="438912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4864" tIns="52752" rIns="54864" bIns="52752">
            <a:spAutoFit/>
          </a:bodyPr>
          <a:lstStyle/>
          <a:p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13068300" y="6705601"/>
            <a:ext cx="17373600" cy="1475867"/>
          </a:xfrm>
          <a:prstGeom prst="rect">
            <a:avLst/>
          </a:prstGeom>
          <a:solidFill>
            <a:srgbClr val="B7DEE8"/>
          </a:solidFill>
          <a:ln w="76200" cmpd="sng">
            <a:solidFill>
              <a:srgbClr val="4BACC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r>
              <a:rPr lang="en-US" sz="5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1775400" y="6705600"/>
            <a:ext cx="10591800" cy="1475867"/>
          </a:xfrm>
          <a:prstGeom prst="rect">
            <a:avLst/>
          </a:prstGeom>
          <a:solidFill>
            <a:srgbClr val="B7DEE8"/>
          </a:solidFill>
          <a:ln w="76200" cmpd="sng">
            <a:solidFill>
              <a:schemeClr val="accent5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r>
              <a:rPr lang="en-US" sz="5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DISCUSSION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182600" y="35052000"/>
            <a:ext cx="17526000" cy="94179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200" b="1" i="1" dirty="0"/>
              <a:t>Figure 2. </a:t>
            </a:r>
            <a:r>
              <a:rPr lang="en-US" sz="3200" dirty="0"/>
              <a:t>Mean total scores and Cronbach’s alpha coefficients for modified SAI-SV subscales. </a:t>
            </a:r>
          </a:p>
          <a:p>
            <a:pPr algn="ctr"/>
            <a:endParaRPr lang="en-US" sz="3200" i="1" dirty="0"/>
          </a:p>
        </p:txBody>
      </p:sp>
      <p:sp>
        <p:nvSpPr>
          <p:cNvPr id="9" name="TextBox 8"/>
          <p:cNvSpPr txBox="1"/>
          <p:nvPr/>
        </p:nvSpPr>
        <p:spPr>
          <a:xfrm>
            <a:off x="9220200" y="3810000"/>
            <a:ext cx="25374600" cy="1983620"/>
          </a:xfrm>
          <a:prstGeom prst="rect">
            <a:avLst/>
          </a:prstGeom>
          <a:noFill/>
          <a:ln w="76200" cmpd="sng"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110000"/>
              </a:lnSpc>
              <a:spcAft>
                <a:spcPts val="600"/>
              </a:spcAft>
            </a:pPr>
            <a:r>
              <a:rPr lang="en-US" sz="5400" dirty="0">
                <a:latin typeface="Arial"/>
                <a:cs typeface="Arial"/>
              </a:rPr>
              <a:t>Emily A. Beckmann, Robert C. Gibler, BA, Kristen E. Jastrowski Mano, PhD</a:t>
            </a:r>
          </a:p>
          <a:p>
            <a:pPr algn="ctr">
              <a:lnSpc>
                <a:spcPct val="110000"/>
              </a:lnSpc>
              <a:spcAft>
                <a:spcPts val="600"/>
              </a:spcAft>
            </a:pPr>
            <a:r>
              <a:rPr lang="en-US" sz="5400" dirty="0">
                <a:latin typeface="Arial"/>
                <a:cs typeface="Arial"/>
              </a:rPr>
              <a:t>Department of Psychology, University of Cincinnati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3185321" y="8601886"/>
            <a:ext cx="17373600" cy="8568500"/>
          </a:xfrm>
          <a:prstGeom prst="rect">
            <a:avLst/>
          </a:prstGeom>
          <a:noFill/>
          <a:ln w="76200" cmpd="sng">
            <a:solidFill>
              <a:srgbClr val="4BACC6"/>
            </a:solidFill>
          </a:ln>
        </p:spPr>
        <p:txBody>
          <a:bodyPr wrap="square" rtlCol="0">
            <a:spAutoFit/>
          </a:bodyPr>
          <a:lstStyle/>
          <a:p>
            <a:pPr marL="571500" indent="-571500">
              <a:buFont typeface="Arial"/>
              <a:buChar char="•"/>
            </a:pPr>
            <a:r>
              <a:rPr lang="en-US" sz="3600" dirty="0"/>
              <a:t>We divided potentially anxiety-provoking school situations into cognitive, behavioral, and physiological manifestations of anxiety based on what was established by Garcia-Fernandez and colleagues </a:t>
            </a:r>
            <a:r>
              <a:rPr lang="en-US" dirty="0"/>
              <a:t>(2014)</a:t>
            </a:r>
            <a:r>
              <a:rPr lang="en-US" sz="3600" dirty="0"/>
              <a:t>.  </a:t>
            </a:r>
          </a:p>
          <a:p>
            <a:pPr marL="571500" indent="-571500">
              <a:buFont typeface="Arial"/>
              <a:buChar char="•"/>
            </a:pPr>
            <a:endParaRPr lang="en-US" sz="3600" dirty="0"/>
          </a:p>
          <a:p>
            <a:pPr marL="571500" indent="-571500">
              <a:buFont typeface="Arial"/>
              <a:buChar char="•"/>
            </a:pPr>
            <a:r>
              <a:rPr lang="en-US" sz="3600" dirty="0"/>
              <a:t>Convergent and discriminant validity correlations between the Depression, Anxiety, Stress Scale (DASS)</a:t>
            </a:r>
            <a:r>
              <a:rPr lang="en-US" dirty="0"/>
              <a:t> (Lovibond, &amp; Lovibond, 1995)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sz="3600" dirty="0"/>
              <a:t>anxiety, stress, and depression subscale scores and the modified SAI-SV total, cognitive, behavioral, and psychophysiological subscale scores were consistent with hypotheses (see Table 1).</a:t>
            </a:r>
          </a:p>
          <a:p>
            <a:pPr marL="571500" indent="-571500">
              <a:buFont typeface="Arial"/>
              <a:buChar char="•"/>
            </a:pPr>
            <a:endParaRPr lang="en-US" sz="3600" dirty="0"/>
          </a:p>
          <a:p>
            <a:pPr marL="571500" indent="-571500">
              <a:buFont typeface="Arial"/>
              <a:buChar char="•"/>
            </a:pPr>
            <a:r>
              <a:rPr lang="en-US" sz="3600" dirty="0"/>
              <a:t>Internal consistency (Cronbach’s alpha) of SAI subscale scores (cognitive, behavioral, and psychophysiological) was excellent, with values ranging from </a:t>
            </a:r>
            <a:br>
              <a:rPr lang="en-US" sz="3600" dirty="0"/>
            </a:br>
            <a:r>
              <a:rPr lang="en-US" sz="3600" dirty="0"/>
              <a:t>.93 to .97 (Figure 2).</a:t>
            </a:r>
          </a:p>
          <a:p>
            <a:pPr marL="571500" indent="-571500">
              <a:buFont typeface="Arial"/>
              <a:buChar char="•"/>
            </a:pPr>
            <a:endParaRPr lang="en-US" sz="3600" dirty="0"/>
          </a:p>
          <a:p>
            <a:pPr marL="571500" indent="-571500">
              <a:buFont typeface="Arial"/>
              <a:buChar char="•"/>
            </a:pPr>
            <a:r>
              <a:rPr lang="en-US" sz="3600" dirty="0"/>
              <a:t>Principal Components Analysis (PCA) using the correlation matrix and direct </a:t>
            </a:r>
            <a:r>
              <a:rPr lang="en-US" sz="3600" dirty="0" err="1"/>
              <a:t>oblimin</a:t>
            </a:r>
            <a:r>
              <a:rPr lang="en-US" sz="3600" dirty="0"/>
              <a:t> rotation indicated that a 3-factor solution was appropriate, and explained approximately 37% of the total variance. </a:t>
            </a:r>
            <a:r>
              <a:rPr lang="en-US" sz="3600" dirty="0">
                <a:solidFill>
                  <a:srgbClr val="000000"/>
                </a:solidFill>
              </a:rPr>
              <a:t>However, a closer examination of item loadings suggested that a 2-factor model may be more fitting.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1851600" y="8601886"/>
            <a:ext cx="10515600" cy="3859518"/>
          </a:xfrm>
          <a:prstGeom prst="rect">
            <a:avLst/>
          </a:prstGeom>
          <a:noFill/>
          <a:ln w="76200" cmpd="sng">
            <a:solidFill>
              <a:srgbClr val="4BACC6"/>
            </a:solidFill>
          </a:ln>
        </p:spPr>
        <p:txBody>
          <a:bodyPr wrap="square" rtlCol="0">
            <a:spAutoFit/>
          </a:bodyPr>
          <a:lstStyle/>
          <a:p>
            <a:pPr marL="571500" indent="-571500">
              <a:buFont typeface="Arial"/>
              <a:buChar char="•"/>
            </a:pPr>
            <a:r>
              <a:rPr lang="en-US" sz="3600" dirty="0"/>
              <a:t>Results are consistent with research suggesting that cognitive and social concerns may elicit school-related distress </a:t>
            </a:r>
            <a:r>
              <a:rPr lang="en-US" dirty="0"/>
              <a:t>(</a:t>
            </a:r>
            <a:r>
              <a:rPr lang="en-US" dirty="0" err="1"/>
              <a:t>Abouserie</a:t>
            </a:r>
            <a:r>
              <a:rPr lang="en-US" dirty="0"/>
              <a:t>, 1994).</a:t>
            </a:r>
          </a:p>
          <a:p>
            <a:pPr marL="571500" indent="-571500">
              <a:buFont typeface="Arial"/>
              <a:buChar char="•"/>
            </a:pPr>
            <a:endParaRPr lang="en-US" sz="3600" dirty="0"/>
          </a:p>
          <a:p>
            <a:pPr marL="571500" indent="-571500">
              <a:buFont typeface="Arial"/>
              <a:buChar char="•"/>
            </a:pPr>
            <a:r>
              <a:rPr lang="en-US" sz="3600" dirty="0"/>
              <a:t>Findings suggest that a two-factor model may best describe relations among measure items; however, a larger sample size is needed to determine the factor structure of this measure.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219200" y="18973800"/>
            <a:ext cx="10591800" cy="1989776"/>
          </a:xfrm>
          <a:prstGeom prst="rect">
            <a:avLst/>
          </a:prstGeom>
          <a:noFill/>
          <a:ln w="76200" cmpd="sng">
            <a:solidFill>
              <a:srgbClr val="4BACC6"/>
            </a:solidFill>
          </a:ln>
        </p:spPr>
        <p:txBody>
          <a:bodyPr wrap="square" rtlCol="0">
            <a:spAutoFit/>
          </a:bodyPr>
          <a:lstStyle/>
          <a:p>
            <a:pPr marL="571500" indent="-571500">
              <a:buFont typeface="Arial"/>
              <a:buChar char="•"/>
            </a:pPr>
            <a:r>
              <a:rPr lang="en-US" sz="3600" dirty="0"/>
              <a:t>The goal of the present study was to develop and validate the School Anxiety inventory </a:t>
            </a:r>
            <a:br>
              <a:rPr lang="en-US" sz="3600" dirty="0"/>
            </a:br>
            <a:r>
              <a:rPr lang="en-US" sz="3600" dirty="0"/>
              <a:t>(School Anxiety Inventory- Short Version; SAI-SV) for use among college students.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1851600" y="15392400"/>
            <a:ext cx="10439400" cy="5272213"/>
          </a:xfrm>
          <a:prstGeom prst="rect">
            <a:avLst/>
          </a:prstGeom>
          <a:noFill/>
          <a:ln w="76200" cmpd="sng">
            <a:solidFill>
              <a:srgbClr val="4BACC6"/>
            </a:solidFill>
          </a:ln>
        </p:spPr>
        <p:txBody>
          <a:bodyPr wrap="square" rtlCol="0">
            <a:spAutoFit/>
          </a:bodyPr>
          <a:lstStyle/>
          <a:p>
            <a:pPr marL="571500" indent="-571500">
              <a:buFont typeface="Arial"/>
              <a:buChar char="•"/>
            </a:pPr>
            <a:r>
              <a:rPr lang="en-US" sz="3600" dirty="0"/>
              <a:t>A larger sample size (N &gt; 100) is needed to submit the obtained data to an exploratory factor analysis (EFA) to determine the number of factors underlying school anxiety among college students.</a:t>
            </a:r>
            <a:br>
              <a:rPr lang="en-US" sz="3600" dirty="0"/>
            </a:br>
            <a:endParaRPr lang="en-US" sz="3600" dirty="0"/>
          </a:p>
          <a:p>
            <a:pPr marL="571500" indent="-571500">
              <a:buFont typeface="Arial"/>
              <a:buChar char="•"/>
            </a:pPr>
            <a:r>
              <a:rPr lang="en-US" sz="3600" dirty="0"/>
              <a:t>School situations themselves should also be examined using factor analysis in order to explore factor loadings of school situations onto cognitive, behavioral, and physiological manifestations of anxiety.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143000" y="23850600"/>
            <a:ext cx="10591800" cy="9995046"/>
          </a:xfrm>
          <a:prstGeom prst="rect">
            <a:avLst/>
          </a:prstGeom>
          <a:noFill/>
          <a:ln w="76200" cmpd="sng">
            <a:solidFill>
              <a:srgbClr val="4BACC6"/>
            </a:solidFill>
          </a:ln>
        </p:spPr>
        <p:txBody>
          <a:bodyPr wrap="square" rtlCol="0">
            <a:spAutoFit/>
          </a:bodyPr>
          <a:lstStyle/>
          <a:p>
            <a:pPr marL="571500" indent="-571500">
              <a:buFont typeface="Arial"/>
              <a:buChar char="•"/>
            </a:pPr>
            <a:r>
              <a:rPr lang="en-US" sz="3600" dirty="0"/>
              <a:t>Participants in the study were 100 undergraduate students (M age = 19.14; </a:t>
            </a:r>
            <a:br>
              <a:rPr lang="en-US" sz="3600" dirty="0"/>
            </a:br>
            <a:r>
              <a:rPr lang="en-US" sz="3600" dirty="0"/>
              <a:t>range = 18-23; 61% female) at a large Midwestern university. </a:t>
            </a:r>
          </a:p>
          <a:p>
            <a:pPr marL="571500" indent="-571500">
              <a:buFont typeface="Arial"/>
              <a:buChar char="•"/>
            </a:pPr>
            <a:endParaRPr lang="en-US" sz="3600" dirty="0"/>
          </a:p>
          <a:p>
            <a:pPr marL="571500" indent="-571500">
              <a:buFont typeface="Arial"/>
              <a:buChar char="•"/>
            </a:pPr>
            <a:r>
              <a:rPr lang="en-US" sz="3600" dirty="0"/>
              <a:t>A research group comprised of a pediatric psychologist, psychology graduate students (</a:t>
            </a:r>
            <a:r>
              <a:rPr lang="en-US" sz="3600" i="1" dirty="0"/>
              <a:t>n = </a:t>
            </a:r>
            <a:r>
              <a:rPr lang="en-US" sz="3600" dirty="0"/>
              <a:t>2), and psychology undergraduate students (</a:t>
            </a:r>
            <a:r>
              <a:rPr lang="en-US" sz="3600" i="1" dirty="0"/>
              <a:t>n</a:t>
            </a:r>
            <a:r>
              <a:rPr lang="en-US" sz="3600" dirty="0"/>
              <a:t> = 6), conferred over the course of approximately three weeks in order to determine appropriate school situations to include in the modified SAI-SV (see Figure 1 for item examples). </a:t>
            </a:r>
            <a:endParaRPr lang="en-US" sz="3600" dirty="0" smtClean="0"/>
          </a:p>
          <a:p>
            <a:pPr marL="571500" indent="-571500">
              <a:buFont typeface="Arial"/>
              <a:buChar char="•"/>
            </a:pPr>
            <a:endParaRPr lang="en-US" sz="3600" dirty="0"/>
          </a:p>
          <a:p>
            <a:pPr marL="571500" indent="-571500">
              <a:buFont typeface="Arial"/>
              <a:buChar char="•"/>
            </a:pPr>
            <a:r>
              <a:rPr lang="en-US" sz="3600" dirty="0" smtClean="0"/>
              <a:t>The modified version of the SAI </a:t>
            </a:r>
            <a:r>
              <a:rPr lang="en-US" sz="3600" dirty="0"/>
              <a:t>was piloted for approximately two weeks.  Subsequently, a few minor adjustments were made to the measure prior to data collection.</a:t>
            </a:r>
          </a:p>
          <a:p>
            <a:endParaRPr lang="en-US" sz="3600" dirty="0"/>
          </a:p>
          <a:p>
            <a:pPr marL="571500" indent="-571500">
              <a:buFont typeface="Arial"/>
              <a:buChar char="•"/>
            </a:pPr>
            <a:r>
              <a:rPr lang="en-US" sz="3600" dirty="0" smtClean="0"/>
              <a:t>In addition to the modified version of the SAI, </a:t>
            </a:r>
            <a:r>
              <a:rPr lang="en-US" sz="3600" dirty="0"/>
              <a:t>participants completed </a:t>
            </a:r>
            <a:r>
              <a:rPr lang="en-US" sz="3600" dirty="0" smtClean="0"/>
              <a:t>a measure of </a:t>
            </a:r>
            <a:r>
              <a:rPr lang="en-US" sz="3600" dirty="0"/>
              <a:t>anxiety, stress, </a:t>
            </a:r>
            <a:r>
              <a:rPr lang="en-US" sz="3600" dirty="0" smtClean="0"/>
              <a:t>depression </a:t>
            </a:r>
            <a:r>
              <a:rPr lang="en-US" sz="3600" dirty="0"/>
              <a:t>(</a:t>
            </a:r>
            <a:r>
              <a:rPr lang="en-US" sz="3600" dirty="0" smtClean="0"/>
              <a:t>DASS</a:t>
            </a:r>
            <a:r>
              <a:rPr lang="en-US" sz="3600" dirty="0" smtClean="0"/>
              <a:t>)</a:t>
            </a:r>
            <a:r>
              <a:rPr lang="en-US" sz="3600" dirty="0"/>
              <a:t>.</a:t>
            </a:r>
            <a:endParaRPr lang="en-US" sz="3600" dirty="0"/>
          </a:p>
        </p:txBody>
      </p:sp>
      <p:sp>
        <p:nvSpPr>
          <p:cNvPr id="34" name="TextBox 33"/>
          <p:cNvSpPr txBox="1"/>
          <p:nvPr/>
        </p:nvSpPr>
        <p:spPr>
          <a:xfrm>
            <a:off x="31851600" y="23469600"/>
            <a:ext cx="10439400" cy="9625711"/>
          </a:xfrm>
          <a:prstGeom prst="rect">
            <a:avLst/>
          </a:prstGeom>
          <a:noFill/>
          <a:ln w="76200" cmpd="sng">
            <a:solidFill>
              <a:srgbClr val="4BACC6"/>
            </a:solidFill>
          </a:ln>
        </p:spPr>
        <p:txBody>
          <a:bodyPr wrap="square" rtlCol="0">
            <a:spAutoFit/>
          </a:bodyPr>
          <a:lstStyle/>
          <a:p>
            <a:pPr marL="571500" indent="-571500">
              <a:buFont typeface="Arial"/>
              <a:buChar char="•"/>
            </a:pPr>
            <a:r>
              <a:rPr lang="en-US" dirty="0" err="1"/>
              <a:t>Abouserie</a:t>
            </a:r>
            <a:r>
              <a:rPr lang="en-US" dirty="0"/>
              <a:t>, R. (1994).  Sources and levels of stress in relation to locus of control and self esteem 	in university students. </a:t>
            </a:r>
            <a:r>
              <a:rPr lang="en-US" i="1" dirty="0"/>
              <a:t>Educational Psychology</a:t>
            </a:r>
            <a:r>
              <a:rPr lang="en-US" dirty="0"/>
              <a:t>, </a:t>
            </a:r>
            <a:r>
              <a:rPr lang="en-US" i="1" dirty="0"/>
              <a:t>14</a:t>
            </a:r>
            <a:r>
              <a:rPr lang="en-US" dirty="0"/>
              <a:t>(3), 323-330. </a:t>
            </a:r>
          </a:p>
          <a:p>
            <a:endParaRPr lang="en-US" dirty="0"/>
          </a:p>
          <a:p>
            <a:pPr marL="571500" indent="-571500">
              <a:buFont typeface="Arial"/>
              <a:buChar char="•"/>
            </a:pPr>
            <a:r>
              <a:rPr lang="en-US" dirty="0"/>
              <a:t>Bland, H. W., Melton, B. F., </a:t>
            </a:r>
            <a:r>
              <a:rPr lang="en-US" dirty="0" err="1"/>
              <a:t>Welle</a:t>
            </a:r>
            <a:r>
              <a:rPr lang="en-US" dirty="0"/>
              <a:t>, P., &amp; Bingham, L. (2012).  Stress tolerance: New challenges for millennial college students.  </a:t>
            </a:r>
            <a:r>
              <a:rPr lang="en-US" i="1" dirty="0"/>
              <a:t>College Student Journal</a:t>
            </a:r>
            <a:r>
              <a:rPr lang="en-US" dirty="0"/>
              <a:t>, </a:t>
            </a:r>
            <a:r>
              <a:rPr lang="en-US" i="1" dirty="0"/>
              <a:t>46</a:t>
            </a:r>
            <a:r>
              <a:rPr lang="en-US" dirty="0"/>
              <a:t>(2), 362-375. </a:t>
            </a:r>
          </a:p>
          <a:p>
            <a:pPr marL="571500" indent="-571500">
              <a:buFont typeface="Arial"/>
              <a:buChar char="•"/>
            </a:pPr>
            <a:endParaRPr lang="en-US" dirty="0"/>
          </a:p>
          <a:p>
            <a:pPr marL="571500" indent="-571500">
              <a:buFont typeface="Arial"/>
              <a:buChar char="•"/>
            </a:pPr>
            <a:r>
              <a:rPr lang="en-US" dirty="0" err="1"/>
              <a:t>Lovibond</a:t>
            </a:r>
            <a:r>
              <a:rPr lang="en-US" dirty="0"/>
              <a:t>, S.H. &amp; </a:t>
            </a:r>
            <a:r>
              <a:rPr lang="en-US" dirty="0" err="1"/>
              <a:t>Lovibond</a:t>
            </a:r>
            <a:r>
              <a:rPr lang="en-US" dirty="0"/>
              <a:t>, P.F. (1995). </a:t>
            </a:r>
            <a:r>
              <a:rPr lang="en-US" i="1" dirty="0"/>
              <a:t> Manual for the Depression Anxiety Stress Scales</a:t>
            </a:r>
            <a:r>
              <a:rPr lang="en-US" dirty="0"/>
              <a:t>. (2nd. Ed.)  Sydney: Psychology Foundation.</a:t>
            </a:r>
          </a:p>
          <a:p>
            <a:pPr marL="571500" indent="-571500">
              <a:buFont typeface="Arial"/>
              <a:buChar char="•"/>
            </a:pPr>
            <a:endParaRPr lang="en-US" dirty="0"/>
          </a:p>
          <a:p>
            <a:pPr marL="571500" indent="-571500">
              <a:buFont typeface="Arial"/>
              <a:buChar char="•"/>
            </a:pPr>
            <a:r>
              <a:rPr lang="en-US" dirty="0"/>
              <a:t>Dixon, S. K., &amp; Robinson </a:t>
            </a:r>
            <a:r>
              <a:rPr lang="en-US" dirty="0" err="1"/>
              <a:t>Kurpius</a:t>
            </a:r>
            <a:r>
              <a:rPr lang="en-US" dirty="0"/>
              <a:t>, S. E. (2008).  Depression and college stress among university 	undergraduates: Do mattering and self-esteem make a difference?.  </a:t>
            </a:r>
            <a:r>
              <a:rPr lang="en-US" i="1" dirty="0"/>
              <a:t>Journal of College 	Student Development, 49</a:t>
            </a:r>
            <a:r>
              <a:rPr lang="en-US" dirty="0"/>
              <a:t>(5), 412-424.</a:t>
            </a:r>
          </a:p>
          <a:p>
            <a:pPr marL="571500" indent="-571500">
              <a:buFont typeface="Arial"/>
              <a:buChar char="•"/>
            </a:pPr>
            <a:endParaRPr lang="en-US" dirty="0"/>
          </a:p>
          <a:p>
            <a:pPr marL="571500" indent="-571500">
              <a:buFont typeface="Arial"/>
              <a:buChar char="•"/>
            </a:pPr>
            <a:r>
              <a:rPr lang="en-US" dirty="0" err="1"/>
              <a:t>García-Fernández</a:t>
            </a:r>
            <a:r>
              <a:rPr lang="en-US" dirty="0"/>
              <a:t>, J. M., </a:t>
            </a:r>
            <a:r>
              <a:rPr lang="en-US" dirty="0" err="1"/>
              <a:t>Inglés</a:t>
            </a:r>
            <a:r>
              <a:rPr lang="en-US" dirty="0"/>
              <a:t>, C. J., </a:t>
            </a:r>
            <a:r>
              <a:rPr lang="en-US" dirty="0" err="1"/>
              <a:t>Marzo</a:t>
            </a:r>
            <a:r>
              <a:rPr lang="en-US" dirty="0"/>
              <a:t>, J. C., &amp; </a:t>
            </a:r>
            <a:r>
              <a:rPr lang="en-US" dirty="0" err="1"/>
              <a:t>Martínez-Monteagudo</a:t>
            </a:r>
            <a:r>
              <a:rPr lang="en-US" dirty="0"/>
              <a:t>, M. C. (2014).  Psychometric properties of the school anxiety inventory-short version in </a:t>
            </a:r>
            <a:r>
              <a:rPr lang="en-US" dirty="0" err="1"/>
              <a:t>spanish</a:t>
            </a:r>
            <a:r>
              <a:rPr lang="en-US" dirty="0"/>
              <a:t> secondary education students.  </a:t>
            </a:r>
            <a:r>
              <a:rPr lang="en-US" i="1" dirty="0" err="1"/>
              <a:t>Psicothema</a:t>
            </a:r>
            <a:r>
              <a:rPr lang="en-US" i="1" dirty="0"/>
              <a:t>, 26</a:t>
            </a:r>
            <a:r>
              <a:rPr lang="en-US" dirty="0"/>
              <a:t>(2), 286-292. </a:t>
            </a:r>
          </a:p>
          <a:p>
            <a:pPr marL="571500" indent="-571500">
              <a:buFont typeface="Arial"/>
              <a:buChar char="•"/>
            </a:pPr>
            <a:endParaRPr lang="en-US" dirty="0"/>
          </a:p>
          <a:p>
            <a:pPr marL="571500" indent="-571500">
              <a:buFont typeface="Arial"/>
              <a:buChar char="•"/>
            </a:pPr>
            <a:r>
              <a:rPr lang="en-US" dirty="0"/>
              <a:t>Holland, D., &amp; Wheeler, H. (2016).  College student stress and mental health: Examination of stigmatic views on mental health counseling.  </a:t>
            </a:r>
            <a:r>
              <a:rPr lang="en-US" i="1" dirty="0"/>
              <a:t>Michigan Sociological Review</a:t>
            </a:r>
            <a:r>
              <a:rPr lang="en-US" dirty="0"/>
              <a:t>, </a:t>
            </a:r>
            <a:r>
              <a:rPr lang="en-US" i="1" dirty="0"/>
              <a:t>30</a:t>
            </a:r>
            <a:r>
              <a:rPr lang="en-US" dirty="0"/>
              <a:t>, 16-43. </a:t>
            </a:r>
          </a:p>
        </p:txBody>
      </p:sp>
      <p:sp>
        <p:nvSpPr>
          <p:cNvPr id="31" name="Rectangle 30"/>
          <p:cNvSpPr/>
          <p:nvPr/>
        </p:nvSpPr>
        <p:spPr>
          <a:xfrm>
            <a:off x="31775400" y="13487400"/>
            <a:ext cx="10591800" cy="1473403"/>
          </a:xfrm>
          <a:prstGeom prst="rect">
            <a:avLst/>
          </a:prstGeom>
          <a:solidFill>
            <a:srgbClr val="B7DEE8"/>
          </a:solidFill>
          <a:ln w="76200" cmpd="sng">
            <a:solidFill>
              <a:srgbClr val="4BACC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r>
              <a:rPr lang="en-US" sz="5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FUTURE DIRECTIONS</a:t>
            </a:r>
          </a:p>
        </p:txBody>
      </p:sp>
      <p:sp>
        <p:nvSpPr>
          <p:cNvPr id="36" name="Rectangle 35"/>
          <p:cNvSpPr/>
          <p:nvPr/>
        </p:nvSpPr>
        <p:spPr>
          <a:xfrm>
            <a:off x="1219200" y="6708065"/>
            <a:ext cx="10591800" cy="1473403"/>
          </a:xfrm>
          <a:prstGeom prst="rect">
            <a:avLst/>
          </a:prstGeom>
          <a:solidFill>
            <a:srgbClr val="B7DEE8"/>
          </a:solidFill>
          <a:ln w="76200" cmpd="sng">
            <a:solidFill>
              <a:srgbClr val="4BACC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r>
              <a:rPr lang="en-US" sz="5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</a:p>
        </p:txBody>
      </p:sp>
      <p:sp>
        <p:nvSpPr>
          <p:cNvPr id="37" name="Rectangle 36"/>
          <p:cNvSpPr/>
          <p:nvPr/>
        </p:nvSpPr>
        <p:spPr>
          <a:xfrm>
            <a:off x="1219200" y="17068800"/>
            <a:ext cx="10591800" cy="1473403"/>
          </a:xfrm>
          <a:prstGeom prst="rect">
            <a:avLst/>
          </a:prstGeom>
          <a:solidFill>
            <a:srgbClr val="B7DEE8"/>
          </a:solidFill>
          <a:ln w="76200" cmpd="sng">
            <a:solidFill>
              <a:srgbClr val="4BACC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r>
              <a:rPr lang="en-US" sz="5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PURPOSE</a:t>
            </a:r>
          </a:p>
        </p:txBody>
      </p:sp>
      <p:sp>
        <p:nvSpPr>
          <p:cNvPr id="38" name="Rectangle 37"/>
          <p:cNvSpPr/>
          <p:nvPr/>
        </p:nvSpPr>
        <p:spPr>
          <a:xfrm>
            <a:off x="1219200" y="21869400"/>
            <a:ext cx="10591800" cy="1473403"/>
          </a:xfrm>
          <a:prstGeom prst="rect">
            <a:avLst/>
          </a:prstGeom>
          <a:solidFill>
            <a:srgbClr val="B7DEE8"/>
          </a:solidFill>
          <a:ln w="76200" cmpd="sng">
            <a:solidFill>
              <a:srgbClr val="4BACC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r>
              <a:rPr lang="en-US" sz="5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</a:t>
            </a:r>
          </a:p>
        </p:txBody>
      </p:sp>
      <p:sp>
        <p:nvSpPr>
          <p:cNvPr id="39" name="Rectangle 38"/>
          <p:cNvSpPr/>
          <p:nvPr/>
        </p:nvSpPr>
        <p:spPr>
          <a:xfrm>
            <a:off x="31851600" y="21564600"/>
            <a:ext cx="10515600" cy="1473403"/>
          </a:xfrm>
          <a:prstGeom prst="rect">
            <a:avLst/>
          </a:prstGeom>
          <a:solidFill>
            <a:srgbClr val="B7DEE8"/>
          </a:solidFill>
          <a:ln w="76200" cmpd="sng">
            <a:solidFill>
              <a:srgbClr val="4BACC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r>
              <a:rPr lang="en-US" sz="5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REFERENCES</a:t>
            </a:r>
          </a:p>
        </p:txBody>
      </p:sp>
      <p:pic>
        <p:nvPicPr>
          <p:cNvPr id="35" name="Picture 34" descr="Logo1.jpg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5688813" y="3200400"/>
            <a:ext cx="6248400" cy="308478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Rectangle 2"/>
          <p:cNvSpPr/>
          <p:nvPr/>
        </p:nvSpPr>
        <p:spPr>
          <a:xfrm>
            <a:off x="1143000" y="914400"/>
            <a:ext cx="41224200" cy="1828800"/>
          </a:xfrm>
          <a:prstGeom prst="rect">
            <a:avLst/>
          </a:prstGeom>
          <a:solidFill>
            <a:srgbClr val="B7DEE8"/>
          </a:solidFill>
          <a:ln w="76200" cmpd="sng">
            <a:solidFill>
              <a:srgbClr val="4BACC6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600200" y="1363984"/>
            <a:ext cx="40386000" cy="119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latin typeface="Arial"/>
                <a:cs typeface="Arial"/>
              </a:rPr>
              <a:t>Initial Development and Validation of the School Anxiety Inventory (SAI-SV) for Use Among College Students</a:t>
            </a:r>
          </a:p>
          <a:p>
            <a:endParaRPr lang="en-US" sz="2400" dirty="0"/>
          </a:p>
        </p:txBody>
      </p:sp>
      <p:sp>
        <p:nvSpPr>
          <p:cNvPr id="40" name="TextBox 39"/>
          <p:cNvSpPr txBox="1"/>
          <p:nvPr/>
        </p:nvSpPr>
        <p:spPr>
          <a:xfrm>
            <a:off x="31775400" y="33909000"/>
            <a:ext cx="10591800" cy="1047979"/>
          </a:xfrm>
          <a:prstGeom prst="rect">
            <a:avLst/>
          </a:prstGeom>
          <a:noFill/>
          <a:ln w="76200" cmpd="sng">
            <a:solidFill>
              <a:srgbClr val="4BACC6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/>
              <a:t>Contact: </a:t>
            </a:r>
          </a:p>
          <a:p>
            <a:r>
              <a:rPr lang="en-US" sz="3600" dirty="0"/>
              <a:t>Emily Beckmann (</a:t>
            </a:r>
            <a:r>
              <a:rPr lang="en-US" sz="3600" dirty="0" err="1"/>
              <a:t>beckmaea@mail.uc.edu</a:t>
            </a:r>
            <a:r>
              <a:rPr lang="en-US" sz="3600" dirty="0"/>
              <a:t>)</a:t>
            </a:r>
          </a:p>
        </p:txBody>
      </p:sp>
      <p:pic>
        <p:nvPicPr>
          <p:cNvPr id="7" name="Picture 6" descr="figure1.jpg"/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0" y="29184600"/>
            <a:ext cx="10363200" cy="5791200"/>
          </a:xfrm>
          <a:prstGeom prst="rect">
            <a:avLst/>
          </a:prstGeom>
        </p:spPr>
      </p:pic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4761840"/>
              </p:ext>
            </p:extLst>
          </p:nvPr>
        </p:nvGraphicFramePr>
        <p:xfrm>
          <a:off x="14325600" y="24307800"/>
          <a:ext cx="14782800" cy="426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0" name="Document" r:id="rId8" imgW="6096000" imgH="1866900" progId="Word.Document.12">
                  <p:embed/>
                </p:oleObj>
              </mc:Choice>
              <mc:Fallback>
                <p:oleObj name="Document" r:id="rId8" imgW="6096000" imgH="18669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4325600" y="24307800"/>
                        <a:ext cx="14782800" cy="426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" name="TextBox 42"/>
          <p:cNvSpPr txBox="1"/>
          <p:nvPr/>
        </p:nvSpPr>
        <p:spPr>
          <a:xfrm>
            <a:off x="13868400" y="22121539"/>
            <a:ext cx="16154400" cy="13480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/>
              <a:t>Figure 1</a:t>
            </a:r>
            <a:r>
              <a:rPr lang="en-US" sz="3200" i="1" dirty="0"/>
              <a:t>. </a:t>
            </a:r>
            <a:r>
              <a:rPr lang="en-US" sz="3200" dirty="0"/>
              <a:t>Sample school situations and sample thoughts, feelings, and behaviors. Participants indicate how frequently each thought, feeling, or behavior applies to them in a given school situation using a scale from 0 (“never”) to 4 (“almost always”).</a:t>
            </a:r>
          </a:p>
        </p:txBody>
      </p:sp>
      <p:pic>
        <p:nvPicPr>
          <p:cNvPr id="8" name="Picture 7" descr="SAI screenshot.tiff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7600" y="17983200"/>
            <a:ext cx="13487400" cy="3886200"/>
          </a:xfrm>
          <a:prstGeom prst="rect">
            <a:avLst/>
          </a:prstGeom>
        </p:spPr>
      </p:pic>
      <p:pic>
        <p:nvPicPr>
          <p:cNvPr id="13" name="Picture 12" descr="1476129119847.png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2743200"/>
            <a:ext cx="7696200" cy="382790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etropolita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etropolitan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Metropolitan" id="{4C5440D6-04D2-4954-96CF-F251137069B2}" vid="{79CFCA13-9412-4290-BB4B-85112F88857B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TM03457491[[fn=Metropolitan]]</Template>
  <TotalTime>25824</TotalTime>
  <Words>518</Words>
  <Application>Microsoft Macintosh PowerPoint</Application>
  <PresentationFormat>Custom</PresentationFormat>
  <Paragraphs>51</Paragraphs>
  <Slides>1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Metropolitan</vt:lpstr>
      <vt:lpstr>Document</vt:lpstr>
      <vt:lpstr>PowerPoint Presentation</vt:lpstr>
    </vt:vector>
  </TitlesOfParts>
  <Company>University of Kentucky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Lisa Ringelberg</dc:creator>
  <cp:lastModifiedBy>Emily Beckmann</cp:lastModifiedBy>
  <cp:revision>959</cp:revision>
  <cp:lastPrinted>2014-11-17T18:48:47Z</cp:lastPrinted>
  <dcterms:created xsi:type="dcterms:W3CDTF">2014-11-18T13:23:10Z</dcterms:created>
  <dcterms:modified xsi:type="dcterms:W3CDTF">2017-04-18T01:05:35Z</dcterms:modified>
</cp:coreProperties>
</file>