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56" r:id="rId5"/>
    <p:sldId id="257" r:id="rId6"/>
    <p:sldId id="258" r:id="rId7"/>
    <p:sldId id="260" r:id="rId8"/>
    <p:sldId id="259" r:id="rId9"/>
    <p:sldId id="261" r:id="rId10"/>
    <p:sldId id="262" r:id="rId11"/>
    <p:sldId id="263" r:id="rId12"/>
    <p:sldId id="275"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9" autoAdjust="0"/>
    <p:restoredTop sz="83483" autoAdjust="0"/>
  </p:normalViewPr>
  <p:slideViewPr>
    <p:cSldViewPr snapToGrid="0" snapToObjects="1">
      <p:cViewPr>
        <p:scale>
          <a:sx n="60" d="100"/>
          <a:sy n="6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1E6A7-870F-48C1-A5B6-32241EF4E31F}" type="datetimeFigureOut">
              <a:rPr lang="en-US" smtClean="0"/>
              <a:t>4/19/2017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F8EE0-5100-4395-AB13-841B1B27E577}" type="slidenum">
              <a:rPr lang="en-US" smtClean="0"/>
              <a:t>‹#›</a:t>
            </a:fld>
            <a:endParaRPr lang="en-US"/>
          </a:p>
        </p:txBody>
      </p:sp>
    </p:spTree>
    <p:extLst>
      <p:ext uri="{BB962C8B-B14F-4D97-AF65-F5344CB8AC3E}">
        <p14:creationId xmlns:p14="http://schemas.microsoft.com/office/powerpoint/2010/main" val="86261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8EE0-5100-4395-AB13-841B1B27E577}" type="slidenum">
              <a:rPr lang="en-US" smtClean="0"/>
              <a:t>1</a:t>
            </a:fld>
            <a:endParaRPr lang="en-US"/>
          </a:p>
        </p:txBody>
      </p:sp>
    </p:spTree>
    <p:extLst>
      <p:ext uri="{BB962C8B-B14F-4D97-AF65-F5344CB8AC3E}">
        <p14:creationId xmlns:p14="http://schemas.microsoft.com/office/powerpoint/2010/main" val="197785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10</a:t>
            </a:fld>
            <a:endParaRPr lang="en-US"/>
          </a:p>
        </p:txBody>
      </p:sp>
    </p:spTree>
    <p:extLst>
      <p:ext uri="{BB962C8B-B14F-4D97-AF65-F5344CB8AC3E}">
        <p14:creationId xmlns:p14="http://schemas.microsoft.com/office/powerpoint/2010/main" val="411463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11</a:t>
            </a:fld>
            <a:endParaRPr lang="en-US"/>
          </a:p>
        </p:txBody>
      </p:sp>
    </p:spTree>
    <p:extLst>
      <p:ext uri="{BB962C8B-B14F-4D97-AF65-F5344CB8AC3E}">
        <p14:creationId xmlns:p14="http://schemas.microsoft.com/office/powerpoint/2010/main" val="144794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12</a:t>
            </a:fld>
            <a:endParaRPr lang="en-US"/>
          </a:p>
        </p:txBody>
      </p:sp>
    </p:spTree>
    <p:extLst>
      <p:ext uri="{BB962C8B-B14F-4D97-AF65-F5344CB8AC3E}">
        <p14:creationId xmlns:p14="http://schemas.microsoft.com/office/powerpoint/2010/main" val="365333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13</a:t>
            </a:fld>
            <a:endParaRPr lang="en-US"/>
          </a:p>
        </p:txBody>
      </p:sp>
    </p:spTree>
    <p:extLst>
      <p:ext uri="{BB962C8B-B14F-4D97-AF65-F5344CB8AC3E}">
        <p14:creationId xmlns:p14="http://schemas.microsoft.com/office/powerpoint/2010/main" val="113730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15</a:t>
            </a:fld>
            <a:endParaRPr lang="en-US"/>
          </a:p>
        </p:txBody>
      </p:sp>
    </p:spTree>
    <p:extLst>
      <p:ext uri="{BB962C8B-B14F-4D97-AF65-F5344CB8AC3E}">
        <p14:creationId xmlns:p14="http://schemas.microsoft.com/office/powerpoint/2010/main" val="314477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0">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16</a:t>
            </a:fld>
            <a:endParaRPr lang="en-US"/>
          </a:p>
        </p:txBody>
      </p:sp>
    </p:spTree>
    <p:extLst>
      <p:ext uri="{BB962C8B-B14F-4D97-AF65-F5344CB8AC3E}">
        <p14:creationId xmlns:p14="http://schemas.microsoft.com/office/powerpoint/2010/main" val="311055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A5F8EE0-5100-4395-AB13-841B1B27E577}" type="slidenum">
              <a:rPr lang="en-US" smtClean="0"/>
              <a:t>17</a:t>
            </a:fld>
            <a:endParaRPr lang="en-US"/>
          </a:p>
        </p:txBody>
      </p:sp>
    </p:spTree>
    <p:extLst>
      <p:ext uri="{BB962C8B-B14F-4D97-AF65-F5344CB8AC3E}">
        <p14:creationId xmlns:p14="http://schemas.microsoft.com/office/powerpoint/2010/main" val="109139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18</a:t>
            </a:fld>
            <a:endParaRPr lang="en-US"/>
          </a:p>
        </p:txBody>
      </p:sp>
    </p:spTree>
    <p:extLst>
      <p:ext uri="{BB962C8B-B14F-4D97-AF65-F5344CB8AC3E}">
        <p14:creationId xmlns:p14="http://schemas.microsoft.com/office/powerpoint/2010/main" val="129658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19</a:t>
            </a:fld>
            <a:endParaRPr lang="en-US"/>
          </a:p>
        </p:txBody>
      </p:sp>
    </p:spTree>
    <p:extLst>
      <p:ext uri="{BB962C8B-B14F-4D97-AF65-F5344CB8AC3E}">
        <p14:creationId xmlns:p14="http://schemas.microsoft.com/office/powerpoint/2010/main" val="297004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20</a:t>
            </a:fld>
            <a:endParaRPr lang="en-US"/>
          </a:p>
        </p:txBody>
      </p:sp>
    </p:spTree>
    <p:extLst>
      <p:ext uri="{BB962C8B-B14F-4D97-AF65-F5344CB8AC3E}">
        <p14:creationId xmlns:p14="http://schemas.microsoft.com/office/powerpoint/2010/main" val="268415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2</a:t>
            </a:fld>
            <a:endParaRPr lang="en-US"/>
          </a:p>
        </p:txBody>
      </p:sp>
    </p:spTree>
    <p:extLst>
      <p:ext uri="{BB962C8B-B14F-4D97-AF65-F5344CB8AC3E}">
        <p14:creationId xmlns:p14="http://schemas.microsoft.com/office/powerpoint/2010/main" val="30539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3</a:t>
            </a:fld>
            <a:endParaRPr lang="en-US"/>
          </a:p>
        </p:txBody>
      </p:sp>
    </p:spTree>
    <p:extLst>
      <p:ext uri="{BB962C8B-B14F-4D97-AF65-F5344CB8AC3E}">
        <p14:creationId xmlns:p14="http://schemas.microsoft.com/office/powerpoint/2010/main" val="139553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4</a:t>
            </a:fld>
            <a:endParaRPr lang="en-US"/>
          </a:p>
        </p:txBody>
      </p:sp>
    </p:spTree>
    <p:extLst>
      <p:ext uri="{BB962C8B-B14F-4D97-AF65-F5344CB8AC3E}">
        <p14:creationId xmlns:p14="http://schemas.microsoft.com/office/powerpoint/2010/main" val="387271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5</a:t>
            </a:fld>
            <a:endParaRPr lang="en-US"/>
          </a:p>
        </p:txBody>
      </p:sp>
    </p:spTree>
    <p:extLst>
      <p:ext uri="{BB962C8B-B14F-4D97-AF65-F5344CB8AC3E}">
        <p14:creationId xmlns:p14="http://schemas.microsoft.com/office/powerpoint/2010/main" val="245111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dirty="0" smtClean="0"/>
          </a:p>
          <a:p>
            <a:endParaRPr lang="en-US" dirty="0" smtClean="0"/>
          </a:p>
          <a:p>
            <a:r>
              <a:rPr lang="en-US" dirty="0" smtClean="0"/>
              <a:t>As previously mentioned, CP is on average diagnosed when the child is approximately 1 to 2 years old. This is too late for early intervention as defined here to be initiated and therefore, early intervention requires early identification of infants that may develop CP. Additionally, the time from suspicion is raised and until diagnosis is made can be very stressful for the parents and should be minimized if possible.6 For the time being, techniques that can easily identify infants with early signs of CP are lacking. Infants with severe brain lesions are usually detected soon after birth on the Review 3 basis of neuroimaging such as ultrasonography and MRI and therefore they may benefit from intervention instigated very early. However, infants with severe lesions may require more intensive and long-lasting treatment efforts to achieve developmental effects. Age limits differ, but infants born after 28 to 30 weeks of gestation are not routinely examined with ultrasonography or MRI. This is partly due to the relatively low sensitivity of the modalities; ultrasonography: 66–79%51 and MRI: 71–88%,52 and partly to restricted time and financial resources. Thus, a brain injury that does not present clear clinical signs can go undetected for a long period of time, resulting in an intervention being initiated late. Additional methods for early identification are necessary</a:t>
            </a:r>
          </a:p>
          <a:p>
            <a:endParaRPr lang="en-US" dirty="0" smtClean="0"/>
          </a:p>
          <a:p>
            <a:r>
              <a:rPr lang="en-US" dirty="0" smtClean="0"/>
              <a:t>We end up by arguing that intervention should be initiated as early as possible and directed specifically towards infants selected on the basis of an effective neurodevelopmental evaluation</a:t>
            </a:r>
          </a:p>
          <a:p>
            <a:endParaRPr lang="en-US" dirty="0" smtClean="0"/>
          </a:p>
          <a:p>
            <a:r>
              <a:rPr lang="en-US" dirty="0" smtClean="0"/>
              <a:t>https://www.aacpdm.org/UserFiles/file/PC1_v1.pdf -1 </a:t>
            </a:r>
          </a:p>
          <a:p>
            <a:r>
              <a:rPr lang="en-US" dirty="0" smtClean="0"/>
              <a:t>Early identification and intervention in cerebral palsy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6</a:t>
            </a:fld>
            <a:endParaRPr lang="en-US"/>
          </a:p>
        </p:txBody>
      </p:sp>
    </p:spTree>
    <p:extLst>
      <p:ext uri="{BB962C8B-B14F-4D97-AF65-F5344CB8AC3E}">
        <p14:creationId xmlns:p14="http://schemas.microsoft.com/office/powerpoint/2010/main" val="344800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A5F8EE0-5100-4395-AB13-841B1B27E577}" type="slidenum">
              <a:rPr lang="en-US" smtClean="0"/>
              <a:t>7</a:t>
            </a:fld>
            <a:endParaRPr lang="en-US"/>
          </a:p>
        </p:txBody>
      </p:sp>
    </p:spTree>
    <p:extLst>
      <p:ext uri="{BB962C8B-B14F-4D97-AF65-F5344CB8AC3E}">
        <p14:creationId xmlns:p14="http://schemas.microsoft.com/office/powerpoint/2010/main" val="120664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8</a:t>
            </a:fld>
            <a:endParaRPr lang="en-US"/>
          </a:p>
        </p:txBody>
      </p:sp>
    </p:spTree>
    <p:extLst>
      <p:ext uri="{BB962C8B-B14F-4D97-AF65-F5344CB8AC3E}">
        <p14:creationId xmlns:p14="http://schemas.microsoft.com/office/powerpoint/2010/main" val="140076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F8EE0-5100-4395-AB13-841B1B27E577}" type="slidenum">
              <a:rPr lang="en-US" smtClean="0"/>
              <a:t>9</a:t>
            </a:fld>
            <a:endParaRPr lang="en-US"/>
          </a:p>
        </p:txBody>
      </p:sp>
    </p:spTree>
    <p:extLst>
      <p:ext uri="{BB962C8B-B14F-4D97-AF65-F5344CB8AC3E}">
        <p14:creationId xmlns:p14="http://schemas.microsoft.com/office/powerpoint/2010/main" val="80549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8555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743200"/>
            <a:ext cx="8229600" cy="33876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erebralpalsyguide.com/cerebral-palsy/diagnosi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ayoclinic.org/diseases-conditions/cerebral-palsy/home/ovc-20236549"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Early Detection for Cerebral Palsy</a:t>
            </a:r>
          </a:p>
        </p:txBody>
      </p:sp>
      <p:sp>
        <p:nvSpPr>
          <p:cNvPr id="3" name="Subtitle 2"/>
          <p:cNvSpPr>
            <a:spLocks noGrp="1"/>
          </p:cNvSpPr>
          <p:nvPr>
            <p:ph type="subTitle" idx="1"/>
          </p:nvPr>
        </p:nvSpPr>
        <p:spPr>
          <a:xfrm>
            <a:off x="1371600" y="3149689"/>
            <a:ext cx="6400800" cy="1944485"/>
          </a:xfrm>
        </p:spPr>
        <p:txBody>
          <a:bodyPr>
            <a:normAutofit fontScale="77500" lnSpcReduction="20000"/>
          </a:bodyPr>
          <a:lstStyle/>
          <a:p>
            <a:r>
              <a:rPr lang="en-US" dirty="0">
                <a:solidFill>
                  <a:schemeClr val="tx1"/>
                </a:solidFill>
                <a:latin typeface="Lucida Sans Unicode" panose="020B0602030504020204" pitchFamily="34" charset="0"/>
                <a:cs typeface="Lucida Sans Unicode" panose="020B0602030504020204" pitchFamily="34" charset="0"/>
              </a:rPr>
              <a:t>Ann Coyne, Susan Kotowski, PhD, CPE, </a:t>
            </a:r>
          </a:p>
          <a:p>
            <a:r>
              <a:rPr lang="en-US" dirty="0">
                <a:solidFill>
                  <a:schemeClr val="tx1"/>
                </a:solidFill>
                <a:latin typeface="Lucida Sans Unicode" panose="020B0602030504020204" pitchFamily="34" charset="0"/>
                <a:cs typeface="Lucida Sans Unicode" panose="020B0602030504020204" pitchFamily="34" charset="0"/>
              </a:rPr>
              <a:t>Karen Harpster, PhD, </a:t>
            </a:r>
            <a:r>
              <a:rPr lang="en-US" dirty="0" smtClean="0">
                <a:solidFill>
                  <a:schemeClr val="tx1"/>
                </a:solidFill>
                <a:latin typeface="Lucida Sans Unicode" panose="020B0602030504020204" pitchFamily="34" charset="0"/>
                <a:cs typeface="Lucida Sans Unicode" panose="020B0602030504020204" pitchFamily="34" charset="0"/>
              </a:rPr>
              <a:t>OTR/L</a:t>
            </a:r>
          </a:p>
          <a:p>
            <a:r>
              <a:rPr lang="en-US" dirty="0">
                <a:solidFill>
                  <a:schemeClr val="tx1"/>
                </a:solidFill>
                <a:latin typeface="Lucida Sans Unicode" panose="020B0602030504020204" pitchFamily="34" charset="0"/>
                <a:cs typeface="Lucida Sans Unicode" panose="020B0602030504020204" pitchFamily="34" charset="0"/>
              </a:rPr>
              <a:t/>
            </a:r>
            <a:br>
              <a:rPr lang="en-US" dirty="0">
                <a:solidFill>
                  <a:schemeClr val="tx1"/>
                </a:solidFill>
                <a:latin typeface="Lucida Sans Unicode" panose="020B0602030504020204" pitchFamily="34" charset="0"/>
                <a:cs typeface="Lucida Sans Unicode" panose="020B0602030504020204" pitchFamily="34" charset="0"/>
              </a:rPr>
            </a:br>
            <a:r>
              <a:rPr lang="en-US" dirty="0">
                <a:solidFill>
                  <a:schemeClr val="tx1"/>
                </a:solidFill>
                <a:latin typeface="Lucida Sans Unicode" panose="020B0602030504020204" pitchFamily="34" charset="0"/>
                <a:cs typeface="Lucida Sans Unicode" panose="020B0602030504020204" pitchFamily="34" charset="0"/>
              </a:rPr>
              <a:t>College of Allied Health Sciences, </a:t>
            </a:r>
          </a:p>
          <a:p>
            <a:r>
              <a:rPr lang="en-US" dirty="0">
                <a:solidFill>
                  <a:schemeClr val="tx1"/>
                </a:solidFill>
                <a:latin typeface="Lucida Sans Unicode" panose="020B0602030504020204" pitchFamily="34" charset="0"/>
                <a:cs typeface="Lucida Sans Unicode" panose="020B0602030504020204" pitchFamily="34" charset="0"/>
              </a:rPr>
              <a:t>Department of Rehabilitation Sciences</a:t>
            </a:r>
          </a:p>
          <a:p>
            <a:endParaRPr lang="en-US" dirty="0"/>
          </a:p>
        </p:txBody>
      </p:sp>
      <p:pic>
        <p:nvPicPr>
          <p:cNvPr id="4" name="Picture 3"/>
          <p:cNvPicPr>
            <a:picLocks noChangeAspect="1"/>
          </p:cNvPicPr>
          <p:nvPr/>
        </p:nvPicPr>
        <p:blipFill>
          <a:blip r:embed="rId3"/>
          <a:stretch>
            <a:fillRect/>
          </a:stretch>
        </p:blipFill>
        <p:spPr>
          <a:xfrm>
            <a:off x="3104744" y="5260429"/>
            <a:ext cx="3493311" cy="1140051"/>
          </a:xfrm>
          <a:prstGeom prst="rect">
            <a:avLst/>
          </a:prstGeom>
        </p:spPr>
      </p:pic>
    </p:spTree>
    <p:extLst>
      <p:ext uri="{BB962C8B-B14F-4D97-AF65-F5344CB8AC3E}">
        <p14:creationId xmlns:p14="http://schemas.microsoft.com/office/powerpoint/2010/main" val="163972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2361046"/>
            <a:ext cx="75565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Evidence shows that GMA is an excellent test for the early prediction of spastic CP in high risk infants due to its specificity (94%)  and sensitivity (98%). </a:t>
            </a:r>
            <a:r>
              <a:rPr lang="en-US" sz="1400" dirty="0" smtClean="0">
                <a:latin typeface="Lucida Sans Unicode" panose="020B0602030504020204" pitchFamily="34" charset="0"/>
                <a:cs typeface="Lucida Sans Unicode" panose="020B0602030504020204" pitchFamily="34" charset="0"/>
              </a:rPr>
              <a:t>(Morgan</a:t>
            </a:r>
            <a:r>
              <a:rPr lang="en-US" sz="1400" dirty="0">
                <a:latin typeface="Lucida Sans Unicode" panose="020B0602030504020204" pitchFamily="34" charset="0"/>
                <a:cs typeface="Lucida Sans Unicode" panose="020B0602030504020204" pitchFamily="34" charset="0"/>
              </a:rPr>
              <a:t>, C., </a:t>
            </a:r>
            <a:r>
              <a:rPr lang="en-US" sz="1400" dirty="0" err="1">
                <a:latin typeface="Lucida Sans Unicode" panose="020B0602030504020204" pitchFamily="34" charset="0"/>
                <a:cs typeface="Lucida Sans Unicode" panose="020B0602030504020204" pitchFamily="34" charset="0"/>
              </a:rPr>
              <a:t>Crowle</a:t>
            </a:r>
            <a:r>
              <a:rPr lang="en-US" sz="1400" dirty="0">
                <a:latin typeface="Lucida Sans Unicode" panose="020B0602030504020204" pitchFamily="34" charset="0"/>
                <a:cs typeface="Lucida Sans Unicode" panose="020B0602030504020204" pitchFamily="34" charset="0"/>
              </a:rPr>
              <a:t>, C., </a:t>
            </a:r>
            <a:r>
              <a:rPr lang="en-US" sz="1400" dirty="0" err="1">
                <a:latin typeface="Lucida Sans Unicode" panose="020B0602030504020204" pitchFamily="34" charset="0"/>
                <a:cs typeface="Lucida Sans Unicode" panose="020B0602030504020204" pitchFamily="34" charset="0"/>
              </a:rPr>
              <a:t>Goyen</a:t>
            </a:r>
            <a:r>
              <a:rPr lang="en-US" sz="1400" dirty="0">
                <a:latin typeface="Lucida Sans Unicode" panose="020B0602030504020204" pitchFamily="34" charset="0"/>
                <a:cs typeface="Lucida Sans Unicode" panose="020B0602030504020204" pitchFamily="34" charset="0"/>
              </a:rPr>
              <a:t>, T., Hardman, C., </a:t>
            </a:r>
            <a:r>
              <a:rPr lang="en-US" sz="1400" dirty="0" err="1">
                <a:latin typeface="Lucida Sans Unicode" panose="020B0602030504020204" pitchFamily="34" charset="0"/>
                <a:cs typeface="Lucida Sans Unicode" panose="020B0602030504020204" pitchFamily="34" charset="0"/>
              </a:rPr>
              <a:t>Jackman</a:t>
            </a:r>
            <a:r>
              <a:rPr lang="en-US" sz="1400" dirty="0">
                <a:latin typeface="Lucida Sans Unicode" panose="020B0602030504020204" pitchFamily="34" charset="0"/>
                <a:cs typeface="Lucida Sans Unicode" panose="020B0602030504020204" pitchFamily="34" charset="0"/>
              </a:rPr>
              <a:t>, M., Novak, I., &amp; </a:t>
            </a:r>
            <a:r>
              <a:rPr lang="en-US" sz="1400" dirty="0" err="1">
                <a:latin typeface="Lucida Sans Unicode" panose="020B0602030504020204" pitchFamily="34" charset="0"/>
                <a:cs typeface="Lucida Sans Unicode" panose="020B0602030504020204" pitchFamily="34" charset="0"/>
              </a:rPr>
              <a:t>Badawi</a:t>
            </a:r>
            <a:r>
              <a:rPr lang="en-US" sz="1400" dirty="0">
                <a:latin typeface="Lucida Sans Unicode" panose="020B0602030504020204" pitchFamily="34" charset="0"/>
                <a:cs typeface="Lucida Sans Unicode" panose="020B0602030504020204" pitchFamily="34" charset="0"/>
              </a:rPr>
              <a:t>, N. </a:t>
            </a:r>
            <a:r>
              <a:rPr lang="en-US" sz="1400" dirty="0" smtClean="0">
                <a:latin typeface="Lucida Sans Unicode" panose="020B0602030504020204" pitchFamily="34" charset="0"/>
                <a:cs typeface="Lucida Sans Unicode" panose="020B0602030504020204" pitchFamily="34" charset="0"/>
              </a:rPr>
              <a:t>,2015)</a:t>
            </a:r>
            <a:r>
              <a:rPr lang="en-US" dirty="0" smtClean="0">
                <a:latin typeface="Lucida Sans Unicode" panose="020B0602030504020204" pitchFamily="34" charset="0"/>
                <a:cs typeface="Lucida Sans Unicode" panose="020B0602030504020204" pitchFamily="34" charset="0"/>
              </a:rPr>
              <a:t>.</a:t>
            </a:r>
            <a:r>
              <a:rPr lang="en-US" b="1" dirty="0" smtClean="0">
                <a:latin typeface="Lucida Sans Unicode" panose="020B0602030504020204" pitchFamily="34" charset="0"/>
                <a:cs typeface="Lucida Sans Unicode" panose="020B0602030504020204" pitchFamily="34" charset="0"/>
              </a:rPr>
              <a:t> </a:t>
            </a:r>
            <a:endParaRPr lang="en-US" baseline="300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smtClean="0">
                <a:latin typeface="Lucida Sans Unicode" panose="020B0602030504020204" pitchFamily="34" charset="0"/>
                <a:cs typeface="Lucida Sans Unicode" panose="020B0602030504020204" pitchFamily="34" charset="0"/>
              </a:rPr>
              <a:t>The </a:t>
            </a:r>
            <a:r>
              <a:rPr lang="en-US" dirty="0">
                <a:latin typeface="Lucida Sans Unicode" panose="020B0602030504020204" pitchFamily="34" charset="0"/>
                <a:cs typeface="Lucida Sans Unicode" panose="020B0602030504020204" pitchFamily="34" charset="0"/>
              </a:rPr>
              <a:t>GMA can be highly predictive of CP by about 3 months of post term age, due to the type of general movements abnormality. </a:t>
            </a:r>
            <a:endParaRPr lang="en-US" dirty="0" smtClean="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There is developing evidence that GMA can predict the distribution</a:t>
            </a:r>
            <a:r>
              <a:rPr lang="en-US" b="1" dirty="0">
                <a:solidFill>
                  <a:srgbClr val="FF0000"/>
                </a:solidFill>
                <a:latin typeface="Lucida Sans Unicode" panose="020B0602030504020204" pitchFamily="34" charset="0"/>
                <a:cs typeface="Lucida Sans Unicode" panose="020B0602030504020204" pitchFamily="34" charset="0"/>
              </a:rPr>
              <a:t> </a:t>
            </a:r>
            <a:r>
              <a:rPr lang="en-US" dirty="0">
                <a:latin typeface="Lucida Sans Unicode" panose="020B0602030504020204" pitchFamily="34" charset="0"/>
                <a:cs typeface="Lucida Sans Unicode" panose="020B0602030504020204" pitchFamily="34" charset="0"/>
              </a:rPr>
              <a:t>of CP, but not the </a:t>
            </a:r>
            <a:r>
              <a:rPr lang="en-US" b="1" dirty="0">
                <a:latin typeface="Lucida Sans Unicode" panose="020B0602030504020204" pitchFamily="34" charset="0"/>
                <a:cs typeface="Lucida Sans Unicode" panose="020B0602030504020204" pitchFamily="34" charset="0"/>
              </a:rPr>
              <a:t>severity</a:t>
            </a:r>
            <a:r>
              <a:rPr lang="en-US" dirty="0">
                <a:latin typeface="Lucida Sans Unicode" panose="020B0602030504020204" pitchFamily="34" charset="0"/>
                <a:cs typeface="Lucida Sans Unicode" panose="020B0602030504020204" pitchFamily="34" charset="0"/>
              </a:rPr>
              <a:t>.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Using the GMA, intervention for cerebral palsy can start very early with potentially better outcomes. </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Alliance, C. P. </a:t>
            </a:r>
            <a:r>
              <a:rPr lang="en-US" sz="1400" dirty="0" smtClean="0">
                <a:latin typeface="Lucida Sans Unicode" panose="020B0602030504020204" pitchFamily="34" charset="0"/>
                <a:cs typeface="Lucida Sans Unicode" panose="020B0602030504020204" pitchFamily="34" charset="0"/>
              </a:rPr>
              <a:t>, 2016)</a:t>
            </a:r>
            <a:endParaRPr lang="en-US" sz="1400" dirty="0">
              <a:latin typeface="Lucida Sans Unicode" panose="020B0602030504020204" pitchFamily="34" charset="0"/>
              <a:cs typeface="Lucida Sans Unicode" panose="020B0602030504020204" pitchFamily="34" charset="0"/>
            </a:endParaRPr>
          </a:p>
          <a:p>
            <a:endParaRPr lang="en-US"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647700" y="1460500"/>
            <a:ext cx="76835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Why should we </a:t>
            </a:r>
            <a:r>
              <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u</a:t>
            </a: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the GMA?</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81911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318512"/>
            <a:ext cx="8115300" cy="4185761"/>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It cannot predict the subtype or the severity of the CP </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Einspieler, C., </a:t>
            </a:r>
            <a:r>
              <a:rPr lang="en-US" sz="1400" dirty="0" err="1">
                <a:latin typeface="Lucida Sans Unicode" panose="020B0602030504020204" pitchFamily="34" charset="0"/>
                <a:cs typeface="Lucida Sans Unicode" panose="020B0602030504020204" pitchFamily="34" charset="0"/>
              </a:rPr>
              <a:t>Marschik</a:t>
            </a:r>
            <a:r>
              <a:rPr lang="en-US" sz="1400" dirty="0">
                <a:latin typeface="Lucida Sans Unicode" panose="020B0602030504020204" pitchFamily="34" charset="0"/>
                <a:cs typeface="Lucida Sans Unicode" panose="020B0602030504020204" pitchFamily="34" charset="0"/>
              </a:rPr>
              <a:t>, P. B., </a:t>
            </a:r>
            <a:r>
              <a:rPr lang="en-US" sz="1400" dirty="0" err="1">
                <a:latin typeface="Lucida Sans Unicode" panose="020B0602030504020204" pitchFamily="34" charset="0"/>
                <a:cs typeface="Lucida Sans Unicode" panose="020B0602030504020204" pitchFamily="34" charset="0"/>
              </a:rPr>
              <a:t>Bos</a:t>
            </a:r>
            <a:r>
              <a:rPr lang="en-US" sz="1400" dirty="0">
                <a:latin typeface="Lucida Sans Unicode" panose="020B0602030504020204" pitchFamily="34" charset="0"/>
                <a:cs typeface="Lucida Sans Unicode" panose="020B0602030504020204" pitchFamily="34" charset="0"/>
              </a:rPr>
              <a:t>, A. F., Ferrari, F., </a:t>
            </a:r>
            <a:r>
              <a:rPr lang="en-US" sz="1400" dirty="0" err="1">
                <a:latin typeface="Lucida Sans Unicode" panose="020B0602030504020204" pitchFamily="34" charset="0"/>
                <a:cs typeface="Lucida Sans Unicode" panose="020B0602030504020204" pitchFamily="34" charset="0"/>
              </a:rPr>
              <a:t>Cioni</a:t>
            </a:r>
            <a:r>
              <a:rPr lang="en-US" sz="1400" dirty="0">
                <a:latin typeface="Lucida Sans Unicode" panose="020B0602030504020204" pitchFamily="34" charset="0"/>
                <a:cs typeface="Lucida Sans Unicode" panose="020B0602030504020204" pitchFamily="34" charset="0"/>
              </a:rPr>
              <a:t>, G., &amp; </a:t>
            </a:r>
            <a:r>
              <a:rPr lang="en-US" sz="1400" dirty="0" err="1">
                <a:latin typeface="Lucida Sans Unicode" panose="020B0602030504020204" pitchFamily="34" charset="0"/>
                <a:cs typeface="Lucida Sans Unicode" panose="020B0602030504020204" pitchFamily="34" charset="0"/>
              </a:rPr>
              <a:t>Prechtl</a:t>
            </a:r>
            <a:r>
              <a:rPr lang="en-US" sz="1400" dirty="0">
                <a:latin typeface="Lucida Sans Unicode" panose="020B0602030504020204" pitchFamily="34" charset="0"/>
                <a:cs typeface="Lucida Sans Unicode" panose="020B0602030504020204" pitchFamily="34" charset="0"/>
              </a:rPr>
              <a:t>, H. F. </a:t>
            </a:r>
            <a:r>
              <a:rPr lang="en-US" sz="1400" dirty="0" smtClean="0">
                <a:latin typeface="Lucida Sans Unicode" panose="020B0602030504020204" pitchFamily="34" charset="0"/>
                <a:cs typeface="Lucida Sans Unicode" panose="020B0602030504020204" pitchFamily="34" charset="0"/>
              </a:rPr>
              <a:t>, 2012</a:t>
            </a:r>
            <a:r>
              <a:rPr lang="en-US" sz="1400" dirty="0">
                <a:latin typeface="Lucida Sans Unicode" panose="020B0602030504020204" pitchFamily="34" charset="0"/>
                <a:cs typeface="Lucida Sans Unicode" panose="020B0602030504020204" pitchFamily="34" charset="0"/>
              </a:rPr>
              <a:t>). </a:t>
            </a:r>
          </a:p>
          <a:p>
            <a:pPr marL="342900" indent="-34290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Requires </a:t>
            </a:r>
            <a:r>
              <a:rPr lang="en-US" dirty="0" smtClean="0">
                <a:latin typeface="Lucida Sans Unicode" panose="020B0602030504020204" pitchFamily="34" charset="0"/>
                <a:cs typeface="Lucida Sans Unicode" panose="020B0602030504020204" pitchFamily="34" charset="0"/>
              </a:rPr>
              <a:t>continuous </a:t>
            </a:r>
            <a:r>
              <a:rPr lang="en-US" dirty="0">
                <a:latin typeface="Lucida Sans Unicode" panose="020B0602030504020204" pitchFamily="34" charset="0"/>
                <a:cs typeface="Lucida Sans Unicode" panose="020B0602030504020204" pitchFamily="34" charset="0"/>
              </a:rPr>
              <a:t>training and upkeep of analytic skills and time for video </a:t>
            </a:r>
            <a:r>
              <a:rPr lang="en-US" dirty="0" smtClean="0">
                <a:latin typeface="Lucida Sans Unicode" panose="020B0602030504020204" pitchFamily="34" charset="0"/>
                <a:cs typeface="Lucida Sans Unicode" panose="020B0602030504020204" pitchFamily="34" charset="0"/>
              </a:rPr>
              <a:t>analyses.</a:t>
            </a:r>
            <a:endParaRPr lang="en-US"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More research on the validity of low-risk populations of infants need to be performed. </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Herskind, A., </a:t>
            </a:r>
            <a:r>
              <a:rPr lang="en-US" sz="1400" dirty="0" err="1">
                <a:latin typeface="Lucida Sans Unicode" panose="020B0602030504020204" pitchFamily="34" charset="0"/>
                <a:cs typeface="Lucida Sans Unicode" panose="020B0602030504020204" pitchFamily="34" charset="0"/>
              </a:rPr>
              <a:t>Griesen</a:t>
            </a:r>
            <a:r>
              <a:rPr lang="en-US" sz="1400" dirty="0">
                <a:latin typeface="Lucida Sans Unicode" panose="020B0602030504020204" pitchFamily="34" charset="0"/>
                <a:cs typeface="Lucida Sans Unicode" panose="020B0602030504020204" pitchFamily="34" charset="0"/>
              </a:rPr>
              <a:t>, G., &amp; Nielsen, J. </a:t>
            </a:r>
            <a:r>
              <a:rPr lang="en-US" sz="1400" dirty="0" smtClean="0">
                <a:latin typeface="Lucida Sans Unicode" panose="020B0602030504020204" pitchFamily="34" charset="0"/>
                <a:cs typeface="Lucida Sans Unicode" panose="020B0602030504020204" pitchFamily="34" charset="0"/>
              </a:rPr>
              <a:t>B., 2014</a:t>
            </a:r>
            <a:r>
              <a:rPr lang="en-US" sz="1400" dirty="0">
                <a:latin typeface="Lucida Sans Unicode" panose="020B0602030504020204" pitchFamily="34" charset="0"/>
                <a:cs typeface="Lucida Sans Unicode" panose="020B0602030504020204" pitchFamily="34" charset="0"/>
              </a:rPr>
              <a:t>). </a:t>
            </a:r>
            <a:endParaRPr lang="en-US"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endParaRPr lang="en-US" baseline="30000"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It will not be able to replace the combination of frequent follow-up, clinical assessment, consideration of differential diagnoses, and considered </a:t>
            </a:r>
            <a:r>
              <a:rPr lang="en-US" dirty="0" smtClean="0">
                <a:latin typeface="Lucida Sans Unicode" panose="020B0602030504020204" pitchFamily="34" charset="0"/>
                <a:cs typeface="Lucida Sans Unicode" panose="020B0602030504020204" pitchFamily="34" charset="0"/>
              </a:rPr>
              <a:t>investigation</a:t>
            </a:r>
            <a:r>
              <a:rPr lang="en-US" baseline="30000" dirty="0" smtClean="0">
                <a:latin typeface="Lucida Sans Unicode" panose="020B0602030504020204" pitchFamily="34" charset="0"/>
                <a:cs typeface="Lucida Sans Unicode" panose="020B0602030504020204" pitchFamily="34" charset="0"/>
              </a:rPr>
              <a:t>,</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Bosanquet, M., Copeland, L., Ware, R., &amp; Boyd, R., 2013; Morgan, C., </a:t>
            </a:r>
            <a:r>
              <a:rPr lang="en-US" sz="1400" dirty="0" err="1">
                <a:latin typeface="Lucida Sans Unicode" panose="020B0602030504020204" pitchFamily="34" charset="0"/>
                <a:cs typeface="Lucida Sans Unicode" panose="020B0602030504020204" pitchFamily="34" charset="0"/>
              </a:rPr>
              <a:t>Crowle</a:t>
            </a:r>
            <a:r>
              <a:rPr lang="en-US" sz="1400" dirty="0">
                <a:latin typeface="Lucida Sans Unicode" panose="020B0602030504020204" pitchFamily="34" charset="0"/>
                <a:cs typeface="Lucida Sans Unicode" panose="020B0602030504020204" pitchFamily="34" charset="0"/>
              </a:rPr>
              <a:t>, C., </a:t>
            </a:r>
            <a:r>
              <a:rPr lang="en-US" sz="1400" dirty="0" err="1">
                <a:latin typeface="Lucida Sans Unicode" panose="020B0602030504020204" pitchFamily="34" charset="0"/>
                <a:cs typeface="Lucida Sans Unicode" panose="020B0602030504020204" pitchFamily="34" charset="0"/>
              </a:rPr>
              <a:t>Goyen</a:t>
            </a:r>
            <a:r>
              <a:rPr lang="en-US" sz="1400" dirty="0">
                <a:latin typeface="Lucida Sans Unicode" panose="020B0602030504020204" pitchFamily="34" charset="0"/>
                <a:cs typeface="Lucida Sans Unicode" panose="020B0602030504020204" pitchFamily="34" charset="0"/>
              </a:rPr>
              <a:t>, T., Hardman, C., </a:t>
            </a:r>
            <a:r>
              <a:rPr lang="en-US" sz="1400" dirty="0" err="1">
                <a:latin typeface="Lucida Sans Unicode" panose="020B0602030504020204" pitchFamily="34" charset="0"/>
                <a:cs typeface="Lucida Sans Unicode" panose="020B0602030504020204" pitchFamily="34" charset="0"/>
              </a:rPr>
              <a:t>Jackman</a:t>
            </a:r>
            <a:r>
              <a:rPr lang="en-US" sz="1400" dirty="0">
                <a:latin typeface="Lucida Sans Unicode" panose="020B0602030504020204" pitchFamily="34" charset="0"/>
                <a:cs typeface="Lucida Sans Unicode" panose="020B0602030504020204" pitchFamily="34" charset="0"/>
              </a:rPr>
              <a:t>, M., Novak, I., &amp; </a:t>
            </a:r>
            <a:r>
              <a:rPr lang="en-US" sz="1400" dirty="0" err="1">
                <a:latin typeface="Lucida Sans Unicode" panose="020B0602030504020204" pitchFamily="34" charset="0"/>
                <a:cs typeface="Lucida Sans Unicode" panose="020B0602030504020204" pitchFamily="34" charset="0"/>
              </a:rPr>
              <a:t>Badawi</a:t>
            </a:r>
            <a:r>
              <a:rPr lang="en-US" sz="1400" dirty="0">
                <a:latin typeface="Lucida Sans Unicode" panose="020B0602030504020204" pitchFamily="34" charset="0"/>
                <a:cs typeface="Lucida Sans Unicode" panose="020B0602030504020204" pitchFamily="34" charset="0"/>
              </a:rPr>
              <a:t>, N. , 2015) </a:t>
            </a:r>
            <a:r>
              <a:rPr lang="en-US" dirty="0" smtClean="0">
                <a:latin typeface="Lucida Sans Unicode" panose="020B0602030504020204" pitchFamily="34" charset="0"/>
                <a:cs typeface="Lucida Sans Unicode" panose="020B0602030504020204" pitchFamily="34" charset="0"/>
              </a:rPr>
              <a:t>. </a:t>
            </a: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sz="1400" baseline="30000" dirty="0">
              <a:solidFill>
                <a:schemeClr val="tx2"/>
              </a:solidFill>
            </a:endParaRPr>
          </a:p>
          <a:p>
            <a:pPr marL="285750" indent="-285750">
              <a:buFont typeface="Arial" panose="020B0604020202020204" pitchFamily="34" charset="0"/>
              <a:buChar char="•"/>
            </a:pPr>
            <a:endParaRPr lang="en-US" sz="1400" baseline="30000" dirty="0"/>
          </a:p>
          <a:p>
            <a:pPr marL="285750" indent="-285750">
              <a:buFont typeface="Arial" panose="020B0604020202020204" pitchFamily="34" charset="0"/>
              <a:buChar char="•"/>
            </a:pPr>
            <a:endParaRPr lang="en-US" sz="1400" baseline="30000" dirty="0"/>
          </a:p>
        </p:txBody>
      </p:sp>
      <p:sp>
        <p:nvSpPr>
          <p:cNvPr id="3" name="TextBox 2"/>
          <p:cNvSpPr txBox="1"/>
          <p:nvPr/>
        </p:nvSpPr>
        <p:spPr>
          <a:xfrm>
            <a:off x="457200" y="1358900"/>
            <a:ext cx="81153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Limitations on the GMA</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191616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3128587"/>
            <a:ext cx="8191500"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Lucida Sans Unicode" panose="020B0602030504020204" pitchFamily="34" charset="0"/>
                <a:cs typeface="Lucida Sans Unicode" panose="020B0602030504020204" pitchFamily="34" charset="0"/>
              </a:rPr>
              <a:t>It is </a:t>
            </a:r>
            <a:r>
              <a:rPr lang="en-US" dirty="0">
                <a:latin typeface="Lucida Sans Unicode" panose="020B0602030504020204" pitchFamily="34" charset="0"/>
                <a:cs typeface="Lucida Sans Unicode" panose="020B0602030504020204" pitchFamily="34" charset="0"/>
              </a:rPr>
              <a:t>a simple and </a:t>
            </a:r>
            <a:r>
              <a:rPr lang="en-US" dirty="0" err="1">
                <a:latin typeface="Lucida Sans Unicode" panose="020B0602030504020204" pitchFamily="34" charset="0"/>
                <a:cs typeface="Lucida Sans Unicode" panose="020B0602030504020204" pitchFamily="34" charset="0"/>
              </a:rPr>
              <a:t>scoreable</a:t>
            </a:r>
            <a:r>
              <a:rPr lang="en-US" dirty="0">
                <a:latin typeface="Lucida Sans Unicode" panose="020B0602030504020204" pitchFamily="34" charset="0"/>
                <a:cs typeface="Lucida Sans Unicode" panose="020B0602030504020204" pitchFamily="34" charset="0"/>
              </a:rPr>
              <a:t> assessment designed for evaluating after the neonatal period in infants between 2 months and 24 months of age.</a:t>
            </a:r>
          </a:p>
          <a:p>
            <a:pPr marL="342900" indent="-34290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Includes 26 items that assess different aspects of neurological examinations such as cranial nerves, posture, movements, tone and reflexes. </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Romeo, D. M., Ricci, D., </a:t>
            </a:r>
            <a:r>
              <a:rPr lang="en-US" sz="1400" dirty="0" err="1">
                <a:latin typeface="Lucida Sans Unicode" panose="020B0602030504020204" pitchFamily="34" charset="0"/>
                <a:cs typeface="Lucida Sans Unicode" panose="020B0602030504020204" pitchFamily="34" charset="0"/>
              </a:rPr>
              <a:t>Brogna</a:t>
            </a:r>
            <a:r>
              <a:rPr lang="en-US" sz="1400" dirty="0">
                <a:latin typeface="Lucida Sans Unicode" panose="020B0602030504020204" pitchFamily="34" charset="0"/>
                <a:cs typeface="Lucida Sans Unicode" panose="020B0602030504020204" pitchFamily="34" charset="0"/>
              </a:rPr>
              <a:t>, C., &amp; </a:t>
            </a:r>
            <a:r>
              <a:rPr lang="en-US" sz="1400" dirty="0" err="1">
                <a:latin typeface="Lucida Sans Unicode" panose="020B0602030504020204" pitchFamily="34" charset="0"/>
                <a:cs typeface="Lucida Sans Unicode" panose="020B0602030504020204" pitchFamily="34" charset="0"/>
              </a:rPr>
              <a:t>Mercuri</a:t>
            </a:r>
            <a:r>
              <a:rPr lang="en-US" sz="1400" dirty="0">
                <a:latin typeface="Lucida Sans Unicode" panose="020B0602030504020204" pitchFamily="34" charset="0"/>
                <a:cs typeface="Lucida Sans Unicode" panose="020B0602030504020204" pitchFamily="34" charset="0"/>
              </a:rPr>
              <a:t>, E. </a:t>
            </a:r>
            <a:r>
              <a:rPr lang="en-US" sz="1400" dirty="0" smtClean="0">
                <a:latin typeface="Lucida Sans Unicode" panose="020B0602030504020204" pitchFamily="34" charset="0"/>
                <a:cs typeface="Lucida Sans Unicode" panose="020B0602030504020204" pitchFamily="34" charset="0"/>
              </a:rPr>
              <a:t>, 2015).</a:t>
            </a:r>
            <a:endParaRPr lang="en-US" sz="1400" dirty="0">
              <a:latin typeface="Lucida Sans Unicode" panose="020B0602030504020204" pitchFamily="34" charset="0"/>
              <a:cs typeface="Lucida Sans Unicode" panose="020B0602030504020204" pitchFamily="34" charset="0"/>
            </a:endParaRPr>
          </a:p>
          <a:p>
            <a:pPr marL="342900" indent="-34290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406400" y="1481743"/>
            <a:ext cx="80137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What is the Hammersmith Infant Neurological Examination?</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40200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2271914"/>
            <a:ext cx="7975600" cy="3970318"/>
          </a:xfrm>
          <a:prstGeom prst="rect">
            <a:avLst/>
          </a:prstGeom>
          <a:noFill/>
        </p:spPr>
        <p:txBody>
          <a:bodyPr wrap="square" rtlCol="0">
            <a:spAutoFit/>
          </a:bodyPr>
          <a:lstStyle/>
          <a:p>
            <a:r>
              <a:rPr lang="en-US" b="1" dirty="0">
                <a:latin typeface="Lucida Sans Unicode" panose="020B0602030504020204" pitchFamily="34" charset="0"/>
                <a:cs typeface="Lucida Sans Unicode" panose="020B0602030504020204" pitchFamily="34" charset="0"/>
              </a:rPr>
              <a:t>Who performs it: </a:t>
            </a:r>
            <a:r>
              <a:rPr lang="en-US" dirty="0" smtClean="0">
                <a:latin typeface="Lucida Sans Unicode" panose="020B0602030504020204" pitchFamily="34" charset="0"/>
                <a:cs typeface="Lucida Sans Unicode" panose="020B0602030504020204" pitchFamily="34" charset="0"/>
              </a:rPr>
              <a:t>allied </a:t>
            </a:r>
            <a:r>
              <a:rPr lang="en-US" dirty="0">
                <a:latin typeface="Lucida Sans Unicode" panose="020B0602030504020204" pitchFamily="34" charset="0"/>
                <a:cs typeface="Lucida Sans Unicode" panose="020B0602030504020204" pitchFamily="34" charset="0"/>
              </a:rPr>
              <a:t>health professionals</a:t>
            </a:r>
          </a:p>
          <a:p>
            <a:pPr marL="0" lvl="1"/>
            <a:endParaRPr lang="en-US" b="1" dirty="0">
              <a:latin typeface="Lucida Sans Unicode" panose="020B0602030504020204" pitchFamily="34" charset="0"/>
              <a:cs typeface="Lucida Sans Unicode" panose="020B0602030504020204" pitchFamily="34" charset="0"/>
            </a:endParaRPr>
          </a:p>
          <a:p>
            <a:pPr marL="0" lvl="1"/>
            <a:r>
              <a:rPr lang="en-US" b="1" dirty="0">
                <a:latin typeface="Lucida Sans Unicode" panose="020B0602030504020204" pitchFamily="34" charset="0"/>
                <a:cs typeface="Lucida Sans Unicode" panose="020B0602030504020204" pitchFamily="34" charset="0"/>
              </a:rPr>
              <a:t>Three Parts – Being Recorded</a:t>
            </a:r>
          </a:p>
          <a:p>
            <a:pPr marL="0" lvl="1"/>
            <a:r>
              <a:rPr lang="en-US" b="1" dirty="0">
                <a:latin typeface="Lucida Sans Unicode" panose="020B0602030504020204" pitchFamily="34" charset="0"/>
                <a:cs typeface="Lucida Sans Unicode" panose="020B0602030504020204" pitchFamily="34" charset="0"/>
              </a:rPr>
              <a:t>	</a:t>
            </a:r>
            <a:r>
              <a:rPr lang="en-US" i="1" u="sng" dirty="0">
                <a:latin typeface="Lucida Sans Unicode" panose="020B0602030504020204" pitchFamily="34" charset="0"/>
                <a:cs typeface="Lucida Sans Unicode" panose="020B0602030504020204" pitchFamily="34" charset="0"/>
              </a:rPr>
              <a:t>Neurological Exam </a:t>
            </a:r>
            <a:r>
              <a:rPr lang="en-US" i="1" dirty="0">
                <a:latin typeface="Lucida Sans Unicode" panose="020B0602030504020204" pitchFamily="34" charset="0"/>
                <a:cs typeface="Lucida Sans Unicode" panose="020B0602030504020204" pitchFamily="34" charset="0"/>
              </a:rPr>
              <a:t>– postures, cranial nerve function, 	reflexes, tone, movements </a:t>
            </a:r>
          </a:p>
          <a:p>
            <a:pPr marL="0" lvl="1"/>
            <a:r>
              <a:rPr lang="en-US" i="1" dirty="0">
                <a:latin typeface="Lucida Sans Unicode" panose="020B0602030504020204" pitchFamily="34" charset="0"/>
                <a:cs typeface="Lucida Sans Unicode" panose="020B0602030504020204" pitchFamily="34" charset="0"/>
              </a:rPr>
              <a:t>	</a:t>
            </a:r>
            <a:r>
              <a:rPr lang="en-US" i="1" u="sng" dirty="0">
                <a:latin typeface="Lucida Sans Unicode" panose="020B0602030504020204" pitchFamily="34" charset="0"/>
                <a:cs typeface="Lucida Sans Unicode" panose="020B0602030504020204" pitchFamily="34" charset="0"/>
              </a:rPr>
              <a:t>Development of Motor Function </a:t>
            </a:r>
            <a:r>
              <a:rPr lang="en-US" i="1" dirty="0">
                <a:latin typeface="Lucida Sans Unicode" panose="020B0602030504020204" pitchFamily="34" charset="0"/>
                <a:cs typeface="Lucida Sans Unicode" panose="020B0602030504020204" pitchFamily="34" charset="0"/>
              </a:rPr>
              <a:t>– head control, sitting, </a:t>
            </a:r>
            <a:r>
              <a:rPr lang="en-US" i="1" dirty="0" smtClean="0">
                <a:latin typeface="Lucida Sans Unicode" panose="020B0602030504020204" pitchFamily="34" charset="0"/>
                <a:cs typeface="Lucida Sans Unicode" panose="020B0602030504020204" pitchFamily="34" charset="0"/>
              </a:rPr>
              <a:t>walking</a:t>
            </a:r>
            <a:r>
              <a:rPr lang="en-US" i="1" dirty="0">
                <a:latin typeface="Lucida Sans Unicode" panose="020B0602030504020204" pitchFamily="34" charset="0"/>
                <a:cs typeface="Lucida Sans Unicode" panose="020B0602030504020204" pitchFamily="34" charset="0"/>
              </a:rPr>
              <a:t>, crawling, rolling, grasping </a:t>
            </a:r>
          </a:p>
          <a:p>
            <a:pPr marL="0" lvl="1"/>
            <a:r>
              <a:rPr lang="en-US" i="1" dirty="0">
                <a:latin typeface="Lucida Sans Unicode" panose="020B0602030504020204" pitchFamily="34" charset="0"/>
                <a:cs typeface="Lucida Sans Unicode" panose="020B0602030504020204" pitchFamily="34" charset="0"/>
              </a:rPr>
              <a:t>	</a:t>
            </a:r>
            <a:r>
              <a:rPr lang="en-US" i="1" u="sng" dirty="0">
                <a:latin typeface="Lucida Sans Unicode" panose="020B0602030504020204" pitchFamily="34" charset="0"/>
                <a:cs typeface="Lucida Sans Unicode" panose="020B0602030504020204" pitchFamily="34" charset="0"/>
              </a:rPr>
              <a:t>State of Behavior </a:t>
            </a:r>
            <a:r>
              <a:rPr lang="en-US" i="1" dirty="0">
                <a:latin typeface="Lucida Sans Unicode" panose="020B0602030504020204" pitchFamily="34" charset="0"/>
                <a:cs typeface="Lucida Sans Unicode" panose="020B0602030504020204" pitchFamily="34" charset="0"/>
              </a:rPr>
              <a:t>– consciousness, social orientation, 	emotional state</a:t>
            </a:r>
            <a:endParaRPr lang="en-US" sz="1200" i="1" dirty="0">
              <a:latin typeface="Lucida Sans Unicode" panose="020B0602030504020204" pitchFamily="34" charset="0"/>
              <a:cs typeface="Lucida Sans Unicode" panose="020B0602030504020204" pitchFamily="34" charset="0"/>
            </a:endParaRPr>
          </a:p>
          <a:p>
            <a:endParaRPr lang="en-US"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Scoring process: </a:t>
            </a:r>
            <a:r>
              <a:rPr lang="en-US" dirty="0">
                <a:latin typeface="Lucida Sans Unicode" panose="020B0602030504020204" pitchFamily="34" charset="0"/>
                <a:cs typeface="Lucida Sans Unicode" panose="020B0602030504020204" pitchFamily="34" charset="0"/>
              </a:rPr>
              <a:t>overall score of the neurological development index is estimated by adding scores of individual examinations. HINE scores can be correlated with the levels of Gross Motor Function Classification System (GMFCS</a:t>
            </a:r>
            <a:r>
              <a:rPr lang="en-US" dirty="0" smtClean="0">
                <a:latin typeface="Lucida Sans Unicode" panose="020B0602030504020204" pitchFamily="34" charset="0"/>
                <a:cs typeface="Lucida Sans Unicode" panose="020B0602030504020204" pitchFamily="34" charset="0"/>
              </a:rPr>
              <a:t>) </a:t>
            </a:r>
            <a:r>
              <a:rPr lang="en-US" sz="1200" dirty="0" smtClean="0">
                <a:latin typeface="Lucida Sans Unicode" panose="020B0602030504020204" pitchFamily="34" charset="0"/>
                <a:cs typeface="Lucida Sans Unicode" panose="020B0602030504020204" pitchFamily="34" charset="0"/>
              </a:rPr>
              <a:t>(Romeo, 2008)</a:t>
            </a:r>
            <a:endParaRPr lang="en-US"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571500" y="1435100"/>
            <a:ext cx="79248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How is HINE performed?</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6007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b="47433"/>
          <a:stretch/>
        </p:blipFill>
        <p:spPr>
          <a:xfrm>
            <a:off x="1" y="1008994"/>
            <a:ext cx="9143999" cy="5517931"/>
          </a:xfrm>
          <a:prstGeom prst="rect">
            <a:avLst/>
          </a:prstGeom>
        </p:spPr>
      </p:pic>
      <p:sp>
        <p:nvSpPr>
          <p:cNvPr id="2" name="TextBox 1"/>
          <p:cNvSpPr txBox="1"/>
          <p:nvPr/>
        </p:nvSpPr>
        <p:spPr>
          <a:xfrm>
            <a:off x="1008993" y="6526925"/>
            <a:ext cx="6842235" cy="253916"/>
          </a:xfrm>
          <a:prstGeom prst="rect">
            <a:avLst/>
          </a:prstGeom>
          <a:noFill/>
        </p:spPr>
        <p:txBody>
          <a:bodyPr wrap="square" rtlCol="0">
            <a:spAutoFit/>
          </a:bodyPr>
          <a:lstStyle/>
          <a:p>
            <a:r>
              <a:rPr lang="en-US" sz="1050" dirty="0" smtClean="0">
                <a:latin typeface="Lucida Sans Unicode" panose="020B0602030504020204" pitchFamily="34" charset="0"/>
                <a:cs typeface="Lucida Sans Unicode" panose="020B0602030504020204" pitchFamily="34" charset="0"/>
              </a:rPr>
              <a:t>(Romeo</a:t>
            </a:r>
            <a:r>
              <a:rPr lang="en-US" sz="1050" dirty="0">
                <a:latin typeface="Lucida Sans Unicode" panose="020B0602030504020204" pitchFamily="34" charset="0"/>
                <a:cs typeface="Lucida Sans Unicode" panose="020B0602030504020204" pitchFamily="34" charset="0"/>
              </a:rPr>
              <a:t>, D. M., Ricci, D., </a:t>
            </a:r>
            <a:r>
              <a:rPr lang="en-US" sz="1050" dirty="0" err="1">
                <a:latin typeface="Lucida Sans Unicode" panose="020B0602030504020204" pitchFamily="34" charset="0"/>
                <a:cs typeface="Lucida Sans Unicode" panose="020B0602030504020204" pitchFamily="34" charset="0"/>
              </a:rPr>
              <a:t>Haastert</a:t>
            </a:r>
            <a:r>
              <a:rPr lang="en-US" sz="1050" dirty="0">
                <a:latin typeface="Lucida Sans Unicode" panose="020B0602030504020204" pitchFamily="34" charset="0"/>
                <a:cs typeface="Lucida Sans Unicode" panose="020B0602030504020204" pitchFamily="34" charset="0"/>
              </a:rPr>
              <a:t>, I. C., </a:t>
            </a:r>
            <a:r>
              <a:rPr lang="en-US" sz="1050" dirty="0" err="1">
                <a:latin typeface="Lucida Sans Unicode" panose="020B0602030504020204" pitchFamily="34" charset="0"/>
                <a:cs typeface="Lucida Sans Unicode" panose="020B0602030504020204" pitchFamily="34" charset="0"/>
              </a:rPr>
              <a:t>Vries</a:t>
            </a:r>
            <a:r>
              <a:rPr lang="en-US" sz="1050" dirty="0">
                <a:latin typeface="Lucida Sans Unicode" panose="020B0602030504020204" pitchFamily="34" charset="0"/>
                <a:cs typeface="Lucida Sans Unicode" panose="020B0602030504020204" pitchFamily="34" charset="0"/>
              </a:rPr>
              <a:t>, L. S., </a:t>
            </a:r>
            <a:r>
              <a:rPr lang="en-US" sz="1050" dirty="0" err="1">
                <a:latin typeface="Lucida Sans Unicode" panose="020B0602030504020204" pitchFamily="34" charset="0"/>
                <a:cs typeface="Lucida Sans Unicode" panose="020B0602030504020204" pitchFamily="34" charset="0"/>
              </a:rPr>
              <a:t>Haataja</a:t>
            </a:r>
            <a:r>
              <a:rPr lang="en-US" sz="1050" dirty="0">
                <a:latin typeface="Lucida Sans Unicode" panose="020B0602030504020204" pitchFamily="34" charset="0"/>
                <a:cs typeface="Lucida Sans Unicode" panose="020B0602030504020204" pitchFamily="34" charset="0"/>
              </a:rPr>
              <a:t>, L., </a:t>
            </a:r>
            <a:r>
              <a:rPr lang="en-US" sz="1050" dirty="0" err="1">
                <a:latin typeface="Lucida Sans Unicode" panose="020B0602030504020204" pitchFamily="34" charset="0"/>
                <a:cs typeface="Lucida Sans Unicode" panose="020B0602030504020204" pitchFamily="34" charset="0"/>
              </a:rPr>
              <a:t>Brogna</a:t>
            </a:r>
            <a:r>
              <a:rPr lang="en-US" sz="1050" dirty="0">
                <a:latin typeface="Lucida Sans Unicode" panose="020B0602030504020204" pitchFamily="34" charset="0"/>
                <a:cs typeface="Lucida Sans Unicode" panose="020B0602030504020204" pitchFamily="34" charset="0"/>
              </a:rPr>
              <a:t>, C. </a:t>
            </a:r>
            <a:r>
              <a:rPr lang="en-US" sz="1050" dirty="0" err="1">
                <a:latin typeface="Lucida Sans Unicode" panose="020B0602030504020204" pitchFamily="34" charset="0"/>
                <a:cs typeface="Lucida Sans Unicode" panose="020B0602030504020204" pitchFamily="34" charset="0"/>
              </a:rPr>
              <a:t>Mercuri</a:t>
            </a:r>
            <a:r>
              <a:rPr lang="en-US" sz="1050" dirty="0">
                <a:latin typeface="Lucida Sans Unicode" panose="020B0602030504020204" pitchFamily="34" charset="0"/>
                <a:cs typeface="Lucida Sans Unicode" panose="020B0602030504020204" pitchFamily="34" charset="0"/>
              </a:rPr>
              <a:t>, E. </a:t>
            </a:r>
            <a:r>
              <a:rPr lang="en-US" sz="1050" dirty="0" smtClean="0">
                <a:latin typeface="Lucida Sans Unicode" panose="020B0602030504020204" pitchFamily="34" charset="0"/>
                <a:cs typeface="Lucida Sans Unicode" panose="020B0602030504020204" pitchFamily="34" charset="0"/>
              </a:rPr>
              <a:t>,2012</a:t>
            </a:r>
            <a:r>
              <a:rPr lang="en-US" sz="1050" dirty="0">
                <a:latin typeface="Lucida Sans Unicode" panose="020B0602030504020204" pitchFamily="34" charset="0"/>
                <a:cs typeface="Lucida Sans Unicode" panose="020B0602030504020204" pitchFamily="34" charset="0"/>
              </a:rPr>
              <a:t>).</a:t>
            </a:r>
            <a:endParaRPr lang="en-US" sz="1050" dirty="0"/>
          </a:p>
        </p:txBody>
      </p:sp>
    </p:spTree>
    <p:extLst>
      <p:ext uri="{BB962C8B-B14F-4D97-AF65-F5344CB8AC3E}">
        <p14:creationId xmlns:p14="http://schemas.microsoft.com/office/powerpoint/2010/main" val="29711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2302907"/>
            <a:ext cx="8229600" cy="4062651"/>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latin typeface="Lucida Sans Unicode" panose="020B0602030504020204" pitchFamily="34" charset="0"/>
                <a:cs typeface="Lucida Sans Unicode" panose="020B0602030504020204" pitchFamily="34" charset="0"/>
              </a:rPr>
              <a:t>Non-invasive and affordable </a:t>
            </a:r>
            <a:endParaRPr lang="en-US" sz="1600" dirty="0" smtClean="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defRPr/>
            </a:pPr>
            <a:endParaRPr lang="en-US" sz="16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Easily performed and accessible to </a:t>
            </a:r>
            <a:r>
              <a:rPr lang="en-US" sz="1600" i="1" dirty="0">
                <a:latin typeface="Lucida Sans Unicode" panose="020B0602030504020204" pitchFamily="34" charset="0"/>
                <a:cs typeface="Lucida Sans Unicode" panose="020B0602030504020204" pitchFamily="34" charset="0"/>
              </a:rPr>
              <a:t>all clinicians</a:t>
            </a:r>
            <a:r>
              <a:rPr lang="en-US" sz="1600" b="1" dirty="0" smtClean="0">
                <a:latin typeface="Lucida Sans Unicode" panose="020B0602030504020204" pitchFamily="34" charset="0"/>
                <a:cs typeface="Lucida Sans Unicode" panose="020B0602030504020204" pitchFamily="34" charset="0"/>
              </a:rPr>
              <a:t>.</a:t>
            </a:r>
          </a:p>
          <a:p>
            <a:pPr marL="285750" lvl="0" indent="-285750">
              <a:buFont typeface="Arial" panose="020B0604020202020204" pitchFamily="34" charset="0"/>
              <a:buChar char="•"/>
            </a:pPr>
            <a:endParaRPr lang="en-US" sz="1600" b="1"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Has been used in different </a:t>
            </a:r>
            <a:r>
              <a:rPr lang="en-US" sz="1600" i="1" dirty="0">
                <a:latin typeface="Lucida Sans Unicode" panose="020B0602030504020204" pitchFamily="34" charset="0"/>
                <a:cs typeface="Lucida Sans Unicode" panose="020B0602030504020204" pitchFamily="34" charset="0"/>
              </a:rPr>
              <a:t>high- and low-risk</a:t>
            </a:r>
            <a:r>
              <a:rPr lang="en-US" sz="1600" b="1" dirty="0">
                <a:latin typeface="Lucida Sans Unicode" panose="020B0602030504020204" pitchFamily="34" charset="0"/>
                <a:cs typeface="Lucida Sans Unicode" panose="020B0602030504020204" pitchFamily="34" charset="0"/>
              </a:rPr>
              <a:t> </a:t>
            </a:r>
            <a:r>
              <a:rPr lang="en-US" sz="1600" dirty="0">
                <a:latin typeface="Lucida Sans Unicode" panose="020B0602030504020204" pitchFamily="34" charset="0"/>
                <a:cs typeface="Lucida Sans Unicode" panose="020B0602030504020204" pitchFamily="34" charset="0"/>
              </a:rPr>
              <a:t>populations both for </a:t>
            </a:r>
            <a:r>
              <a:rPr lang="en-US" sz="1600" i="1" dirty="0">
                <a:latin typeface="Lucida Sans Unicode" panose="020B0602030504020204" pitchFamily="34" charset="0"/>
                <a:cs typeface="Lucida Sans Unicode" panose="020B0602030504020204" pitchFamily="34" charset="0"/>
              </a:rPr>
              <a:t>preterm and for term-born infants</a:t>
            </a:r>
            <a:r>
              <a:rPr lang="en-US" sz="1600" dirty="0">
                <a:latin typeface="Lucida Sans Unicode" panose="020B0602030504020204" pitchFamily="34" charset="0"/>
                <a:cs typeface="Lucida Sans Unicode" panose="020B0602030504020204" pitchFamily="34" charset="0"/>
              </a:rPr>
              <a:t>. </a:t>
            </a:r>
            <a:r>
              <a:rPr lang="en-US" sz="1200" dirty="0" smtClean="0">
                <a:latin typeface="Lucida Sans Unicode" panose="020B0602030504020204" pitchFamily="34" charset="0"/>
                <a:cs typeface="Lucida Sans Unicode" panose="020B0602030504020204" pitchFamily="34" charset="0"/>
              </a:rPr>
              <a:t>(</a:t>
            </a:r>
            <a:r>
              <a:rPr lang="en-US" sz="1200" dirty="0"/>
              <a:t>Romeo, D. M., Ricci, D., </a:t>
            </a:r>
            <a:r>
              <a:rPr lang="en-US" sz="1200" dirty="0" err="1"/>
              <a:t>Brogna</a:t>
            </a:r>
            <a:r>
              <a:rPr lang="en-US" sz="1200" dirty="0"/>
              <a:t>, C., &amp; </a:t>
            </a:r>
            <a:r>
              <a:rPr lang="en-US" sz="1200" dirty="0" err="1"/>
              <a:t>Mercuri</a:t>
            </a:r>
            <a:r>
              <a:rPr lang="en-US" sz="1200" dirty="0"/>
              <a:t>, E. (2015). </a:t>
            </a:r>
            <a:endParaRPr lang="en-US" sz="12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sz="16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defRPr/>
            </a:pPr>
            <a:r>
              <a:rPr lang="en-US" sz="1600" dirty="0" smtClean="0">
                <a:latin typeface="Lucida Sans Unicode" panose="020B0602030504020204" pitchFamily="34" charset="0"/>
                <a:cs typeface="Lucida Sans Unicode" panose="020B0602030504020204" pitchFamily="34" charset="0"/>
              </a:rPr>
              <a:t>Predictive </a:t>
            </a:r>
            <a:r>
              <a:rPr lang="en-US" sz="1600" dirty="0">
                <a:latin typeface="Lucida Sans Unicode" panose="020B0602030504020204" pitchFamily="34" charset="0"/>
                <a:cs typeface="Lucida Sans Unicode" panose="020B0602030504020204" pitchFamily="34" charset="0"/>
              </a:rPr>
              <a:t>validity is generally good and estimated sensitivity and specificity for CP 88-92%</a:t>
            </a:r>
          </a:p>
          <a:p>
            <a:pPr lvl="0">
              <a:defRPr/>
            </a:pPr>
            <a:r>
              <a:rPr lang="en-US" sz="1600" dirty="0">
                <a:latin typeface="Lucida Sans Unicode"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smtClean="0">
                <a:latin typeface="Lucida Sans Unicode" panose="020B0602030504020204" pitchFamily="34" charset="0"/>
                <a:cs typeface="Lucida Sans Unicode" panose="020B0602030504020204" pitchFamily="34" charset="0"/>
              </a:rPr>
              <a:t>	(</a:t>
            </a:r>
            <a:r>
              <a:rPr lang="en-US" sz="1200" dirty="0"/>
              <a:t>Basu, A. P., &amp; </a:t>
            </a:r>
            <a:r>
              <a:rPr lang="en-US" sz="1200" dirty="0" err="1"/>
              <a:t>Clowry</a:t>
            </a:r>
            <a:r>
              <a:rPr lang="en-US" sz="1200" dirty="0"/>
              <a:t>, G. J. </a:t>
            </a:r>
            <a:r>
              <a:rPr lang="en-US" sz="1200" dirty="0" smtClean="0"/>
              <a:t>, 2015</a:t>
            </a:r>
            <a:r>
              <a:rPr lang="en-US" sz="1200" dirty="0"/>
              <a:t>). </a:t>
            </a:r>
            <a:endParaRPr lang="en-US" sz="1200" dirty="0">
              <a:latin typeface="Lucida Sans Unicode" panose="020B0602030504020204" pitchFamily="34" charset="0"/>
              <a:cs typeface="Lucida Sans Unicode" panose="020B0602030504020204" pitchFamily="34" charset="0"/>
            </a:endParaRPr>
          </a:p>
          <a:p>
            <a:pPr lvl="0"/>
            <a:endParaRPr lang="en-US" sz="16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600" dirty="0" smtClean="0">
                <a:latin typeface="Lucida Sans Unicode" panose="020B0602030504020204" pitchFamily="34" charset="0"/>
                <a:cs typeface="Lucida Sans Unicode" panose="020B0602030504020204" pitchFamily="34" charset="0"/>
              </a:rPr>
              <a:t>Good </a:t>
            </a:r>
            <a:r>
              <a:rPr lang="en-US" sz="1600" dirty="0">
                <a:latin typeface="Lucida Sans Unicode" panose="020B0602030504020204" pitchFamily="34" charset="0"/>
                <a:cs typeface="Lucida Sans Unicode" panose="020B0602030504020204" pitchFamily="34" charset="0"/>
              </a:rPr>
              <a:t>interobserver reliability – even in inexperienced staff</a:t>
            </a:r>
          </a:p>
          <a:p>
            <a:pPr marL="285750" lvl="0" indent="-285750">
              <a:buFont typeface="Arial" panose="020B0604020202020204" pitchFamily="34" charset="0"/>
              <a:buChar char="•"/>
            </a:pPr>
            <a:endParaRPr lang="en-US" sz="16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HINE </a:t>
            </a:r>
            <a:r>
              <a:rPr lang="en-US" sz="1600" dirty="0" smtClean="0">
                <a:latin typeface="Lucida Sans Unicode" panose="020B0602030504020204" pitchFamily="34" charset="0"/>
                <a:cs typeface="Lucida Sans Unicode" panose="020B0602030504020204" pitchFamily="34" charset="0"/>
              </a:rPr>
              <a:t>gives description of early signs which can provide additional information on the </a:t>
            </a:r>
            <a:r>
              <a:rPr lang="en-US" sz="1600" b="1" dirty="0" smtClean="0">
                <a:latin typeface="Lucida Sans Unicode" panose="020B0602030504020204" pitchFamily="34" charset="0"/>
                <a:cs typeface="Lucida Sans Unicode" panose="020B0602030504020204" pitchFamily="34" charset="0"/>
              </a:rPr>
              <a:t>type and severity </a:t>
            </a:r>
            <a:r>
              <a:rPr lang="en-US" sz="1600" dirty="0" smtClean="0">
                <a:latin typeface="Lucida Sans Unicode" panose="020B0602030504020204" pitchFamily="34" charset="0"/>
                <a:cs typeface="Lucida Sans Unicode" panose="020B0602030504020204" pitchFamily="34" charset="0"/>
              </a:rPr>
              <a:t>of different aspects of neurological outcomes.</a:t>
            </a:r>
            <a:endParaRPr lang="en-US" sz="16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p>
        </p:txBody>
      </p:sp>
      <p:sp>
        <p:nvSpPr>
          <p:cNvPr id="3" name="TextBox 2"/>
          <p:cNvSpPr txBox="1"/>
          <p:nvPr/>
        </p:nvSpPr>
        <p:spPr>
          <a:xfrm>
            <a:off x="889000" y="1422400"/>
            <a:ext cx="75184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Why </a:t>
            </a:r>
            <a:r>
              <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a:t>
            </a: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hould </a:t>
            </a:r>
            <a:r>
              <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a:t>
            </a: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 </a:t>
            </a:r>
            <a:r>
              <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U</a:t>
            </a: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HINE?</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33414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2984500"/>
            <a:ext cx="8013700" cy="2031325"/>
          </a:xfrm>
          <a:prstGeom prst="rect">
            <a:avLst/>
          </a:prstGeom>
          <a:noFill/>
        </p:spPr>
        <p:txBody>
          <a:bodyPr wrap="square" rtlCol="0">
            <a:spAutoFit/>
          </a:bodyPr>
          <a:lstStyle/>
          <a:p>
            <a:pPr marL="285750" lvl="0" indent="-285750">
              <a:buFont typeface="Arial" panose="020B0604020202020204" pitchFamily="34" charset="0"/>
              <a:buChar char="•"/>
              <a:defRPr/>
            </a:pPr>
            <a:r>
              <a:rPr lang="en-US" dirty="0">
                <a:latin typeface="Lucida Sans Unicode" panose="020B0602030504020204" pitchFamily="34" charset="0"/>
                <a:cs typeface="Lucida Sans Unicode" panose="020B0602030504020204" pitchFamily="34" charset="0"/>
              </a:rPr>
              <a:t>Not very detailed when talking about movement quality and </a:t>
            </a:r>
            <a:r>
              <a:rPr lang="en-US" dirty="0" smtClean="0">
                <a:latin typeface="Lucida Sans Unicode" panose="020B0602030504020204" pitchFamily="34" charset="0"/>
                <a:cs typeface="Lucida Sans Unicode" panose="020B0602030504020204" pitchFamily="34" charset="0"/>
              </a:rPr>
              <a:t>quantity – not very descriptive not an indicator to tell difference between stage only pictures</a:t>
            </a:r>
            <a:endParaRPr lang="en-US"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defRPr/>
            </a:pPr>
            <a:endParaRPr lang="en-US"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defRPr/>
            </a:pPr>
            <a:r>
              <a:rPr lang="en-US" dirty="0">
                <a:latin typeface="Lucida Sans Unicode" panose="020B0602030504020204" pitchFamily="34" charset="0"/>
                <a:cs typeface="Lucida Sans Unicode" panose="020B0602030504020204" pitchFamily="34" charset="0"/>
              </a:rPr>
              <a:t>Lacks a training course </a:t>
            </a:r>
          </a:p>
          <a:p>
            <a:pPr marL="285750" lvl="0" indent="-285750">
              <a:buFont typeface="Arial" panose="020B0604020202020204" pitchFamily="34" charset="0"/>
              <a:buChar char="•"/>
              <a:defRPr/>
            </a:pPr>
            <a:endParaRPr lang="en-US" dirty="0">
              <a:latin typeface="Lucida Sans Unicode" panose="020B0602030504020204" pitchFamily="34" charset="0"/>
              <a:cs typeface="Lucida Sans Unicode" panose="020B0602030504020204" pitchFamily="34" charset="0"/>
            </a:endParaRPr>
          </a:p>
          <a:p>
            <a:pPr lvl="0">
              <a:defRPr/>
            </a:pPr>
            <a:endParaRPr lang="en-US" dirty="0"/>
          </a:p>
        </p:txBody>
      </p:sp>
      <p:sp>
        <p:nvSpPr>
          <p:cNvPr id="3" name="TextBox 2"/>
          <p:cNvSpPr txBox="1"/>
          <p:nvPr/>
        </p:nvSpPr>
        <p:spPr>
          <a:xfrm>
            <a:off x="457200" y="1371600"/>
            <a:ext cx="8521700" cy="1077218"/>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Limitations on the Hammersmith Infant Neurological Examination</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a:stretch>
            <a:fillRect/>
          </a:stretch>
        </p:blipFill>
        <p:spPr>
          <a:xfrm>
            <a:off x="39231" y="5380411"/>
            <a:ext cx="9065538" cy="896190"/>
          </a:xfrm>
          <a:prstGeom prst="rect">
            <a:avLst/>
          </a:prstGeom>
        </p:spPr>
      </p:pic>
    </p:spTree>
    <p:extLst>
      <p:ext uri="{BB962C8B-B14F-4D97-AF65-F5344CB8AC3E}">
        <p14:creationId xmlns:p14="http://schemas.microsoft.com/office/powerpoint/2010/main" val="4273876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951" y="2168542"/>
            <a:ext cx="8450317" cy="5078313"/>
          </a:xfrm>
          <a:prstGeom prst="rect">
            <a:avLst/>
          </a:prstGeom>
          <a:noFill/>
        </p:spPr>
        <p:txBody>
          <a:bodyPr wrap="square" rtlCol="0">
            <a:spAutoFit/>
          </a:bodyPr>
          <a:lstStyle/>
          <a:p>
            <a:r>
              <a:rPr lang="en-US" dirty="0" err="1" smtClean="0">
                <a:latin typeface="Lucida Sans Unicode" panose="020B0602030504020204" pitchFamily="34" charset="0"/>
                <a:cs typeface="Lucida Sans Unicode" panose="020B0602030504020204" pitchFamily="34" charset="0"/>
              </a:rPr>
              <a:t>Domenico</a:t>
            </a:r>
            <a:r>
              <a:rPr lang="en-US" dirty="0" smtClean="0">
                <a:latin typeface="Lucida Sans Unicode" panose="020B0602030504020204" pitchFamily="34" charset="0"/>
                <a:cs typeface="Lucida Sans Unicode" panose="020B0602030504020204" pitchFamily="34" charset="0"/>
              </a:rPr>
              <a:t> </a:t>
            </a:r>
            <a:r>
              <a:rPr lang="en-US" dirty="0">
                <a:latin typeface="Lucida Sans Unicode" panose="020B0602030504020204" pitchFamily="34" charset="0"/>
                <a:cs typeface="Lucida Sans Unicode" panose="020B0602030504020204" pitchFamily="34" charset="0"/>
              </a:rPr>
              <a:t>Marco Maurizio Romeo’s study </a:t>
            </a:r>
            <a:r>
              <a:rPr lang="en-US" i="1" dirty="0">
                <a:latin typeface="Lucida Sans Unicode" panose="020B0602030504020204" pitchFamily="34" charset="0"/>
                <a:cs typeface="Lucida Sans Unicode" panose="020B0602030504020204" pitchFamily="34" charset="0"/>
              </a:rPr>
              <a:t>Early neurologic assessment in preterm-infants: Integration of traditional neurologic examination and observation of general movements </a:t>
            </a:r>
            <a:r>
              <a:rPr lang="en-US" dirty="0">
                <a:latin typeface="Lucida Sans Unicode" panose="020B0602030504020204" pitchFamily="34" charset="0"/>
                <a:cs typeface="Lucida Sans Unicode" panose="020B0602030504020204" pitchFamily="34" charset="0"/>
              </a:rPr>
              <a:t>(2008</a:t>
            </a:r>
            <a:r>
              <a:rPr lang="en-US" dirty="0" smtClean="0">
                <a:latin typeface="Lucida Sans Unicode" panose="020B0602030504020204" pitchFamily="34" charset="0"/>
                <a:cs typeface="Lucida Sans Unicode" panose="020B0602030504020204" pitchFamily="34" charset="0"/>
              </a:rPr>
              <a:t>)</a:t>
            </a:r>
          </a:p>
          <a:p>
            <a:endParaRPr lang="en-US" dirty="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Aim</a:t>
            </a:r>
            <a:r>
              <a:rPr lang="en-US" sz="1400" dirty="0" smtClean="0">
                <a:latin typeface="Lucida Sans Unicode" panose="020B0602030504020204" pitchFamily="34" charset="0"/>
                <a:cs typeface="Lucida Sans Unicode" panose="020B0602030504020204" pitchFamily="34" charset="0"/>
              </a:rPr>
              <a:t>: To evaluate the possible benefits of combined assessments in terms of prognostic accuracy</a:t>
            </a:r>
          </a:p>
          <a:p>
            <a:endParaRPr lang="en-US" sz="1400" dirty="0" smtClean="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Who</a:t>
            </a:r>
            <a:r>
              <a:rPr lang="en-US" sz="1400" dirty="0" smtClean="0">
                <a:latin typeface="Lucida Sans Unicode" panose="020B0602030504020204" pitchFamily="34" charset="0"/>
                <a:cs typeface="Lucida Sans Unicode" panose="020B0602030504020204" pitchFamily="34" charset="0"/>
              </a:rPr>
              <a:t>: 908 preterm infants from the University of Catania</a:t>
            </a:r>
          </a:p>
          <a:p>
            <a:endParaRPr lang="en-US" sz="1400" dirty="0" smtClean="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Method</a:t>
            </a:r>
            <a:r>
              <a:rPr lang="en-US" sz="1400" dirty="0" smtClean="0">
                <a:latin typeface="Lucida Sans Unicode" panose="020B0602030504020204" pitchFamily="34" charset="0"/>
                <a:cs typeface="Lucida Sans Unicode" panose="020B0602030504020204" pitchFamily="34" charset="0"/>
              </a:rPr>
              <a:t>: GMA and HINE assessments at 3 months</a:t>
            </a:r>
          </a:p>
          <a:p>
            <a:endParaRPr lang="en-US" sz="1400" dirty="0" smtClean="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Analysis</a:t>
            </a:r>
            <a:r>
              <a:rPr lang="en-US" sz="1400" dirty="0" smtClean="0">
                <a:latin typeface="Lucida Sans Unicode" panose="020B0602030504020204" pitchFamily="34" charset="0"/>
                <a:cs typeface="Lucida Sans Unicode" panose="020B0602030504020204" pitchFamily="34" charset="0"/>
              </a:rPr>
              <a:t>: Outcomes were assessed at 2 years</a:t>
            </a:r>
          </a:p>
          <a:p>
            <a:endParaRPr lang="en-US" sz="1400" dirty="0" smtClean="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Discussion</a:t>
            </a:r>
            <a:r>
              <a:rPr lang="en-US" sz="1400" dirty="0" smtClean="0">
                <a:latin typeface="Lucida Sans Unicode" panose="020B0602030504020204" pitchFamily="34" charset="0"/>
                <a:cs typeface="Lucida Sans Unicode" panose="020B0602030504020204" pitchFamily="34" charset="0"/>
              </a:rPr>
              <a:t>: Integration of the two methods was more effective than the single assessment in predicting neurological outcome – additionally it discriminated between </a:t>
            </a:r>
            <a:r>
              <a:rPr lang="en-US" sz="1400" i="1" dirty="0" smtClean="0">
                <a:latin typeface="Lucida Sans Unicode" panose="020B0602030504020204" pitchFamily="34" charset="0"/>
                <a:cs typeface="Lucida Sans Unicode" panose="020B0602030504020204" pitchFamily="34" charset="0"/>
              </a:rPr>
              <a:t>unilateral and bilateral </a:t>
            </a:r>
            <a:r>
              <a:rPr lang="en-US" sz="1400" dirty="0" smtClean="0">
                <a:latin typeface="Lucida Sans Unicode" panose="020B0602030504020204" pitchFamily="34" charset="0"/>
                <a:cs typeface="Lucida Sans Unicode" panose="020B0602030504020204" pitchFamily="34" charset="0"/>
              </a:rPr>
              <a:t>cerebral palsy</a:t>
            </a:r>
          </a:p>
          <a:p>
            <a:endParaRPr lang="en-US" sz="1400" dirty="0" smtClean="0">
              <a:latin typeface="Lucida Sans Unicode" panose="020B0602030504020204" pitchFamily="34" charset="0"/>
              <a:cs typeface="Lucida Sans Unicode" panose="020B0602030504020204" pitchFamily="34" charset="0"/>
            </a:endParaRPr>
          </a:p>
          <a:p>
            <a:r>
              <a:rPr lang="en-US" sz="1400" b="1" dirty="0" smtClean="0">
                <a:latin typeface="Lucida Sans Unicode" panose="020B0602030504020204" pitchFamily="34" charset="0"/>
                <a:cs typeface="Lucida Sans Unicode" panose="020B0602030504020204" pitchFamily="34" charset="0"/>
              </a:rPr>
              <a:t>Conclusion</a:t>
            </a:r>
            <a:r>
              <a:rPr lang="en-US" sz="1400" dirty="0" smtClean="0">
                <a:latin typeface="Lucida Sans Unicode" panose="020B0602030504020204" pitchFamily="34" charset="0"/>
                <a:cs typeface="Lucida Sans Unicode" panose="020B0602030504020204" pitchFamily="34" charset="0"/>
              </a:rPr>
              <a:t>: The </a:t>
            </a:r>
            <a:r>
              <a:rPr lang="en-US" sz="1400" dirty="0">
                <a:latin typeface="Lucida Sans Unicode" panose="020B0602030504020204" pitchFamily="34" charset="0"/>
                <a:cs typeface="Lucida Sans Unicode" panose="020B0602030504020204" pitchFamily="34" charset="0"/>
              </a:rPr>
              <a:t>integrated use of the GMA and HINE can </a:t>
            </a:r>
            <a:r>
              <a:rPr lang="en-US" sz="1400" i="1" dirty="0">
                <a:latin typeface="Lucida Sans Unicode" panose="020B0602030504020204" pitchFamily="34" charset="0"/>
                <a:cs typeface="Lucida Sans Unicode" panose="020B0602030504020204" pitchFamily="34" charset="0"/>
              </a:rPr>
              <a:t>improve early prediction of neurodevelopmental outcome </a:t>
            </a:r>
            <a:r>
              <a:rPr lang="en-US" sz="1400" dirty="0">
                <a:latin typeface="Lucida Sans Unicode" panose="020B0602030504020204" pitchFamily="34" charset="0"/>
                <a:cs typeface="Lucida Sans Unicode" panose="020B0602030504020204" pitchFamily="34" charset="0"/>
              </a:rPr>
              <a:t>in preterm infants and it should accompany other clinical and instrumental exams in follow up </a:t>
            </a:r>
            <a:r>
              <a:rPr lang="en-US" sz="1400" dirty="0" smtClean="0">
                <a:latin typeface="Lucida Sans Unicode" panose="020B0602030504020204" pitchFamily="34" charset="0"/>
                <a:cs typeface="Lucida Sans Unicode" panose="020B0602030504020204" pitchFamily="34" charset="0"/>
              </a:rPr>
              <a:t>programs. </a:t>
            </a:r>
            <a:endParaRPr lang="en-US" sz="1400" dirty="0" smtClean="0">
              <a:latin typeface="Lucida Sans Unicode" panose="020B0602030504020204" pitchFamily="34" charset="0"/>
              <a:cs typeface="Lucida Sans Unicode" panose="020B0602030504020204" pitchFamily="34" charset="0"/>
            </a:endParaRPr>
          </a:p>
          <a:p>
            <a:endParaRPr lang="en-US" sz="1400" dirty="0">
              <a:latin typeface="Lucida Sans Unicode" panose="020B0602030504020204" pitchFamily="34" charset="0"/>
              <a:cs typeface="Lucida Sans Unicode" panose="020B0602030504020204" pitchFamily="34" charset="0"/>
            </a:endParaRPr>
          </a:p>
          <a:p>
            <a:endParaRPr lang="en-US" sz="1400" dirty="0" smtClean="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204951" y="1338319"/>
            <a:ext cx="8051800" cy="553998"/>
          </a:xfrm>
          <a:prstGeom prst="rect">
            <a:avLst/>
          </a:prstGeom>
          <a:noFill/>
        </p:spPr>
        <p:txBody>
          <a:bodyPr wrap="square" rtlCol="0">
            <a:spAutoFit/>
          </a:bodyPr>
          <a:lstStyle/>
          <a:p>
            <a:r>
              <a:rPr lang="en-US" sz="30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The Integration of the Two Examinations</a:t>
            </a:r>
            <a:endParaRPr lang="en-US" sz="30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87446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730500"/>
            <a:ext cx="77851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When CP is diagnosed early, tests for musculoskeletal and other comorbidities can be prompted and early intervention programs initiated.</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From the child and family’s perspective- receiving a diagnosis of CP not only provides ‘</a:t>
            </a:r>
            <a:r>
              <a:rPr lang="en-US" b="1" dirty="0">
                <a:latin typeface="Lucida Sans Unicode" panose="020B0602030504020204" pitchFamily="34" charset="0"/>
                <a:cs typeface="Lucida Sans Unicode" panose="020B0602030504020204" pitchFamily="34" charset="0"/>
              </a:rPr>
              <a:t>an answer</a:t>
            </a:r>
            <a:r>
              <a:rPr lang="en-US" dirty="0">
                <a:latin typeface="Lucida Sans Unicode" panose="020B0602030504020204" pitchFamily="34" charset="0"/>
                <a:cs typeface="Lucida Sans Unicode" panose="020B0602030504020204" pitchFamily="34" charset="0"/>
              </a:rPr>
              <a:t>’ but also </a:t>
            </a:r>
            <a:r>
              <a:rPr lang="en-US" dirty="0" smtClean="0">
                <a:latin typeface="Lucida Sans Unicode" panose="020B0602030504020204" pitchFamily="34" charset="0"/>
                <a:cs typeface="Lucida Sans Unicode" panose="020B0602030504020204" pitchFamily="34" charset="0"/>
              </a:rPr>
              <a:t>justifies </a:t>
            </a:r>
            <a:r>
              <a:rPr lang="en-US" dirty="0">
                <a:latin typeface="Lucida Sans Unicode" panose="020B0602030504020204" pitchFamily="34" charset="0"/>
                <a:cs typeface="Lucida Sans Unicode" panose="020B0602030504020204" pitchFamily="34" charset="0"/>
              </a:rPr>
              <a:t>appropriate funding and social support</a:t>
            </a:r>
            <a:r>
              <a:rPr lang="en-US" dirty="0" smtClean="0">
                <a:latin typeface="Lucida Sans Unicode"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(Romeo, D. M., Ricci, D., </a:t>
            </a:r>
            <a:r>
              <a:rPr lang="en-US" sz="1200" dirty="0" err="1">
                <a:latin typeface="Lucida Sans Unicode" panose="020B0602030504020204" pitchFamily="34" charset="0"/>
                <a:cs typeface="Lucida Sans Unicode" panose="020B0602030504020204" pitchFamily="34" charset="0"/>
              </a:rPr>
              <a:t>Brogna</a:t>
            </a:r>
            <a:r>
              <a:rPr lang="en-US" sz="1200" dirty="0">
                <a:latin typeface="Lucida Sans Unicode" panose="020B0602030504020204" pitchFamily="34" charset="0"/>
                <a:cs typeface="Lucida Sans Unicode" panose="020B0602030504020204" pitchFamily="34" charset="0"/>
              </a:rPr>
              <a:t>, C., &amp; </a:t>
            </a:r>
            <a:r>
              <a:rPr lang="en-US" sz="1200" dirty="0" err="1">
                <a:latin typeface="Lucida Sans Unicode" panose="020B0602030504020204" pitchFamily="34" charset="0"/>
                <a:cs typeface="Lucida Sans Unicode" panose="020B0602030504020204" pitchFamily="34" charset="0"/>
              </a:rPr>
              <a:t>Mercuri</a:t>
            </a:r>
            <a:r>
              <a:rPr lang="en-US" sz="1200" dirty="0">
                <a:latin typeface="Lucida Sans Unicode" panose="020B0602030504020204" pitchFamily="34" charset="0"/>
                <a:cs typeface="Lucida Sans Unicode" panose="020B0602030504020204" pitchFamily="34" charset="0"/>
              </a:rPr>
              <a:t>, </a:t>
            </a:r>
            <a:r>
              <a:rPr lang="en-US" sz="1200" dirty="0" smtClean="0">
                <a:latin typeface="Lucida Sans Unicode" panose="020B0602030504020204" pitchFamily="34" charset="0"/>
                <a:cs typeface="Lucida Sans Unicode" panose="020B0602030504020204" pitchFamily="34" charset="0"/>
              </a:rPr>
              <a:t>E. ,2015</a:t>
            </a:r>
            <a:r>
              <a:rPr lang="en-US" sz="1200" dirty="0">
                <a:latin typeface="Lucida Sans Unicode" panose="020B0602030504020204" pitchFamily="34" charset="0"/>
                <a:cs typeface="Lucida Sans Unicode" panose="020B0602030504020204" pitchFamily="34" charset="0"/>
              </a:rPr>
              <a:t>) </a:t>
            </a:r>
          </a:p>
          <a:p>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Furthermore, future research needs to be performed in order to rationalize that the integration of the HINE and GMA is the best predictor cerebral palsy in infants. </a:t>
            </a:r>
          </a:p>
        </p:txBody>
      </p:sp>
      <p:sp>
        <p:nvSpPr>
          <p:cNvPr id="3" name="TextBox 2"/>
          <p:cNvSpPr txBox="1"/>
          <p:nvPr/>
        </p:nvSpPr>
        <p:spPr>
          <a:xfrm>
            <a:off x="571500" y="1511300"/>
            <a:ext cx="82931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Wrapping It Up</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18737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32000"/>
            <a:ext cx="8051800" cy="538609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Basu, A. P., &amp; </a:t>
            </a:r>
            <a:r>
              <a:rPr lang="en-US" sz="1200" dirty="0" err="1">
                <a:latin typeface="Lucida Sans Unicode" panose="020B0602030504020204" pitchFamily="34" charset="0"/>
                <a:cs typeface="Lucida Sans Unicode" panose="020B0602030504020204" pitchFamily="34" charset="0"/>
              </a:rPr>
              <a:t>Clowry</a:t>
            </a:r>
            <a:r>
              <a:rPr lang="en-US" sz="1200" dirty="0">
                <a:latin typeface="Lucida Sans Unicode" panose="020B0602030504020204" pitchFamily="34" charset="0"/>
                <a:cs typeface="Lucida Sans Unicode" panose="020B0602030504020204" pitchFamily="34" charset="0"/>
              </a:rPr>
              <a:t>, G. J. (2015). </a:t>
            </a:r>
            <a:r>
              <a:rPr lang="en-US" sz="1200" i="1" dirty="0">
                <a:latin typeface="Lucida Sans Unicode" panose="020B0602030504020204" pitchFamily="34" charset="0"/>
                <a:cs typeface="Lucida Sans Unicode" panose="020B0602030504020204" pitchFamily="34" charset="0"/>
              </a:rPr>
              <a:t>Improving outcomes in cerebral palsy with early intervention: new translational approaches</a:t>
            </a:r>
            <a:r>
              <a:rPr lang="en-US" sz="1200" dirty="0">
                <a:latin typeface="Lucida Sans Unicode" panose="020B0602030504020204" pitchFamily="34" charset="0"/>
                <a:cs typeface="Lucida Sans Unicode" panose="020B0602030504020204" pitchFamily="34" charset="0"/>
              </a:rPr>
              <a:t>. Frontiers Media S.A</a:t>
            </a:r>
            <a:r>
              <a:rPr lang="en-US" sz="1200" dirty="0" smtClean="0">
                <a:latin typeface="Lucida Sans Unicode" panose="020B0602030504020204" pitchFamily="34" charset="0"/>
                <a:cs typeface="Lucida Sans Unicode" panose="020B0602030504020204" pitchFamily="34" charset="0"/>
              </a:rPr>
              <a:t>.</a:t>
            </a:r>
          </a:p>
          <a:p>
            <a:pPr marL="285750" lvl="0" indent="-285750">
              <a:buFont typeface="Arial" panose="020B0604020202020204" pitchFamily="34" charset="0"/>
              <a:buChar char="•"/>
            </a:pPr>
            <a:endParaRPr lang="en-US" sz="12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200" dirty="0" smtClean="0">
                <a:latin typeface="Lucida Sans Unicode" panose="020B0602030504020204" pitchFamily="34" charset="0"/>
                <a:cs typeface="Lucida Sans Unicode" panose="020B0602030504020204" pitchFamily="34" charset="0"/>
              </a:rPr>
              <a:t>Bosanquet</a:t>
            </a:r>
            <a:r>
              <a:rPr lang="en-US" sz="1200" dirty="0">
                <a:latin typeface="Lucida Sans Unicode" panose="020B0602030504020204" pitchFamily="34" charset="0"/>
                <a:cs typeface="Lucida Sans Unicode" panose="020B0602030504020204" pitchFamily="34" charset="0"/>
              </a:rPr>
              <a:t>, M., Copeland, L., Ware, R., &amp; Boyd, R. (2013). A systematic review of tests to predict cerebral palsy in young children. </a:t>
            </a:r>
            <a:r>
              <a:rPr lang="en-US" sz="1200" i="1" dirty="0">
                <a:latin typeface="Lucida Sans Unicode" panose="020B0602030504020204" pitchFamily="34" charset="0"/>
                <a:cs typeface="Lucida Sans Unicode" panose="020B0602030504020204" pitchFamily="34" charset="0"/>
              </a:rPr>
              <a:t>Developmental Medicine &amp; Child Neurology,</a:t>
            </a:r>
            <a:r>
              <a:rPr lang="en-US" sz="1200" dirty="0">
                <a:latin typeface="Lucida Sans Unicode" panose="020B0602030504020204" pitchFamily="34" charset="0"/>
                <a:cs typeface="Lucida Sans Unicode" panose="020B0602030504020204" pitchFamily="34" charset="0"/>
              </a:rPr>
              <a:t> </a:t>
            </a:r>
            <a:r>
              <a:rPr lang="en-US" sz="1200" i="1" dirty="0">
                <a:latin typeface="Lucida Sans Unicode" panose="020B0602030504020204" pitchFamily="34" charset="0"/>
                <a:cs typeface="Lucida Sans Unicode" panose="020B0602030504020204" pitchFamily="34" charset="0"/>
              </a:rPr>
              <a:t>55</a:t>
            </a:r>
            <a:r>
              <a:rPr lang="en-US" sz="1200" dirty="0">
                <a:latin typeface="Lucida Sans Unicode" panose="020B0602030504020204" pitchFamily="34" charset="0"/>
                <a:cs typeface="Lucida Sans Unicode" panose="020B0602030504020204" pitchFamily="34" charset="0"/>
              </a:rPr>
              <a:t>(5), 418-426. </a:t>
            </a:r>
            <a:r>
              <a:rPr lang="en-US" sz="1200" dirty="0" smtClean="0">
                <a:latin typeface="Lucida Sans Unicode" panose="020B0602030504020204" pitchFamily="34" charset="0"/>
                <a:cs typeface="Lucida Sans Unicode" panose="020B0602030504020204" pitchFamily="34" charset="0"/>
              </a:rPr>
              <a:t>doi:10.1111/dmcn.12140</a:t>
            </a:r>
          </a:p>
          <a:p>
            <a:pPr marL="285750" lvl="0" indent="-285750">
              <a:buFont typeface="Arial" panose="020B0604020202020204" pitchFamily="34" charset="0"/>
              <a:buChar char="•"/>
            </a:pPr>
            <a:endParaRPr lang="en-US" sz="12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Center for Parent Information and Resources. (2014). Overview of Early Intervention. Retrieved April 05, 2017, from http://www.parentcenterhub.org/repository/ei-overview/</a:t>
            </a:r>
            <a:endParaRPr lang="en-US" sz="1200" dirty="0" smtClean="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endParaRPr lang="en-US" sz="12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Cerebral Palsy Guide. (2016, December 12). Diagnosing Cerebral Palsy - Getting a Proper Diagnosis. Retrieved April 05, 2017, from </a:t>
            </a:r>
            <a:r>
              <a:rPr lang="en-US" sz="1200" dirty="0">
                <a:latin typeface="Lucida Sans Unicode" panose="020B0602030504020204" pitchFamily="34" charset="0"/>
                <a:cs typeface="Lucida Sans Unicode" panose="020B0602030504020204" pitchFamily="34" charset="0"/>
                <a:hlinkClick r:id="rId3"/>
              </a:rPr>
              <a:t>https://www.cerebralpalsyguide.com/cerebral-palsy/diagnosis</a:t>
            </a:r>
            <a:r>
              <a:rPr lang="en-US" sz="1200" dirty="0" smtClean="0">
                <a:latin typeface="Lucida Sans Unicode" panose="020B0602030504020204" pitchFamily="34" charset="0"/>
                <a:cs typeface="Lucida Sans Unicode" panose="020B0602030504020204" pitchFamily="34" charset="0"/>
                <a:hlinkClick r:id="rId3"/>
              </a:rPr>
              <a:t>/</a:t>
            </a:r>
            <a:endParaRPr lang="en-US" sz="1200" dirty="0" smtClean="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endParaRPr lang="en-US" sz="1200" dirty="0" smtClean="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Einspieler, C., </a:t>
            </a:r>
            <a:r>
              <a:rPr lang="en-US" sz="1200" dirty="0" err="1">
                <a:latin typeface="Lucida Sans Unicode" panose="020B0602030504020204" pitchFamily="34" charset="0"/>
                <a:cs typeface="Lucida Sans Unicode" panose="020B0602030504020204" pitchFamily="34" charset="0"/>
              </a:rPr>
              <a:t>Marschik</a:t>
            </a:r>
            <a:r>
              <a:rPr lang="en-US" sz="1200" dirty="0">
                <a:latin typeface="Lucida Sans Unicode" panose="020B0602030504020204" pitchFamily="34" charset="0"/>
                <a:cs typeface="Lucida Sans Unicode" panose="020B0602030504020204" pitchFamily="34" charset="0"/>
              </a:rPr>
              <a:t>, P. B., </a:t>
            </a:r>
            <a:r>
              <a:rPr lang="en-US" sz="1200" dirty="0" err="1">
                <a:latin typeface="Lucida Sans Unicode" panose="020B0602030504020204" pitchFamily="34" charset="0"/>
                <a:cs typeface="Lucida Sans Unicode" panose="020B0602030504020204" pitchFamily="34" charset="0"/>
              </a:rPr>
              <a:t>Bos</a:t>
            </a:r>
            <a:r>
              <a:rPr lang="en-US" sz="1200" dirty="0">
                <a:latin typeface="Lucida Sans Unicode" panose="020B0602030504020204" pitchFamily="34" charset="0"/>
                <a:cs typeface="Lucida Sans Unicode" panose="020B0602030504020204" pitchFamily="34" charset="0"/>
              </a:rPr>
              <a:t>, A. F., Ferrari, F., </a:t>
            </a:r>
            <a:r>
              <a:rPr lang="en-US" sz="1200" dirty="0" err="1">
                <a:latin typeface="Lucida Sans Unicode" panose="020B0602030504020204" pitchFamily="34" charset="0"/>
                <a:cs typeface="Lucida Sans Unicode" panose="020B0602030504020204" pitchFamily="34" charset="0"/>
              </a:rPr>
              <a:t>Cioni</a:t>
            </a:r>
            <a:r>
              <a:rPr lang="en-US" sz="1200" dirty="0">
                <a:latin typeface="Lucida Sans Unicode" panose="020B0602030504020204" pitchFamily="34" charset="0"/>
                <a:cs typeface="Lucida Sans Unicode" panose="020B0602030504020204" pitchFamily="34" charset="0"/>
              </a:rPr>
              <a:t>, G., &amp; </a:t>
            </a:r>
            <a:r>
              <a:rPr lang="en-US" sz="1200" dirty="0" err="1">
                <a:latin typeface="Lucida Sans Unicode" panose="020B0602030504020204" pitchFamily="34" charset="0"/>
                <a:cs typeface="Lucida Sans Unicode" panose="020B0602030504020204" pitchFamily="34" charset="0"/>
              </a:rPr>
              <a:t>Prechtl</a:t>
            </a:r>
            <a:r>
              <a:rPr lang="en-US" sz="1200" dirty="0">
                <a:latin typeface="Lucida Sans Unicode" panose="020B0602030504020204" pitchFamily="34" charset="0"/>
                <a:cs typeface="Lucida Sans Unicode" panose="020B0602030504020204" pitchFamily="34" charset="0"/>
              </a:rPr>
              <a:t>, H. F. (2012). Early markers for cerebral palsy: insights from the assessment of general movements. </a:t>
            </a:r>
            <a:r>
              <a:rPr lang="en-US" sz="1200" i="1" dirty="0">
                <a:latin typeface="Lucida Sans Unicode" panose="020B0602030504020204" pitchFamily="34" charset="0"/>
                <a:cs typeface="Lucida Sans Unicode" panose="020B0602030504020204" pitchFamily="34" charset="0"/>
              </a:rPr>
              <a:t>Future Neurology,</a:t>
            </a:r>
            <a:r>
              <a:rPr lang="en-US" sz="1200" dirty="0">
                <a:latin typeface="Lucida Sans Unicode" panose="020B0602030504020204" pitchFamily="34" charset="0"/>
                <a:cs typeface="Lucida Sans Unicode" panose="020B0602030504020204" pitchFamily="34" charset="0"/>
              </a:rPr>
              <a:t> </a:t>
            </a:r>
            <a:r>
              <a:rPr lang="en-US" sz="1200" i="1" dirty="0">
                <a:latin typeface="Lucida Sans Unicode" panose="020B0602030504020204" pitchFamily="34" charset="0"/>
                <a:cs typeface="Lucida Sans Unicode" panose="020B0602030504020204" pitchFamily="34" charset="0"/>
              </a:rPr>
              <a:t>7</a:t>
            </a:r>
            <a:r>
              <a:rPr lang="en-US" sz="1200" dirty="0">
                <a:latin typeface="Lucida Sans Unicode" panose="020B0602030504020204" pitchFamily="34" charset="0"/>
                <a:cs typeface="Lucida Sans Unicode" panose="020B0602030504020204" pitchFamily="34" charset="0"/>
              </a:rPr>
              <a:t>(6), 709-717. </a:t>
            </a:r>
            <a:r>
              <a:rPr lang="en-US" sz="1200" dirty="0" smtClean="0">
                <a:latin typeface="Lucida Sans Unicode" panose="020B0602030504020204" pitchFamily="34" charset="0"/>
                <a:cs typeface="Lucida Sans Unicode" panose="020B0602030504020204" pitchFamily="34" charset="0"/>
              </a:rPr>
              <a:t>doi:10.2217/fnl.12.60</a:t>
            </a:r>
          </a:p>
          <a:p>
            <a:pPr marL="285750" lvl="0" indent="-285750">
              <a:buFont typeface="Arial" panose="020B0604020202020204" pitchFamily="34" charset="0"/>
              <a:buChar char="•"/>
            </a:pPr>
            <a:endParaRPr lang="en-US" sz="12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Einspieler, C., </a:t>
            </a:r>
            <a:r>
              <a:rPr lang="en-US" sz="1200" dirty="0" err="1">
                <a:latin typeface="Lucida Sans Unicode" panose="020B0602030504020204" pitchFamily="34" charset="0"/>
                <a:cs typeface="Lucida Sans Unicode" panose="020B0602030504020204" pitchFamily="34" charset="0"/>
              </a:rPr>
              <a:t>Peharz</a:t>
            </a:r>
            <a:r>
              <a:rPr lang="en-US" sz="1200" dirty="0">
                <a:latin typeface="Lucida Sans Unicode" panose="020B0602030504020204" pitchFamily="34" charset="0"/>
                <a:cs typeface="Lucida Sans Unicode" panose="020B0602030504020204" pitchFamily="34" charset="0"/>
              </a:rPr>
              <a:t>, R., &amp; </a:t>
            </a:r>
            <a:r>
              <a:rPr lang="en-US" sz="1200" dirty="0" err="1">
                <a:latin typeface="Lucida Sans Unicode" panose="020B0602030504020204" pitchFamily="34" charset="0"/>
                <a:cs typeface="Lucida Sans Unicode" panose="020B0602030504020204" pitchFamily="34" charset="0"/>
              </a:rPr>
              <a:t>Marschik</a:t>
            </a:r>
            <a:r>
              <a:rPr lang="en-US" sz="1200" dirty="0">
                <a:latin typeface="Lucida Sans Unicode" panose="020B0602030504020204" pitchFamily="34" charset="0"/>
                <a:cs typeface="Lucida Sans Unicode" panose="020B0602030504020204" pitchFamily="34" charset="0"/>
              </a:rPr>
              <a:t>, P. B. (2016). Fidgety movements – tiny in appearance, but huge in impact. </a:t>
            </a:r>
            <a:r>
              <a:rPr lang="en-US" sz="1200" dirty="0" err="1">
                <a:latin typeface="Lucida Sans Unicode" panose="020B0602030504020204" pitchFamily="34" charset="0"/>
                <a:cs typeface="Lucida Sans Unicode" panose="020B0602030504020204" pitchFamily="34" charset="0"/>
              </a:rPr>
              <a:t>Jornal</a:t>
            </a:r>
            <a:r>
              <a:rPr lang="en-US" sz="1200" dirty="0">
                <a:latin typeface="Lucida Sans Unicode" panose="020B0602030504020204" pitchFamily="34" charset="0"/>
                <a:cs typeface="Lucida Sans Unicode" panose="020B0602030504020204" pitchFamily="34" charset="0"/>
              </a:rPr>
              <a:t> de </a:t>
            </a:r>
            <a:r>
              <a:rPr lang="en-US" sz="1200" dirty="0" err="1">
                <a:latin typeface="Lucida Sans Unicode" panose="020B0602030504020204" pitchFamily="34" charset="0"/>
                <a:cs typeface="Lucida Sans Unicode" panose="020B0602030504020204" pitchFamily="34" charset="0"/>
              </a:rPr>
              <a:t>Pediatria</a:t>
            </a:r>
            <a:r>
              <a:rPr lang="en-US" sz="1200" dirty="0">
                <a:latin typeface="Lucida Sans Unicode" panose="020B0602030504020204" pitchFamily="34" charset="0"/>
                <a:cs typeface="Lucida Sans Unicode" panose="020B0602030504020204" pitchFamily="34" charset="0"/>
              </a:rPr>
              <a:t>, 92(3). doi:10.1016/j.jped.2015.12.003</a:t>
            </a:r>
          </a:p>
          <a:p>
            <a:pPr lvl="0"/>
            <a:endParaRPr lang="en-US" sz="12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Einspieler, D. C. (2009). General Movements Trust. Retrieved April 19, 2017, from http://general-movements-trust.info/</a:t>
            </a:r>
          </a:p>
          <a:p>
            <a:pPr lvl="0"/>
            <a:endParaRPr lang="en-US" sz="1200" dirty="0" smtClean="0">
              <a:latin typeface="Lucida Sans Unicode" panose="020B0602030504020204" pitchFamily="34" charset="0"/>
              <a:cs typeface="Lucida Sans Unicode" panose="020B0602030504020204" pitchFamily="34" charset="0"/>
            </a:endParaRPr>
          </a:p>
          <a:p>
            <a:pPr marL="171450" lvl="0" indent="-1714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Government, P. W. (2017). Infant Toddler Services. Retrieved April 19, 2017, from http://www.pwcgov.org/government/dept/cs/pages/infant-toddler-services.aspx</a:t>
            </a:r>
          </a:p>
          <a:p>
            <a:pPr lvl="0"/>
            <a:endParaRPr lang="en-US" sz="1200"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endParaRPr lang="en-US" sz="14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smtClean="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1231900" y="1422400"/>
            <a:ext cx="7277100" cy="609600"/>
          </a:xfrm>
          <a:prstGeom prst="rect">
            <a:avLst/>
          </a:prstGeom>
          <a:noFill/>
        </p:spPr>
        <p:txBody>
          <a:bodyPr wrap="square" rtlCol="0">
            <a:spAutoFit/>
          </a:bodyPr>
          <a:lstStyle/>
          <a:p>
            <a:endParaRPr lang="en-US" dirty="0"/>
          </a:p>
        </p:txBody>
      </p:sp>
      <p:sp>
        <p:nvSpPr>
          <p:cNvPr id="4" name="TextBox 3"/>
          <p:cNvSpPr txBox="1"/>
          <p:nvPr/>
        </p:nvSpPr>
        <p:spPr>
          <a:xfrm>
            <a:off x="698500" y="1422400"/>
            <a:ext cx="73533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References</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2607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0" y="1485900"/>
            <a:ext cx="6286500"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What is Cerebral </a:t>
            </a:r>
            <a:r>
              <a:rPr lang="en-US" sz="36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a:t>
            </a:r>
            <a:r>
              <a:rPr lang="en-US" sz="36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alsy?</a:t>
            </a:r>
            <a:endParaRPr lang="en-US" sz="36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819150" y="2458720"/>
            <a:ext cx="74422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Lucida Sans Unicode" panose="020B0602030504020204" pitchFamily="34" charset="0"/>
                <a:cs typeface="Lucida Sans Unicode" panose="020B0602030504020204" pitchFamily="34" charset="0"/>
              </a:rPr>
              <a:t>Various disorders of the developing brain affecting body movement, posture and muscle </a:t>
            </a:r>
            <a:r>
              <a:rPr lang="en-US" sz="2000" dirty="0" smtClean="0">
                <a:latin typeface="Lucida Sans Unicode" panose="020B0602030504020204" pitchFamily="34" charset="0"/>
                <a:cs typeface="Lucida Sans Unicode" panose="020B0602030504020204" pitchFamily="34" charset="0"/>
              </a:rPr>
              <a:t>coordination.</a:t>
            </a:r>
            <a:r>
              <a:rPr lang="en-US" sz="2000" b="1" dirty="0" smtClean="0"/>
              <a:t> </a:t>
            </a:r>
            <a:r>
              <a:rPr lang="en-US" sz="1400" dirty="0" smtClean="0">
                <a:latin typeface="Lucida Sans Unicode" panose="020B0602030504020204" pitchFamily="34" charset="0"/>
                <a:cs typeface="Lucida Sans Unicode" panose="020B0602030504020204" pitchFamily="34" charset="0"/>
              </a:rPr>
              <a:t>(Mayo </a:t>
            </a:r>
            <a:r>
              <a:rPr lang="en-US" sz="1400" dirty="0">
                <a:latin typeface="Lucida Sans Unicode" panose="020B0602030504020204" pitchFamily="34" charset="0"/>
                <a:cs typeface="Lucida Sans Unicode" panose="020B0602030504020204" pitchFamily="34" charset="0"/>
              </a:rPr>
              <a:t>Clinic Staff </a:t>
            </a:r>
            <a:r>
              <a:rPr lang="en-US" sz="1400" dirty="0" smtClean="0">
                <a:latin typeface="Lucida Sans Unicode" panose="020B0602030504020204" pitchFamily="34" charset="0"/>
                <a:cs typeface="Lucida Sans Unicode" panose="020B0602030504020204" pitchFamily="34" charset="0"/>
              </a:rPr>
              <a:t>Print, 2016). </a:t>
            </a:r>
            <a:endParaRPr lang="en-US" sz="14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sz="20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sz="2000" dirty="0">
                <a:latin typeface="Lucida Sans Unicode" panose="020B0602030504020204" pitchFamily="34" charset="0"/>
                <a:cs typeface="Lucida Sans Unicode" panose="020B0602030504020204" pitchFamily="34" charset="0"/>
              </a:rPr>
              <a:t>Caused by damage to one or more specific areas of the </a:t>
            </a:r>
            <a:r>
              <a:rPr lang="en-US" sz="2000" dirty="0" smtClean="0">
                <a:latin typeface="Lucida Sans Unicode" panose="020B0602030504020204" pitchFamily="34" charset="0"/>
                <a:cs typeface="Lucida Sans Unicode" panose="020B0602030504020204" pitchFamily="34" charset="0"/>
              </a:rPr>
              <a:t>brain</a:t>
            </a:r>
            <a:r>
              <a:rPr lang="en-US" sz="2000" dirty="0">
                <a:latin typeface="Lucida Sans Unicode" panose="020B0602030504020204" pitchFamily="34" charset="0"/>
                <a:cs typeface="Lucida Sans Unicode" panose="020B0602030504020204" pitchFamily="34" charset="0"/>
              </a:rPr>
              <a:t>.</a:t>
            </a:r>
            <a:endParaRPr lang="en-US" sz="2000" dirty="0" smtClean="0">
              <a:latin typeface="Lucida Sans Unicode" panose="020B0602030504020204" pitchFamily="34" charset="0"/>
              <a:cs typeface="Lucida Sans Unicode" panose="020B0602030504020204" pitchFamily="34" charset="0"/>
            </a:endParaRPr>
          </a:p>
          <a:p>
            <a:pPr marL="800100" lvl="1" indent="-342900">
              <a:buFont typeface="Courier New" panose="02070309020205020404" pitchFamily="49" charset="0"/>
              <a:buChar char="o"/>
            </a:pPr>
            <a:r>
              <a:rPr lang="en-US" sz="1600" dirty="0">
                <a:latin typeface="Lucida Sans Unicode" panose="020B0602030504020204" pitchFamily="34" charset="0"/>
                <a:cs typeface="Lucida Sans Unicode" panose="020B0602030504020204" pitchFamily="34" charset="0"/>
              </a:rPr>
              <a:t>U</a:t>
            </a:r>
            <a:r>
              <a:rPr lang="en-US" sz="1600" dirty="0" smtClean="0">
                <a:latin typeface="Lucida Sans Unicode" panose="020B0602030504020204" pitchFamily="34" charset="0"/>
                <a:cs typeface="Lucida Sans Unicode" panose="020B0602030504020204" pitchFamily="34" charset="0"/>
              </a:rPr>
              <a:t>sually </a:t>
            </a:r>
            <a:r>
              <a:rPr lang="en-US" sz="1600" dirty="0">
                <a:latin typeface="Lucida Sans Unicode" panose="020B0602030504020204" pitchFamily="34" charset="0"/>
                <a:cs typeface="Lucida Sans Unicode" panose="020B0602030504020204" pitchFamily="34" charset="0"/>
              </a:rPr>
              <a:t>occurring during fetal development; before, during or shortly after birth; during infancy; or during early childhood.</a:t>
            </a:r>
          </a:p>
          <a:p>
            <a:pPr marL="285750" indent="-285750">
              <a:buFont typeface="Arial" panose="020B0604020202020204" pitchFamily="34" charset="0"/>
              <a:buChar char="•"/>
            </a:pPr>
            <a:endParaRPr lang="en-US" sz="20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sz="2000" dirty="0">
                <a:latin typeface="Lucida Sans Unicode" panose="020B0602030504020204" pitchFamily="34" charset="0"/>
                <a:cs typeface="Lucida Sans Unicode" panose="020B0602030504020204" pitchFamily="34" charset="0"/>
              </a:rPr>
              <a:t>Not progressive, nor </a:t>
            </a:r>
            <a:r>
              <a:rPr lang="en-US" sz="2000" dirty="0" smtClean="0">
                <a:latin typeface="Lucida Sans Unicode" panose="020B0602030504020204" pitchFamily="34" charset="0"/>
                <a:cs typeface="Lucida Sans Unicode" panose="020B0602030504020204" pitchFamily="34" charset="0"/>
              </a:rPr>
              <a:t>communicable.</a:t>
            </a:r>
          </a:p>
          <a:p>
            <a:pPr lvl="1"/>
            <a:r>
              <a:rPr lang="en-US" sz="1400" dirty="0" smtClean="0">
                <a:latin typeface="Lucida Sans Unicode" panose="020B0602030504020204" pitchFamily="34" charset="0"/>
                <a:cs typeface="Lucida Sans Unicode" panose="020B0602030504020204" pitchFamily="34" charset="0"/>
              </a:rPr>
              <a:t>(United </a:t>
            </a:r>
            <a:r>
              <a:rPr lang="en-US" sz="1400" dirty="0">
                <a:latin typeface="Lucida Sans Unicode" panose="020B0602030504020204" pitchFamily="34" charset="0"/>
                <a:cs typeface="Lucida Sans Unicode" panose="020B0602030504020204" pitchFamily="34" charset="0"/>
              </a:rPr>
              <a:t>Cerebral </a:t>
            </a:r>
            <a:r>
              <a:rPr lang="en-US" sz="1400" dirty="0" smtClean="0">
                <a:latin typeface="Lucida Sans Unicode" panose="020B0602030504020204" pitchFamily="34" charset="0"/>
                <a:cs typeface="Lucida Sans Unicode" panose="020B0602030504020204" pitchFamily="34" charset="0"/>
              </a:rPr>
              <a:t>Palsy, 2016)</a:t>
            </a:r>
            <a:endParaRPr lang="en-US" sz="14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0316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061" y="1776511"/>
            <a:ext cx="7889358" cy="5463034"/>
          </a:xfrm>
          <a:prstGeom prst="rect">
            <a:avLst/>
          </a:prstGeom>
          <a:noFill/>
        </p:spPr>
        <p:txBody>
          <a:bodyPr wrap="square" rtlCol="0">
            <a:spAutoFit/>
          </a:bodyPr>
          <a:lstStyle/>
          <a:p>
            <a:pPr marL="171450" lvl="0" indent="-171450">
              <a:buFont typeface="Arial" panose="020B0604020202020204" pitchFamily="34" charset="0"/>
              <a:buChar char="•"/>
            </a:pPr>
            <a:r>
              <a:rPr lang="en-US" sz="1100" dirty="0" err="1">
                <a:latin typeface="Lucida Sans Unicode" panose="020B0602030504020204" pitchFamily="34" charset="0"/>
                <a:cs typeface="Lucida Sans Unicode" panose="020B0602030504020204" pitchFamily="34" charset="0"/>
              </a:rPr>
              <a:t>Herskind</a:t>
            </a:r>
            <a:r>
              <a:rPr lang="en-US" sz="1100" dirty="0">
                <a:latin typeface="Lucida Sans Unicode" panose="020B0602030504020204" pitchFamily="34" charset="0"/>
                <a:cs typeface="Lucida Sans Unicode" panose="020B0602030504020204" pitchFamily="34" charset="0"/>
              </a:rPr>
              <a:t>, A., </a:t>
            </a:r>
            <a:r>
              <a:rPr lang="en-US" sz="1100" dirty="0" err="1">
                <a:latin typeface="Lucida Sans Unicode" panose="020B0602030504020204" pitchFamily="34" charset="0"/>
                <a:cs typeface="Lucida Sans Unicode" panose="020B0602030504020204" pitchFamily="34" charset="0"/>
              </a:rPr>
              <a:t>Griesen</a:t>
            </a:r>
            <a:r>
              <a:rPr lang="en-US" sz="1100" dirty="0">
                <a:latin typeface="Lucida Sans Unicode" panose="020B0602030504020204" pitchFamily="34" charset="0"/>
                <a:cs typeface="Lucida Sans Unicode" panose="020B0602030504020204" pitchFamily="34" charset="0"/>
              </a:rPr>
              <a:t>, G., &amp; Nielsen, J. B. (2014). Early identification and intervention in cerebral palsy. </a:t>
            </a:r>
            <a:r>
              <a:rPr lang="en-US" sz="1100" i="1" dirty="0">
                <a:latin typeface="Lucida Sans Unicode" panose="020B0602030504020204" pitchFamily="34" charset="0"/>
                <a:cs typeface="Lucida Sans Unicode" panose="020B0602030504020204" pitchFamily="34" charset="0"/>
              </a:rPr>
              <a:t>DEVELOPMENTAL MEDICINE &amp; CHILD NEUROLOGY</a:t>
            </a:r>
            <a:r>
              <a:rPr lang="en-US" sz="1100" dirty="0">
                <a:latin typeface="Lucida Sans Unicode" panose="020B0602030504020204" pitchFamily="34" charset="0"/>
                <a:cs typeface="Lucida Sans Unicode" panose="020B0602030504020204" pitchFamily="34" charset="0"/>
              </a:rPr>
              <a:t>. </a:t>
            </a:r>
            <a:r>
              <a:rPr lang="en-US" sz="1100" dirty="0" err="1">
                <a:latin typeface="Lucida Sans Unicode" panose="020B0602030504020204" pitchFamily="34" charset="0"/>
                <a:cs typeface="Lucida Sans Unicode" panose="020B0602030504020204" pitchFamily="34" charset="0"/>
              </a:rPr>
              <a:t>doi:DOI</a:t>
            </a:r>
            <a:r>
              <a:rPr lang="en-US" sz="1100" dirty="0">
                <a:latin typeface="Lucida Sans Unicode" panose="020B0602030504020204" pitchFamily="34" charset="0"/>
                <a:cs typeface="Lucida Sans Unicode" panose="020B0602030504020204" pitchFamily="34" charset="0"/>
              </a:rPr>
              <a:t>: </a:t>
            </a:r>
            <a:r>
              <a:rPr lang="en-US" sz="1100" dirty="0" smtClean="0">
                <a:latin typeface="Lucida Sans Unicode" panose="020B0602030504020204" pitchFamily="34" charset="0"/>
                <a:cs typeface="Lucida Sans Unicode" panose="020B0602030504020204" pitchFamily="34" charset="0"/>
              </a:rPr>
              <a:t>10.1111/dmcn.12531</a:t>
            </a:r>
            <a:endParaRPr lang="en-US" sz="11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endParaRPr lang="en-US" sz="1100" dirty="0" smtClean="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en-US" sz="1100" dirty="0" smtClean="0">
                <a:latin typeface="Lucida Sans Unicode" panose="020B0602030504020204" pitchFamily="34" charset="0"/>
                <a:cs typeface="Lucida Sans Unicode" panose="020B0602030504020204" pitchFamily="34" charset="0"/>
              </a:rPr>
              <a:t>Mayo </a:t>
            </a:r>
            <a:r>
              <a:rPr lang="en-US" sz="1100" dirty="0">
                <a:latin typeface="Lucida Sans Unicode" panose="020B0602030504020204" pitchFamily="34" charset="0"/>
                <a:cs typeface="Lucida Sans Unicode" panose="020B0602030504020204" pitchFamily="34" charset="0"/>
              </a:rPr>
              <a:t>Clinic Staff Print. (2016, August 25). Overview. Retrieved April 05, 2017, from </a:t>
            </a:r>
            <a:r>
              <a:rPr lang="en-US" sz="1100" dirty="0">
                <a:latin typeface="Lucida Sans Unicode" panose="020B0602030504020204" pitchFamily="34" charset="0"/>
                <a:cs typeface="Lucida Sans Unicode" panose="020B0602030504020204" pitchFamily="34" charset="0"/>
                <a:hlinkClick r:id="rId3"/>
              </a:rPr>
              <a:t>http://</a:t>
            </a:r>
            <a:r>
              <a:rPr lang="en-US" sz="1100" dirty="0" smtClean="0">
                <a:latin typeface="Lucida Sans Unicode" panose="020B0602030504020204" pitchFamily="34" charset="0"/>
                <a:cs typeface="Lucida Sans Unicode" panose="020B0602030504020204" pitchFamily="34" charset="0"/>
                <a:hlinkClick r:id="rId3"/>
              </a:rPr>
              <a:t>www.mayoclinic.org/diseases-conditions/cerebral-palsy/home/ovc-20236549</a:t>
            </a:r>
            <a:endParaRPr lang="en-US" sz="1100" dirty="0" smtClean="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sz="11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Morgan, C., </a:t>
            </a:r>
            <a:r>
              <a:rPr lang="en-US" sz="1100" dirty="0" err="1">
                <a:latin typeface="Lucida Sans Unicode" panose="020B0602030504020204" pitchFamily="34" charset="0"/>
                <a:cs typeface="Lucida Sans Unicode" panose="020B0602030504020204" pitchFamily="34" charset="0"/>
              </a:rPr>
              <a:t>Crowle</a:t>
            </a:r>
            <a:r>
              <a:rPr lang="en-US" sz="1100" dirty="0">
                <a:latin typeface="Lucida Sans Unicode" panose="020B0602030504020204" pitchFamily="34" charset="0"/>
                <a:cs typeface="Lucida Sans Unicode" panose="020B0602030504020204" pitchFamily="34" charset="0"/>
              </a:rPr>
              <a:t>, C., </a:t>
            </a:r>
            <a:r>
              <a:rPr lang="en-US" sz="1100" dirty="0" err="1">
                <a:latin typeface="Lucida Sans Unicode" panose="020B0602030504020204" pitchFamily="34" charset="0"/>
                <a:cs typeface="Lucida Sans Unicode" panose="020B0602030504020204" pitchFamily="34" charset="0"/>
              </a:rPr>
              <a:t>Goyen</a:t>
            </a:r>
            <a:r>
              <a:rPr lang="en-US" sz="1100" dirty="0">
                <a:latin typeface="Lucida Sans Unicode" panose="020B0602030504020204" pitchFamily="34" charset="0"/>
                <a:cs typeface="Lucida Sans Unicode" panose="020B0602030504020204" pitchFamily="34" charset="0"/>
              </a:rPr>
              <a:t>, T., Hardman, C., </a:t>
            </a:r>
            <a:r>
              <a:rPr lang="en-US" sz="1100" dirty="0" err="1">
                <a:latin typeface="Lucida Sans Unicode" panose="020B0602030504020204" pitchFamily="34" charset="0"/>
                <a:cs typeface="Lucida Sans Unicode" panose="020B0602030504020204" pitchFamily="34" charset="0"/>
              </a:rPr>
              <a:t>Jackman</a:t>
            </a:r>
            <a:r>
              <a:rPr lang="en-US" sz="1100" dirty="0">
                <a:latin typeface="Lucida Sans Unicode" panose="020B0602030504020204" pitchFamily="34" charset="0"/>
                <a:cs typeface="Lucida Sans Unicode" panose="020B0602030504020204" pitchFamily="34" charset="0"/>
              </a:rPr>
              <a:t>, M., Novak, I., &amp; </a:t>
            </a:r>
            <a:r>
              <a:rPr lang="en-US" sz="1100" dirty="0" err="1">
                <a:latin typeface="Lucida Sans Unicode" panose="020B0602030504020204" pitchFamily="34" charset="0"/>
                <a:cs typeface="Lucida Sans Unicode" panose="020B0602030504020204" pitchFamily="34" charset="0"/>
              </a:rPr>
              <a:t>Badawi</a:t>
            </a:r>
            <a:r>
              <a:rPr lang="en-US" sz="1100" dirty="0">
                <a:latin typeface="Lucida Sans Unicode" panose="020B0602030504020204" pitchFamily="34" charset="0"/>
                <a:cs typeface="Lucida Sans Unicode" panose="020B0602030504020204" pitchFamily="34" charset="0"/>
              </a:rPr>
              <a:t>, N. (2015). Sensitivity and specificity of General Movements Assessment for diagnostic accuracy of detecting cerebral palsy early in an Australian context. </a:t>
            </a:r>
            <a:r>
              <a:rPr lang="en-US" sz="1100" i="1" dirty="0">
                <a:latin typeface="Lucida Sans Unicode" panose="020B0602030504020204" pitchFamily="34" charset="0"/>
                <a:cs typeface="Lucida Sans Unicode" panose="020B0602030504020204" pitchFamily="34" charset="0"/>
              </a:rPr>
              <a:t>Journal of </a:t>
            </a:r>
            <a:r>
              <a:rPr lang="en-US" sz="1100" i="1" dirty="0" err="1">
                <a:latin typeface="Lucida Sans Unicode" panose="020B0602030504020204" pitchFamily="34" charset="0"/>
                <a:cs typeface="Lucida Sans Unicode" panose="020B0602030504020204" pitchFamily="34" charset="0"/>
              </a:rPr>
              <a:t>Paediatrics</a:t>
            </a:r>
            <a:r>
              <a:rPr lang="en-US" sz="1100" i="1" dirty="0">
                <a:latin typeface="Lucida Sans Unicode" panose="020B0602030504020204" pitchFamily="34" charset="0"/>
                <a:cs typeface="Lucida Sans Unicode" panose="020B0602030504020204" pitchFamily="34" charset="0"/>
              </a:rPr>
              <a:t> and Child Health,</a:t>
            </a:r>
            <a:r>
              <a:rPr lang="en-US" sz="1100" dirty="0">
                <a:latin typeface="Lucida Sans Unicode" panose="020B0602030504020204" pitchFamily="34" charset="0"/>
                <a:cs typeface="Lucida Sans Unicode" panose="020B0602030504020204" pitchFamily="34" charset="0"/>
              </a:rPr>
              <a:t> </a:t>
            </a:r>
            <a:r>
              <a:rPr lang="en-US" sz="1100" i="1" dirty="0">
                <a:latin typeface="Lucida Sans Unicode" panose="020B0602030504020204" pitchFamily="34" charset="0"/>
                <a:cs typeface="Lucida Sans Unicode" panose="020B0602030504020204" pitchFamily="34" charset="0"/>
              </a:rPr>
              <a:t>52</a:t>
            </a:r>
            <a:r>
              <a:rPr lang="en-US" sz="1100" dirty="0">
                <a:latin typeface="Lucida Sans Unicode" panose="020B0602030504020204" pitchFamily="34" charset="0"/>
                <a:cs typeface="Lucida Sans Unicode" panose="020B0602030504020204" pitchFamily="34" charset="0"/>
              </a:rPr>
              <a:t>(1), 54-59. doi:10.1111/jpc.12995</a:t>
            </a:r>
          </a:p>
          <a:p>
            <a:pPr marL="285750" lvl="0" indent="-285750">
              <a:buFont typeface="Arial" panose="020B0604020202020204" pitchFamily="34" charset="0"/>
              <a:buChar char="•"/>
            </a:pPr>
            <a:endParaRPr lang="en-US" sz="11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Romeo, D. M., </a:t>
            </a:r>
            <a:r>
              <a:rPr lang="en-US" sz="1100" dirty="0" err="1">
                <a:latin typeface="Lucida Sans Unicode" panose="020B0602030504020204" pitchFamily="34" charset="0"/>
                <a:cs typeface="Lucida Sans Unicode" panose="020B0602030504020204" pitchFamily="34" charset="0"/>
              </a:rPr>
              <a:t>Guzzetta</a:t>
            </a:r>
            <a:r>
              <a:rPr lang="en-US" sz="1100" dirty="0">
                <a:latin typeface="Lucida Sans Unicode" panose="020B0602030504020204" pitchFamily="34" charset="0"/>
                <a:cs typeface="Lucida Sans Unicode" panose="020B0602030504020204" pitchFamily="34" charset="0"/>
              </a:rPr>
              <a:t>, A., </a:t>
            </a:r>
            <a:r>
              <a:rPr lang="en-US" sz="1100" dirty="0" err="1">
                <a:latin typeface="Lucida Sans Unicode" panose="020B0602030504020204" pitchFamily="34" charset="0"/>
                <a:cs typeface="Lucida Sans Unicode" panose="020B0602030504020204" pitchFamily="34" charset="0"/>
              </a:rPr>
              <a:t>Scoto</a:t>
            </a:r>
            <a:r>
              <a:rPr lang="en-US" sz="1100" dirty="0">
                <a:latin typeface="Lucida Sans Unicode" panose="020B0602030504020204" pitchFamily="34" charset="0"/>
                <a:cs typeface="Lucida Sans Unicode" panose="020B0602030504020204" pitchFamily="34" charset="0"/>
              </a:rPr>
              <a:t>, M., </a:t>
            </a:r>
            <a:r>
              <a:rPr lang="en-US" sz="1100" dirty="0" err="1">
                <a:latin typeface="Lucida Sans Unicode" panose="020B0602030504020204" pitchFamily="34" charset="0"/>
                <a:cs typeface="Lucida Sans Unicode" panose="020B0602030504020204" pitchFamily="34" charset="0"/>
              </a:rPr>
              <a:t>Cioni</a:t>
            </a:r>
            <a:r>
              <a:rPr lang="en-US" sz="1100" dirty="0">
                <a:latin typeface="Lucida Sans Unicode" panose="020B0602030504020204" pitchFamily="34" charset="0"/>
                <a:cs typeface="Lucida Sans Unicode" panose="020B0602030504020204" pitchFamily="34" charset="0"/>
              </a:rPr>
              <a:t>, M., </a:t>
            </a:r>
            <a:r>
              <a:rPr lang="en-US" sz="1100" dirty="0" err="1">
                <a:latin typeface="Lucida Sans Unicode" panose="020B0602030504020204" pitchFamily="34" charset="0"/>
                <a:cs typeface="Lucida Sans Unicode" panose="020B0602030504020204" pitchFamily="34" charset="0"/>
              </a:rPr>
              <a:t>Patusi</a:t>
            </a:r>
            <a:r>
              <a:rPr lang="en-US" sz="1100" dirty="0">
                <a:latin typeface="Lucida Sans Unicode" panose="020B0602030504020204" pitchFamily="34" charset="0"/>
                <a:cs typeface="Lucida Sans Unicode" panose="020B0602030504020204" pitchFamily="34" charset="0"/>
              </a:rPr>
              <a:t>, P., </a:t>
            </a:r>
            <a:r>
              <a:rPr lang="en-US" sz="1100" dirty="0" err="1">
                <a:latin typeface="Lucida Sans Unicode" panose="020B0602030504020204" pitchFamily="34" charset="0"/>
                <a:cs typeface="Lucida Sans Unicode" panose="020B0602030504020204" pitchFamily="34" charset="0"/>
              </a:rPr>
              <a:t>Mazzone</a:t>
            </a:r>
            <a:r>
              <a:rPr lang="en-US" sz="1100" dirty="0">
                <a:latin typeface="Lucida Sans Unicode" panose="020B0602030504020204" pitchFamily="34" charset="0"/>
                <a:cs typeface="Lucida Sans Unicode" panose="020B0602030504020204" pitchFamily="34" charset="0"/>
              </a:rPr>
              <a:t>, D., &amp; Romeo, M. G. (2008). Early neurologic assessment in preterm-infants: Integration of traditional neurologic examination and observation of general movements. </a:t>
            </a:r>
            <a:r>
              <a:rPr lang="en-US" sz="1100" i="1" dirty="0">
                <a:latin typeface="Lucida Sans Unicode" panose="020B0602030504020204" pitchFamily="34" charset="0"/>
                <a:cs typeface="Lucida Sans Unicode" panose="020B0602030504020204" pitchFamily="34" charset="0"/>
              </a:rPr>
              <a:t>European Journal of </a:t>
            </a:r>
            <a:r>
              <a:rPr lang="en-US" sz="1100" i="1" dirty="0" err="1">
                <a:latin typeface="Lucida Sans Unicode" panose="020B0602030504020204" pitchFamily="34" charset="0"/>
                <a:cs typeface="Lucida Sans Unicode" panose="020B0602030504020204" pitchFamily="34" charset="0"/>
              </a:rPr>
              <a:t>Paediatric</a:t>
            </a:r>
            <a:r>
              <a:rPr lang="en-US" sz="1100" i="1" dirty="0">
                <a:latin typeface="Lucida Sans Unicode" panose="020B0602030504020204" pitchFamily="34" charset="0"/>
                <a:cs typeface="Lucida Sans Unicode" panose="020B0602030504020204" pitchFamily="34" charset="0"/>
              </a:rPr>
              <a:t> Neurology,</a:t>
            </a:r>
            <a:r>
              <a:rPr lang="en-US" sz="1100" dirty="0">
                <a:latin typeface="Lucida Sans Unicode" panose="020B0602030504020204" pitchFamily="34" charset="0"/>
                <a:cs typeface="Lucida Sans Unicode" panose="020B0602030504020204" pitchFamily="34" charset="0"/>
              </a:rPr>
              <a:t> </a:t>
            </a:r>
            <a:r>
              <a:rPr lang="en-US" sz="1100" i="1" dirty="0">
                <a:latin typeface="Lucida Sans Unicode" panose="020B0602030504020204" pitchFamily="34" charset="0"/>
                <a:cs typeface="Lucida Sans Unicode" panose="020B0602030504020204" pitchFamily="34" charset="0"/>
              </a:rPr>
              <a:t>12</a:t>
            </a:r>
            <a:r>
              <a:rPr lang="en-US" sz="1100" dirty="0">
                <a:latin typeface="Lucida Sans Unicode" panose="020B0602030504020204" pitchFamily="34" charset="0"/>
                <a:cs typeface="Lucida Sans Unicode" panose="020B0602030504020204" pitchFamily="34" charset="0"/>
              </a:rPr>
              <a:t>(3), 183-189. </a:t>
            </a:r>
            <a:r>
              <a:rPr lang="en-US" sz="1100" dirty="0" smtClean="0">
                <a:latin typeface="Lucida Sans Unicode" panose="020B0602030504020204" pitchFamily="34" charset="0"/>
                <a:cs typeface="Lucida Sans Unicode" panose="020B0602030504020204" pitchFamily="34" charset="0"/>
              </a:rPr>
              <a:t>doi:10.1016/j.ejpn.2007.07.008</a:t>
            </a:r>
          </a:p>
          <a:p>
            <a:pPr lvl="0"/>
            <a:endParaRPr lang="en-US" sz="11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Romeo, D. M., Ricci, D., </a:t>
            </a:r>
            <a:r>
              <a:rPr lang="en-US" sz="1100" dirty="0" err="1">
                <a:latin typeface="Lucida Sans Unicode" panose="020B0602030504020204" pitchFamily="34" charset="0"/>
                <a:cs typeface="Lucida Sans Unicode" panose="020B0602030504020204" pitchFamily="34" charset="0"/>
              </a:rPr>
              <a:t>Haastert</a:t>
            </a:r>
            <a:r>
              <a:rPr lang="en-US" sz="1100" dirty="0">
                <a:latin typeface="Lucida Sans Unicode" panose="020B0602030504020204" pitchFamily="34" charset="0"/>
                <a:cs typeface="Lucida Sans Unicode" panose="020B0602030504020204" pitchFamily="34" charset="0"/>
              </a:rPr>
              <a:t>, I. C., </a:t>
            </a:r>
            <a:r>
              <a:rPr lang="en-US" sz="1100" dirty="0" err="1">
                <a:latin typeface="Lucida Sans Unicode" panose="020B0602030504020204" pitchFamily="34" charset="0"/>
                <a:cs typeface="Lucida Sans Unicode" panose="020B0602030504020204" pitchFamily="34" charset="0"/>
              </a:rPr>
              <a:t>Vries</a:t>
            </a:r>
            <a:r>
              <a:rPr lang="en-US" sz="1100" dirty="0">
                <a:latin typeface="Lucida Sans Unicode" panose="020B0602030504020204" pitchFamily="34" charset="0"/>
                <a:cs typeface="Lucida Sans Unicode" panose="020B0602030504020204" pitchFamily="34" charset="0"/>
              </a:rPr>
              <a:t>, L. S., </a:t>
            </a:r>
            <a:r>
              <a:rPr lang="en-US" sz="1100" dirty="0" err="1">
                <a:latin typeface="Lucida Sans Unicode" panose="020B0602030504020204" pitchFamily="34" charset="0"/>
                <a:cs typeface="Lucida Sans Unicode" panose="020B0602030504020204" pitchFamily="34" charset="0"/>
              </a:rPr>
              <a:t>Haataja</a:t>
            </a:r>
            <a:r>
              <a:rPr lang="en-US" sz="1100" dirty="0">
                <a:latin typeface="Lucida Sans Unicode" panose="020B0602030504020204" pitchFamily="34" charset="0"/>
                <a:cs typeface="Lucida Sans Unicode" panose="020B0602030504020204" pitchFamily="34" charset="0"/>
              </a:rPr>
              <a:t>, L., </a:t>
            </a:r>
            <a:r>
              <a:rPr lang="en-US" sz="1100" dirty="0" err="1">
                <a:latin typeface="Lucida Sans Unicode" panose="020B0602030504020204" pitchFamily="34" charset="0"/>
                <a:cs typeface="Lucida Sans Unicode" panose="020B0602030504020204" pitchFamily="34" charset="0"/>
              </a:rPr>
              <a:t>Brogna</a:t>
            </a:r>
            <a:r>
              <a:rPr lang="en-US" sz="1100" dirty="0">
                <a:latin typeface="Lucida Sans Unicode" panose="020B0602030504020204" pitchFamily="34" charset="0"/>
                <a:cs typeface="Lucida Sans Unicode" panose="020B0602030504020204" pitchFamily="34" charset="0"/>
              </a:rPr>
              <a:t>, C. </a:t>
            </a:r>
            <a:r>
              <a:rPr lang="en-US" sz="1100" dirty="0" err="1">
                <a:latin typeface="Lucida Sans Unicode" panose="020B0602030504020204" pitchFamily="34" charset="0"/>
                <a:cs typeface="Lucida Sans Unicode" panose="020B0602030504020204" pitchFamily="34" charset="0"/>
              </a:rPr>
              <a:t>Mercuri</a:t>
            </a:r>
            <a:r>
              <a:rPr lang="en-US" sz="1100" dirty="0">
                <a:latin typeface="Lucida Sans Unicode" panose="020B0602030504020204" pitchFamily="34" charset="0"/>
                <a:cs typeface="Lucida Sans Unicode" panose="020B0602030504020204" pitchFamily="34" charset="0"/>
              </a:rPr>
              <a:t>, E. (2012). Neurologic Assessment Tool for Screening Preterm Infants at Term Age. </a:t>
            </a:r>
            <a:r>
              <a:rPr lang="en-US" sz="1100" i="1" dirty="0">
                <a:latin typeface="Lucida Sans Unicode" panose="020B0602030504020204" pitchFamily="34" charset="0"/>
                <a:cs typeface="Lucida Sans Unicode" panose="020B0602030504020204" pitchFamily="34" charset="0"/>
              </a:rPr>
              <a:t>The Journal of Pediatrics,</a:t>
            </a:r>
            <a:r>
              <a:rPr lang="en-US" sz="1100" dirty="0">
                <a:latin typeface="Lucida Sans Unicode" panose="020B0602030504020204" pitchFamily="34" charset="0"/>
                <a:cs typeface="Lucida Sans Unicode" panose="020B0602030504020204" pitchFamily="34" charset="0"/>
              </a:rPr>
              <a:t> </a:t>
            </a:r>
            <a:r>
              <a:rPr lang="en-US" sz="1100" i="1" dirty="0">
                <a:latin typeface="Lucida Sans Unicode" panose="020B0602030504020204" pitchFamily="34" charset="0"/>
                <a:cs typeface="Lucida Sans Unicode" panose="020B0602030504020204" pitchFamily="34" charset="0"/>
              </a:rPr>
              <a:t>161</a:t>
            </a:r>
            <a:r>
              <a:rPr lang="en-US" sz="1100" dirty="0">
                <a:latin typeface="Lucida Sans Unicode" panose="020B0602030504020204" pitchFamily="34" charset="0"/>
                <a:cs typeface="Lucida Sans Unicode" panose="020B0602030504020204" pitchFamily="34" charset="0"/>
              </a:rPr>
              <a:t>(6), 1166-1168. </a:t>
            </a:r>
            <a:r>
              <a:rPr lang="en-US" sz="1100" dirty="0" smtClean="0">
                <a:latin typeface="Lucida Sans Unicode" panose="020B0602030504020204" pitchFamily="34" charset="0"/>
                <a:cs typeface="Lucida Sans Unicode" panose="020B0602030504020204" pitchFamily="34" charset="0"/>
              </a:rPr>
              <a:t>doi:10.1016/j.jpeds.2012.07.037</a:t>
            </a:r>
          </a:p>
          <a:p>
            <a:pPr marL="171450" indent="-171450">
              <a:buFont typeface="Arial" panose="020B0604020202020204" pitchFamily="34" charset="0"/>
              <a:buChar char="•"/>
            </a:pPr>
            <a:endParaRPr lang="en-US" sz="1100" dirty="0">
              <a:latin typeface="Lucida Sans Unicode" panose="020B0602030504020204" pitchFamily="34" charset="0"/>
              <a:cs typeface="Lucida Sans Unicode" panose="020B0602030504020204" pitchFamily="34" charset="0"/>
            </a:endParaRPr>
          </a:p>
          <a:p>
            <a:pPr marL="171450" lvl="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Romeo, D. M., Ricci, D., </a:t>
            </a:r>
            <a:r>
              <a:rPr lang="en-US" sz="1100" dirty="0" err="1">
                <a:latin typeface="Lucida Sans Unicode" panose="020B0602030504020204" pitchFamily="34" charset="0"/>
                <a:cs typeface="Lucida Sans Unicode" panose="020B0602030504020204" pitchFamily="34" charset="0"/>
              </a:rPr>
              <a:t>Brogna</a:t>
            </a:r>
            <a:r>
              <a:rPr lang="en-US" sz="1100" dirty="0">
                <a:latin typeface="Lucida Sans Unicode" panose="020B0602030504020204" pitchFamily="34" charset="0"/>
                <a:cs typeface="Lucida Sans Unicode" panose="020B0602030504020204" pitchFamily="34" charset="0"/>
              </a:rPr>
              <a:t>, C., &amp; </a:t>
            </a:r>
            <a:r>
              <a:rPr lang="en-US" sz="1100" dirty="0" err="1">
                <a:latin typeface="Lucida Sans Unicode" panose="020B0602030504020204" pitchFamily="34" charset="0"/>
                <a:cs typeface="Lucida Sans Unicode" panose="020B0602030504020204" pitchFamily="34" charset="0"/>
              </a:rPr>
              <a:t>Mercuri</a:t>
            </a:r>
            <a:r>
              <a:rPr lang="en-US" sz="1100" dirty="0">
                <a:latin typeface="Lucida Sans Unicode" panose="020B0602030504020204" pitchFamily="34" charset="0"/>
                <a:cs typeface="Lucida Sans Unicode" panose="020B0602030504020204" pitchFamily="34" charset="0"/>
              </a:rPr>
              <a:t>, E. (2015). Use of the Hammersmith Infant Neurological Examination in infants with cerebral palsy: a critical review of the literature. </a:t>
            </a:r>
            <a:r>
              <a:rPr lang="en-US" sz="1100" i="1" dirty="0">
                <a:latin typeface="Lucida Sans Unicode" panose="020B0602030504020204" pitchFamily="34" charset="0"/>
                <a:cs typeface="Lucida Sans Unicode" panose="020B0602030504020204" pitchFamily="34" charset="0"/>
              </a:rPr>
              <a:t>Developmental Medicine &amp; Child Neurology,</a:t>
            </a:r>
            <a:r>
              <a:rPr lang="en-US" sz="1100" dirty="0">
                <a:latin typeface="Lucida Sans Unicode" panose="020B0602030504020204" pitchFamily="34" charset="0"/>
                <a:cs typeface="Lucida Sans Unicode" panose="020B0602030504020204" pitchFamily="34" charset="0"/>
              </a:rPr>
              <a:t> </a:t>
            </a:r>
            <a:r>
              <a:rPr lang="en-US" sz="1100" i="1" dirty="0">
                <a:latin typeface="Lucida Sans Unicode" panose="020B0602030504020204" pitchFamily="34" charset="0"/>
                <a:cs typeface="Lucida Sans Unicode" panose="020B0602030504020204" pitchFamily="34" charset="0"/>
              </a:rPr>
              <a:t>58</a:t>
            </a:r>
            <a:r>
              <a:rPr lang="en-US" sz="1100" dirty="0">
                <a:latin typeface="Lucida Sans Unicode" panose="020B0602030504020204" pitchFamily="34" charset="0"/>
                <a:cs typeface="Lucida Sans Unicode" panose="020B0602030504020204" pitchFamily="34" charset="0"/>
              </a:rPr>
              <a:t>(3), 240-245. </a:t>
            </a:r>
            <a:r>
              <a:rPr lang="en-US" sz="1100" dirty="0" smtClean="0">
                <a:latin typeface="Lucida Sans Unicode" panose="020B0602030504020204" pitchFamily="34" charset="0"/>
                <a:cs typeface="Lucida Sans Unicode" panose="020B0602030504020204" pitchFamily="34" charset="0"/>
              </a:rPr>
              <a:t>doi:10.1111/dmcn.12876</a:t>
            </a:r>
            <a:endParaRPr lang="en-US" sz="1100" dirty="0" smtClean="0">
              <a:latin typeface="Lucida Sans Unicode" panose="020B0602030504020204" pitchFamily="34" charset="0"/>
              <a:cs typeface="Lucida Sans Unicode" panose="020B0602030504020204" pitchFamily="34" charset="0"/>
            </a:endParaRPr>
          </a:p>
          <a:p>
            <a:pPr marL="171450" lvl="0" indent="-171450">
              <a:buFont typeface="Arial" panose="020B0604020202020204" pitchFamily="34" charset="0"/>
              <a:buChar char="•"/>
            </a:pPr>
            <a:endParaRPr lang="en-US" sz="1100" dirty="0">
              <a:latin typeface="Lucida Sans Unicode" panose="020B0602030504020204" pitchFamily="34" charset="0"/>
              <a:cs typeface="Lucida Sans Unicode" panose="020B0602030504020204" pitchFamily="34" charset="0"/>
            </a:endParaRPr>
          </a:p>
          <a:p>
            <a:pPr marL="171450" lvl="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The Sydney Children's Hospital Network. (2017). Grace Centre for Newborn Intensive Care at The Children's Hospital at </a:t>
            </a:r>
            <a:r>
              <a:rPr lang="en-US" sz="1100" dirty="0" err="1">
                <a:latin typeface="Lucida Sans Unicode" panose="020B0602030504020204" pitchFamily="34" charset="0"/>
                <a:cs typeface="Lucida Sans Unicode" panose="020B0602030504020204" pitchFamily="34" charset="0"/>
              </a:rPr>
              <a:t>Westmead</a:t>
            </a:r>
            <a:r>
              <a:rPr lang="en-US" sz="1100" dirty="0">
                <a:latin typeface="Lucida Sans Unicode" panose="020B0602030504020204" pitchFamily="34" charset="0"/>
                <a:cs typeface="Lucida Sans Unicode" panose="020B0602030504020204" pitchFamily="34" charset="0"/>
              </a:rPr>
              <a:t>. Retrieved April 05, 2017, from https://www.schn.health.nsw.gov.au/parents-and-carers/our-services/neonatal-intensive-care/chw</a:t>
            </a:r>
            <a:endParaRPr lang="en-US" sz="1100" dirty="0" smtClean="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sz="11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en-US" sz="1100" dirty="0">
                <a:latin typeface="Lucida Sans Unicode" panose="020B0602030504020204" pitchFamily="34" charset="0"/>
                <a:cs typeface="Lucida Sans Unicode" panose="020B0602030504020204" pitchFamily="34" charset="0"/>
              </a:rPr>
              <a:t>United Cerebral Palsy. (2016). Cerebral Palsy Fact Sheet - United Cerebral Palsy. Retrieved from http://ucp.org/wp-content/uploads/2013/02/cp-fact-sheet.pdf</a:t>
            </a:r>
          </a:p>
          <a:p>
            <a:endParaRPr lang="en-US" sz="1200" dirty="0">
              <a:latin typeface="Lucida Sans Unicode" panose="020B0602030504020204" pitchFamily="34" charset="0"/>
              <a:cs typeface="Lucida Sans Unicode" panose="020B0602030504020204" pitchFamily="34" charset="0"/>
            </a:endParaRPr>
          </a:p>
          <a:p>
            <a:endParaRPr lang="en-US" dirty="0"/>
          </a:p>
        </p:txBody>
      </p:sp>
      <p:sp>
        <p:nvSpPr>
          <p:cNvPr id="3" name="TextBox 2"/>
          <p:cNvSpPr txBox="1"/>
          <p:nvPr/>
        </p:nvSpPr>
        <p:spPr>
          <a:xfrm>
            <a:off x="384358" y="1253291"/>
            <a:ext cx="7601803"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References (continued)</a:t>
            </a:r>
            <a:endParaRPr lang="en-US" sz="28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949304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0" y="2161771"/>
            <a:ext cx="7607300" cy="3293209"/>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lvl="1"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According to the Centers for Disease Control and Prevention (CDC), each year about 10,000 babies born in the </a:t>
            </a:r>
            <a:r>
              <a:rPr lang="en-US" dirty="0" smtClean="0">
                <a:latin typeface="Lucida Sans Unicode" panose="020B0602030504020204" pitchFamily="34" charset="0"/>
                <a:cs typeface="Lucida Sans Unicode" panose="020B0602030504020204" pitchFamily="34" charset="0"/>
              </a:rPr>
              <a:t>U.S. will </a:t>
            </a:r>
            <a:r>
              <a:rPr lang="en-US" dirty="0">
                <a:latin typeface="Lucida Sans Unicode" panose="020B0602030504020204" pitchFamily="34" charset="0"/>
                <a:cs typeface="Lucida Sans Unicode" panose="020B0602030504020204" pitchFamily="34" charset="0"/>
              </a:rPr>
              <a:t>develop cerebral </a:t>
            </a:r>
            <a:r>
              <a:rPr lang="en-US" dirty="0" smtClean="0">
                <a:latin typeface="Lucida Sans Unicode" panose="020B0602030504020204" pitchFamily="34" charset="0"/>
                <a:cs typeface="Lucida Sans Unicode" panose="020B0602030504020204" pitchFamily="34" charset="0"/>
              </a:rPr>
              <a:t>palsy </a:t>
            </a:r>
            <a:r>
              <a:rPr lang="en-US" sz="1400" dirty="0">
                <a:latin typeface="Lucida Sans Unicode" panose="020B0602030504020204" pitchFamily="34" charset="0"/>
                <a:cs typeface="Lucida Sans Unicode" panose="020B0602030504020204" pitchFamily="34" charset="0"/>
              </a:rPr>
              <a:t>(United Cerebral Palsy, 2016</a:t>
            </a:r>
            <a:r>
              <a:rPr lang="en-US" sz="1400" dirty="0" smtClean="0">
                <a:latin typeface="Lucida Sans Unicode" panose="020B0602030504020204" pitchFamily="34" charset="0"/>
                <a:cs typeface="Lucida Sans Unicode" panose="020B0602030504020204" pitchFamily="34" charset="0"/>
              </a:rPr>
              <a:t>)</a:t>
            </a:r>
            <a:r>
              <a:rPr lang="en-US" dirty="0" smtClean="0">
                <a:latin typeface="Lucida Sans Unicode" panose="020B0602030504020204" pitchFamily="34" charset="0"/>
                <a:cs typeface="Lucida Sans Unicode" panose="020B0602030504020204" pitchFamily="34" charset="0"/>
              </a:rPr>
              <a:t>. </a:t>
            </a: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Cerebral Palsy (CP) occurs in 1-3% of live born infants. </a:t>
            </a:r>
            <a:r>
              <a:rPr lang="en-US" dirty="0" smtClean="0">
                <a:latin typeface="Lucida Sans Unicode" panose="020B0602030504020204" pitchFamily="34" charset="0"/>
                <a:cs typeface="Lucida Sans Unicode" panose="020B0602030504020204" pitchFamily="34" charset="0"/>
              </a:rPr>
              <a:t>This </a:t>
            </a:r>
            <a:r>
              <a:rPr lang="en-US" dirty="0">
                <a:latin typeface="Lucida Sans Unicode" panose="020B0602030504020204" pitchFamily="34" charset="0"/>
                <a:cs typeface="Lucida Sans Unicode" panose="020B0602030504020204" pitchFamily="34" charset="0"/>
              </a:rPr>
              <a:t>increases 8-40% </a:t>
            </a:r>
            <a:r>
              <a:rPr lang="en-US" dirty="0" smtClean="0">
                <a:latin typeface="Lucida Sans Unicode" panose="020B0602030504020204" pitchFamily="34" charset="0"/>
                <a:cs typeface="Lucida Sans Unicode" panose="020B0602030504020204" pitchFamily="34" charset="0"/>
              </a:rPr>
              <a:t>in preterm infants. </a:t>
            </a:r>
            <a:r>
              <a:rPr lang="en-US" sz="1400" dirty="0" smtClean="0">
                <a:latin typeface="Lucida Sans Unicode" panose="020B0602030504020204" pitchFamily="34" charset="0"/>
                <a:cs typeface="Lucida Sans Unicode" panose="020B0602030504020204" pitchFamily="34" charset="0"/>
              </a:rPr>
              <a:t>(Bosanquet</a:t>
            </a:r>
            <a:r>
              <a:rPr lang="en-US" sz="1400" dirty="0">
                <a:latin typeface="Lucida Sans Unicode" panose="020B0602030504020204" pitchFamily="34" charset="0"/>
                <a:cs typeface="Lucida Sans Unicode" panose="020B0602030504020204" pitchFamily="34" charset="0"/>
              </a:rPr>
              <a:t>, M., Copeland, L., Ware, R., &amp; Boyd, </a:t>
            </a:r>
            <a:r>
              <a:rPr lang="en-US" sz="1400" dirty="0" smtClean="0">
                <a:latin typeface="Lucida Sans Unicode" panose="020B0602030504020204" pitchFamily="34" charset="0"/>
                <a:cs typeface="Lucida Sans Unicode" panose="020B0602030504020204" pitchFamily="34" charset="0"/>
              </a:rPr>
              <a:t>R., 2013)</a:t>
            </a: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Cerebral palsy is typically diagnosed 18 months after a child is born because signs and symptoms aren’t immediately obvious.</a:t>
            </a:r>
          </a:p>
          <a:p>
            <a:pPr lvl="1"/>
            <a:r>
              <a:rPr lang="en-US" sz="1400" dirty="0" smtClean="0">
                <a:latin typeface="Lucida Sans Unicode" panose="020B0602030504020204" pitchFamily="34" charset="0"/>
                <a:cs typeface="Lucida Sans Unicode" panose="020B0602030504020204" pitchFamily="34" charset="0"/>
              </a:rPr>
              <a:t>(Cerebral </a:t>
            </a:r>
            <a:r>
              <a:rPr lang="en-US" sz="1400" dirty="0">
                <a:latin typeface="Lucida Sans Unicode" panose="020B0602030504020204" pitchFamily="34" charset="0"/>
                <a:cs typeface="Lucida Sans Unicode" panose="020B0602030504020204" pitchFamily="34" charset="0"/>
              </a:rPr>
              <a:t>Palsy </a:t>
            </a:r>
            <a:r>
              <a:rPr lang="en-US" sz="1400" dirty="0" smtClean="0">
                <a:latin typeface="Lucida Sans Unicode" panose="020B0602030504020204" pitchFamily="34" charset="0"/>
                <a:cs typeface="Lucida Sans Unicode" panose="020B0602030504020204" pitchFamily="34" charset="0"/>
              </a:rPr>
              <a:t>Guide, 2016)</a:t>
            </a:r>
            <a:endParaRPr lang="en-US" sz="1400"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1079500" y="1435100"/>
            <a:ext cx="71628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Cerebral Palsy in the United States</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67302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611" y="2875164"/>
            <a:ext cx="6946900" cy="261610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Lucida Sans Unicode" panose="020B0602030504020204" pitchFamily="34" charset="0"/>
                <a:cs typeface="Lucida Sans Unicode" panose="020B0602030504020204" pitchFamily="34" charset="0"/>
              </a:rPr>
              <a:t>It can lead to the referral for early intervention </a:t>
            </a:r>
            <a:r>
              <a:rPr lang="en-US" sz="2000" dirty="0" smtClean="0">
                <a:latin typeface="Lucida Sans Unicode" panose="020B0602030504020204" pitchFamily="34" charset="0"/>
                <a:cs typeface="Lucida Sans Unicode" panose="020B0602030504020204" pitchFamily="34" charset="0"/>
              </a:rPr>
              <a:t>services. </a:t>
            </a:r>
          </a:p>
          <a:p>
            <a:pPr marL="457200" indent="-457200">
              <a:buFont typeface="Arial" panose="020B0604020202020204" pitchFamily="34" charset="0"/>
              <a:buChar char="•"/>
            </a:pPr>
            <a:endParaRPr lang="en-US" sz="2000" dirty="0">
              <a:latin typeface="Lucida Sans Unicode" panose="020B0602030504020204" pitchFamily="34" charset="0"/>
              <a:cs typeface="Lucida Sans Unicode" panose="020B0602030504020204" pitchFamily="34" charset="0"/>
            </a:endParaRPr>
          </a:p>
          <a:p>
            <a:pPr marL="457200" indent="-457200">
              <a:buFont typeface="Arial" panose="020B0604020202020204" pitchFamily="34" charset="0"/>
              <a:buChar char="•"/>
            </a:pPr>
            <a:r>
              <a:rPr lang="en-US" sz="2000" dirty="0" smtClean="0">
                <a:latin typeface="Lucida Sans Unicode" panose="020B0602030504020204" pitchFamily="34" charset="0"/>
                <a:cs typeface="Lucida Sans Unicode" panose="020B0602030504020204" pitchFamily="34" charset="0"/>
              </a:rPr>
              <a:t>Early intervention aims to maximize motor and cognitive outcomes and the opportunities for appropriate support to families.</a:t>
            </a:r>
          </a:p>
          <a:p>
            <a:endParaRPr lang="en-US" sz="2000" dirty="0" smtClean="0">
              <a:latin typeface="Lucida Sans Unicode" panose="020B0602030504020204" pitchFamily="34" charset="0"/>
              <a:cs typeface="Lucida Sans Unicode" panose="020B0602030504020204" pitchFamily="34" charset="0"/>
            </a:endParaRPr>
          </a:p>
          <a:p>
            <a:r>
              <a:rPr lang="en-US" sz="1200" dirty="0" smtClean="0">
                <a:latin typeface="Lucida Sans Unicode" panose="020B0602030504020204" pitchFamily="34" charset="0"/>
                <a:cs typeface="Lucida Sans Unicode" panose="020B0602030504020204" pitchFamily="34" charset="0"/>
              </a:rPr>
              <a:t>(</a:t>
            </a:r>
            <a:r>
              <a:rPr lang="en-US" sz="1200" dirty="0">
                <a:latin typeface="Lucida Sans Unicode" panose="020B0602030504020204" pitchFamily="34" charset="0"/>
                <a:cs typeface="Lucida Sans Unicode" panose="020B0602030504020204" pitchFamily="34" charset="0"/>
              </a:rPr>
              <a:t>Romeo, D. M., Ricci, D., </a:t>
            </a:r>
            <a:r>
              <a:rPr lang="en-US" sz="1200" dirty="0" err="1">
                <a:latin typeface="Lucida Sans Unicode" panose="020B0602030504020204" pitchFamily="34" charset="0"/>
                <a:cs typeface="Lucida Sans Unicode" panose="020B0602030504020204" pitchFamily="34" charset="0"/>
              </a:rPr>
              <a:t>Brogna</a:t>
            </a:r>
            <a:r>
              <a:rPr lang="en-US" sz="1200" dirty="0">
                <a:latin typeface="Lucida Sans Unicode" panose="020B0602030504020204" pitchFamily="34" charset="0"/>
                <a:cs typeface="Lucida Sans Unicode" panose="020B0602030504020204" pitchFamily="34" charset="0"/>
              </a:rPr>
              <a:t>, C., &amp; </a:t>
            </a:r>
            <a:r>
              <a:rPr lang="en-US" sz="1200" dirty="0" err="1">
                <a:latin typeface="Lucida Sans Unicode" panose="020B0602030504020204" pitchFamily="34" charset="0"/>
                <a:cs typeface="Lucida Sans Unicode" panose="020B0602030504020204" pitchFamily="34" charset="0"/>
              </a:rPr>
              <a:t>Mercuri</a:t>
            </a:r>
            <a:r>
              <a:rPr lang="en-US" sz="1200" dirty="0">
                <a:latin typeface="Lucida Sans Unicode" panose="020B0602030504020204" pitchFamily="34" charset="0"/>
                <a:cs typeface="Lucida Sans Unicode" panose="020B0602030504020204" pitchFamily="34" charset="0"/>
              </a:rPr>
              <a:t>, E. </a:t>
            </a:r>
            <a:r>
              <a:rPr lang="en-US" sz="1200" dirty="0" smtClean="0">
                <a:latin typeface="Lucida Sans Unicode" panose="020B0602030504020204" pitchFamily="34" charset="0"/>
                <a:cs typeface="Lucida Sans Unicode" panose="020B0602030504020204" pitchFamily="34" charset="0"/>
              </a:rPr>
              <a:t>,2015;  Morgan, C., </a:t>
            </a:r>
            <a:r>
              <a:rPr lang="en-US" sz="1200" dirty="0" err="1" smtClean="0">
                <a:latin typeface="Lucida Sans Unicode" panose="020B0602030504020204" pitchFamily="34" charset="0"/>
                <a:cs typeface="Lucida Sans Unicode" panose="020B0602030504020204" pitchFamily="34" charset="0"/>
              </a:rPr>
              <a:t>Crowle</a:t>
            </a:r>
            <a:r>
              <a:rPr lang="en-US" sz="1200" dirty="0" smtClean="0">
                <a:latin typeface="Lucida Sans Unicode" panose="020B0602030504020204" pitchFamily="34" charset="0"/>
                <a:cs typeface="Lucida Sans Unicode" panose="020B0602030504020204" pitchFamily="34" charset="0"/>
              </a:rPr>
              <a:t>, C., </a:t>
            </a:r>
            <a:r>
              <a:rPr lang="en-US" sz="1200" dirty="0" err="1" smtClean="0">
                <a:latin typeface="Lucida Sans Unicode" panose="020B0602030504020204" pitchFamily="34" charset="0"/>
                <a:cs typeface="Lucida Sans Unicode" panose="020B0602030504020204" pitchFamily="34" charset="0"/>
              </a:rPr>
              <a:t>Goyen</a:t>
            </a:r>
            <a:r>
              <a:rPr lang="en-US" sz="1200" dirty="0" smtClean="0">
                <a:latin typeface="Lucida Sans Unicode" panose="020B0602030504020204" pitchFamily="34" charset="0"/>
                <a:cs typeface="Lucida Sans Unicode" panose="020B0602030504020204" pitchFamily="34" charset="0"/>
              </a:rPr>
              <a:t>, T., Hardman, C., </a:t>
            </a:r>
            <a:r>
              <a:rPr lang="en-US" sz="1200" dirty="0" err="1" smtClean="0">
                <a:latin typeface="Lucida Sans Unicode" panose="020B0602030504020204" pitchFamily="34" charset="0"/>
                <a:cs typeface="Lucida Sans Unicode" panose="020B0602030504020204" pitchFamily="34" charset="0"/>
              </a:rPr>
              <a:t>Jackman</a:t>
            </a:r>
            <a:r>
              <a:rPr lang="en-US" sz="1200" dirty="0" smtClean="0">
                <a:latin typeface="Lucida Sans Unicode" panose="020B0602030504020204" pitchFamily="34" charset="0"/>
                <a:cs typeface="Lucida Sans Unicode" panose="020B0602030504020204" pitchFamily="34" charset="0"/>
              </a:rPr>
              <a:t>, M., Novak, I., &amp; </a:t>
            </a:r>
            <a:r>
              <a:rPr lang="en-US" sz="1200" dirty="0" err="1" smtClean="0">
                <a:latin typeface="Lucida Sans Unicode" panose="020B0602030504020204" pitchFamily="34" charset="0"/>
                <a:cs typeface="Lucida Sans Unicode" panose="020B0602030504020204" pitchFamily="34" charset="0"/>
              </a:rPr>
              <a:t>Badawi</a:t>
            </a:r>
            <a:r>
              <a:rPr lang="en-US" sz="1200" dirty="0" smtClean="0">
                <a:latin typeface="Lucida Sans Unicode" panose="020B0602030504020204" pitchFamily="34" charset="0"/>
                <a:cs typeface="Lucida Sans Unicode" panose="020B0602030504020204" pitchFamily="34" charset="0"/>
              </a:rPr>
              <a:t>, N. , 2015)</a:t>
            </a:r>
            <a:r>
              <a:rPr lang="en-US" sz="1200" b="1" dirty="0" smtClean="0">
                <a:latin typeface="Lucida Sans Unicode" panose="020B0602030504020204" pitchFamily="34" charset="0"/>
                <a:cs typeface="Lucida Sans Unicode" panose="020B0602030504020204" pitchFamily="34" charset="0"/>
              </a:rPr>
              <a:t>  </a:t>
            </a:r>
            <a:r>
              <a:rPr lang="en-US" sz="1200" dirty="0" smtClean="0">
                <a:latin typeface="Lucida Sans Unicode" panose="020B0602030504020204" pitchFamily="34" charset="0"/>
                <a:cs typeface="Lucida Sans Unicode" panose="020B0602030504020204" pitchFamily="34" charset="0"/>
              </a:rPr>
              <a:t>. </a:t>
            </a:r>
            <a:endParaRPr lang="en-US" sz="1200"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1135611" y="1447800"/>
            <a:ext cx="69596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Why is early detection in Cerebral </a:t>
            </a:r>
            <a:r>
              <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a:t>
            </a: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alsy important?</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42175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00" y="2390157"/>
            <a:ext cx="7594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At this time, there is </a:t>
            </a:r>
            <a:r>
              <a:rPr lang="en-US" b="1" dirty="0">
                <a:latin typeface="Lucida Sans Unicode" panose="020B0602030504020204" pitchFamily="34" charset="0"/>
                <a:cs typeface="Lucida Sans Unicode" panose="020B0602030504020204" pitchFamily="34" charset="0"/>
              </a:rPr>
              <a:t>no cure </a:t>
            </a:r>
            <a:r>
              <a:rPr lang="en-US" dirty="0">
                <a:latin typeface="Lucida Sans Unicode" panose="020B0602030504020204" pitchFamily="34" charset="0"/>
                <a:cs typeface="Lucida Sans Unicode" panose="020B0602030504020204" pitchFamily="34" charset="0"/>
              </a:rPr>
              <a:t>for the developmental brain damage that causes cerebral palsy.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Early intervention is a system of therapeutic/rehab services for children under the age of three with developmental delays/disabilities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Early intervention can lead to a more typical and improved quality of life. </a:t>
            </a:r>
            <a:r>
              <a:rPr lang="en-US" sz="1400" dirty="0" smtClean="0">
                <a:latin typeface="Lucida Sans Unicode" panose="020B0602030504020204" pitchFamily="34" charset="0"/>
                <a:cs typeface="Lucida Sans Unicode" panose="020B0602030504020204" pitchFamily="34" charset="0"/>
              </a:rPr>
              <a:t>(Center </a:t>
            </a:r>
            <a:r>
              <a:rPr lang="en-US" sz="1400" dirty="0">
                <a:latin typeface="Lucida Sans Unicode" panose="020B0602030504020204" pitchFamily="34" charset="0"/>
                <a:cs typeface="Lucida Sans Unicode" panose="020B0602030504020204" pitchFamily="34" charset="0"/>
              </a:rPr>
              <a:t>for Parent Information and </a:t>
            </a:r>
            <a:r>
              <a:rPr lang="en-US" sz="1400" dirty="0" smtClean="0">
                <a:latin typeface="Lucida Sans Unicode" panose="020B0602030504020204" pitchFamily="34" charset="0"/>
                <a:cs typeface="Lucida Sans Unicode" panose="020B0602030504020204" pitchFamily="34" charset="0"/>
              </a:rPr>
              <a:t>Resources, 2014</a:t>
            </a:r>
            <a:r>
              <a:rPr lang="en-US" sz="1400" dirty="0">
                <a:latin typeface="Lucida Sans Unicode" panose="020B0602030504020204" pitchFamily="34" charset="0"/>
                <a:cs typeface="Lucida Sans Unicode" panose="020B0602030504020204" pitchFamily="34" charset="0"/>
              </a:rPr>
              <a:t>).</a:t>
            </a:r>
          </a:p>
        </p:txBody>
      </p:sp>
      <p:pic>
        <p:nvPicPr>
          <p:cNvPr id="3" name="Picture 2"/>
          <p:cNvPicPr>
            <a:picLocks noChangeAspect="1"/>
          </p:cNvPicPr>
          <p:nvPr/>
        </p:nvPicPr>
        <p:blipFill>
          <a:blip r:embed="rId3"/>
          <a:stretch>
            <a:fillRect/>
          </a:stretch>
        </p:blipFill>
        <p:spPr>
          <a:xfrm>
            <a:off x="1300465" y="4975480"/>
            <a:ext cx="6200169" cy="1591194"/>
          </a:xfrm>
          <a:prstGeom prst="rect">
            <a:avLst/>
          </a:prstGeom>
        </p:spPr>
      </p:pic>
      <p:sp>
        <p:nvSpPr>
          <p:cNvPr id="4" name="TextBox 3"/>
          <p:cNvSpPr txBox="1"/>
          <p:nvPr/>
        </p:nvSpPr>
        <p:spPr>
          <a:xfrm>
            <a:off x="749300" y="1612900"/>
            <a:ext cx="73025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Early Intervention</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5" name="TextBox 4"/>
          <p:cNvSpPr txBox="1"/>
          <p:nvPr/>
        </p:nvSpPr>
        <p:spPr>
          <a:xfrm>
            <a:off x="2360448" y="6488668"/>
            <a:ext cx="5691352" cy="261610"/>
          </a:xfrm>
          <a:prstGeom prst="rect">
            <a:avLst/>
          </a:prstGeom>
          <a:noFill/>
        </p:spPr>
        <p:txBody>
          <a:bodyPr wrap="square" rtlCol="0">
            <a:spAutoFit/>
          </a:bodyPr>
          <a:lstStyle/>
          <a:p>
            <a:r>
              <a:rPr lang="en-US" sz="1100" dirty="0" smtClean="0">
                <a:latin typeface="Lucida Sans Unicode" panose="020B0602030504020204" pitchFamily="34" charset="0"/>
                <a:cs typeface="Lucida Sans Unicode" panose="020B0602030504020204" pitchFamily="34" charset="0"/>
              </a:rPr>
              <a:t>(Government</a:t>
            </a:r>
            <a:r>
              <a:rPr lang="en-US" sz="1100" dirty="0">
                <a:latin typeface="Lucida Sans Unicode" panose="020B0602030504020204" pitchFamily="34" charset="0"/>
                <a:cs typeface="Lucida Sans Unicode" panose="020B0602030504020204" pitchFamily="34" charset="0"/>
              </a:rPr>
              <a:t>, P. W. </a:t>
            </a:r>
            <a:r>
              <a:rPr lang="en-US" sz="1100" dirty="0" smtClean="0">
                <a:latin typeface="Lucida Sans Unicode" panose="020B0602030504020204" pitchFamily="34" charset="0"/>
                <a:cs typeface="Lucida Sans Unicode" panose="020B0602030504020204" pitchFamily="34" charset="0"/>
              </a:rPr>
              <a:t>, 2017</a:t>
            </a:r>
            <a:r>
              <a:rPr lang="en-US" sz="1100" dirty="0">
                <a:latin typeface="Lucida Sans Unicode" panose="020B0602030504020204" pitchFamily="34" charset="0"/>
                <a:cs typeface="Lucida Sans Unicode" panose="020B0602030504020204" pitchFamily="34" charset="0"/>
              </a:rPr>
              <a:t>).</a:t>
            </a:r>
            <a:endParaRPr lang="en-US" sz="1100" dirty="0"/>
          </a:p>
        </p:txBody>
      </p:sp>
    </p:spTree>
    <p:extLst>
      <p:ext uri="{BB962C8B-B14F-4D97-AF65-F5344CB8AC3E}">
        <p14:creationId xmlns:p14="http://schemas.microsoft.com/office/powerpoint/2010/main" val="249024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2617857"/>
            <a:ext cx="82550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Lucida Sans Unicode" panose="020B0602030504020204" pitchFamily="34" charset="0"/>
                <a:cs typeface="Lucida Sans Unicode" panose="020B0602030504020204" pitchFamily="34" charset="0"/>
              </a:rPr>
              <a:t>Through the General Movements Assessment (GMA) and the Hammersmith Infant Neurological Examination (HINE). </a:t>
            </a:r>
          </a:p>
        </p:txBody>
      </p:sp>
      <p:sp>
        <p:nvSpPr>
          <p:cNvPr id="3" name="TextBox 2"/>
          <p:cNvSpPr txBox="1"/>
          <p:nvPr/>
        </p:nvSpPr>
        <p:spPr>
          <a:xfrm>
            <a:off x="457200" y="1600200"/>
            <a:ext cx="78105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How Can We Detect CP in infants?</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pic>
        <p:nvPicPr>
          <p:cNvPr id="4" name="Picture 2" descr="Image result for general movements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3465185"/>
            <a:ext cx="2819400" cy="2346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6091518"/>
            <a:ext cx="4612341" cy="261610"/>
          </a:xfrm>
          <a:prstGeom prst="rect">
            <a:avLst/>
          </a:prstGeom>
          <a:noFill/>
        </p:spPr>
        <p:txBody>
          <a:bodyPr wrap="square" rtlCol="0">
            <a:spAutoFit/>
          </a:bodyPr>
          <a:lstStyle/>
          <a:p>
            <a:pPr algn="ctr"/>
            <a:r>
              <a:rPr lang="en-US" sz="1100" dirty="0" smtClean="0">
                <a:latin typeface="Lucida Sans Unicode" panose="020B0602030504020204" pitchFamily="34" charset="0"/>
                <a:cs typeface="Lucida Sans Unicode" panose="020B0602030504020204" pitchFamily="34" charset="0"/>
              </a:rPr>
              <a:t>(Einspieler</a:t>
            </a:r>
            <a:r>
              <a:rPr lang="en-US" sz="1100" dirty="0">
                <a:latin typeface="Lucida Sans Unicode" panose="020B0602030504020204" pitchFamily="34" charset="0"/>
                <a:cs typeface="Lucida Sans Unicode" panose="020B0602030504020204" pitchFamily="34" charset="0"/>
              </a:rPr>
              <a:t>, D. C. </a:t>
            </a:r>
            <a:r>
              <a:rPr lang="en-US" sz="1100" dirty="0" smtClean="0">
                <a:latin typeface="Lucida Sans Unicode" panose="020B0602030504020204" pitchFamily="34" charset="0"/>
                <a:cs typeface="Lucida Sans Unicode" panose="020B0602030504020204" pitchFamily="34" charset="0"/>
              </a:rPr>
              <a:t>,2009)</a:t>
            </a:r>
            <a:endParaRPr lang="en-US" sz="1100" dirty="0"/>
          </a:p>
        </p:txBody>
      </p:sp>
    </p:spTree>
    <p:extLst>
      <p:ext uri="{BB962C8B-B14F-4D97-AF65-F5344CB8AC3E}">
        <p14:creationId xmlns:p14="http://schemas.microsoft.com/office/powerpoint/2010/main" val="93765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100" y="2612011"/>
            <a:ext cx="74041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Lucida Sans Unicode" panose="020B0602030504020204" pitchFamily="34" charset="0"/>
                <a:cs typeface="Lucida Sans Unicode" panose="020B0602030504020204" pitchFamily="34" charset="0"/>
              </a:rPr>
              <a:t>The </a:t>
            </a:r>
            <a:r>
              <a:rPr lang="en-US" dirty="0">
                <a:latin typeface="Lucida Sans Unicode" panose="020B0602030504020204" pitchFamily="34" charset="0"/>
                <a:cs typeface="Lucida Sans Unicode" panose="020B0602030504020204" pitchFamily="34" charset="0"/>
              </a:rPr>
              <a:t>General Movements Assessment is used to determine the quality of an infant’s </a:t>
            </a:r>
            <a:r>
              <a:rPr lang="en-US" dirty="0" smtClean="0">
                <a:latin typeface="Lucida Sans Unicode" panose="020B0602030504020204" pitchFamily="34" charset="0"/>
                <a:cs typeface="Lucida Sans Unicode" panose="020B0602030504020204" pitchFamily="34" charset="0"/>
              </a:rPr>
              <a:t>movement</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smtClean="0">
                <a:latin typeface="Lucida Sans Unicode" panose="020B0602030504020204" pitchFamily="34" charset="0"/>
                <a:cs typeface="Lucida Sans Unicode" panose="020B0602030504020204" pitchFamily="34" charset="0"/>
              </a:rPr>
              <a:t>Indicates </a:t>
            </a:r>
            <a:r>
              <a:rPr lang="en-US" dirty="0">
                <a:latin typeface="Lucida Sans Unicode" panose="020B0602030504020204" pitchFamily="34" charset="0"/>
                <a:cs typeface="Lucida Sans Unicode" panose="020B0602030504020204" pitchFamily="34" charset="0"/>
              </a:rPr>
              <a:t>absent or abnormal (fidgety) general movements. </a:t>
            </a:r>
            <a:endParaRPr lang="en-US" dirty="0" smtClean="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The assessment can be completed from birth to 20 weeks of </a:t>
            </a:r>
            <a:r>
              <a:rPr lang="en-US" dirty="0" smtClean="0">
                <a:latin typeface="Lucida Sans Unicode" panose="020B0602030504020204" pitchFamily="34" charset="0"/>
                <a:cs typeface="Lucida Sans Unicode" panose="020B0602030504020204" pitchFamily="34" charset="0"/>
              </a:rPr>
              <a:t>age </a:t>
            </a:r>
            <a:r>
              <a:rPr lang="en-US" sz="1100" dirty="0" smtClean="0">
                <a:latin typeface="Lucida Sans Unicode" panose="020B0602030504020204" pitchFamily="34" charset="0"/>
                <a:cs typeface="Lucida Sans Unicode" panose="020B0602030504020204" pitchFamily="34" charset="0"/>
              </a:rPr>
              <a:t>(Alliance</a:t>
            </a:r>
            <a:r>
              <a:rPr lang="en-US" sz="1100" dirty="0">
                <a:latin typeface="Lucida Sans Unicode" panose="020B0602030504020204" pitchFamily="34" charset="0"/>
                <a:cs typeface="Lucida Sans Unicode" panose="020B0602030504020204" pitchFamily="34" charset="0"/>
              </a:rPr>
              <a:t>, C. P. , 2016</a:t>
            </a:r>
            <a:r>
              <a:rPr lang="en-US" sz="1100" dirty="0" smtClean="0"/>
              <a:t>).</a:t>
            </a:r>
            <a:endParaRPr lang="en-US" sz="1100" dirty="0"/>
          </a:p>
          <a:p>
            <a:r>
              <a:rPr lang="en-US" dirty="0" smtClean="0">
                <a:latin typeface="Lucida Sans Unicode" panose="020B0602030504020204" pitchFamily="34" charset="0"/>
                <a:cs typeface="Lucida Sans Unicode" panose="020B0602030504020204" pitchFamily="34" charset="0"/>
              </a:rPr>
              <a:t> </a:t>
            </a: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sp>
        <p:nvSpPr>
          <p:cNvPr id="3" name="TextBox 2"/>
          <p:cNvSpPr txBox="1"/>
          <p:nvPr/>
        </p:nvSpPr>
        <p:spPr>
          <a:xfrm>
            <a:off x="812800" y="1409700"/>
            <a:ext cx="75184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What is the General Movements Assessment (GMA)?</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a:stretch>
            <a:fillRect/>
          </a:stretch>
        </p:blipFill>
        <p:spPr>
          <a:xfrm>
            <a:off x="3246028" y="4937956"/>
            <a:ext cx="2341105" cy="1566351"/>
          </a:xfrm>
          <a:prstGeom prst="rect">
            <a:avLst/>
          </a:prstGeom>
        </p:spPr>
      </p:pic>
      <p:sp>
        <p:nvSpPr>
          <p:cNvPr id="5" name="TextBox 4"/>
          <p:cNvSpPr txBox="1"/>
          <p:nvPr/>
        </p:nvSpPr>
        <p:spPr>
          <a:xfrm>
            <a:off x="2476500" y="6504307"/>
            <a:ext cx="5143500" cy="253916"/>
          </a:xfrm>
          <a:prstGeom prst="rect">
            <a:avLst/>
          </a:prstGeom>
          <a:noFill/>
        </p:spPr>
        <p:txBody>
          <a:bodyPr wrap="square" rtlCol="0">
            <a:spAutoFit/>
          </a:bodyPr>
          <a:lstStyle/>
          <a:p>
            <a:r>
              <a:rPr lang="en-US" sz="1050" dirty="0" smtClean="0">
                <a:latin typeface="Lucida Sans Unicode" panose="020B0602030504020204" pitchFamily="34" charset="0"/>
                <a:cs typeface="Lucida Sans Unicode" panose="020B0602030504020204" pitchFamily="34" charset="0"/>
              </a:rPr>
              <a:t>(Image from: The </a:t>
            </a:r>
            <a:r>
              <a:rPr lang="en-US" sz="1050" dirty="0">
                <a:latin typeface="Lucida Sans Unicode" panose="020B0602030504020204" pitchFamily="34" charset="0"/>
                <a:cs typeface="Lucida Sans Unicode" panose="020B0602030504020204" pitchFamily="34" charset="0"/>
              </a:rPr>
              <a:t>Sydney Children's Hospital </a:t>
            </a:r>
            <a:r>
              <a:rPr lang="en-US" sz="1050" dirty="0" smtClean="0">
                <a:latin typeface="Lucida Sans Unicode" panose="020B0602030504020204" pitchFamily="34" charset="0"/>
                <a:cs typeface="Lucida Sans Unicode" panose="020B0602030504020204" pitchFamily="34" charset="0"/>
              </a:rPr>
              <a:t>Network, 2017)</a:t>
            </a:r>
            <a:endParaRPr lang="en-US" sz="1050" dirty="0"/>
          </a:p>
        </p:txBody>
      </p:sp>
    </p:spTree>
    <p:extLst>
      <p:ext uri="{BB962C8B-B14F-4D97-AF65-F5344CB8AC3E}">
        <p14:creationId xmlns:p14="http://schemas.microsoft.com/office/powerpoint/2010/main" val="221462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07153"/>
            <a:ext cx="78105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Who performs the assessment: </a:t>
            </a:r>
            <a:r>
              <a:rPr lang="en-US" dirty="0">
                <a:latin typeface="Lucida Sans Unicode" panose="020B0602030504020204" pitchFamily="34" charset="0"/>
                <a:cs typeface="Lucida Sans Unicode" panose="020B0602030504020204" pitchFamily="34" charset="0"/>
              </a:rPr>
              <a:t>allied health and medical professionals who are certified to do this assessment.</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How is the assessment taken</a:t>
            </a:r>
            <a:r>
              <a:rPr lang="en-US" dirty="0">
                <a:latin typeface="Lucida Sans Unicode" panose="020B0602030504020204" pitchFamily="34" charset="0"/>
                <a:cs typeface="Lucida Sans Unicode" panose="020B0602030504020204" pitchFamily="34" charset="0"/>
              </a:rPr>
              <a:t>: through video, parents can take the video. Video is filmed from above to see the infant’s whole body.</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How infant is presented: </a:t>
            </a:r>
            <a:r>
              <a:rPr lang="en-US" dirty="0">
                <a:latin typeface="Lucida Sans Unicode" panose="020B0602030504020204" pitchFamily="34" charset="0"/>
                <a:cs typeface="Lucida Sans Unicode" panose="020B0602030504020204" pitchFamily="34" charset="0"/>
              </a:rPr>
              <a:t>lying awake on their back, lightly </a:t>
            </a:r>
            <a:r>
              <a:rPr lang="en-US" dirty="0" smtClean="0">
                <a:latin typeface="Lucida Sans Unicode" panose="020B0602030504020204" pitchFamily="34" charset="0"/>
                <a:cs typeface="Lucida Sans Unicode" panose="020B0602030504020204" pitchFamily="34" charset="0"/>
              </a:rPr>
              <a:t>dressed, and </a:t>
            </a:r>
            <a:r>
              <a:rPr lang="en-US" dirty="0">
                <a:latin typeface="Lucida Sans Unicode" panose="020B0602030504020204" pitchFamily="34" charset="0"/>
                <a:cs typeface="Lucida Sans Unicode" panose="020B0602030504020204" pitchFamily="34" charset="0"/>
              </a:rPr>
              <a:t>in a calm state</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What to look for: </a:t>
            </a:r>
            <a:r>
              <a:rPr lang="en-US" dirty="0">
                <a:latin typeface="Lucida Sans Unicode" panose="020B0602030504020204" pitchFamily="34" charset="0"/>
                <a:cs typeface="Lucida Sans Unicode" panose="020B0602030504020204" pitchFamily="34" charset="0"/>
              </a:rPr>
              <a:t>spontaneous movements of the child (especially in hands and feet) for 3-5 minutes</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b="1" dirty="0">
                <a:latin typeface="Lucida Sans Unicode" panose="020B0602030504020204" pitchFamily="34" charset="0"/>
                <a:cs typeface="Lucida Sans Unicode" panose="020B0602030504020204" pitchFamily="34" charset="0"/>
              </a:rPr>
              <a:t>Recommended: </a:t>
            </a:r>
            <a:r>
              <a:rPr lang="en-US" dirty="0">
                <a:latin typeface="Lucida Sans Unicode" panose="020B0602030504020204" pitchFamily="34" charset="0"/>
                <a:cs typeface="Lucida Sans Unicode" panose="020B0602030504020204" pitchFamily="34" charset="0"/>
              </a:rPr>
              <a:t>no distractions (toys, pacifiers) or interaction with the child. </a:t>
            </a:r>
          </a:p>
          <a:p>
            <a:r>
              <a:rPr lang="en-US" dirty="0">
                <a:latin typeface="Lucida Sans Unicode" panose="020B0602030504020204" pitchFamily="34" charset="0"/>
                <a:cs typeface="Lucida Sans Unicode" panose="020B0602030504020204" pitchFamily="34" charset="0"/>
              </a:rPr>
              <a:t> </a:t>
            </a:r>
            <a:r>
              <a:rPr lang="en-US" dirty="0"/>
              <a:t>	</a:t>
            </a:r>
            <a:r>
              <a:rPr lang="en-US" sz="1400" dirty="0" smtClean="0">
                <a:latin typeface="Lucida Sans Unicode" panose="020B0602030504020204" pitchFamily="34" charset="0"/>
                <a:cs typeface="Lucida Sans Unicode" panose="020B0602030504020204" pitchFamily="34" charset="0"/>
              </a:rPr>
              <a:t>(</a:t>
            </a:r>
            <a:r>
              <a:rPr lang="en-US" sz="1400" dirty="0">
                <a:latin typeface="Lucida Sans Unicode" panose="020B0602030504020204" pitchFamily="34" charset="0"/>
                <a:cs typeface="Lucida Sans Unicode" panose="020B0602030504020204" pitchFamily="34" charset="0"/>
              </a:rPr>
              <a:t>Alliance, C. P. </a:t>
            </a:r>
            <a:r>
              <a:rPr lang="en-US" sz="1400" dirty="0" smtClean="0">
                <a:latin typeface="Lucida Sans Unicode" panose="020B0602030504020204" pitchFamily="34" charset="0"/>
                <a:cs typeface="Lucida Sans Unicode" panose="020B0602030504020204" pitchFamily="34" charset="0"/>
              </a:rPr>
              <a:t>, 2016)</a:t>
            </a:r>
            <a:endParaRPr lang="en-US" sz="1400" dirty="0">
              <a:latin typeface="Lucida Sans Unicode" panose="020B0602030504020204" pitchFamily="34" charset="0"/>
              <a:cs typeface="Lucida Sans Unicode" panose="020B0602030504020204" pitchFamily="34" charset="0"/>
            </a:endParaRPr>
          </a:p>
          <a:p>
            <a:endParaRPr lang="en-US" dirty="0"/>
          </a:p>
        </p:txBody>
      </p:sp>
      <p:sp>
        <p:nvSpPr>
          <p:cNvPr id="3" name="TextBox 2"/>
          <p:cNvSpPr txBox="1"/>
          <p:nvPr/>
        </p:nvSpPr>
        <p:spPr>
          <a:xfrm>
            <a:off x="774700" y="1385987"/>
            <a:ext cx="68707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Breakdown of the GMA</a:t>
            </a:r>
            <a:endParaRPr lang="en-US" sz="32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451262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45476"/>
            <a:ext cx="9144000" cy="5013434"/>
          </a:xfrm>
          <a:prstGeom prst="rect">
            <a:avLst/>
          </a:prstGeom>
        </p:spPr>
      </p:pic>
      <p:sp>
        <p:nvSpPr>
          <p:cNvPr id="3" name="TextBox 2"/>
          <p:cNvSpPr txBox="1"/>
          <p:nvPr/>
        </p:nvSpPr>
        <p:spPr>
          <a:xfrm>
            <a:off x="914400" y="6369269"/>
            <a:ext cx="7252138" cy="276999"/>
          </a:xfrm>
          <a:prstGeom prst="rect">
            <a:avLst/>
          </a:prstGeom>
          <a:noFill/>
        </p:spPr>
        <p:txBody>
          <a:bodyPr wrap="square" rtlCol="0">
            <a:spAutoFit/>
          </a:bodyPr>
          <a:lstStyle/>
          <a:p>
            <a:pPr algn="ctr"/>
            <a:r>
              <a:rPr lang="en-US" sz="1200" dirty="0" smtClean="0">
                <a:latin typeface="Lucida Sans Unicode" panose="020B0602030504020204" pitchFamily="34" charset="0"/>
                <a:cs typeface="Lucida Sans Unicode" panose="020B0602030504020204" pitchFamily="34" charset="0"/>
              </a:rPr>
              <a:t>(Einspieler</a:t>
            </a:r>
            <a:r>
              <a:rPr lang="en-US" sz="1200" dirty="0">
                <a:latin typeface="Lucida Sans Unicode" panose="020B0602030504020204" pitchFamily="34" charset="0"/>
                <a:cs typeface="Lucida Sans Unicode" panose="020B0602030504020204" pitchFamily="34" charset="0"/>
              </a:rPr>
              <a:t>, C., </a:t>
            </a:r>
            <a:r>
              <a:rPr lang="en-US" sz="1200" dirty="0" err="1">
                <a:latin typeface="Lucida Sans Unicode" panose="020B0602030504020204" pitchFamily="34" charset="0"/>
                <a:cs typeface="Lucida Sans Unicode" panose="020B0602030504020204" pitchFamily="34" charset="0"/>
              </a:rPr>
              <a:t>Peharz</a:t>
            </a:r>
            <a:r>
              <a:rPr lang="en-US" sz="1200" dirty="0">
                <a:latin typeface="Lucida Sans Unicode" panose="020B0602030504020204" pitchFamily="34" charset="0"/>
                <a:cs typeface="Lucida Sans Unicode" panose="020B0602030504020204" pitchFamily="34" charset="0"/>
              </a:rPr>
              <a:t>, R., &amp; </a:t>
            </a:r>
            <a:r>
              <a:rPr lang="en-US" sz="1200" dirty="0" err="1">
                <a:latin typeface="Lucida Sans Unicode" panose="020B0602030504020204" pitchFamily="34" charset="0"/>
                <a:cs typeface="Lucida Sans Unicode" panose="020B0602030504020204" pitchFamily="34" charset="0"/>
              </a:rPr>
              <a:t>Marschik</a:t>
            </a:r>
            <a:r>
              <a:rPr lang="en-US" sz="1200" dirty="0">
                <a:latin typeface="Lucida Sans Unicode" panose="020B0602030504020204" pitchFamily="34" charset="0"/>
                <a:cs typeface="Lucida Sans Unicode" panose="020B0602030504020204" pitchFamily="34" charset="0"/>
              </a:rPr>
              <a:t>, P. </a:t>
            </a:r>
            <a:r>
              <a:rPr lang="en-US" sz="1200" dirty="0" smtClean="0">
                <a:latin typeface="Lucida Sans Unicode" panose="020B0602030504020204" pitchFamily="34" charset="0"/>
                <a:cs typeface="Lucida Sans Unicode" panose="020B0602030504020204" pitchFamily="34" charset="0"/>
              </a:rPr>
              <a:t>B. ,2016)</a:t>
            </a:r>
            <a:endParaRPr lang="en-US" sz="1200" dirty="0"/>
          </a:p>
        </p:txBody>
      </p:sp>
    </p:spTree>
    <p:extLst>
      <p:ext uri="{BB962C8B-B14F-4D97-AF65-F5344CB8AC3E}">
        <p14:creationId xmlns:p14="http://schemas.microsoft.com/office/powerpoint/2010/main" val="258214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744</TotalTime>
  <Words>1734</Words>
  <Application>Microsoft Office PowerPoint</Application>
  <PresentationFormat>On-screen Show (4:3)</PresentationFormat>
  <Paragraphs>194</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Lucida Sans Unicode</vt:lpstr>
      <vt:lpstr>Times New Roman</vt:lpstr>
      <vt:lpstr>Office Theme</vt:lpstr>
      <vt:lpstr>Early Detection for Cerebral Palsy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Annie Coyne</cp:lastModifiedBy>
  <cp:revision>85</cp:revision>
  <dcterms:created xsi:type="dcterms:W3CDTF">2010-04-12T23:12:02Z</dcterms:created>
  <dcterms:modified xsi:type="dcterms:W3CDTF">2017-04-19T20:36:23Z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