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824" autoAdjust="0"/>
    <p:restoredTop sz="95284" autoAdjust="0"/>
  </p:normalViewPr>
  <p:slideViewPr>
    <p:cSldViewPr>
      <p:cViewPr>
        <p:scale>
          <a:sx n="20" d="100"/>
          <a:sy n="20" d="100"/>
        </p:scale>
        <p:origin x="-2232" y="773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F6127-FE80-49A7-8FDC-E4895D94F206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2156E-E11C-4E53-BBDA-8967F51FD9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02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charts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32156E-E11C-4E53-BBDA-8967F51FD9E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0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3"/>
            <a:ext cx="27980640" cy="940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68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36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11247123"/>
            <a:ext cx="26660477" cy="2396845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11247123"/>
            <a:ext cx="79444213" cy="23968455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7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62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8204163"/>
            <a:ext cx="27980640" cy="871728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8602966"/>
            <a:ext cx="27980640" cy="9601197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0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65542163"/>
            <a:ext cx="53052343" cy="18538951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65542163"/>
            <a:ext cx="53052347" cy="18538951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54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9824723"/>
            <a:ext cx="14544677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3919200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3"/>
            <a:ext cx="14550390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0"/>
            <a:ext cx="14550390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50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955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01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0"/>
            <a:ext cx="10829927" cy="743712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3"/>
            <a:ext cx="18402300" cy="37459923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3"/>
            <a:ext cx="10829927" cy="30022803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5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0"/>
            <a:ext cx="19751040" cy="3627123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7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03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3"/>
            <a:ext cx="2962656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3C692-6B0F-45D3-ABF5-74F3CE3DB7FF}" type="datetimeFigureOut">
              <a:rPr lang="en-US" smtClean="0"/>
              <a:t>4/21/2017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3"/>
            <a:ext cx="1042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CE93E-6E4D-403F-A533-E822F7BE9A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gif"/><Relationship Id="rId11" Type="http://schemas.openxmlformats.org/officeDocument/2006/relationships/image" Target="../media/image7.jpeg"/><Relationship Id="rId5" Type="http://schemas.openxmlformats.org/officeDocument/2006/relationships/image" Target="../media/image1.e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/>
          <p:cNvSpPr/>
          <p:nvPr/>
        </p:nvSpPr>
        <p:spPr>
          <a:xfrm>
            <a:off x="533400" y="152400"/>
            <a:ext cx="6668397" cy="411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304601"/>
              </p:ext>
            </p:extLst>
          </p:nvPr>
        </p:nvGraphicFramePr>
        <p:xfrm>
          <a:off x="609600" y="152400"/>
          <a:ext cx="6597650" cy="410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S ChemDraw Drawing" r:id="rId4" imgW="5958405" imgH="3707538" progId="ChemDraw.Document.6.0">
                  <p:embed/>
                </p:oleObj>
              </mc:Choice>
              <mc:Fallback>
                <p:oleObj name="CS ChemDraw Drawing" r:id="rId4" imgW="5958405" imgH="370753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9600" y="152400"/>
                        <a:ext cx="6597650" cy="410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0" y="42596902"/>
            <a:ext cx="32918400" cy="1294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" y="42561808"/>
            <a:ext cx="115244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References: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cs typeface="Times New Roman" panose="02020603050405020304" pitchFamily="18" charset="0"/>
              </a:rPr>
              <a:t>"Cross Flow Membrane Operations." </a:t>
            </a:r>
            <a:r>
              <a:rPr lang="en-US" sz="2000" i="1" dirty="0">
                <a:solidFill>
                  <a:schemeClr val="bg1"/>
                </a:solidFill>
                <a:cs typeface="Times New Roman" panose="02020603050405020304" pitchFamily="18" charset="0"/>
              </a:rPr>
              <a:t>Synder Filtration</a:t>
            </a:r>
            <a:r>
              <a:rPr lang="en-US" sz="2000" dirty="0">
                <a:solidFill>
                  <a:schemeClr val="bg1"/>
                </a:solidFill>
                <a:cs typeface="Times New Roman" panose="02020603050405020304" pitchFamily="18" charset="0"/>
              </a:rPr>
              <a:t>. N.p., n.d. Web. 16 Apr. 2017</a:t>
            </a:r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M</a:t>
            </a:r>
            <a:r>
              <a:rPr lang="en-US" sz="2000" dirty="0">
                <a:solidFill>
                  <a:schemeClr val="bg1"/>
                </a:solidFill>
                <a:cs typeface="Times New Roman" panose="02020603050405020304" pitchFamily="18" charset="0"/>
              </a:rPr>
              <a:t>, Ajith Kumar. "Bio-Resource." </a:t>
            </a:r>
            <a:r>
              <a:rPr lang="en-US" sz="2000" i="1" dirty="0">
                <a:solidFill>
                  <a:schemeClr val="bg1"/>
                </a:solidFill>
                <a:cs typeface="Times New Roman" panose="02020603050405020304" pitchFamily="18" charset="0"/>
              </a:rPr>
              <a:t>Gel Filtration Chromatography (GF) / Size Exclusion Chromatography (SEC)</a:t>
            </a:r>
            <a:r>
              <a:rPr lang="en-US" sz="2000" dirty="0">
                <a:solidFill>
                  <a:schemeClr val="bg1"/>
                </a:solidFill>
                <a:cs typeface="Times New Roman" panose="02020603050405020304" pitchFamily="18" charset="0"/>
              </a:rPr>
              <a:t>. N.p., 01 Jan. 1970. Web. 16 Apr. 2017</a:t>
            </a:r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</a:p>
          <a:p>
            <a:endParaRPr lang="en-US" sz="2000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516444" y="42561808"/>
            <a:ext cx="107951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Thundimadathil, Jyothi. "’Click’ Chemistry in Peptide Science." </a:t>
            </a:r>
            <a:r>
              <a:rPr lang="en-US" sz="2000" i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'Click' Chemistry in Peptide Science</a:t>
            </a:r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 American Peptide Company, Inc., 13 Aug. 2012. Web. 16 Apr. 2017.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"Transfer RNA, and Its Biogenesis." </a:t>
            </a:r>
            <a:r>
              <a:rPr lang="en-US" sz="2000" i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Reasonandscience.heavenforum.org</a:t>
            </a:r>
            <a:r>
              <a:rPr lang="en-US" sz="20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 N.p., 04 Jan. 2017. Web. 16 Apr. 2017.</a:t>
            </a:r>
          </a:p>
          <a:p>
            <a:endParaRPr lang="en-US" sz="20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2631400" y="42624644"/>
            <a:ext cx="1028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Acknowledgements</a:t>
            </a:r>
          </a:p>
          <a:p>
            <a:r>
              <a:rPr lang="en-US" altLang="zh-CN" sz="2000" dirty="0">
                <a:solidFill>
                  <a:schemeClr val="bg1"/>
                </a:solidFill>
                <a:ea typeface="宋体" charset="-122"/>
                <a:cs typeface="宋体" charset="-122"/>
              </a:rPr>
              <a:t>Financial support for this work was provided by the National </a:t>
            </a:r>
            <a:r>
              <a:rPr lang="en-US" altLang="zh-CN" sz="2000" dirty="0" smtClean="0">
                <a:solidFill>
                  <a:schemeClr val="bg1"/>
                </a:solidFill>
                <a:ea typeface="宋体" charset="-122"/>
                <a:cs typeface="宋体" charset="-122"/>
              </a:rPr>
              <a:t>Science Foundation </a:t>
            </a:r>
            <a:r>
              <a:rPr lang="en-US" altLang="zh-CN" sz="2000" dirty="0">
                <a:solidFill>
                  <a:schemeClr val="bg1"/>
                </a:solidFill>
                <a:ea typeface="宋体" charset="-122"/>
                <a:cs typeface="宋体" charset="-122"/>
              </a:rPr>
              <a:t>and the University of Cincinnati</a:t>
            </a:r>
            <a:r>
              <a:rPr lang="en-US" altLang="zh-CN" sz="2000" dirty="0" smtClean="0">
                <a:solidFill>
                  <a:schemeClr val="bg1"/>
                </a:solidFill>
                <a:ea typeface="宋体" charset="-122"/>
                <a:cs typeface="宋体" charset="-122"/>
              </a:rPr>
              <a:t>.</a:t>
            </a:r>
            <a:endParaRPr lang="en-US" sz="20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trn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9717" y="152400"/>
            <a:ext cx="3135281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90616" y="4368654"/>
            <a:ext cx="10305983" cy="5384946"/>
            <a:chOff x="590617" y="5206854"/>
            <a:chExt cx="10058400" cy="6035040"/>
          </a:xfrm>
        </p:grpSpPr>
        <p:sp>
          <p:nvSpPr>
            <p:cNvPr id="7" name="Round Diagonal Corner Rectangle 6"/>
            <p:cNvSpPr/>
            <p:nvPr/>
          </p:nvSpPr>
          <p:spPr>
            <a:xfrm>
              <a:off x="590617" y="5206854"/>
              <a:ext cx="10058400" cy="6035040"/>
            </a:xfrm>
            <a:prstGeom prst="round2Diag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59729" y="5486400"/>
              <a:ext cx="2865015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sz="4000" b="1" u="sn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Background</a:t>
              </a:r>
              <a:r>
                <a:rPr lang="en-US" sz="4400" b="1" u="sn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:</a:t>
              </a:r>
              <a:endParaRPr lang="en-US" sz="4400" b="1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0617" y="6553200"/>
              <a:ext cx="9737581" cy="2862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t</a:t>
              </a: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RNA carry amino acids to ribosomes in order to make proteins. 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Currently there is no common and efficient way to isolate tRNA  fragments following digestion with ribonuclease enzymes</a:t>
              </a:r>
            </a:p>
          </p:txBody>
        </p:sp>
      </p:grpSp>
      <p:sp>
        <p:nvSpPr>
          <p:cNvPr id="13" name="Round Diagonal Corner Rectangle 12"/>
          <p:cNvSpPr/>
          <p:nvPr/>
        </p:nvSpPr>
        <p:spPr>
          <a:xfrm>
            <a:off x="11484760" y="4343400"/>
            <a:ext cx="10155824" cy="541020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1865956" y="4432518"/>
            <a:ext cx="9555880" cy="5349597"/>
            <a:chOff x="11865956" y="5239731"/>
            <a:chExt cx="9555880" cy="5852528"/>
          </a:xfrm>
        </p:grpSpPr>
        <p:sp>
          <p:nvSpPr>
            <p:cNvPr id="14" name="Rectangle 13"/>
            <p:cNvSpPr/>
            <p:nvPr/>
          </p:nvSpPr>
          <p:spPr>
            <a:xfrm>
              <a:off x="12051973" y="5239731"/>
              <a:ext cx="1513556" cy="7744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b="1" u="sng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Goals:</a:t>
              </a:r>
              <a:endParaRPr lang="en-US" sz="4000" b="1" u="sng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865956" y="6142600"/>
              <a:ext cx="9555880" cy="4949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D</a:t>
              </a: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evelop an efficient and reproducible way of isolating ribonuclease digestion products of tRNA</a:t>
              </a:r>
            </a:p>
            <a:p>
              <a:pPr marL="2766060" lvl="1" indent="-571500">
                <a:buFont typeface="Arial" panose="020B0604020202020204" pitchFamily="34" charset="0"/>
                <a:buChar char="•"/>
              </a:pP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Yeast tRNA(Phe) from RNase T1 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Purified digestion products should be able to undergo another </a:t>
              </a: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enzymatic reaction to </a:t>
              </a: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add an</a:t>
              </a: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 </a:t>
              </a: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azido-modified nucleotide. 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Following nucleotide addition, the </a:t>
              </a: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t</a:t>
              </a: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RNA </a:t>
              </a: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digest </a:t>
              </a: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ion products will </a:t>
              </a: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undergo the click reaction </a:t>
              </a:r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to use </a:t>
              </a:r>
              <a:r>
                <a:rPr lang="en-US" sz="3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alkynes as chemical labels.</a:t>
              </a:r>
              <a:r>
                <a:rPr lang="en-US" sz="3200" dirty="0">
                  <a:cs typeface="Times New Roman" panose="02020603050405020304" pitchFamily="18" charset="0"/>
                </a:rPr>
                <a:t> </a:t>
              </a:r>
              <a:endParaRPr lang="en-US" sz="32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73299" y="19659600"/>
            <a:ext cx="1650708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Arial" panose="020B0604020202020204" pitchFamily="34" charset="0"/>
              </a:rPr>
              <a:t>Methods to Isolate digestion products of tRNA</a:t>
            </a:r>
            <a:endParaRPr lang="en-US" sz="66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7129565" y="21071009"/>
            <a:ext cx="7315200" cy="36576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0" name="Round Diagonal Corner Rectangle 1039"/>
          <p:cNvSpPr/>
          <p:nvPr/>
        </p:nvSpPr>
        <p:spPr>
          <a:xfrm>
            <a:off x="22267331" y="4368654"/>
            <a:ext cx="10055672" cy="5384946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1" name="Rectangle 1040"/>
          <p:cNvSpPr/>
          <p:nvPr/>
        </p:nvSpPr>
        <p:spPr>
          <a:xfrm>
            <a:off x="22889642" y="4773794"/>
            <a:ext cx="85097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Significance and potential applications:</a:t>
            </a:r>
            <a:endParaRPr lang="en-US" sz="4000" b="1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4809" y="24939734"/>
            <a:ext cx="2328619" cy="2166291"/>
          </a:xfrm>
          <a:prstGeom prst="rect">
            <a:avLst/>
          </a:prstGeom>
        </p:spPr>
      </p:pic>
      <p:pic>
        <p:nvPicPr>
          <p:cNvPr id="1049" name="Picture 1048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8" r="34059"/>
          <a:stretch/>
        </p:blipFill>
        <p:spPr>
          <a:xfrm>
            <a:off x="10732902" y="25002081"/>
            <a:ext cx="2638143" cy="1990213"/>
          </a:xfrm>
          <a:prstGeom prst="rect">
            <a:avLst/>
          </a:prstGeom>
        </p:spPr>
      </p:pic>
      <p:pic>
        <p:nvPicPr>
          <p:cNvPr id="65" name="Picture 64" descr="Image result for size exclusion filtration"/>
          <p:cNvPicPr>
            <a:picLocks noGrp="1"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546" y="25026107"/>
            <a:ext cx="2241461" cy="21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2" name="Round Diagonal Corner Rectangle 1051"/>
          <p:cNvSpPr/>
          <p:nvPr/>
        </p:nvSpPr>
        <p:spPr>
          <a:xfrm>
            <a:off x="460175" y="13944600"/>
            <a:ext cx="31862828" cy="5486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7" name="Picture 66"/>
          <p:cNvPicPr>
            <a:picLocks noGrp="1"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4249400"/>
            <a:ext cx="8199895" cy="4943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20964146" y="14554200"/>
            <a:ext cx="1096365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The Control sample was generated by digesting yeast Phe tRNA with RNase T1 and analysis by a mass spectrometer (MS)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A mass spectrometer is an instrument that measures </a:t>
            </a:r>
            <a:r>
              <a:rPr lang="en-US" sz="3200" dirty="0">
                <a:solidFill>
                  <a:schemeClr val="bg1"/>
                </a:solidFill>
                <a:cs typeface="Times New Roman" panose="02020603050405020304" pitchFamily="18" charset="0"/>
              </a:rPr>
              <a:t>mass to charge ratio </a:t>
            </a: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of a compound  in the mass spectrum.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MS data reveals whether the original RNA sample is clipped and elution time of these products, separated by liquid chromatography, and potentially their sequence.</a:t>
            </a:r>
          </a:p>
          <a:p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53" name="Rectangle 1052"/>
          <p:cNvSpPr/>
          <p:nvPr/>
        </p:nvSpPr>
        <p:spPr>
          <a:xfrm>
            <a:off x="1066800" y="14133729"/>
            <a:ext cx="18628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rial" panose="020B0604020202020204" pitchFamily="34" charset="0"/>
              </a:rPr>
              <a:t>Control:</a:t>
            </a:r>
            <a:endParaRPr lang="en-US" sz="4000" b="0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225728" y="21149237"/>
            <a:ext cx="7490231" cy="3657600"/>
            <a:chOff x="1225728" y="25098828"/>
            <a:chExt cx="7490231" cy="3657600"/>
          </a:xfrm>
        </p:grpSpPr>
        <p:sp>
          <p:nvSpPr>
            <p:cNvPr id="21" name="Oval 20"/>
            <p:cNvSpPr/>
            <p:nvPr/>
          </p:nvSpPr>
          <p:spPr>
            <a:xfrm>
              <a:off x="1225728" y="25098828"/>
              <a:ext cx="7315200" cy="3657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5" name="Rectangle 1034"/>
            <p:cNvSpPr/>
            <p:nvPr/>
          </p:nvSpPr>
          <p:spPr>
            <a:xfrm>
              <a:off x="1469980" y="25294072"/>
              <a:ext cx="7245979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Size Exclusion</a:t>
              </a:r>
            </a:p>
            <a:p>
              <a:pPr algn="ctr"/>
              <a:r>
                <a:rPr lang="en-US" sz="40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 Chromatography 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209800" y="26591512"/>
              <a:ext cx="606346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Uses molecular sieves to separate tRNA and RNase T1 with the larger enzyme excluded and eluting first followed by the smaller oligos trapped  in the pores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endParaRPr lang="en-US" sz="24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011168" y="21071009"/>
            <a:ext cx="7315200" cy="3657600"/>
            <a:chOff x="9011168" y="25020600"/>
            <a:chExt cx="7315200" cy="3657600"/>
          </a:xfrm>
        </p:grpSpPr>
        <p:sp>
          <p:nvSpPr>
            <p:cNvPr id="22" name="Oval 21"/>
            <p:cNvSpPr/>
            <p:nvPr/>
          </p:nvSpPr>
          <p:spPr>
            <a:xfrm>
              <a:off x="9011168" y="25020600"/>
              <a:ext cx="7315200" cy="3657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6" name="Rectangle 1035"/>
            <p:cNvSpPr/>
            <p:nvPr/>
          </p:nvSpPr>
          <p:spPr>
            <a:xfrm>
              <a:off x="10488428" y="25391182"/>
              <a:ext cx="472440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Phenol Chloroform Extraction</a:t>
              </a:r>
              <a:endParaRPr lang="en-U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505950" y="26687951"/>
              <a:ext cx="652030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Separates tRNA digestion products into the aqueous phase and  RNase T1  into the Phenol Chloroform phase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058855" y="21563351"/>
            <a:ext cx="5334545" cy="2856216"/>
            <a:chOff x="18058855" y="25512942"/>
            <a:chExt cx="5334545" cy="2856216"/>
          </a:xfrm>
        </p:grpSpPr>
        <p:sp>
          <p:nvSpPr>
            <p:cNvPr id="1037" name="Rectangle 1036"/>
            <p:cNvSpPr/>
            <p:nvPr/>
          </p:nvSpPr>
          <p:spPr>
            <a:xfrm>
              <a:off x="18759815" y="25512942"/>
              <a:ext cx="4134209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panose="020B0604020202020204" pitchFamily="34" charset="0"/>
                </a:rPr>
                <a:t>3 KD MWCO Filters</a:t>
              </a:r>
              <a:endParaRPr lang="en-U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8058855" y="26430166"/>
              <a:ext cx="533454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The molecular weight cut off filter separates molecules by size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Anything below 3 kDa makes it through the filter and above 3 kDa are retained</a:t>
              </a:r>
              <a:endParaRPr lang="en-US" sz="24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4943202" y="20955000"/>
            <a:ext cx="7315200" cy="3657600"/>
            <a:chOff x="24943202" y="24904591"/>
            <a:chExt cx="7315200" cy="3657600"/>
          </a:xfrm>
        </p:grpSpPr>
        <p:sp>
          <p:nvSpPr>
            <p:cNvPr id="24" name="Oval 23"/>
            <p:cNvSpPr/>
            <p:nvPr/>
          </p:nvSpPr>
          <p:spPr>
            <a:xfrm>
              <a:off x="24943202" y="24904591"/>
              <a:ext cx="7315200" cy="3657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6533697" y="25571770"/>
              <a:ext cx="4134209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5 KD MWCO Filters</a:t>
              </a:r>
              <a:endParaRPr lang="en-U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6109278" y="26406846"/>
              <a:ext cx="546480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The molecular weight cut off filter separates molecules by size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Anything below 5KD makes it through the filter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4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</p:grpSp>
      <p:pic>
        <p:nvPicPr>
          <p:cNvPr id="88" name="Picture 87" descr="Image result for molecular weight cut off filtration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93" b="15461"/>
          <a:stretch/>
        </p:blipFill>
        <p:spPr bwMode="auto">
          <a:xfrm>
            <a:off x="21140532" y="24939734"/>
            <a:ext cx="1525419" cy="2166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7376" y="24939734"/>
            <a:ext cx="2328619" cy="2166291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>
            <a:off x="15392400" y="26857404"/>
            <a:ext cx="270663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Arial" panose="020B0604020202020204" pitchFamily="34" charset="0"/>
              </a:rPr>
              <a:t>Results</a:t>
            </a:r>
            <a:endParaRPr lang="en-US" sz="66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48" name="Round Diagonal Corner Rectangle 47"/>
          <p:cNvSpPr/>
          <p:nvPr/>
        </p:nvSpPr>
        <p:spPr>
          <a:xfrm>
            <a:off x="460174" y="28257282"/>
            <a:ext cx="15866193" cy="169060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ound Diagonal Corner Rectangle 92"/>
          <p:cNvSpPr/>
          <p:nvPr/>
        </p:nvSpPr>
        <p:spPr>
          <a:xfrm>
            <a:off x="17001994" y="28270200"/>
            <a:ext cx="15544800" cy="301275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ound Diagonal Corner Rectangle 94"/>
          <p:cNvSpPr/>
          <p:nvPr/>
        </p:nvSpPr>
        <p:spPr>
          <a:xfrm>
            <a:off x="460173" y="30784800"/>
            <a:ext cx="15837323" cy="1104900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23383" y="31851600"/>
            <a:ext cx="595361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Mass spec data of purified tRNA from with PAPU incubation shows all the digestive enzyme was removed from the product fragments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no signal for </a:t>
            </a:r>
            <a:r>
              <a:rPr lang="en-US" sz="3200" dirty="0" smtClean="0">
                <a:solidFill>
                  <a:schemeClr val="bg1"/>
                </a:solidFill>
                <a:effectLst/>
                <a:cs typeface="Times New Roman" panose="02020603050405020304" pitchFamily="18" charset="0"/>
              </a:rPr>
              <a:t>ABU#AAYAP?UG because that segment of the RNA is too large to filter through the 3KD cut off.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054" name="Round Diagonal Corner Rectangle 1053"/>
          <p:cNvSpPr/>
          <p:nvPr/>
        </p:nvSpPr>
        <p:spPr>
          <a:xfrm>
            <a:off x="728814" y="10287000"/>
            <a:ext cx="31732386" cy="309877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879073" y="10373261"/>
            <a:ext cx="22823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u="sng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Materials:</a:t>
            </a:r>
            <a:endParaRPr lang="en-US" sz="4000" b="0" u="sng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9073" y="11224568"/>
            <a:ext cx="111167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chemeClr val="bg1"/>
                </a:solidFill>
                <a:cs typeface="Times New Roman" panose="02020603050405020304" pitchFamily="18" charset="0"/>
              </a:rPr>
              <a:t>t</a:t>
            </a:r>
            <a:r>
              <a:rPr lang="en-US" sz="2800" b="1" u="sng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RNA</a:t>
            </a:r>
            <a:r>
              <a:rPr lang="en-US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tRNA Phe from yeast was used in this experiment. This tRNA has a sequence of AUUUALCUCAGDDHCRCCAGABU#AAYAP?UG7UC?UGTPCG”UCCACAGAAUUCGCACCA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1887200" y="10591800"/>
            <a:ext cx="0" cy="23083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2213857" y="11059847"/>
            <a:ext cx="49311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bg1"/>
                </a:solidFill>
                <a:cs typeface="Calibri" panose="020F0502020204030204" pitchFamily="34" charset="0"/>
              </a:rPr>
              <a:t>RNase T1</a:t>
            </a:r>
            <a:r>
              <a:rPr lang="en-US" sz="2800" dirty="0" smtClean="0">
                <a:solidFill>
                  <a:schemeClr val="bg1"/>
                </a:solidFill>
                <a:cs typeface="Calibri" panose="020F0502020204030204" pitchFamily="34" charset="0"/>
              </a:rPr>
              <a:t>: Enzyme that  cleaves tRNA after [m</a:t>
            </a:r>
            <a:r>
              <a:rPr lang="en-US" sz="2800" baseline="30000" dirty="0" smtClean="0">
                <a:solidFill>
                  <a:schemeClr val="bg1"/>
                </a:solidFill>
                <a:cs typeface="Calibri" panose="020F0502020204030204" pitchFamily="34" charset="0"/>
              </a:rPr>
              <a:t>2</a:t>
            </a:r>
            <a:r>
              <a:rPr lang="en-US" sz="2800" dirty="0" smtClean="0">
                <a:solidFill>
                  <a:schemeClr val="bg1"/>
                </a:solidFill>
                <a:cs typeface="Calibri" panose="020F0502020204030204" pitchFamily="34" charset="0"/>
              </a:rPr>
              <a:t>G] and G. Approximately 11 KD in size.</a:t>
            </a:r>
            <a:endParaRPr lang="en-US" sz="280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17297400" y="10657008"/>
            <a:ext cx="0" cy="23083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3411210" y="11032722"/>
            <a:ext cx="39445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PAP Enzyme</a:t>
            </a:r>
            <a:r>
              <a:rPr lang="en-US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: An </a:t>
            </a:r>
            <a:r>
              <a:rPr lang="en-US" sz="2800" dirty="0">
                <a:solidFill>
                  <a:schemeClr val="bg1"/>
                </a:solidFill>
                <a:cs typeface="Times New Roman" panose="02020603050405020304" pitchFamily="18" charset="0"/>
              </a:rPr>
              <a:t>e</a:t>
            </a:r>
            <a:r>
              <a:rPr lang="en-US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nzyme that adds 1 azido modified nucleotide to the 3’ end of RNA</a:t>
            </a:r>
            <a:endParaRPr lang="en-US" sz="2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80" name="Straight Connector 79"/>
          <p:cNvCxnSpPr/>
          <p:nvPr/>
        </p:nvCxnSpPr>
        <p:spPr>
          <a:xfrm>
            <a:off x="27584400" y="10622745"/>
            <a:ext cx="0" cy="23083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837820" y="10967514"/>
            <a:ext cx="41661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Azido Modified Tail</a:t>
            </a:r>
            <a:r>
              <a:rPr lang="en-US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: A tail added to the tRNA  to allow for click reaction</a:t>
            </a:r>
            <a:endParaRPr lang="en-US" sz="2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04" name="Straight Connector 103"/>
          <p:cNvCxnSpPr/>
          <p:nvPr/>
        </p:nvCxnSpPr>
        <p:spPr>
          <a:xfrm>
            <a:off x="23012400" y="10690907"/>
            <a:ext cx="0" cy="23083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7730280" y="10820400"/>
            <a:ext cx="50535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PAPU</a:t>
            </a:r>
            <a:r>
              <a:rPr lang="en-US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: A small synthetic oligonucleotide used to check for digestive enzyme. Cleavage of this fragment means RNase T1 is still present. </a:t>
            </a:r>
            <a:endParaRPr lang="en-US" sz="2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865956" y="31546218"/>
            <a:ext cx="443154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PAP Reaction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When PAP reaction  was attempted not enough extended products were formed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Likely due to low abundance of digestion 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11430000" y="42596902"/>
            <a:ext cx="0" cy="129429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22555200" y="42624645"/>
            <a:ext cx="0" cy="12665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7785460" y="609600"/>
            <a:ext cx="17342028" cy="2951065"/>
            <a:chOff x="7118828" y="304800"/>
            <a:chExt cx="18674872" cy="3828408"/>
          </a:xfrm>
        </p:grpSpPr>
        <p:sp>
          <p:nvSpPr>
            <p:cNvPr id="4" name="Rectangle 3"/>
            <p:cNvSpPr/>
            <p:nvPr/>
          </p:nvSpPr>
          <p:spPr>
            <a:xfrm>
              <a:off x="7124700" y="304800"/>
              <a:ext cx="18669000" cy="36576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118828" y="502508"/>
              <a:ext cx="18476424" cy="155718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New  Methods of Analyzing tRNA Fragments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827950" y="2416314"/>
              <a:ext cx="16001007" cy="1716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Vamsi Cherukuri, Kayla Borland, Patrick Limbach and Balasubrahmanyam Addepalli</a:t>
              </a:r>
              <a:endParaRPr lang="en-US" sz="40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8973800" y="29108400"/>
            <a:ext cx="1280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40% fragments of Yeast tRNA(Phe) observed</a:t>
            </a:r>
          </a:p>
          <a:p>
            <a:pPr marL="2651760" lvl="1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Process did not increase recovery of digestion products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31.2% unclipped PAPU</a:t>
            </a:r>
          </a:p>
          <a:p>
            <a:pPr marL="2651760" lvl="1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A small amount of RNase T1 still remained</a:t>
            </a:r>
            <a:endParaRPr lang="en-US" sz="32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96" name="Round Diagonal Corner Rectangle 95"/>
          <p:cNvSpPr/>
          <p:nvPr/>
        </p:nvSpPr>
        <p:spPr>
          <a:xfrm>
            <a:off x="17068526" y="32156400"/>
            <a:ext cx="15478267" cy="967740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4267200" y="28235196"/>
            <a:ext cx="8077930" cy="1469886"/>
            <a:chOff x="4086877" y="34078618"/>
            <a:chExt cx="8077930" cy="1469886"/>
          </a:xfrm>
        </p:grpSpPr>
        <p:sp>
          <p:nvSpPr>
            <p:cNvPr id="49" name="TextBox 48"/>
            <p:cNvSpPr txBox="1"/>
            <p:nvPr/>
          </p:nvSpPr>
          <p:spPr>
            <a:xfrm>
              <a:off x="4086877" y="34963729"/>
              <a:ext cx="80779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Not enough tRNA isolated through this method</a:t>
              </a:r>
              <a:endParaRPr lang="en-US" sz="32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72677" y="34078618"/>
              <a:ext cx="6626942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4000" u="sng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Size Exclusion </a:t>
              </a:r>
              <a:r>
                <a:rPr lang="en-US" sz="4000" u="sng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cs typeface="Arial" panose="020B0604020202020204" pitchFamily="34" charset="0"/>
                </a:rPr>
                <a:t>Chromatography</a:t>
              </a:r>
            </a:p>
          </p:txBody>
        </p:sp>
      </p:grpSp>
      <p:sp>
        <p:nvSpPr>
          <p:cNvPr id="59" name="Rectangle 58"/>
          <p:cNvSpPr/>
          <p:nvPr/>
        </p:nvSpPr>
        <p:spPr>
          <a:xfrm>
            <a:off x="21395608" y="28346400"/>
            <a:ext cx="65044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rial" panose="020B0604020202020204" pitchFamily="34" charset="0"/>
              </a:rPr>
              <a:t>Phenol-Chloroform </a:t>
            </a:r>
            <a:r>
              <a:rPr lang="en-US" sz="4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rial" panose="020B0604020202020204" pitchFamily="34" charset="0"/>
              </a:rPr>
              <a:t>Extraction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477000" y="30784800"/>
            <a:ext cx="4134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3 KD MWCO Filters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2707289" y="32301659"/>
            <a:ext cx="41342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Arial" panose="020B0604020202020204" pitchFamily="34" charset="0"/>
              </a:rPr>
              <a:t>5 KD MWCO Filters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9234998" y="34455884"/>
            <a:ext cx="32262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3200" dirty="0" smtClean="0">
                <a:solidFill>
                  <a:schemeClr val="bg1"/>
                </a:solidFill>
                <a:cs typeface="Arial" panose="020B0604020202020204" pitchFamily="34" charset="0"/>
              </a:rPr>
              <a:t>5 kDa filters did not work as expected.  The product from this vendor may not be suitable</a:t>
            </a:r>
          </a:p>
        </p:txBody>
      </p:sp>
      <p:cxnSp>
        <p:nvCxnSpPr>
          <p:cNvPr id="105" name="Straight Connector 104"/>
          <p:cNvCxnSpPr/>
          <p:nvPr/>
        </p:nvCxnSpPr>
        <p:spPr>
          <a:xfrm flipH="1">
            <a:off x="590616" y="36804600"/>
            <a:ext cx="15706880" cy="554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2761714" y="5862680"/>
            <a:ext cx="94966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Method development for comparative analysis of tRNA sample under different stresses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Multiplex analysis to observe how tRNA modification profiles change over time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Currently only 2 samples can be analyzed at a time.</a:t>
            </a:r>
          </a:p>
        </p:txBody>
      </p:sp>
      <p:cxnSp>
        <p:nvCxnSpPr>
          <p:cNvPr id="120" name="Straight Connector 119"/>
          <p:cNvCxnSpPr/>
          <p:nvPr/>
        </p:nvCxnSpPr>
        <p:spPr>
          <a:xfrm flipH="1">
            <a:off x="11703004" y="31492686"/>
            <a:ext cx="31796" cy="101887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206437"/>
              </p:ext>
            </p:extLst>
          </p:nvPr>
        </p:nvGraphicFramePr>
        <p:xfrm>
          <a:off x="11636676" y="13944600"/>
          <a:ext cx="8556324" cy="5479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108"/>
                <a:gridCol w="2852108"/>
                <a:gridCol w="2852108"/>
              </a:tblGrid>
              <a:tr h="456542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/>
                        <a:t>Sequence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Retention Time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Mass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DDG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0.95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0.899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TPCG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1.10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1.214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CUCAG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1.87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1.528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CACCA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2.18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1.511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CRCCAG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3.50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1.900</a:t>
                      </a:r>
                      <a:r>
                        <a:rPr lang="en-US" sz="2600" baseline="0" dirty="0" smtClean="0"/>
                        <a:t>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7UC?UG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3.54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1.878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AAUUCG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5.14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1.858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AUUUAL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7.11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1.873 KD</a:t>
                      </a:r>
                      <a:endParaRPr lang="en-US" sz="2600" dirty="0"/>
                    </a:p>
                  </a:txBody>
                  <a:tcPr/>
                </a:tc>
              </a:tr>
              <a:tr h="456542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“UCCACAG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13.85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2.505 KD</a:t>
                      </a:r>
                      <a:endParaRPr lang="en-US" sz="2600" dirty="0"/>
                    </a:p>
                  </a:txBody>
                  <a:tcPr/>
                </a:tc>
              </a:tr>
              <a:tr h="602616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ABU#AAYAP?UG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29.48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smtClean="0"/>
                        <a:t>4.084 KD</a:t>
                      </a:r>
                      <a:endParaRPr lang="en-US" sz="2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6" name="Picture 105" descr="Image result for molecular weight cut off filtration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93" b="15461"/>
          <a:stretch/>
        </p:blipFill>
        <p:spPr bwMode="auto">
          <a:xfrm>
            <a:off x="29142487" y="24958784"/>
            <a:ext cx="1525419" cy="2166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7" name="Table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42114"/>
              </p:ext>
            </p:extLst>
          </p:nvPr>
        </p:nvGraphicFramePr>
        <p:xfrm>
          <a:off x="17526000" y="33698025"/>
          <a:ext cx="11602374" cy="669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7458">
                  <a:extLst>
                    <a:ext uri="{9D8B030D-6E8A-4147-A177-3AD203B41FA5}">
                      <a16:colId xmlns:a16="http://schemas.microsoft.com/office/drawing/2014/main" xmlns="" val="1758447234"/>
                    </a:ext>
                  </a:extLst>
                </a:gridCol>
                <a:gridCol w="3867458">
                  <a:extLst>
                    <a:ext uri="{9D8B030D-6E8A-4147-A177-3AD203B41FA5}">
                      <a16:colId xmlns:a16="http://schemas.microsoft.com/office/drawing/2014/main" xmlns="" val="2853005912"/>
                    </a:ext>
                  </a:extLst>
                </a:gridCol>
                <a:gridCol w="3867458">
                  <a:extLst>
                    <a:ext uri="{9D8B030D-6E8A-4147-A177-3AD203B41FA5}">
                      <a16:colId xmlns:a16="http://schemas.microsoft.com/office/drawing/2014/main" xmlns="" val="1854662511"/>
                    </a:ext>
                  </a:extLst>
                </a:gridCol>
              </a:tblGrid>
              <a:tr h="43729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Conditions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Observed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Fragments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Amount unclipped PAPU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6797646"/>
                  </a:ext>
                </a:extLst>
              </a:tr>
              <a:tr h="113697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Spun </a:t>
                      </a:r>
                      <a:r>
                        <a:rPr lang="en-US" sz="2400" dirty="0" smtClean="0"/>
                        <a:t>10000xg/15 </a:t>
                      </a:r>
                      <a:r>
                        <a:rPr lang="en-US" sz="2400" dirty="0"/>
                        <a:t>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10%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/>
                        <a:t>Not enough </a:t>
                      </a:r>
                      <a:r>
                        <a:rPr lang="en-US" sz="2400" dirty="0" smtClean="0"/>
                        <a:t>digestion products </a:t>
                      </a:r>
                      <a:r>
                        <a:rPr lang="en-US" sz="2400" dirty="0"/>
                        <a:t>made it through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100%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 digestive enzyme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4615471"/>
                  </a:ext>
                </a:extLst>
              </a:tr>
              <a:tr h="148680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Spun </a:t>
                      </a:r>
                      <a:r>
                        <a:rPr lang="en-US" sz="2400" dirty="0" smtClean="0"/>
                        <a:t>15000xg/8 </a:t>
                      </a:r>
                      <a:r>
                        <a:rPr lang="en-US" sz="2400" dirty="0"/>
                        <a:t>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30%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/>
                        <a:t>Not enough </a:t>
                      </a:r>
                      <a:r>
                        <a:rPr lang="en-US" sz="2400" dirty="0" smtClean="0"/>
                        <a:t>abundance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100%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/>
                        <a:t>No digestive enzyme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58562930"/>
                  </a:ext>
                </a:extLst>
              </a:tr>
              <a:tr h="78713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Spun </a:t>
                      </a:r>
                      <a:r>
                        <a:rPr lang="en-US" sz="2400" dirty="0" smtClean="0"/>
                        <a:t>15000xg/15 </a:t>
                      </a:r>
                      <a:r>
                        <a:rPr lang="en-US" sz="2400" dirty="0"/>
                        <a:t>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</a:t>
                      </a:r>
                      <a:r>
                        <a:rPr lang="en-US" sz="2400" dirty="0" smtClean="0"/>
                        <a:t>%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Rnase</a:t>
                      </a:r>
                      <a:r>
                        <a:rPr lang="en-US" sz="2400" baseline="0" dirty="0" smtClean="0"/>
                        <a:t> T1 still present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93959108"/>
                  </a:ext>
                </a:extLst>
              </a:tr>
              <a:tr h="78713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Spun </a:t>
                      </a:r>
                      <a:r>
                        <a:rPr lang="en-US" sz="2400" dirty="0" smtClean="0"/>
                        <a:t>15000xg/13 </a:t>
                      </a:r>
                      <a:r>
                        <a:rPr lang="en-US" sz="2400" dirty="0"/>
                        <a:t>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0</a:t>
                      </a:r>
                      <a:r>
                        <a:rPr lang="en-US" sz="2400" dirty="0" smtClean="0"/>
                        <a:t>%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/>
                        <a:t>Rnase</a:t>
                      </a:r>
                      <a:r>
                        <a:rPr lang="en-US" sz="2400" baseline="0" dirty="0" smtClean="0"/>
                        <a:t> T1 still present</a:t>
                      </a:r>
                      <a:endParaRPr lang="en-US" sz="24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79504198"/>
                  </a:ext>
                </a:extLst>
              </a:tr>
              <a:tr h="191785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Spun </a:t>
                      </a:r>
                      <a:r>
                        <a:rPr lang="en-US" sz="2400" dirty="0" smtClean="0"/>
                        <a:t>15000xg </a:t>
                      </a:r>
                      <a:r>
                        <a:rPr lang="en-US" sz="2400" dirty="0"/>
                        <a:t>for 15 min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Rinse 200 </a:t>
                      </a:r>
                      <a:r>
                        <a:rPr lang="en-US" sz="2400" dirty="0" smtClean="0"/>
                        <a:t>µL </a:t>
                      </a:r>
                      <a:r>
                        <a:rPr lang="en-US" sz="2400" dirty="0"/>
                        <a:t>spin 7 min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/>
                        <a:t>Refilter solution and spin </a:t>
                      </a:r>
                      <a:r>
                        <a:rPr lang="en-US" sz="2400" dirty="0" smtClean="0"/>
                        <a:t>15000xg </a:t>
                      </a:r>
                      <a:r>
                        <a:rPr lang="en-US" sz="2400" dirty="0"/>
                        <a:t>for </a:t>
                      </a:r>
                      <a:r>
                        <a:rPr lang="en-US" sz="2400" dirty="0" smtClean="0"/>
                        <a:t>15min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0%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/>
                        <a:t>No </a:t>
                      </a:r>
                      <a:r>
                        <a:rPr lang="en-US" sz="2400" dirty="0" smtClean="0"/>
                        <a:t>digestion products </a:t>
                      </a:r>
                      <a:r>
                        <a:rPr lang="en-US" sz="2400" dirty="0"/>
                        <a:t>made it through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100%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 </a:t>
                      </a:r>
                      <a:r>
                        <a:rPr lang="en-US" sz="2400" dirty="0" smtClean="0"/>
                        <a:t>RNase T1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2542280"/>
                  </a:ext>
                </a:extLst>
              </a:tr>
            </a:tbl>
          </a:graphicData>
        </a:graphic>
      </p:graphicFrame>
      <p:graphicFrame>
        <p:nvGraphicFramePr>
          <p:cNvPr id="108" name="Table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383279"/>
              </p:ext>
            </p:extLst>
          </p:nvPr>
        </p:nvGraphicFramePr>
        <p:xfrm>
          <a:off x="6705600" y="31699200"/>
          <a:ext cx="4876800" cy="4899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35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 smtClean="0">
                          <a:effectLst/>
                        </a:rPr>
                        <a:t>Fragment </a:t>
                      </a:r>
                      <a:endParaRPr lang="en-US" sz="2400" dirty="0">
                        <a:effectLst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400" dirty="0" smtClean="0">
                          <a:effectLst/>
                        </a:rPr>
                        <a:t>Retention Time</a:t>
                      </a:r>
                      <a:endParaRPr lang="en-US" sz="2400" dirty="0">
                        <a:effectLst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DDG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0.94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2544986288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TPCG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1.17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CUCAG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1.91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CACCA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2.19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</a:rPr>
                        <a:t>AUUUAL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3.59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CRCCAG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3.59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7UC?UG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3.59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AAUUCG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3.66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248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full PAPU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108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"UCCACAG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14.64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46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ABU#AAYAP?UG</a:t>
                      </a: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dirty="0">
                          <a:effectLst/>
                        </a:rPr>
                        <a:t>no</a:t>
                      </a: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116" name="TextBox 115"/>
          <p:cNvSpPr txBox="1"/>
          <p:nvPr/>
        </p:nvSpPr>
        <p:spPr>
          <a:xfrm>
            <a:off x="11865956" y="37490400"/>
            <a:ext cx="44315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Future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Chemically degrading MWCO filter membrane with formic acid, methanol, or acetonitrile</a:t>
            </a:r>
          </a:p>
        </p:txBody>
      </p:sp>
      <p:graphicFrame>
        <p:nvGraphicFramePr>
          <p:cNvPr id="118" name="Table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235809"/>
              </p:ext>
            </p:extLst>
          </p:nvPr>
        </p:nvGraphicFramePr>
        <p:xfrm>
          <a:off x="587652" y="37155120"/>
          <a:ext cx="1084234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4116">
                  <a:extLst>
                    <a:ext uri="{9D8B030D-6E8A-4147-A177-3AD203B41FA5}">
                      <a16:colId xmlns:a16="http://schemas.microsoft.com/office/drawing/2014/main" xmlns="" val="3528031635"/>
                    </a:ext>
                  </a:extLst>
                </a:gridCol>
                <a:gridCol w="3614116">
                  <a:extLst>
                    <a:ext uri="{9D8B030D-6E8A-4147-A177-3AD203B41FA5}">
                      <a16:colId xmlns:a16="http://schemas.microsoft.com/office/drawing/2014/main" xmlns="" val="3513839657"/>
                    </a:ext>
                  </a:extLst>
                </a:gridCol>
                <a:gridCol w="3614116">
                  <a:extLst>
                    <a:ext uri="{9D8B030D-6E8A-4147-A177-3AD203B41FA5}">
                      <a16:colId xmlns:a16="http://schemas.microsoft.com/office/drawing/2014/main" xmlns="" val="1224224762"/>
                    </a:ext>
                  </a:extLst>
                </a:gridCol>
              </a:tblGrid>
              <a:tr h="3788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</a:t>
                      </a:r>
                      <a:r>
                        <a:rPr lang="en-US" sz="2400" dirty="0"/>
                        <a:t>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Observed </a:t>
                      </a:r>
                      <a:r>
                        <a:rPr lang="en-US" sz="2400" dirty="0"/>
                        <a:t>Fragments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Amount unclipped PAPU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8660965"/>
                  </a:ext>
                </a:extLst>
              </a:tr>
              <a:tr h="134160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Baked 18 hours </a:t>
                      </a:r>
                      <a:r>
                        <a:rPr lang="en-US" sz="2400" dirty="0" smtClean="0"/>
                        <a:t>at 60</a:t>
                      </a:r>
                      <a:r>
                        <a:rPr lang="en-US" sz="2400" dirty="0" smtClean="0">
                          <a:sym typeface="Symbol"/>
                        </a:rPr>
                        <a:t> C</a:t>
                      </a:r>
                      <a:endParaRPr lang="en-US" sz="2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Spun </a:t>
                      </a:r>
                      <a:r>
                        <a:rPr lang="en-US" sz="2400" dirty="0" smtClean="0"/>
                        <a:t>14,000xg/30 </a:t>
                      </a:r>
                      <a:r>
                        <a:rPr lang="en-US" sz="2400" dirty="0"/>
                        <a:t>min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Rinsed and 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spun </a:t>
                      </a:r>
                      <a:r>
                        <a:rPr lang="en-US" sz="2400" dirty="0"/>
                        <a:t>at </a:t>
                      </a:r>
                      <a:r>
                        <a:rPr lang="en-US" sz="2400" dirty="0" smtClean="0"/>
                        <a:t>14,000 xg </a:t>
                      </a:r>
                      <a:r>
                        <a:rPr lang="en-US" sz="2400" dirty="0"/>
                        <a:t>for 15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50</a:t>
                      </a:r>
                      <a:r>
                        <a:rPr lang="en-US" sz="2400" dirty="0" smtClean="0"/>
                        <a:t>% of input observed</a:t>
                      </a:r>
                      <a:endParaRPr lang="en-US" sz="24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Not enough </a:t>
                      </a:r>
                      <a:r>
                        <a:rPr lang="en-US" sz="2400" dirty="0" smtClean="0"/>
                        <a:t>tRNA </a:t>
                      </a:r>
                      <a:r>
                        <a:rPr lang="en-US" sz="2400" dirty="0"/>
                        <a:t>made it through in high 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/>
                        <a:t>abundance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100%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 digestive enzyme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28335044"/>
                  </a:ext>
                </a:extLst>
              </a:tr>
              <a:tr h="189403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Baked 60 hours at </a:t>
                      </a:r>
                      <a:r>
                        <a:rPr lang="en-US" sz="2400" dirty="0" smtClean="0"/>
                        <a:t>60</a:t>
                      </a:r>
                      <a:r>
                        <a:rPr lang="en-US" sz="2400" dirty="0" smtClean="0">
                          <a:sym typeface="Symbol"/>
                        </a:rPr>
                        <a:t> C</a:t>
                      </a:r>
                      <a:endParaRPr lang="en-US" sz="2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Spun </a:t>
                      </a:r>
                      <a:r>
                        <a:rPr lang="en-US" sz="2400" dirty="0" smtClean="0"/>
                        <a:t>14,000 xg/30 </a:t>
                      </a:r>
                      <a:r>
                        <a:rPr lang="en-US" sz="2400" dirty="0"/>
                        <a:t>min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Rinsed and spun </a:t>
                      </a:r>
                      <a:r>
                        <a:rPr lang="en-US" sz="2400" dirty="0"/>
                        <a:t>at </a:t>
                      </a:r>
                      <a:r>
                        <a:rPr lang="en-US" sz="2400" dirty="0" smtClean="0"/>
                        <a:t>14,000 xg </a:t>
                      </a:r>
                      <a:r>
                        <a:rPr lang="en-US" sz="2400" dirty="0"/>
                        <a:t>for 15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60</a:t>
                      </a:r>
                      <a:r>
                        <a:rPr lang="en-US" sz="2400" dirty="0" smtClean="0"/>
                        <a:t>% of input observed</a:t>
                      </a:r>
                      <a:endParaRPr lang="en-US" sz="2400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/>
                        <a:t>Not enough </a:t>
                      </a:r>
                      <a:r>
                        <a:rPr lang="en-US" sz="2400" dirty="0" smtClean="0"/>
                        <a:t>tRNA </a:t>
                      </a:r>
                      <a:r>
                        <a:rPr lang="en-US" sz="2400" dirty="0"/>
                        <a:t>made it through in high 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/>
                        <a:t>abundance</a:t>
                      </a:r>
                    </a:p>
                    <a:p>
                      <a:pPr algn="l"/>
                      <a:endParaRPr lang="en-US" sz="2400" dirty="0"/>
                    </a:p>
                    <a:p>
                      <a:pPr algn="l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100%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No digestive enzyme</a:t>
                      </a:r>
                    </a:p>
                    <a:p>
                      <a:pPr algn="l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12108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1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4107</TotalTime>
  <Words>829</Words>
  <Application>Microsoft Office PowerPoint</Application>
  <PresentationFormat>Custom</PresentationFormat>
  <Paragraphs>166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Vamsi Cherukuri</dc:creator>
  <cp:lastModifiedBy>Vamsi Cherukuri</cp:lastModifiedBy>
  <cp:revision>108</cp:revision>
  <dcterms:created xsi:type="dcterms:W3CDTF">2017-04-15T17:03:49Z</dcterms:created>
  <dcterms:modified xsi:type="dcterms:W3CDTF">2017-04-22T02:44:04Z</dcterms:modified>
</cp:coreProperties>
</file>