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76" r:id="rId4"/>
    <p:sldId id="257" r:id="rId5"/>
    <p:sldId id="274" r:id="rId6"/>
    <p:sldId id="266" r:id="rId7"/>
    <p:sldId id="262" r:id="rId8"/>
    <p:sldId id="261" r:id="rId9"/>
    <p:sldId id="264" r:id="rId10"/>
    <p:sldId id="271" r:id="rId11"/>
    <p:sldId id="260" r:id="rId12"/>
    <p:sldId id="272" r:id="rId13"/>
    <p:sldId id="263" r:id="rId14"/>
    <p:sldId id="273" r:id="rId15"/>
    <p:sldId id="259" r:id="rId16"/>
    <p:sldId id="265" r:id="rId17"/>
  </p:sldIdLst>
  <p:sldSz cx="12192000" cy="6858000"/>
  <p:notesSz cx="6985000" cy="9271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8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66793" autoAdjust="0"/>
  </p:normalViewPr>
  <p:slideViewPr>
    <p:cSldViewPr snapToGrid="0">
      <p:cViewPr varScale="1">
        <p:scale>
          <a:sx n="47" d="100"/>
          <a:sy n="47" d="100"/>
        </p:scale>
        <p:origin x="14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CC1A5FC0-0245-434B-97FD-0037D5C393EA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vert="horz" lIns="92885" tIns="46442" rIns="92885" bIns="4644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1CD4C393-C14A-4F37-A045-97503D12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 Introduction</a:t>
            </a:r>
            <a:br>
              <a:rPr lang="en-US" dirty="0" smtClean="0"/>
            </a:br>
            <a:r>
              <a:rPr lang="en-US" dirty="0" smtClean="0"/>
              <a:t>Teaching</a:t>
            </a:r>
            <a:r>
              <a:rPr lang="en-US" baseline="0" dirty="0" smtClean="0"/>
              <a:t> background – teaching in higher education since 2007; own classes since 2009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Not lectured much, but I also have taught classes in which lecturing really doesn’t work.</a:t>
            </a:r>
            <a:br>
              <a:rPr lang="en-US" baseline="0" dirty="0" smtClean="0"/>
            </a:br>
            <a:r>
              <a:rPr lang="en-US" baseline="0" dirty="0" smtClean="0"/>
              <a:t>Teaching theatre courses, acting courses and public speaking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BRAIN ENGAGE</a:t>
            </a:r>
            <a:br>
              <a:rPr lang="en-US" baseline="0" dirty="0" smtClean="0"/>
            </a:br>
            <a:r>
              <a:rPr lang="en-US" baseline="0" dirty="0" smtClean="0"/>
              <a:t>Prediction: What do you already know about lecturing vs. active learning?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36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848">
              <a:defRPr/>
            </a:pPr>
            <a:r>
              <a:rPr lang="en-US" dirty="0"/>
              <a:t>Quotes from </a:t>
            </a:r>
            <a:r>
              <a:rPr lang="en-US" i="1" dirty="0"/>
              <a:t>Make it Stick</a:t>
            </a:r>
            <a:r>
              <a:rPr lang="en-US" dirty="0"/>
              <a:t> by Brown, </a:t>
            </a:r>
            <a:r>
              <a:rPr lang="en-US" dirty="0" err="1"/>
              <a:t>Roediger</a:t>
            </a:r>
            <a:r>
              <a:rPr lang="en-US" dirty="0"/>
              <a:t> and McDaniel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“When learning is harder, it’s stronger and lasts longer” </a:t>
            </a:r>
            <a:br>
              <a:rPr lang="en-US" dirty="0"/>
            </a:br>
            <a:r>
              <a:rPr lang="en-US" dirty="0" smtClean="0"/>
              <a:t>(Brown, </a:t>
            </a:r>
            <a:r>
              <a:rPr lang="en-US" dirty="0" err="1" smtClean="0"/>
              <a:t>Roediger</a:t>
            </a:r>
            <a:r>
              <a:rPr lang="en-US" dirty="0" smtClean="0"/>
              <a:t> and McDaniel, p. 9)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“Effortful learning changes the brain, building new connections and capability” </a:t>
            </a:r>
            <a:br>
              <a:rPr lang="en-US" dirty="0"/>
            </a:br>
            <a:r>
              <a:rPr lang="en-US" dirty="0" smtClean="0"/>
              <a:t>(Brown, </a:t>
            </a:r>
            <a:r>
              <a:rPr lang="en-US" dirty="0" err="1" smtClean="0"/>
              <a:t>Roediger</a:t>
            </a:r>
            <a:r>
              <a:rPr lang="en-US" dirty="0" smtClean="0"/>
              <a:t> and McDaniel, p. 199)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1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848">
              <a:defRPr/>
            </a:pPr>
            <a:r>
              <a:rPr lang="en-US" dirty="0"/>
              <a:t>Quotes from </a:t>
            </a:r>
            <a:r>
              <a:rPr lang="en-US" i="1" dirty="0"/>
              <a:t>Make it Stick</a:t>
            </a:r>
            <a:r>
              <a:rPr lang="en-US" dirty="0"/>
              <a:t> by Brown, </a:t>
            </a:r>
            <a:r>
              <a:rPr lang="en-US" dirty="0" err="1"/>
              <a:t>Roediger</a:t>
            </a:r>
            <a:r>
              <a:rPr lang="en-US" dirty="0"/>
              <a:t> and McDaniel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“When learning is harder, it’s stronger and lasts longer” </a:t>
            </a:r>
            <a:br>
              <a:rPr lang="en-US" dirty="0"/>
            </a:br>
            <a:r>
              <a:rPr lang="en-US" dirty="0" smtClean="0"/>
              <a:t>(Brown, </a:t>
            </a:r>
            <a:r>
              <a:rPr lang="en-US" dirty="0" err="1" smtClean="0"/>
              <a:t>Roediger</a:t>
            </a:r>
            <a:r>
              <a:rPr lang="en-US" dirty="0" smtClean="0"/>
              <a:t> and McDaniel, p. 9)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“Effortful learning changes the brain, building new connections and capability” </a:t>
            </a:r>
            <a:br>
              <a:rPr lang="en-US" dirty="0"/>
            </a:br>
            <a:r>
              <a:rPr lang="en-US" dirty="0" smtClean="0"/>
              <a:t>(Brown, </a:t>
            </a:r>
            <a:r>
              <a:rPr lang="en-US" dirty="0" err="1" smtClean="0"/>
              <a:t>Roediger</a:t>
            </a:r>
            <a:r>
              <a:rPr lang="en-US" dirty="0" smtClean="0"/>
              <a:t> and McDaniel, p. 199)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this looks</a:t>
            </a:r>
            <a:r>
              <a:rPr lang="en-US" baseline="0" dirty="0" smtClean="0"/>
              <a:t> like several of my college classrooms, and it might look like yours. In fact, it might BE your classroom.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So when our spaces are not helping us (note the chairs facing the lectern, and bolted to the floor) what is one to do?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Enter the interactive lecture.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7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Active learning strategies,</a:t>
            </a:r>
            <a:r>
              <a:rPr lang="en-US" baseline="0" dirty="0" smtClean="0"/>
              <a:t> especially ones that completely change the way you teach can take a lot of getting used </a:t>
            </a:r>
            <a:r>
              <a:rPr lang="en-US" baseline="0" dirty="0" smtClean="0"/>
              <a:t>to.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Sometimes, we know we want to adjust and involve our students more, but the transition seems too difficult or we don’t know where to </a:t>
            </a:r>
            <a:r>
              <a:rPr lang="en-US" baseline="0" dirty="0" smtClean="0"/>
              <a:t>start.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And then sometimes it’s easier to just </a:t>
            </a:r>
            <a:r>
              <a:rPr lang="en-US" baseline="0" dirty="0" smtClean="0"/>
              <a:t>say, </a:t>
            </a:r>
            <a:r>
              <a:rPr lang="en-US" baseline="0" dirty="0" smtClean="0"/>
              <a:t>“forget </a:t>
            </a:r>
            <a:r>
              <a:rPr lang="en-US" baseline="0" dirty="0" smtClean="0"/>
              <a:t>it. </a:t>
            </a:r>
            <a:r>
              <a:rPr lang="en-US" baseline="0" dirty="0" smtClean="0"/>
              <a:t>I’ve been doing this for X amount of years, I get great evaluations from students, I’m entertaining, it’s good enough</a:t>
            </a:r>
            <a:r>
              <a:rPr lang="en-US" baseline="0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5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working at the CLE,</a:t>
            </a:r>
            <a:r>
              <a:rPr lang="en-US" baseline="0" dirty="0" smtClean="0"/>
              <a:t> have been working with faculty on active learning, flipping a classroom, </a:t>
            </a:r>
            <a:r>
              <a:rPr lang="en-US" baseline="0" dirty="0" smtClean="0"/>
              <a:t>etc</a:t>
            </a:r>
            <a:r>
              <a:rPr lang="en-US" baseline="0" dirty="0" smtClean="0"/>
              <a:t>., etc.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Some faculty, understandably, are slow to move from a lecture even when they may desire to do so.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-Gives</a:t>
            </a:r>
            <a:r>
              <a:rPr lang="en-US" baseline="0" dirty="0" smtClean="0"/>
              <a:t> our students an opportunity to practice information as it is presented, which increases the chances of them retaining and learning.</a:t>
            </a:r>
            <a:br>
              <a:rPr lang="en-US" baseline="0" dirty="0" smtClean="0"/>
            </a:br>
            <a:r>
              <a:rPr lang="en-US" baseline="0" dirty="0" smtClean="0"/>
              <a:t>-We can equate distributed practice to training for a race or lifting weights – we need to continue to practice, not just cram before an </a:t>
            </a:r>
            <a:r>
              <a:rPr lang="en-US" baseline="0" dirty="0" smtClean="0"/>
              <a:t>exam.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BRAIN BREAK: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Think/Pair</a:t>
            </a:r>
            <a:r>
              <a:rPr lang="en-US" baseline="0" dirty="0" smtClean="0"/>
              <a:t>/Share</a:t>
            </a:r>
            <a:br>
              <a:rPr lang="en-US" baseline="0" dirty="0" smtClean="0"/>
            </a:br>
            <a:r>
              <a:rPr lang="en-US" baseline="0" dirty="0" smtClean="0"/>
              <a:t>Answer:</a:t>
            </a:r>
            <a:br>
              <a:rPr lang="en-US" baseline="0" dirty="0" smtClean="0"/>
            </a:br>
            <a:r>
              <a:rPr lang="en-US" baseline="0" dirty="0" smtClean="0"/>
              <a:t>Write a question you have on the note card in front of you.</a:t>
            </a:r>
            <a:br>
              <a:rPr lang="en-US" baseline="0" dirty="0" smtClean="0"/>
            </a:br>
            <a:r>
              <a:rPr lang="en-US" baseline="0" dirty="0" smtClean="0"/>
              <a:t>Answer:</a:t>
            </a:r>
            <a:br>
              <a:rPr lang="en-US" baseline="0" dirty="0" smtClean="0"/>
            </a:br>
            <a:r>
              <a:rPr lang="en-US" baseline="0" dirty="0" smtClean="0"/>
              <a:t>1) What are the benefits of engaging our students when we lecture? OR Ask a question that is percolating.</a:t>
            </a:r>
            <a:br>
              <a:rPr lang="en-US" baseline="0" dirty="0" smtClean="0"/>
            </a:br>
            <a:r>
              <a:rPr lang="en-US" baseline="0" dirty="0" smtClean="0"/>
              <a:t>2) Turn to the person next to you to discuss</a:t>
            </a:r>
            <a:br>
              <a:rPr lang="en-US" baseline="0" dirty="0" smtClean="0"/>
            </a:br>
            <a:r>
              <a:rPr lang="en-US" baseline="0" dirty="0" smtClean="0"/>
              <a:t>3) Share out to the room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Depending on the size of your room, you could also consider doing a </a:t>
            </a:r>
            <a:r>
              <a:rPr lang="en-US" baseline="0" dirty="0" smtClean="0"/>
              <a:t>think/pair/square/share.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06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 of using </a:t>
            </a:r>
            <a:r>
              <a:rPr lang="en-US" dirty="0" err="1" smtClean="0"/>
              <a:t>TodaysMeet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-Let introverts</a:t>
            </a:r>
            <a:r>
              <a:rPr lang="en-US" baseline="0" dirty="0" smtClean="0"/>
              <a:t> have a chance to respond in class</a:t>
            </a:r>
            <a:br>
              <a:rPr lang="en-US" baseline="0" dirty="0" smtClean="0"/>
            </a:br>
            <a:r>
              <a:rPr lang="en-US" baseline="0" dirty="0" smtClean="0"/>
              <a:t>-Allow anonymous posting to the room so that less-confident students can participate</a:t>
            </a:r>
            <a:br>
              <a:rPr lang="en-US" baseline="0" dirty="0" smtClean="0"/>
            </a:br>
            <a:r>
              <a:rPr lang="en-US" baseline="0" dirty="0" smtClean="0"/>
              <a:t> 	For </a:t>
            </a:r>
            <a:r>
              <a:rPr lang="en-US" baseline="0" dirty="0" err="1" smtClean="0"/>
              <a:t>TodaysMeet</a:t>
            </a:r>
            <a:r>
              <a:rPr lang="en-US" baseline="0" dirty="0" smtClean="0"/>
              <a:t>, you can assign student numbers or have other identifiers for you, but not a name that the whole class will see</a:t>
            </a:r>
            <a:br>
              <a:rPr lang="en-US" baseline="0" dirty="0" smtClean="0"/>
            </a:br>
            <a:r>
              <a:rPr lang="en-US" baseline="0" dirty="0" smtClean="0"/>
              <a:t>-Encourage creative reactions to a lecture. 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Question</a:t>
            </a:r>
            <a:r>
              <a:rPr lang="en-US" baseline="0" dirty="0" smtClean="0"/>
              <a:t>:</a:t>
            </a:r>
            <a:br>
              <a:rPr lang="en-US" baseline="0" dirty="0" smtClean="0"/>
            </a:br>
            <a:r>
              <a:rPr lang="en-US" baseline="0" dirty="0" smtClean="0"/>
              <a:t>What other tech tools have you used to engage students?</a:t>
            </a:r>
            <a:br>
              <a:rPr lang="en-US" baseline="0" dirty="0" smtClean="0"/>
            </a:br>
            <a:r>
              <a:rPr lang="en-US" baseline="0" dirty="0" smtClean="0"/>
              <a:t>What no and low tech engagement strategies have you used?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7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Thumbball</a:t>
            </a:r>
            <a:r>
              <a:rPr lang="en-US" baseline="0" dirty="0" smtClean="0"/>
              <a:t> – explain how it works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Fist of Five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Four corners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Competition idea - Divide the room into two teams. Students </a:t>
            </a:r>
            <a:r>
              <a:rPr lang="en-US" dirty="0" smtClean="0"/>
              <a:t>on each team</a:t>
            </a:r>
            <a:r>
              <a:rPr lang="en-US" baseline="0" dirty="0" smtClean="0"/>
              <a:t> </a:t>
            </a:r>
            <a:r>
              <a:rPr lang="en-US" dirty="0" smtClean="0"/>
              <a:t>write down questions</a:t>
            </a:r>
            <a:r>
              <a:rPr lang="en-US" baseline="0" dirty="0" smtClean="0"/>
              <a:t> based on a 10 minute lecture. Questions recorded must be content-based, not based on irrelevant information (i.e. what color shirt is someone wearing on slide 5). Then each team asks the other team a question. If the other team answers correctly, they get a point. If they can’t answer the question, the team who asked the question gets a point. This idea is from Sandra </a:t>
            </a:r>
            <a:r>
              <a:rPr lang="en-US" baseline="0" dirty="0" err="1" smtClean="0"/>
              <a:t>Blakeston</a:t>
            </a:r>
            <a:r>
              <a:rPr lang="en-US" baseline="0" dirty="0" smtClean="0"/>
              <a:t> of Saint-Gobain PPL.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C393-C14A-4F37-A045-97503D123C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1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7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1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0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3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4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5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A72D-486A-4F71-9D96-568951443922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C94AE-0812-4747-936E-9BC48C067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4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arvardmagazine.com/2012/03/twilight-of-the-lectur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5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61104"/>
          </a:xfrm>
          <a:noFill/>
          <a:effectLst>
            <a:softEdge rad="317500"/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an Interactive Lecture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noFill/>
          <a:effectLst>
            <a:softEdge rad="304800"/>
          </a:effectLst>
        </p:spPr>
        <p:txBody>
          <a:bodyPr>
            <a:normAutofit lnSpcReduction="1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/>
                </a:solidFill>
              </a:rPr>
              <a:t>by Sarah D. Greywitt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Cuyahoga Community College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http://bit.ly/2mVainJ</a:t>
            </a:r>
          </a:p>
        </p:txBody>
      </p:sp>
    </p:spTree>
    <p:extLst>
      <p:ext uri="{BB962C8B-B14F-4D97-AF65-F5344CB8AC3E}">
        <p14:creationId xmlns:p14="http://schemas.microsoft.com/office/powerpoint/2010/main" val="10925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7" y="0"/>
            <a:ext cx="11309374" cy="6865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83182" cy="1325563"/>
          </a:xfrm>
          <a:solidFill>
            <a:schemeClr val="bg1"/>
          </a:solidFill>
          <a:effectLst>
            <a:softEdge rad="317500"/>
          </a:effectLst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Brain Engage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04616" cy="4351338"/>
          </a:xfrm>
          <a:solidFill>
            <a:schemeClr val="bg1">
              <a:alpha val="67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/>
              <a:t>Think/Pair/Share: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What are the benefits of engaging our students? </a:t>
            </a:r>
            <a:br>
              <a:rPr lang="en-US" sz="4800" dirty="0" smtClean="0"/>
            </a:br>
            <a:r>
              <a:rPr lang="en-US" sz="4800" dirty="0" smtClean="0"/>
              <a:t>Or</a:t>
            </a:r>
            <a:br>
              <a:rPr lang="en-US" sz="4800" dirty="0" smtClean="0"/>
            </a:br>
            <a:r>
              <a:rPr lang="en-US" sz="4800" dirty="0" smtClean="0"/>
              <a:t>Ask another question that is percolating.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7254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4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365125"/>
            <a:ext cx="113792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Tech Tools to Support</a:t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Interactive Lecture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chemeClr val="bg1"/>
                </a:solidFill>
              </a:rPr>
              <a:t>Go to</a:t>
            </a:r>
            <a:br>
              <a:rPr lang="en-US" sz="3600" dirty="0" smtClean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Todaysmeet.com/3T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0" y="0"/>
            <a:ext cx="11376561" cy="6905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83182" cy="1325563"/>
          </a:xfrm>
          <a:solidFill>
            <a:schemeClr val="bg1"/>
          </a:solidFill>
          <a:effectLst>
            <a:softEdge rad="317500"/>
          </a:effectLst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Brain Engage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2797"/>
            <a:ext cx="10704616" cy="2485118"/>
          </a:xfrm>
          <a:solidFill>
            <a:schemeClr val="bg1">
              <a:alpha val="67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/>
              <a:t>Question: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What tech tools do you use to engage your students in class?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808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r="26689"/>
          <a:stretch/>
        </p:blipFill>
        <p:spPr>
          <a:xfrm flipH="1">
            <a:off x="-2029839" y="0"/>
            <a:ext cx="142218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654829"/>
            <a:ext cx="725805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and No Tech Tools to Use in an Interactive Lecture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00950" y="5900309"/>
            <a:ext cx="1790700" cy="8261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76" y="22435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Thumbball</a:t>
            </a:r>
            <a:r>
              <a:rPr lang="en-US" dirty="0" smtClean="0"/>
              <a:t> from thumbball.com or amazon.com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Fist to Five </a:t>
            </a:r>
            <a:br>
              <a:rPr lang="en-US" dirty="0" smtClean="0"/>
            </a:br>
            <a:r>
              <a:rPr lang="en-US" dirty="0" smtClean="0"/>
              <a:t>(in front of self instead of up high for all to see)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Respond to Multiple Choice with Four Corners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Lecture Competition </a:t>
            </a:r>
            <a:r>
              <a:rPr lang="en-US" dirty="0" smtClean="0"/>
              <a:t>(</a:t>
            </a:r>
            <a:r>
              <a:rPr lang="en-US" dirty="0" err="1" smtClean="0"/>
              <a:t>Blakeston</a:t>
            </a:r>
            <a:r>
              <a:rPr lang="en-US" dirty="0" smtClean="0"/>
              <a:t>, 2015)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Prediction – one of the strategies offered in </a:t>
            </a:r>
            <a:r>
              <a:rPr lang="en-US" i="1" dirty="0" smtClean="0"/>
              <a:t>Small Teaching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23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0" y="0"/>
            <a:ext cx="11376561" cy="6905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83182" cy="1325563"/>
          </a:xfrm>
          <a:solidFill>
            <a:schemeClr val="bg1"/>
          </a:solidFill>
          <a:effectLst>
            <a:softEdge rad="317500"/>
          </a:effectLst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Brain Engage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2796"/>
            <a:ext cx="10704616" cy="4156741"/>
          </a:xfrm>
          <a:solidFill>
            <a:schemeClr val="bg1">
              <a:alpha val="67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/>
              <a:t>Think/Pair/Share: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Based on everything we’ve learned today,</a:t>
            </a:r>
            <a:br>
              <a:rPr lang="en-US" sz="4800" dirty="0" smtClean="0"/>
            </a:br>
            <a:r>
              <a:rPr lang="en-US" sz="4800" dirty="0" smtClean="0"/>
              <a:t>what tools or strategies might you implement?</a:t>
            </a:r>
          </a:p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1756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3192" y="5427023"/>
            <a:ext cx="9077696" cy="890650"/>
          </a:xfrm>
          <a:prstGeom prst="rect">
            <a:avLst/>
          </a:prstGeom>
          <a:solidFill>
            <a:schemeClr val="tx1">
              <a:alpha val="7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133"/>
            <a:ext cx="10515600" cy="5174828"/>
          </a:xfrm>
          <a:noFill/>
          <a:effectLst>
            <a:softEdge rad="317500"/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Berk</a:t>
            </a:r>
            <a:r>
              <a:rPr lang="en-US" dirty="0" smtClean="0">
                <a:solidFill>
                  <a:schemeClr val="bg1"/>
                </a:solidFill>
              </a:rPr>
              <a:t>, R. A. (2016). Top 10 Evidence-Based, Best Practices for PowerPoint in the Classroom. </a:t>
            </a:r>
            <a:r>
              <a:rPr lang="en-US" i="1" dirty="0" smtClean="0">
                <a:solidFill>
                  <a:schemeClr val="bg1"/>
                </a:solidFill>
              </a:rPr>
              <a:t>Original Lilly Conference on College Teaching</a:t>
            </a:r>
            <a:r>
              <a:rPr lang="en-US" dirty="0" smtClean="0">
                <a:solidFill>
                  <a:schemeClr val="bg1"/>
                </a:solidFill>
              </a:rPr>
              <a:t>. Miami University, Oxford, Ohio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Blakeston</a:t>
            </a:r>
            <a:r>
              <a:rPr lang="en-US" dirty="0" smtClean="0">
                <a:solidFill>
                  <a:schemeClr val="bg1"/>
                </a:solidFill>
              </a:rPr>
              <a:t>, Sandra. (2015). Training Session. Saint-Gobain PPL. Akron, OH.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Brown, P. C., </a:t>
            </a:r>
            <a:r>
              <a:rPr lang="en-US" dirty="0" err="1" smtClean="0">
                <a:solidFill>
                  <a:schemeClr val="bg1"/>
                </a:solidFill>
              </a:rPr>
              <a:t>Roediger</a:t>
            </a:r>
            <a:r>
              <a:rPr lang="en-US" dirty="0" smtClean="0">
                <a:solidFill>
                  <a:schemeClr val="bg1"/>
                </a:solidFill>
              </a:rPr>
              <a:t>, H. L. &amp; McDaniel, M. A. (2014). </a:t>
            </a:r>
            <a:r>
              <a:rPr lang="en-US" i="1" dirty="0" smtClean="0">
                <a:solidFill>
                  <a:schemeClr val="bg1"/>
                </a:solidFill>
              </a:rPr>
              <a:t>Make it stick: The science of successful </a:t>
            </a:r>
            <a:r>
              <a:rPr lang="en-US" i="1" dirty="0">
                <a:solidFill>
                  <a:schemeClr val="bg1"/>
                </a:solidFill>
              </a:rPr>
              <a:t>l</a:t>
            </a:r>
            <a:r>
              <a:rPr lang="en-US" i="1" dirty="0" smtClean="0">
                <a:solidFill>
                  <a:schemeClr val="bg1"/>
                </a:solidFill>
              </a:rPr>
              <a:t>earning</a:t>
            </a:r>
            <a:r>
              <a:rPr lang="en-US" dirty="0" smtClean="0">
                <a:solidFill>
                  <a:schemeClr val="bg1"/>
                </a:solidFill>
              </a:rPr>
              <a:t>. Cambridge, MA: The Belknap Press of Harvard University Press.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Doyle, T. &amp; Zakrajsek, T. (2013). </a:t>
            </a:r>
            <a:r>
              <a:rPr lang="en-US" i="1" dirty="0" smtClean="0">
                <a:solidFill>
                  <a:schemeClr val="bg1"/>
                </a:solidFill>
              </a:rPr>
              <a:t>The new </a:t>
            </a:r>
            <a:r>
              <a:rPr lang="en-US" i="1" dirty="0">
                <a:solidFill>
                  <a:schemeClr val="bg1"/>
                </a:solidFill>
              </a:rPr>
              <a:t>s</a:t>
            </a:r>
            <a:r>
              <a:rPr lang="en-US" i="1" dirty="0" smtClean="0">
                <a:solidFill>
                  <a:schemeClr val="bg1"/>
                </a:solidFill>
              </a:rPr>
              <a:t>cience of learning: How to learn in harmony </a:t>
            </a:r>
            <a:r>
              <a:rPr lang="en-US" i="1" dirty="0">
                <a:solidFill>
                  <a:schemeClr val="bg1"/>
                </a:solidFill>
              </a:rPr>
              <a:t>w</a:t>
            </a:r>
            <a:r>
              <a:rPr lang="en-US" i="1" dirty="0" smtClean="0">
                <a:solidFill>
                  <a:schemeClr val="bg1"/>
                </a:solidFill>
              </a:rPr>
              <a:t>ith </a:t>
            </a:r>
            <a:r>
              <a:rPr lang="en-US" i="1" dirty="0">
                <a:solidFill>
                  <a:schemeClr val="bg1"/>
                </a:solidFill>
              </a:rPr>
              <a:t>y</a:t>
            </a:r>
            <a:r>
              <a:rPr lang="en-US" i="1" dirty="0" smtClean="0">
                <a:solidFill>
                  <a:schemeClr val="bg1"/>
                </a:solidFill>
              </a:rPr>
              <a:t>our </a:t>
            </a:r>
            <a:r>
              <a:rPr lang="en-US" i="1" dirty="0">
                <a:solidFill>
                  <a:schemeClr val="bg1"/>
                </a:solidFill>
              </a:rPr>
              <a:t>b</a:t>
            </a:r>
            <a:r>
              <a:rPr lang="en-US" i="1" dirty="0" smtClean="0">
                <a:solidFill>
                  <a:schemeClr val="bg1"/>
                </a:solidFill>
              </a:rPr>
              <a:t>rain. </a:t>
            </a:r>
            <a:r>
              <a:rPr lang="en-US" dirty="0" smtClean="0">
                <a:solidFill>
                  <a:schemeClr val="bg1"/>
                </a:solidFill>
              </a:rPr>
              <a:t>Sterling, VA: Stylus.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Lang, J. M. (2016). </a:t>
            </a:r>
            <a:r>
              <a:rPr lang="en-US" i="1" dirty="0" smtClean="0">
                <a:solidFill>
                  <a:schemeClr val="bg1"/>
                </a:solidFill>
              </a:rPr>
              <a:t>Small teaching: Everyday lessons from the science of learning. </a:t>
            </a:r>
            <a:r>
              <a:rPr lang="en-US" dirty="0" smtClean="0">
                <a:solidFill>
                  <a:schemeClr val="bg1"/>
                </a:solidFill>
              </a:rPr>
              <a:t>San Francisco, CA: </a:t>
            </a:r>
            <a:r>
              <a:rPr lang="en-US" dirty="0" err="1" smtClean="0">
                <a:solidFill>
                  <a:schemeClr val="bg1"/>
                </a:solidFill>
              </a:rPr>
              <a:t>Jossey</a:t>
            </a:r>
            <a:r>
              <a:rPr lang="en-US" dirty="0" smtClean="0">
                <a:solidFill>
                  <a:schemeClr val="bg1"/>
                </a:solidFill>
              </a:rPr>
              <a:t>-Bass.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Lambert,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. (2012). Twilight of the Lecture. </a:t>
            </a:r>
            <a:r>
              <a:rPr lang="en-US" i="1" dirty="0" smtClean="0">
                <a:solidFill>
                  <a:schemeClr val="bg1"/>
                </a:solidFill>
              </a:rPr>
              <a:t>Harvard Magazine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harvardmagazine.com/2012/03/twilight-of-the-lecture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Resources for Engaging Students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133"/>
            <a:ext cx="10515600" cy="5130800"/>
          </a:xfrm>
          <a:noFill/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Ronald A. </a:t>
            </a:r>
            <a:r>
              <a:rPr lang="en-US" dirty="0" err="1" smtClean="0">
                <a:solidFill>
                  <a:schemeClr val="bg1"/>
                </a:solidFill>
              </a:rPr>
              <a:t>Berk</a:t>
            </a:r>
            <a:r>
              <a:rPr lang="en-US" dirty="0" smtClean="0">
                <a:solidFill>
                  <a:schemeClr val="bg1"/>
                </a:solidFill>
              </a:rPr>
              <a:t> books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Lynn and Robert Gillette and their Class Preparation Assignments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Major, C. H., Harris, M. S. &amp; Zakrajsek, T. (2016). </a:t>
            </a:r>
            <a:r>
              <a:rPr lang="en-US" i="1" dirty="0" smtClean="0">
                <a:solidFill>
                  <a:schemeClr val="bg1"/>
                </a:solidFill>
              </a:rPr>
              <a:t>Teaching for Learning: 101 Intentionally Designed Educational Activities to Put Students on the Path to Success. </a:t>
            </a:r>
            <a:r>
              <a:rPr lang="en-US" dirty="0" smtClean="0">
                <a:solidFill>
                  <a:schemeClr val="bg1"/>
                </a:solidFill>
              </a:rPr>
              <a:t>New York, New York: Routledge.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2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7" y="0"/>
            <a:ext cx="11309374" cy="6865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83182" cy="1325563"/>
          </a:xfrm>
          <a:solidFill>
            <a:schemeClr val="bg1"/>
          </a:solidFill>
          <a:effectLst>
            <a:softEdge rad="317500"/>
          </a:effectLst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Brain Engage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04616" cy="4351338"/>
          </a:xfrm>
          <a:solidFill>
            <a:schemeClr val="bg1">
              <a:alpha val="67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/>
              <a:t>Prediction: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What do you already know about</a:t>
            </a:r>
            <a:br>
              <a:rPr lang="en-US" sz="4800" dirty="0" smtClean="0"/>
            </a:br>
            <a:r>
              <a:rPr lang="en-US" sz="4800" dirty="0" smtClean="0"/>
              <a:t>interactive lectures? </a:t>
            </a:r>
            <a:br>
              <a:rPr lang="en-US" sz="4800" dirty="0" smtClean="0"/>
            </a:br>
            <a:r>
              <a:rPr lang="en-US" sz="4800" dirty="0" smtClean="0"/>
              <a:t>Or</a:t>
            </a:r>
            <a:br>
              <a:rPr lang="en-US" sz="4800" dirty="0" smtClean="0"/>
            </a:br>
            <a:r>
              <a:rPr lang="en-US" sz="4800" dirty="0" smtClean="0"/>
              <a:t>How do you think this session will cover this topic?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307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57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</a:t>
            </a:r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be able to do by the end of this session?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7526" y="1828799"/>
            <a:ext cx="9725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Define interactive lecture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Give examples of </a:t>
            </a:r>
            <a:r>
              <a:rPr lang="en-US" sz="3600" dirty="0">
                <a:solidFill>
                  <a:schemeClr val="bg1"/>
                </a:solidFill>
              </a:rPr>
              <a:t>t</a:t>
            </a:r>
            <a:r>
              <a:rPr lang="en-US" sz="3600" dirty="0" smtClean="0">
                <a:solidFill>
                  <a:schemeClr val="bg1"/>
                </a:solidFill>
              </a:rPr>
              <a:t>ech </a:t>
            </a:r>
            <a:r>
              <a:rPr lang="en-US" sz="3600" dirty="0">
                <a:solidFill>
                  <a:schemeClr val="bg1"/>
                </a:solidFill>
              </a:rPr>
              <a:t>t</a:t>
            </a:r>
            <a:r>
              <a:rPr lang="en-US" sz="3600" dirty="0" smtClean="0">
                <a:solidFill>
                  <a:schemeClr val="bg1"/>
                </a:solidFill>
              </a:rPr>
              <a:t>ools to use in an </a:t>
            </a:r>
            <a:r>
              <a:rPr lang="en-US" sz="3600" dirty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nteractive </a:t>
            </a:r>
            <a:r>
              <a:rPr lang="en-US" sz="3600" dirty="0">
                <a:solidFill>
                  <a:schemeClr val="bg1"/>
                </a:solidFill>
              </a:rPr>
              <a:t>l</a:t>
            </a:r>
            <a:r>
              <a:rPr lang="en-US" sz="3600" dirty="0" smtClean="0">
                <a:solidFill>
                  <a:schemeClr val="bg1"/>
                </a:solidFill>
              </a:rPr>
              <a:t>ecture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Select no or low tech strategies and tools to use in an </a:t>
            </a:r>
            <a:r>
              <a:rPr lang="en-US" sz="3600" dirty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nteractive </a:t>
            </a:r>
            <a:r>
              <a:rPr lang="en-US" sz="3600" dirty="0">
                <a:solidFill>
                  <a:schemeClr val="bg1"/>
                </a:solidFill>
              </a:rPr>
              <a:t>l</a:t>
            </a:r>
            <a:r>
              <a:rPr lang="en-US" sz="3600" dirty="0" smtClean="0">
                <a:solidFill>
                  <a:schemeClr val="bg1"/>
                </a:solidFill>
              </a:rPr>
              <a:t>ecture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82500" cy="8251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Active Learning?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82500" cy="8251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Active Learning?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58242"/>
          </a:xfrm>
          <a:solidFill>
            <a:schemeClr val="tx1">
              <a:alpha val="6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>
                <a:solidFill>
                  <a:schemeClr val="bg1"/>
                </a:solidFill>
              </a:rPr>
              <a:t>“When learning is harder, it’s stronger and lasts longer”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(Brown, </a:t>
            </a:r>
            <a:r>
              <a:rPr lang="en-US" dirty="0" err="1" smtClean="0">
                <a:solidFill>
                  <a:schemeClr val="bg1"/>
                </a:solidFill>
              </a:rPr>
              <a:t>Roediger</a:t>
            </a:r>
            <a:r>
              <a:rPr lang="en-US" dirty="0" smtClean="0">
                <a:solidFill>
                  <a:schemeClr val="bg1"/>
                </a:solidFill>
              </a:rPr>
              <a:t> and McDaniel, p. 9)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chemeClr val="bg1"/>
                </a:solidFill>
              </a:rPr>
              <a:t>“Effortful learning changes the brain, building new connections and capability”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(Brown, </a:t>
            </a:r>
            <a:r>
              <a:rPr lang="en-US" dirty="0" err="1" smtClean="0">
                <a:solidFill>
                  <a:schemeClr val="bg1"/>
                </a:solidFill>
              </a:rPr>
              <a:t>Roediger</a:t>
            </a:r>
            <a:r>
              <a:rPr lang="en-US" dirty="0" smtClean="0">
                <a:solidFill>
                  <a:schemeClr val="bg1"/>
                </a:solidFill>
              </a:rPr>
              <a:t> and McDaniel, p. 199)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7058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555625"/>
            <a:ext cx="5143500" cy="1901825"/>
          </a:xfr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The Lecture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6950869" cy="6857999"/>
          </a:xfrm>
          <a:prstGeom prst="rect">
            <a:avLst/>
          </a:prstGeom>
          <a:solidFill>
            <a:srgbClr val="5B824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But, It’s Not that Easy!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have to get used to 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Our students have to get used to 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And we all may be feeling</a:t>
            </a:r>
            <a:br>
              <a:rPr lang="en-US" dirty="0" smtClean="0"/>
            </a:br>
            <a:r>
              <a:rPr lang="en-US" i="1" dirty="0" smtClean="0"/>
              <a:t>really</a:t>
            </a:r>
            <a:r>
              <a:rPr lang="en-US" dirty="0" smtClean="0"/>
              <a:t> out of sorts making this transition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69" y="0"/>
            <a:ext cx="550783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1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0244" cy="68580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7404502" y="3019414"/>
            <a:ext cx="5086350" cy="1602578"/>
          </a:xfrm>
          <a:prstGeom prst="wedgeEllipseCallout">
            <a:avLst>
              <a:gd name="adj1" fmla="val 40216"/>
              <a:gd name="adj2" fmla="val -12471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Shorter lecture or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mini lecture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01050" cy="1325563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an Interactive Lecture?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0" y="1997867"/>
            <a:ext cx="2990850" cy="2174083"/>
          </a:xfrm>
          <a:prstGeom prst="wedgeEllipseCallout">
            <a:avLst>
              <a:gd name="adj1" fmla="val 59750"/>
              <a:gd name="adj2" fmla="val -21614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Longer lecture broken up into smaller lectures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31604" y="4309263"/>
            <a:ext cx="7215187" cy="2182419"/>
          </a:xfrm>
          <a:prstGeom prst="wedgeEllipseCallout">
            <a:avLst>
              <a:gd name="adj1" fmla="val 6198"/>
              <a:gd name="adj2" fmla="val -74922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Learners are asked to respond,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ask questions,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engage </a:t>
            </a:r>
            <a:r>
              <a:rPr lang="en-US" sz="2400" dirty="0">
                <a:solidFill>
                  <a:schemeClr val="tx1"/>
                </a:solidFill>
              </a:rPr>
              <a:t>with one another,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solve problems, compete, etc.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8078395" y="5183187"/>
            <a:ext cx="3738564" cy="1530350"/>
          </a:xfrm>
          <a:prstGeom prst="wedgeEllipseCallout">
            <a:avLst>
              <a:gd name="adj1" fmla="val -36099"/>
              <a:gd name="adj2" fmla="val -8961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Lectures in which learners are involved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901"/>
            <a:ext cx="12420600" cy="8529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effectLst>
            <a:softEdge rad="317500"/>
          </a:effectLst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So, Why Create an Interactive Lecture?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prstClr val="black"/>
                </a:solidFill>
              </a:rPr>
              <a:t/>
            </a:r>
            <a:br>
              <a:rPr lang="en-US" sz="4400" dirty="0">
                <a:solidFill>
                  <a:prstClr val="black"/>
                </a:solidFill>
              </a:rPr>
            </a:br>
            <a:r>
              <a:rPr lang="en-US" sz="4400" dirty="0" smtClean="0">
                <a:solidFill>
                  <a:prstClr val="black"/>
                </a:solidFill>
              </a:rPr>
              <a:t>“The </a:t>
            </a:r>
            <a:r>
              <a:rPr lang="en-US" sz="4400" dirty="0">
                <a:solidFill>
                  <a:prstClr val="black"/>
                </a:solidFill>
              </a:rPr>
              <a:t>one who </a:t>
            </a:r>
            <a:r>
              <a:rPr lang="en-US" sz="4400" dirty="0" smtClean="0">
                <a:solidFill>
                  <a:prstClr val="black"/>
                </a:solidFill>
              </a:rPr>
              <a:t/>
            </a:r>
            <a:br>
              <a:rPr lang="en-US" sz="4400" dirty="0" smtClean="0">
                <a:solidFill>
                  <a:prstClr val="black"/>
                </a:solidFill>
              </a:rPr>
            </a:br>
            <a:r>
              <a:rPr lang="en-US" sz="4400" dirty="0" smtClean="0">
                <a:solidFill>
                  <a:prstClr val="black"/>
                </a:solidFill>
              </a:rPr>
              <a:t>does </a:t>
            </a:r>
            <a:r>
              <a:rPr lang="en-US" sz="4400" dirty="0">
                <a:solidFill>
                  <a:prstClr val="black"/>
                </a:solidFill>
              </a:rPr>
              <a:t>the </a:t>
            </a:r>
            <a:r>
              <a:rPr lang="en-US" sz="4400" dirty="0" smtClean="0">
                <a:solidFill>
                  <a:prstClr val="black"/>
                </a:solidFill>
              </a:rPr>
              <a:t>work,</a:t>
            </a:r>
            <a:br>
              <a:rPr lang="en-US" sz="4400" dirty="0" smtClean="0">
                <a:solidFill>
                  <a:prstClr val="black"/>
                </a:solidFill>
              </a:rPr>
            </a:br>
            <a:r>
              <a:rPr lang="en-US" sz="4400" dirty="0" smtClean="0">
                <a:solidFill>
                  <a:prstClr val="black"/>
                </a:solidFill>
              </a:rPr>
              <a:t>does </a:t>
            </a:r>
            <a:r>
              <a:rPr lang="en-US" sz="4400" dirty="0">
                <a:solidFill>
                  <a:prstClr val="black"/>
                </a:solidFill>
              </a:rPr>
              <a:t>the learning” </a:t>
            </a:r>
            <a:r>
              <a:rPr lang="en-US" sz="4400" dirty="0" smtClean="0">
                <a:solidFill>
                  <a:prstClr val="black"/>
                </a:solidFill>
              </a:rPr>
              <a:t/>
            </a:r>
            <a:br>
              <a:rPr lang="en-US" sz="4400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as quoted </a:t>
            </a:r>
            <a:r>
              <a:rPr lang="en-US" dirty="0" smtClean="0">
                <a:solidFill>
                  <a:prstClr val="black"/>
                </a:solidFill>
              </a:rPr>
              <a:t>in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i="1" dirty="0" smtClean="0">
                <a:solidFill>
                  <a:prstClr val="black"/>
                </a:solidFill>
              </a:rPr>
              <a:t>The New Science of Learning</a:t>
            </a:r>
            <a:r>
              <a:rPr lang="en-US" dirty="0" smtClean="0">
                <a:solidFill>
                  <a:prstClr val="black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 smtClean="0">
                <a:solidFill>
                  <a:prstClr val="black"/>
                </a:solidFill>
              </a:rPr>
              <a:t>Doyle </a:t>
            </a:r>
            <a:r>
              <a:rPr lang="en-US" dirty="0">
                <a:solidFill>
                  <a:prstClr val="black"/>
                </a:solidFill>
              </a:rPr>
              <a:t>and Zakrajsek, p. 7)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1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reating an Interactive Lecture&amp;quot;&quot;/&gt;&lt;property id=&quot;20303&quot; value=&quot;-1&quot;/&gt;&lt;property id=&quot;20307&quot; value=&quot;256&quot;/&gt;&lt;/object&gt;&lt;object type=&quot;3&quot; unique_id=&quot;10005&quot;&gt;&lt;property id=&quot;20148&quot; value=&quot;5&quot;/&gt;&lt;property id=&quot;20300&quot; value=&quot;Slide 4 - &amp;quot;Why Active Learning?&amp;quot;&quot;/&gt;&lt;property id=&quot;20303&quot; value=&quot;-1&quot;/&gt;&lt;property id=&quot;20307&quot; value=&quot;257&quot;/&gt;&lt;/object&gt;&lt;object type=&quot;3&quot; unique_id=&quot;10007&quot;&gt;&lt;property id=&quot;20148&quot; value=&quot;5&quot;/&gt;&lt;property id=&quot;20300&quot; value=&quot;Slide 15 - &amp;quot;Resources&amp;quot;&quot;/&gt;&lt;property id=&quot;20303&quot; value=&quot;-1&quot;/&gt;&lt;property id=&quot;20307&quot; value=&quot;259&quot;/&gt;&lt;/object&gt;&lt;object type=&quot;3&quot; unique_id=&quot;10068&quot;&gt;&lt;property id=&quot;20148&quot; value=&quot;5&quot;/&gt;&lt;property id=&quot;20300&quot; value=&quot;Slide 8 - &amp;quot;What is an Interactive Lecture?&amp;quot;&quot;/&gt;&lt;property id=&quot;20303&quot; value=&quot;-1&quot;/&gt;&lt;property id=&quot;20307&quot; value=&quot;261&quot;/&gt;&lt;/object&gt;&lt;object type=&quot;3&quot; unique_id=&quot;10069&quot;&gt;&lt;property id=&quot;20148&quot; value=&quot;5&quot;/&gt;&lt;property id=&quot;20300&quot; value=&quot;Slide 7 - &amp;quot;But, It’s Not that Easy!&amp;quot;&quot;/&gt;&lt;property id=&quot;20303&quot; value=&quot;-1&quot;/&gt;&lt;property id=&quot;20307&quot; value=&quot;262&quot;/&gt;&lt;/object&gt;&lt;object type=&quot;3&quot; unique_id=&quot;10070&quot;&gt;&lt;property id=&quot;20148&quot; value=&quot;5&quot;/&gt;&lt;property id=&quot;20300&quot; value=&quot;Slide 11 - &amp;quot;Free Tech Tools to Support an Interactive Lecture&amp;quot;&quot;/&gt;&lt;property id=&quot;20303&quot; value=&quot;-1&quot;/&gt;&lt;property id=&quot;20307&quot; value=&quot;260&quot;/&gt;&lt;/object&gt;&lt;object type=&quot;3&quot; unique_id=&quot;10071&quot;&gt;&lt;property id=&quot;20148&quot; value=&quot;5&quot;/&gt;&lt;property id=&quot;20300&quot; value=&quot;Slide 13 - &amp;quot; Low and No Tech Tools to Use in an Interactive Lecture &amp;quot;&quot;/&gt;&lt;property id=&quot;20303&quot; value=&quot;-1&quot;/&gt;&lt;property id=&quot;20307&quot; value=&quot;263&quot;/&gt;&lt;/object&gt;&lt;object type=&quot;3&quot; unique_id=&quot;10137&quot;&gt;&lt;property id=&quot;20148&quot; value=&quot;5&quot;/&gt;&lt;property id=&quot;20300&quot; value=&quot;Slide 9 - &amp;quot;So, Why Create an Interactive Lecture?&amp;quot;&quot;/&gt;&lt;property id=&quot;20307&quot; value=&quot;264&quot;/&gt;&lt;/object&gt;&lt;object type=&quot;3&quot; unique_id=&quot;10138&quot;&gt;&lt;property id=&quot;20148&quot; value=&quot;5&quot;/&gt;&lt;property id=&quot;20300&quot; value=&quot;Slide 16 - &amp;quot;Other Resources for Engaging Students&amp;quot;&quot;/&gt;&lt;property id=&quot;20307&quot; value=&quot;265&quot;/&gt;&lt;/object&gt;&lt;object type=&quot;3&quot; unique_id=&quot;10179&quot;&gt;&lt;property id=&quot;20148&quot; value=&quot;5&quot;/&gt;&lt;property id=&quot;20300&quot; value=&quot;Slide 6 - &amp;quot;The Lecture&amp;quot;&quot;/&gt;&lt;property id=&quot;20307&quot; value=&quot;266&quot;/&gt;&lt;/object&gt;&lt;object type=&quot;3&quot; unique_id=&quot;10480&quot;&gt;&lt;property id=&quot;20148&quot; value=&quot;5&quot;/&gt;&lt;property id=&quot;20300&quot; value=&quot;Slide 2 - &amp;quot;Brain Engage&amp;quot;&quot;/&gt;&lt;property id=&quot;20307&quot; value=&quot;270&quot;/&gt;&lt;/object&gt;&lt;object type=&quot;3&quot; unique_id=&quot;10481&quot;&gt;&lt;property id=&quot;20148&quot; value=&quot;5&quot;/&gt;&lt;property id=&quot;20300&quot; value=&quot;Slide 10 - &amp;quot;Brain Engage&amp;quot;&quot;/&gt;&lt;property id=&quot;20307&quot; value=&quot;271&quot;/&gt;&lt;/object&gt;&lt;object type=&quot;3&quot; unique_id=&quot;10482&quot;&gt;&lt;property id=&quot;20148&quot; value=&quot;5&quot;/&gt;&lt;property id=&quot;20300&quot; value=&quot;Slide 12 - &amp;quot;Brain Engage&amp;quot;&quot;/&gt;&lt;property id=&quot;20307&quot; value=&quot;272&quot;/&gt;&lt;/object&gt;&lt;object type=&quot;3&quot; unique_id=&quot;10483&quot;&gt;&lt;property id=&quot;20148&quot; value=&quot;5&quot;/&gt;&lt;property id=&quot;20300&quot; value=&quot;Slide 14 - &amp;quot;Brain Engage&amp;quot;&quot;/&gt;&lt;property id=&quot;20307&quot; value=&quot;273&quot;/&gt;&lt;/object&gt;&lt;object type=&quot;3&quot; unique_id=&quot;10644&quot;&gt;&lt;property id=&quot;20148&quot; value=&quot;5&quot;/&gt;&lt;property id=&quot;20300&quot; value=&quot;Slide 3 - &amp;quot;What will we be able to do by the end of this session?&amp;quot;&quot;/&gt;&lt;property id=&quot;20307&quot; value=&quot;276&quot;/&gt;&lt;/object&gt;&lt;object type=&quot;3&quot; unique_id=&quot;10645&quot;&gt;&lt;property id=&quot;20148&quot; value=&quot;5&quot;/&gt;&lt;property id=&quot;20300&quot; value=&quot;Slide 5 - &amp;quot;Why Active Learning?&amp;quot;&quot;/&gt;&lt;property id=&quot;20307&quot; value=&quot;274&quot;/&gt;&lt;/object&gt;&lt;/object&gt;&lt;object type=&quot;4&quot; unique_id=&quot;1009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398</Words>
  <Application>Microsoft Office PowerPoint</Application>
  <PresentationFormat>Widescreen</PresentationFormat>
  <Paragraphs>86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Creating an Interactive Lecture</vt:lpstr>
      <vt:lpstr>Brain Engage</vt:lpstr>
      <vt:lpstr>What will we be able to do by the end of this session?</vt:lpstr>
      <vt:lpstr>Why Active Learning?</vt:lpstr>
      <vt:lpstr>Why Active Learning?</vt:lpstr>
      <vt:lpstr>The Lecture</vt:lpstr>
      <vt:lpstr>But, It’s Not that Easy!</vt:lpstr>
      <vt:lpstr>What is an Interactive Lecture?</vt:lpstr>
      <vt:lpstr>So, Why Create an Interactive Lecture?</vt:lpstr>
      <vt:lpstr>Brain Engage</vt:lpstr>
      <vt:lpstr>Free Tech Tools to Support an Interactive Lecture</vt:lpstr>
      <vt:lpstr>Brain Engage</vt:lpstr>
      <vt:lpstr> Low and No Tech Tools to Use in an Interactive Lecture </vt:lpstr>
      <vt:lpstr>Brain Engage</vt:lpstr>
      <vt:lpstr>Resources</vt:lpstr>
      <vt:lpstr>Other Resources for Engaging Students</vt:lpstr>
    </vt:vector>
  </TitlesOfParts>
  <Company>Cuyahoga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an Interactive Lecture</dc:title>
  <dc:creator>Greywitt, Sarah</dc:creator>
  <cp:lastModifiedBy>Greywitt, Sarah</cp:lastModifiedBy>
  <cp:revision>61</cp:revision>
  <cp:lastPrinted>2017-03-15T17:36:47Z</cp:lastPrinted>
  <dcterms:created xsi:type="dcterms:W3CDTF">2017-03-10T20:28:21Z</dcterms:created>
  <dcterms:modified xsi:type="dcterms:W3CDTF">2017-04-26T15:19:11Z</dcterms:modified>
</cp:coreProperties>
</file>