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56" r:id="rId2"/>
  </p:sldIdLst>
  <p:sldSz cx="32918400" cy="43891200"/>
  <p:notesSz cx="6858000" cy="9144000"/>
  <p:defaultTextStyle>
    <a:defPPr>
      <a:defRPr lang="en-US"/>
    </a:defPPr>
    <a:lvl1pPr algn="l" defTabSz="3554413" rtl="0" fontAlgn="base">
      <a:spcBef>
        <a:spcPct val="0"/>
      </a:spcBef>
      <a:spcAft>
        <a:spcPct val="0"/>
      </a:spcAft>
      <a:defRPr sz="6900" kern="1200">
        <a:solidFill>
          <a:schemeClr val="tx1"/>
        </a:solidFill>
        <a:latin typeface="Arial" charset="0"/>
        <a:ea typeface="+mn-ea"/>
        <a:cs typeface="+mn-cs"/>
      </a:defRPr>
    </a:lvl1pPr>
    <a:lvl2pPr marL="1776413" indent="-1319213" algn="l" defTabSz="3554413" rtl="0" fontAlgn="base">
      <a:spcBef>
        <a:spcPct val="0"/>
      </a:spcBef>
      <a:spcAft>
        <a:spcPct val="0"/>
      </a:spcAft>
      <a:defRPr sz="6900" kern="1200">
        <a:solidFill>
          <a:schemeClr val="tx1"/>
        </a:solidFill>
        <a:latin typeface="Arial" charset="0"/>
        <a:ea typeface="+mn-ea"/>
        <a:cs typeface="+mn-cs"/>
      </a:defRPr>
    </a:lvl2pPr>
    <a:lvl3pPr marL="3554413" indent="-2640013" algn="l" defTabSz="3554413" rtl="0" fontAlgn="base">
      <a:spcBef>
        <a:spcPct val="0"/>
      </a:spcBef>
      <a:spcAft>
        <a:spcPct val="0"/>
      </a:spcAft>
      <a:defRPr sz="6900" kern="1200">
        <a:solidFill>
          <a:schemeClr val="tx1"/>
        </a:solidFill>
        <a:latin typeface="Arial" charset="0"/>
        <a:ea typeface="+mn-ea"/>
        <a:cs typeface="+mn-cs"/>
      </a:defRPr>
    </a:lvl3pPr>
    <a:lvl4pPr marL="5332413" indent="-3960813" algn="l" defTabSz="3554413" rtl="0" fontAlgn="base">
      <a:spcBef>
        <a:spcPct val="0"/>
      </a:spcBef>
      <a:spcAft>
        <a:spcPct val="0"/>
      </a:spcAft>
      <a:defRPr sz="6900" kern="1200">
        <a:solidFill>
          <a:schemeClr val="tx1"/>
        </a:solidFill>
        <a:latin typeface="Arial" charset="0"/>
        <a:ea typeface="+mn-ea"/>
        <a:cs typeface="+mn-cs"/>
      </a:defRPr>
    </a:lvl4pPr>
    <a:lvl5pPr marL="7108825" indent="-5280025" algn="l" defTabSz="3554413" rtl="0" fontAlgn="base">
      <a:spcBef>
        <a:spcPct val="0"/>
      </a:spcBef>
      <a:spcAft>
        <a:spcPct val="0"/>
      </a:spcAft>
      <a:defRPr sz="6900" kern="1200">
        <a:solidFill>
          <a:schemeClr val="tx1"/>
        </a:solidFill>
        <a:latin typeface="Arial" charset="0"/>
        <a:ea typeface="+mn-ea"/>
        <a:cs typeface="+mn-cs"/>
      </a:defRPr>
    </a:lvl5pPr>
    <a:lvl6pPr marL="2286000" algn="l" defTabSz="914400" rtl="0" eaLnBrk="1" latinLnBrk="0" hangingPunct="1">
      <a:defRPr sz="6900" kern="1200">
        <a:solidFill>
          <a:schemeClr val="tx1"/>
        </a:solidFill>
        <a:latin typeface="Arial" charset="0"/>
        <a:ea typeface="+mn-ea"/>
        <a:cs typeface="+mn-cs"/>
      </a:defRPr>
    </a:lvl6pPr>
    <a:lvl7pPr marL="2743200" algn="l" defTabSz="914400" rtl="0" eaLnBrk="1" latinLnBrk="0" hangingPunct="1">
      <a:defRPr sz="6900" kern="1200">
        <a:solidFill>
          <a:schemeClr val="tx1"/>
        </a:solidFill>
        <a:latin typeface="Arial" charset="0"/>
        <a:ea typeface="+mn-ea"/>
        <a:cs typeface="+mn-cs"/>
      </a:defRPr>
    </a:lvl7pPr>
    <a:lvl8pPr marL="3200400" algn="l" defTabSz="914400" rtl="0" eaLnBrk="1" latinLnBrk="0" hangingPunct="1">
      <a:defRPr sz="6900" kern="1200">
        <a:solidFill>
          <a:schemeClr val="tx1"/>
        </a:solidFill>
        <a:latin typeface="Arial" charset="0"/>
        <a:ea typeface="+mn-ea"/>
        <a:cs typeface="+mn-cs"/>
      </a:defRPr>
    </a:lvl8pPr>
    <a:lvl9pPr marL="3657600" algn="l" defTabSz="914400" rtl="0" eaLnBrk="1" latinLnBrk="0" hangingPunct="1">
      <a:defRPr sz="6900"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7033" userDrawn="1">
          <p15:clr>
            <a:srgbClr val="A4A3A4"/>
          </p15:clr>
        </p15:guide>
        <p15:guide id="2" pos="103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7152" autoAdjust="0"/>
    <p:restoredTop sz="96610" autoAdjust="0"/>
  </p:normalViewPr>
  <p:slideViewPr>
    <p:cSldViewPr snapToGrid="0">
      <p:cViewPr>
        <p:scale>
          <a:sx n="41" d="100"/>
          <a:sy n="41" d="100"/>
        </p:scale>
        <p:origin x="208" y="3808"/>
      </p:cViewPr>
      <p:guideLst>
        <p:guide orient="horz" pos="27033"/>
        <p:guide pos="10368"/>
      </p:guideLst>
    </p:cSldViewPr>
  </p:slid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A632DE78-B8C0-4BA7-AE2B-AE2179DD21FE}" type="datetimeFigureOut">
              <a:rPr lang="en-US" smtClean="0"/>
              <a:t>4/21/17</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63A84C-1013-4427-9822-6F5CF7C4AF2C}" type="slidenum">
              <a:rPr lang="en-US" smtClean="0"/>
              <a:t>‹#›</a:t>
            </a:fld>
            <a:endParaRPr lang="en-US"/>
          </a:p>
        </p:txBody>
      </p:sp>
    </p:spTree>
    <p:extLst>
      <p:ext uri="{BB962C8B-B14F-4D97-AF65-F5344CB8AC3E}">
        <p14:creationId xmlns:p14="http://schemas.microsoft.com/office/powerpoint/2010/main" val="1996206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71713" y="1143000"/>
            <a:ext cx="2314575" cy="3086100"/>
          </a:xfrm>
        </p:spPr>
      </p:sp>
      <p:sp>
        <p:nvSpPr>
          <p:cNvPr id="3" name="Notes Placeholder 2"/>
          <p:cNvSpPr>
            <a:spLocks noGrp="1"/>
          </p:cNvSpPr>
          <p:nvPr>
            <p:ph type="body" idx="1"/>
          </p:nvPr>
        </p:nvSpPr>
        <p:spPr/>
        <p:txBody>
          <a:bodyPr/>
          <a:lstStyle/>
          <a:p>
            <a:pPr marL="228600" indent="-228600">
              <a:buAutoNum type="arabicPeriod"/>
            </a:pPr>
            <a:r>
              <a:rPr lang="en-US" b="1" baseline="0" dirty="0"/>
              <a:t>Posters must be no greater than 36” in width and be no greater than 48” in height!</a:t>
            </a:r>
          </a:p>
          <a:p>
            <a:pPr marL="228600" indent="-228600">
              <a:buAutoNum type="arabicPeriod"/>
            </a:pPr>
            <a:r>
              <a:rPr lang="en-US" b="0" baseline="0" dirty="0"/>
              <a:t>The portrait-oriented template above is highly recommended.</a:t>
            </a:r>
          </a:p>
          <a:p>
            <a:pPr marL="228600" indent="-228600">
              <a:buAutoNum type="arabicPeriod"/>
            </a:pPr>
            <a:r>
              <a:rPr lang="en-US" sz="1200" b="0" kern="1200" dirty="0">
                <a:solidFill>
                  <a:schemeClr val="tx1"/>
                </a:solidFill>
                <a:effectLst/>
                <a:latin typeface="+mn-lt"/>
                <a:ea typeface="+mn-ea"/>
                <a:cs typeface="+mn-cs"/>
              </a:rPr>
              <a:t>If landscape orientation is important to you, simply make a smaller poster</a:t>
            </a:r>
            <a:r>
              <a:rPr lang="en-US" sz="1200" b="0" kern="1200" baseline="0" dirty="0">
                <a:solidFill>
                  <a:schemeClr val="tx1"/>
                </a:solidFill>
                <a:effectLst/>
                <a:latin typeface="+mn-lt"/>
                <a:ea typeface="+mn-ea"/>
                <a:cs typeface="+mn-cs"/>
              </a:rPr>
              <a:t> (e.g., 36” width by 24” height).</a:t>
            </a:r>
            <a:endParaRPr lang="en-US" b="0" baseline="0" dirty="0"/>
          </a:p>
          <a:p>
            <a:pPr marL="228600" indent="-228600">
              <a:buAutoNum type="arabicPeriod"/>
            </a:pPr>
            <a:r>
              <a:rPr lang="en-US" b="0" baseline="0" dirty="0"/>
              <a:t>Feel free to change/adjust the following aspects of the poster according to your needs:</a:t>
            </a:r>
          </a:p>
          <a:p>
            <a:pPr marL="685800" lvl="1" indent="-228600">
              <a:buFont typeface="+mj-lt"/>
              <a:buAutoNum type="alphaLcParenR"/>
            </a:pPr>
            <a:r>
              <a:rPr lang="en-US" b="0" baseline="0" dirty="0"/>
              <a:t>Background color</a:t>
            </a:r>
          </a:p>
          <a:p>
            <a:pPr marL="685800" lvl="1" indent="-228600">
              <a:buAutoNum type="alphaLcParenR"/>
            </a:pPr>
            <a:r>
              <a:rPr lang="en-US" b="0" baseline="0" dirty="0"/>
              <a:t>Size of the text boxes; add or delete them as necessary.</a:t>
            </a:r>
          </a:p>
          <a:p>
            <a:pPr marL="685800" lvl="1" indent="-228600">
              <a:buAutoNum type="alphaLcParenR"/>
            </a:pPr>
            <a:r>
              <a:rPr lang="en-US" b="0" baseline="0" dirty="0"/>
              <a:t>Text size (text size in content boxes is generally the same while smaller text is acceptable for figures, tables, and references)</a:t>
            </a:r>
          </a:p>
          <a:p>
            <a:pPr marL="685800" lvl="1" indent="-228600">
              <a:buAutoNum type="alphaLcParenR"/>
            </a:pPr>
            <a:r>
              <a:rPr lang="en-US" b="0" baseline="0" dirty="0"/>
              <a:t> Titles of the text boxes</a:t>
            </a:r>
          </a:p>
          <a:p>
            <a:pPr marL="0" indent="0">
              <a:buNone/>
            </a:pPr>
            <a:endParaRPr lang="en-US" dirty="0"/>
          </a:p>
        </p:txBody>
      </p:sp>
      <p:sp>
        <p:nvSpPr>
          <p:cNvPr id="4" name="Slide Number Placeholder 3"/>
          <p:cNvSpPr>
            <a:spLocks noGrp="1"/>
          </p:cNvSpPr>
          <p:nvPr>
            <p:ph type="sldNum" sz="quarter" idx="10"/>
          </p:nvPr>
        </p:nvSpPr>
        <p:spPr/>
        <p:txBody>
          <a:bodyPr/>
          <a:lstStyle/>
          <a:p>
            <a:fld id="{7163A84C-1013-4427-9822-6F5CF7C4AF2C}" type="slidenum">
              <a:rPr lang="en-US" smtClean="0"/>
              <a:t>1</a:t>
            </a:fld>
            <a:endParaRPr lang="en-US"/>
          </a:p>
        </p:txBody>
      </p:sp>
    </p:spTree>
    <p:extLst>
      <p:ext uri="{BB962C8B-B14F-4D97-AF65-F5344CB8AC3E}">
        <p14:creationId xmlns:p14="http://schemas.microsoft.com/office/powerpoint/2010/main" val="631255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7183123"/>
            <a:ext cx="27980640" cy="15280640"/>
          </a:xfrm>
        </p:spPr>
        <p:txBody>
          <a:bodyPr anchor="b"/>
          <a:lstStyle>
            <a:lvl1pPr algn="ctr">
              <a:defRPr sz="21600"/>
            </a:lvl1pPr>
          </a:lstStyle>
          <a:p>
            <a:r>
              <a:rPr lang="en-US"/>
              <a:t>Click to edit Master title style</a:t>
            </a:r>
            <a:endParaRPr lang="en-US" dirty="0"/>
          </a:p>
        </p:txBody>
      </p:sp>
      <p:sp>
        <p:nvSpPr>
          <p:cNvPr id="3" name="Subtitle 2"/>
          <p:cNvSpPr>
            <a:spLocks noGrp="1"/>
          </p:cNvSpPr>
          <p:nvPr>
            <p:ph type="subTitle" idx="1"/>
          </p:nvPr>
        </p:nvSpPr>
        <p:spPr>
          <a:xfrm>
            <a:off x="4114800" y="23053043"/>
            <a:ext cx="24688800" cy="10596877"/>
          </a:xfrm>
        </p:spPr>
        <p:txBody>
          <a:bodyPr/>
          <a:lstStyle>
            <a:lvl1pPr marL="0" indent="0" algn="ctr">
              <a:buNone/>
              <a:defRPr sz="8640"/>
            </a:lvl1pPr>
            <a:lvl2pPr marL="1645920" indent="0" algn="ctr">
              <a:buNone/>
              <a:defRPr sz="7200"/>
            </a:lvl2pPr>
            <a:lvl3pPr marL="3291840" indent="0" algn="ctr">
              <a:buNone/>
              <a:defRPr sz="6480"/>
            </a:lvl3pPr>
            <a:lvl4pPr marL="4937760" indent="0" algn="ctr">
              <a:buNone/>
              <a:defRPr sz="5760"/>
            </a:lvl4pPr>
            <a:lvl5pPr marL="6583680" indent="0" algn="ctr">
              <a:buNone/>
              <a:defRPr sz="5760"/>
            </a:lvl5pPr>
            <a:lvl6pPr marL="8229600" indent="0" algn="ctr">
              <a:buNone/>
              <a:defRPr sz="5760"/>
            </a:lvl6pPr>
            <a:lvl7pPr marL="9875520" indent="0" algn="ctr">
              <a:buNone/>
              <a:defRPr sz="5760"/>
            </a:lvl7pPr>
            <a:lvl8pPr marL="11521440" indent="0" algn="ctr">
              <a:buNone/>
              <a:defRPr sz="5760"/>
            </a:lvl8pPr>
            <a:lvl9pPr marL="13167360" indent="0" algn="ctr">
              <a:buNone/>
              <a:defRPr sz="57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6ED7E1FC-1B83-4416-BF96-40A10637B113}" type="datetimeFigureOut">
              <a:rPr lang="en-US" smtClean="0"/>
              <a:pPr>
                <a:defRPr/>
              </a:pPr>
              <a:t>4/21/17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DD4EA56-D4A2-40A9-8ED7-6738C2414C99}" type="slidenum">
              <a:rPr lang="en-US" smtClean="0"/>
              <a:pPr>
                <a:defRPr/>
              </a:pPr>
              <a:t>‹#›</a:t>
            </a:fld>
            <a:endParaRPr lang="en-US"/>
          </a:p>
        </p:txBody>
      </p:sp>
    </p:spTree>
    <p:extLst>
      <p:ext uri="{BB962C8B-B14F-4D97-AF65-F5344CB8AC3E}">
        <p14:creationId xmlns:p14="http://schemas.microsoft.com/office/powerpoint/2010/main" val="2497455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4B907720-2D66-4902-9621-CC3267D4ABE8}" type="datetimeFigureOut">
              <a:rPr lang="en-US" smtClean="0"/>
              <a:pPr>
                <a:defRPr/>
              </a:pPr>
              <a:t>4/21/17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D411D35-92D6-483B-BCBF-95247C258C9B}" type="slidenum">
              <a:rPr lang="en-US" smtClean="0"/>
              <a:pPr>
                <a:defRPr/>
              </a:pPr>
              <a:t>‹#›</a:t>
            </a:fld>
            <a:endParaRPr lang="en-US"/>
          </a:p>
        </p:txBody>
      </p:sp>
    </p:spTree>
    <p:extLst>
      <p:ext uri="{BB962C8B-B14F-4D97-AF65-F5344CB8AC3E}">
        <p14:creationId xmlns:p14="http://schemas.microsoft.com/office/powerpoint/2010/main" val="582259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557232" y="2336800"/>
            <a:ext cx="7098030" cy="3719576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63142" y="2336800"/>
            <a:ext cx="20882610" cy="3719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B9DB34F0-6B1F-4829-A9D0-F9DC8DF1C529}" type="datetimeFigureOut">
              <a:rPr lang="en-US" smtClean="0"/>
              <a:pPr>
                <a:defRPr/>
              </a:pPr>
              <a:t>4/21/17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8051ABD-1928-402C-9946-A9EB16BCE559}" type="slidenum">
              <a:rPr lang="en-US" smtClean="0"/>
              <a:pPr>
                <a:defRPr/>
              </a:pPr>
              <a:t>‹#›</a:t>
            </a:fld>
            <a:endParaRPr lang="en-US"/>
          </a:p>
        </p:txBody>
      </p:sp>
    </p:spTree>
    <p:extLst>
      <p:ext uri="{BB962C8B-B14F-4D97-AF65-F5344CB8AC3E}">
        <p14:creationId xmlns:p14="http://schemas.microsoft.com/office/powerpoint/2010/main" val="2788172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ADD4CD88-9C75-4D3A-8987-BD3A870B8111}" type="datetimeFigureOut">
              <a:rPr lang="en-US" smtClean="0"/>
              <a:pPr>
                <a:defRPr/>
              </a:pPr>
              <a:t>4/21/17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EED440E-C645-4715-9721-2FE6AAEECF6E}" type="slidenum">
              <a:rPr lang="en-US" smtClean="0"/>
              <a:pPr>
                <a:defRPr/>
              </a:pPr>
              <a:t>‹#›</a:t>
            </a:fld>
            <a:endParaRPr lang="en-US"/>
          </a:p>
        </p:txBody>
      </p:sp>
    </p:spTree>
    <p:extLst>
      <p:ext uri="{BB962C8B-B14F-4D97-AF65-F5344CB8AC3E}">
        <p14:creationId xmlns:p14="http://schemas.microsoft.com/office/powerpoint/2010/main" val="4218587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45997" y="10942333"/>
            <a:ext cx="28392120" cy="18257517"/>
          </a:xfrm>
        </p:spPr>
        <p:txBody>
          <a:bodyPr anchor="b"/>
          <a:lstStyle>
            <a:lvl1pPr>
              <a:defRPr sz="21600"/>
            </a:lvl1pPr>
          </a:lstStyle>
          <a:p>
            <a:r>
              <a:rPr lang="en-US"/>
              <a:t>Click to edit Master title style</a:t>
            </a:r>
            <a:endParaRPr lang="en-US" dirty="0"/>
          </a:p>
        </p:txBody>
      </p:sp>
      <p:sp>
        <p:nvSpPr>
          <p:cNvPr id="3" name="Text Placeholder 2"/>
          <p:cNvSpPr>
            <a:spLocks noGrp="1"/>
          </p:cNvSpPr>
          <p:nvPr>
            <p:ph type="body" idx="1"/>
          </p:nvPr>
        </p:nvSpPr>
        <p:spPr>
          <a:xfrm>
            <a:off x="2245997" y="29372573"/>
            <a:ext cx="28392120" cy="9601197"/>
          </a:xfrm>
        </p:spPr>
        <p:txBody>
          <a:bodyPr/>
          <a:lstStyle>
            <a:lvl1pPr marL="0" indent="0">
              <a:buNone/>
              <a:defRPr sz="8640">
                <a:solidFill>
                  <a:schemeClr val="tx1"/>
                </a:solidFill>
              </a:defRPr>
            </a:lvl1pPr>
            <a:lvl2pPr marL="1645920" indent="0">
              <a:buNone/>
              <a:defRPr sz="7200">
                <a:solidFill>
                  <a:schemeClr val="tx1">
                    <a:tint val="75000"/>
                  </a:schemeClr>
                </a:solidFill>
              </a:defRPr>
            </a:lvl2pPr>
            <a:lvl3pPr marL="3291840" indent="0">
              <a:buNone/>
              <a:defRPr sz="6480">
                <a:solidFill>
                  <a:schemeClr val="tx1">
                    <a:tint val="75000"/>
                  </a:schemeClr>
                </a:solidFill>
              </a:defRPr>
            </a:lvl3pPr>
            <a:lvl4pPr marL="4937760" indent="0">
              <a:buNone/>
              <a:defRPr sz="5760">
                <a:solidFill>
                  <a:schemeClr val="tx1">
                    <a:tint val="75000"/>
                  </a:schemeClr>
                </a:solidFill>
              </a:defRPr>
            </a:lvl4pPr>
            <a:lvl5pPr marL="6583680" indent="0">
              <a:buNone/>
              <a:defRPr sz="5760">
                <a:solidFill>
                  <a:schemeClr val="tx1">
                    <a:tint val="75000"/>
                  </a:schemeClr>
                </a:solidFill>
              </a:defRPr>
            </a:lvl5pPr>
            <a:lvl6pPr marL="8229600" indent="0">
              <a:buNone/>
              <a:defRPr sz="5760">
                <a:solidFill>
                  <a:schemeClr val="tx1">
                    <a:tint val="75000"/>
                  </a:schemeClr>
                </a:solidFill>
              </a:defRPr>
            </a:lvl6pPr>
            <a:lvl7pPr marL="9875520" indent="0">
              <a:buNone/>
              <a:defRPr sz="5760">
                <a:solidFill>
                  <a:schemeClr val="tx1">
                    <a:tint val="75000"/>
                  </a:schemeClr>
                </a:solidFill>
              </a:defRPr>
            </a:lvl7pPr>
            <a:lvl8pPr marL="11521440" indent="0">
              <a:buNone/>
              <a:defRPr sz="5760">
                <a:solidFill>
                  <a:schemeClr val="tx1">
                    <a:tint val="75000"/>
                  </a:schemeClr>
                </a:solidFill>
              </a:defRPr>
            </a:lvl8pPr>
            <a:lvl9pPr marL="13167360" indent="0">
              <a:buNone/>
              <a:defRPr sz="57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EA7BB478-ADA8-45C4-AC68-187622B8473E}" type="datetimeFigureOut">
              <a:rPr lang="en-US" smtClean="0"/>
              <a:pPr>
                <a:defRPr/>
              </a:pPr>
              <a:t>4/21/17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AB50758-81EE-4803-A832-E3524E3F5BED}" type="slidenum">
              <a:rPr lang="en-US" smtClean="0"/>
              <a:pPr>
                <a:defRPr/>
              </a:pPr>
              <a:t>‹#›</a:t>
            </a:fld>
            <a:endParaRPr lang="en-US"/>
          </a:p>
        </p:txBody>
      </p:sp>
    </p:spTree>
    <p:extLst>
      <p:ext uri="{BB962C8B-B14F-4D97-AF65-F5344CB8AC3E}">
        <p14:creationId xmlns:p14="http://schemas.microsoft.com/office/powerpoint/2010/main" val="2916713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63140" y="11684000"/>
            <a:ext cx="13990320" cy="27848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664940" y="11684000"/>
            <a:ext cx="13990320" cy="27848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9EC92BC1-5FD3-458C-8211-415FF8A84350}" type="datetimeFigureOut">
              <a:rPr lang="en-US" smtClean="0"/>
              <a:pPr>
                <a:defRPr/>
              </a:pPr>
              <a:t>4/21/17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63BF343-0A8E-477E-851F-E36103DD17D7}" type="slidenum">
              <a:rPr lang="en-US" smtClean="0"/>
              <a:pPr>
                <a:defRPr/>
              </a:pPr>
              <a:t>‹#›</a:t>
            </a:fld>
            <a:endParaRPr lang="en-US"/>
          </a:p>
        </p:txBody>
      </p:sp>
    </p:spTree>
    <p:extLst>
      <p:ext uri="{BB962C8B-B14F-4D97-AF65-F5344CB8AC3E}">
        <p14:creationId xmlns:p14="http://schemas.microsoft.com/office/powerpoint/2010/main" val="1203818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336810"/>
            <a:ext cx="28392120" cy="8483603"/>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67431" y="10759443"/>
            <a:ext cx="13926024" cy="5273037"/>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Click to edit Master text styles</a:t>
            </a:r>
          </a:p>
        </p:txBody>
      </p:sp>
      <p:sp>
        <p:nvSpPr>
          <p:cNvPr id="4" name="Content Placeholder 3"/>
          <p:cNvSpPr>
            <a:spLocks noGrp="1"/>
          </p:cNvSpPr>
          <p:nvPr>
            <p:ph sz="half" idx="2"/>
          </p:nvPr>
        </p:nvSpPr>
        <p:spPr>
          <a:xfrm>
            <a:off x="2267431" y="16032480"/>
            <a:ext cx="13926024" cy="23581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664942" y="10759443"/>
            <a:ext cx="13994608" cy="5273037"/>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Click to edit Master text styles</a:t>
            </a:r>
          </a:p>
        </p:txBody>
      </p:sp>
      <p:sp>
        <p:nvSpPr>
          <p:cNvPr id="6" name="Content Placeholder 5"/>
          <p:cNvSpPr>
            <a:spLocks noGrp="1"/>
          </p:cNvSpPr>
          <p:nvPr>
            <p:ph sz="quarter" idx="4"/>
          </p:nvPr>
        </p:nvSpPr>
        <p:spPr>
          <a:xfrm>
            <a:off x="16664942" y="16032480"/>
            <a:ext cx="13994608" cy="23581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68FF6ADA-46B5-4F30-8129-29D29855A015}" type="datetimeFigureOut">
              <a:rPr lang="en-US" smtClean="0"/>
              <a:pPr>
                <a:defRPr/>
              </a:pPr>
              <a:t>4/21/17</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5211B97F-A877-40F1-9246-0C49527F42F5}" type="slidenum">
              <a:rPr lang="en-US" smtClean="0"/>
              <a:pPr>
                <a:defRPr/>
              </a:pPr>
              <a:t>‹#›</a:t>
            </a:fld>
            <a:endParaRPr lang="en-US"/>
          </a:p>
        </p:txBody>
      </p:sp>
    </p:spTree>
    <p:extLst>
      <p:ext uri="{BB962C8B-B14F-4D97-AF65-F5344CB8AC3E}">
        <p14:creationId xmlns:p14="http://schemas.microsoft.com/office/powerpoint/2010/main" val="399466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DB01C621-DE3D-4C62-860B-75A70A4CD7DA}" type="datetimeFigureOut">
              <a:rPr lang="en-US" smtClean="0"/>
              <a:pPr>
                <a:defRPr/>
              </a:pPr>
              <a:t>4/21/17</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1A604477-2627-4DDD-B693-BBBCA9563DF9}" type="slidenum">
              <a:rPr lang="en-US" smtClean="0"/>
              <a:pPr>
                <a:defRPr/>
              </a:pPr>
              <a:t>‹#›</a:t>
            </a:fld>
            <a:endParaRPr lang="en-US"/>
          </a:p>
        </p:txBody>
      </p:sp>
    </p:spTree>
    <p:extLst>
      <p:ext uri="{BB962C8B-B14F-4D97-AF65-F5344CB8AC3E}">
        <p14:creationId xmlns:p14="http://schemas.microsoft.com/office/powerpoint/2010/main" val="1722669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7D4B0003-2155-4B1B-9C1B-27491D7758A5}" type="datetimeFigureOut">
              <a:rPr lang="en-US" smtClean="0"/>
              <a:pPr>
                <a:defRPr/>
              </a:pPr>
              <a:t>4/21/17</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28297BA2-D767-49F0-B5B3-89E597A9A654}" type="slidenum">
              <a:rPr lang="en-US" smtClean="0"/>
              <a:pPr>
                <a:defRPr/>
              </a:pPr>
              <a:t>‹#›</a:t>
            </a:fld>
            <a:endParaRPr lang="en-US"/>
          </a:p>
        </p:txBody>
      </p:sp>
    </p:spTree>
    <p:extLst>
      <p:ext uri="{BB962C8B-B14F-4D97-AF65-F5344CB8AC3E}">
        <p14:creationId xmlns:p14="http://schemas.microsoft.com/office/powerpoint/2010/main" val="663198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926080"/>
            <a:ext cx="10617041" cy="10241280"/>
          </a:xfrm>
        </p:spPr>
        <p:txBody>
          <a:bodyPr anchor="b"/>
          <a:lstStyle>
            <a:lvl1pPr>
              <a:defRPr sz="11520"/>
            </a:lvl1pPr>
          </a:lstStyle>
          <a:p>
            <a:r>
              <a:rPr lang="en-US"/>
              <a:t>Click to edit Master title style</a:t>
            </a:r>
            <a:endParaRPr lang="en-US" dirty="0"/>
          </a:p>
        </p:txBody>
      </p:sp>
      <p:sp>
        <p:nvSpPr>
          <p:cNvPr id="3" name="Content Placeholder 2"/>
          <p:cNvSpPr>
            <a:spLocks noGrp="1"/>
          </p:cNvSpPr>
          <p:nvPr>
            <p:ph idx="1"/>
          </p:nvPr>
        </p:nvSpPr>
        <p:spPr>
          <a:xfrm>
            <a:off x="13994608" y="6319530"/>
            <a:ext cx="16664940" cy="31191200"/>
          </a:xfrm>
        </p:spPr>
        <p:txBody>
          <a:bodyPr/>
          <a:lstStyle>
            <a:lvl1pPr>
              <a:defRPr sz="11520"/>
            </a:lvl1pPr>
            <a:lvl2pPr>
              <a:defRPr sz="10080"/>
            </a:lvl2pPr>
            <a:lvl3pPr>
              <a:defRPr sz="8640"/>
            </a:lvl3pPr>
            <a:lvl4pPr>
              <a:defRPr sz="7200"/>
            </a:lvl4pPr>
            <a:lvl5pPr>
              <a:defRPr sz="7200"/>
            </a:lvl5pPr>
            <a:lvl6pPr>
              <a:defRPr sz="7200"/>
            </a:lvl6pPr>
            <a:lvl7pPr>
              <a:defRPr sz="7200"/>
            </a:lvl7pPr>
            <a:lvl8pPr>
              <a:defRPr sz="7200"/>
            </a:lvl8pPr>
            <a:lvl9pPr>
              <a:defRPr sz="7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67428" y="13167360"/>
            <a:ext cx="10617041" cy="24394163"/>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FB7A0EDD-005D-4865-B05D-E5E225FABEAF}" type="datetimeFigureOut">
              <a:rPr lang="en-US" smtClean="0"/>
              <a:pPr>
                <a:defRPr/>
              </a:pPr>
              <a:t>4/21/17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F2AAA8B-D606-48CD-89B3-8B1A85FC428E}" type="slidenum">
              <a:rPr lang="en-US" smtClean="0"/>
              <a:pPr>
                <a:defRPr/>
              </a:pPr>
              <a:t>‹#›</a:t>
            </a:fld>
            <a:endParaRPr lang="en-US"/>
          </a:p>
        </p:txBody>
      </p:sp>
    </p:spTree>
    <p:extLst>
      <p:ext uri="{BB962C8B-B14F-4D97-AF65-F5344CB8AC3E}">
        <p14:creationId xmlns:p14="http://schemas.microsoft.com/office/powerpoint/2010/main" val="1012940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926080"/>
            <a:ext cx="10617041" cy="10241280"/>
          </a:xfrm>
        </p:spPr>
        <p:txBody>
          <a:bodyPr anchor="b"/>
          <a:lstStyle>
            <a:lvl1pPr>
              <a:defRPr sz="1152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994608" y="6319530"/>
            <a:ext cx="16664940" cy="31191200"/>
          </a:xfrm>
        </p:spPr>
        <p:txBody>
          <a:bodyPr anchor="t"/>
          <a:lstStyle>
            <a:lvl1pPr marL="0" indent="0">
              <a:buNone/>
              <a:defRPr sz="11520"/>
            </a:lvl1pPr>
            <a:lvl2pPr marL="1645920" indent="0">
              <a:buNone/>
              <a:defRPr sz="10080"/>
            </a:lvl2pPr>
            <a:lvl3pPr marL="3291840" indent="0">
              <a:buNone/>
              <a:defRPr sz="8640"/>
            </a:lvl3pPr>
            <a:lvl4pPr marL="4937760" indent="0">
              <a:buNone/>
              <a:defRPr sz="7200"/>
            </a:lvl4pPr>
            <a:lvl5pPr marL="6583680" indent="0">
              <a:buNone/>
              <a:defRPr sz="7200"/>
            </a:lvl5pPr>
            <a:lvl6pPr marL="8229600" indent="0">
              <a:buNone/>
              <a:defRPr sz="7200"/>
            </a:lvl6pPr>
            <a:lvl7pPr marL="9875520" indent="0">
              <a:buNone/>
              <a:defRPr sz="7200"/>
            </a:lvl7pPr>
            <a:lvl8pPr marL="11521440" indent="0">
              <a:buNone/>
              <a:defRPr sz="7200"/>
            </a:lvl8pPr>
            <a:lvl9pPr marL="13167360" indent="0">
              <a:buNone/>
              <a:defRPr sz="7200"/>
            </a:lvl9pPr>
          </a:lstStyle>
          <a:p>
            <a:r>
              <a:rPr lang="en-US"/>
              <a:t>Click icon to add picture</a:t>
            </a:r>
            <a:endParaRPr lang="en-US" dirty="0"/>
          </a:p>
        </p:txBody>
      </p:sp>
      <p:sp>
        <p:nvSpPr>
          <p:cNvPr id="4" name="Text Placeholder 3"/>
          <p:cNvSpPr>
            <a:spLocks noGrp="1"/>
          </p:cNvSpPr>
          <p:nvPr>
            <p:ph type="body" sz="half" idx="2"/>
          </p:nvPr>
        </p:nvSpPr>
        <p:spPr>
          <a:xfrm>
            <a:off x="2267428" y="13167360"/>
            <a:ext cx="10617041" cy="24394163"/>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797DD4CE-E2AB-40A4-929F-96A5436EEA83}" type="datetimeFigureOut">
              <a:rPr lang="en-US" smtClean="0"/>
              <a:pPr>
                <a:defRPr/>
              </a:pPr>
              <a:t>4/21/17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811EAD9-E785-4F72-9860-DD85DA1C56BE}" type="slidenum">
              <a:rPr lang="en-US" smtClean="0"/>
              <a:pPr>
                <a:defRPr/>
              </a:pPr>
              <a:t>‹#›</a:t>
            </a:fld>
            <a:endParaRPr lang="en-US"/>
          </a:p>
        </p:txBody>
      </p:sp>
    </p:spTree>
    <p:extLst>
      <p:ext uri="{BB962C8B-B14F-4D97-AF65-F5344CB8AC3E}">
        <p14:creationId xmlns:p14="http://schemas.microsoft.com/office/powerpoint/2010/main" val="242784118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63140" y="2336810"/>
            <a:ext cx="28392120" cy="848360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63140" y="11684000"/>
            <a:ext cx="28392120" cy="27848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63140" y="40680650"/>
            <a:ext cx="7406640" cy="2336800"/>
          </a:xfrm>
          <a:prstGeom prst="rect">
            <a:avLst/>
          </a:prstGeom>
        </p:spPr>
        <p:txBody>
          <a:bodyPr vert="horz" lIns="91440" tIns="45720" rIns="91440" bIns="45720" rtlCol="0" anchor="ctr"/>
          <a:lstStyle>
            <a:lvl1pPr algn="l">
              <a:defRPr sz="4320">
                <a:solidFill>
                  <a:schemeClr val="tx1">
                    <a:tint val="75000"/>
                  </a:schemeClr>
                </a:solidFill>
              </a:defRPr>
            </a:lvl1pPr>
          </a:lstStyle>
          <a:p>
            <a:pPr>
              <a:defRPr/>
            </a:pPr>
            <a:fld id="{5A7DC3CD-F3FB-4092-8C9E-B4CCB61E75B1}" type="datetimeFigureOut">
              <a:rPr lang="en-US" smtClean="0"/>
              <a:pPr>
                <a:defRPr/>
              </a:pPr>
              <a:t>4/21/17</a:t>
            </a:fld>
            <a:endParaRPr lang="en-US"/>
          </a:p>
        </p:txBody>
      </p:sp>
      <p:sp>
        <p:nvSpPr>
          <p:cNvPr id="5" name="Footer Placeholder 4"/>
          <p:cNvSpPr>
            <a:spLocks noGrp="1"/>
          </p:cNvSpPr>
          <p:nvPr>
            <p:ph type="ftr" sz="quarter" idx="3"/>
          </p:nvPr>
        </p:nvSpPr>
        <p:spPr>
          <a:xfrm>
            <a:off x="10904220" y="40680650"/>
            <a:ext cx="11109960" cy="2336800"/>
          </a:xfrm>
          <a:prstGeom prst="rect">
            <a:avLst/>
          </a:prstGeom>
        </p:spPr>
        <p:txBody>
          <a:bodyPr vert="horz" lIns="91440" tIns="45720" rIns="91440" bIns="45720" rtlCol="0" anchor="ctr"/>
          <a:lstStyle>
            <a:lvl1pPr algn="ctr">
              <a:defRPr sz="432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23248620" y="40680650"/>
            <a:ext cx="7406640" cy="2336800"/>
          </a:xfrm>
          <a:prstGeom prst="rect">
            <a:avLst/>
          </a:prstGeom>
        </p:spPr>
        <p:txBody>
          <a:bodyPr vert="horz" lIns="91440" tIns="45720" rIns="91440" bIns="45720" rtlCol="0" anchor="ctr"/>
          <a:lstStyle>
            <a:lvl1pPr algn="r">
              <a:defRPr sz="4320">
                <a:solidFill>
                  <a:schemeClr val="tx1">
                    <a:tint val="75000"/>
                  </a:schemeClr>
                </a:solidFill>
              </a:defRPr>
            </a:lvl1pPr>
          </a:lstStyle>
          <a:p>
            <a:pPr>
              <a:defRPr/>
            </a:pPr>
            <a:fld id="{5CDB94A1-C7F3-4D22-8C63-3BA216F39740}" type="slidenum">
              <a:rPr lang="en-US" smtClean="0"/>
              <a:pPr>
                <a:defRPr/>
              </a:pPr>
              <a:t>‹#›</a:t>
            </a:fld>
            <a:endParaRPr lang="en-US"/>
          </a:p>
        </p:txBody>
      </p:sp>
    </p:spTree>
    <p:extLst>
      <p:ext uri="{BB962C8B-B14F-4D97-AF65-F5344CB8AC3E}">
        <p14:creationId xmlns:p14="http://schemas.microsoft.com/office/powerpoint/2010/main" val="16103754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291840" rtl="0" eaLnBrk="1" latinLnBrk="0" hangingPunct="1">
        <a:lnSpc>
          <a:spcPct val="90000"/>
        </a:lnSpc>
        <a:spcBef>
          <a:spcPct val="0"/>
        </a:spcBef>
        <a:buNone/>
        <a:defRPr sz="15840" kern="1200">
          <a:solidFill>
            <a:schemeClr val="tx1"/>
          </a:solidFill>
          <a:latin typeface="+mj-lt"/>
          <a:ea typeface="+mj-ea"/>
          <a:cs typeface="+mj-cs"/>
        </a:defRPr>
      </a:lvl1pPr>
    </p:titleStyle>
    <p:bodyStyle>
      <a:lvl1pPr marL="822960" indent="-822960" algn="l" defTabSz="3291840" rtl="0" eaLnBrk="1" latinLnBrk="0" hangingPunct="1">
        <a:lnSpc>
          <a:spcPct val="90000"/>
        </a:lnSpc>
        <a:spcBef>
          <a:spcPts val="3600"/>
        </a:spcBef>
        <a:buFont typeface="Arial" panose="020B0604020202020204" pitchFamily="34" charset="0"/>
        <a:buChar char="•"/>
        <a:defRPr sz="10080" kern="1200">
          <a:solidFill>
            <a:schemeClr val="tx1"/>
          </a:solidFill>
          <a:latin typeface="+mn-lt"/>
          <a:ea typeface="+mn-ea"/>
          <a:cs typeface="+mn-cs"/>
        </a:defRPr>
      </a:lvl1pPr>
      <a:lvl2pPr marL="2468880" indent="-822960" algn="l" defTabSz="3291840" rtl="0" eaLnBrk="1" latinLnBrk="0" hangingPunct="1">
        <a:lnSpc>
          <a:spcPct val="90000"/>
        </a:lnSpc>
        <a:spcBef>
          <a:spcPts val="1800"/>
        </a:spcBef>
        <a:buFont typeface="Arial" panose="020B0604020202020204" pitchFamily="34" charset="0"/>
        <a:buChar char="•"/>
        <a:defRPr sz="8640" kern="1200">
          <a:solidFill>
            <a:schemeClr val="tx1"/>
          </a:solidFill>
          <a:latin typeface="+mn-lt"/>
          <a:ea typeface="+mn-ea"/>
          <a:cs typeface="+mn-cs"/>
        </a:defRPr>
      </a:lvl2pPr>
      <a:lvl3pPr marL="4114800" indent="-822960" algn="l" defTabSz="3291840" rtl="0" eaLnBrk="1" latinLnBrk="0" hangingPunct="1">
        <a:lnSpc>
          <a:spcPct val="90000"/>
        </a:lnSpc>
        <a:spcBef>
          <a:spcPts val="1800"/>
        </a:spcBef>
        <a:buFont typeface="Arial" panose="020B0604020202020204" pitchFamily="34" charset="0"/>
        <a:buChar char="•"/>
        <a:defRPr sz="7200" kern="1200">
          <a:solidFill>
            <a:schemeClr val="tx1"/>
          </a:solidFill>
          <a:latin typeface="+mn-lt"/>
          <a:ea typeface="+mn-ea"/>
          <a:cs typeface="+mn-cs"/>
        </a:defRPr>
      </a:lvl3pPr>
      <a:lvl4pPr marL="57607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4pPr>
      <a:lvl5pPr marL="740664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5pPr>
      <a:lvl6pPr marL="905256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48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40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3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p:bodyStyle>
    <p:otherStyle>
      <a:defPPr>
        <a:defRPr lang="en-US"/>
      </a:defPPr>
      <a:lvl1pPr marL="0" algn="l" defTabSz="3291840" rtl="0" eaLnBrk="1" latinLnBrk="0" hangingPunct="1">
        <a:defRPr sz="6480" kern="1200">
          <a:solidFill>
            <a:schemeClr val="tx1"/>
          </a:solidFill>
          <a:latin typeface="+mn-lt"/>
          <a:ea typeface="+mn-ea"/>
          <a:cs typeface="+mn-cs"/>
        </a:defRPr>
      </a:lvl1pPr>
      <a:lvl2pPr marL="1645920" algn="l" defTabSz="3291840" rtl="0" eaLnBrk="1" latinLnBrk="0" hangingPunct="1">
        <a:defRPr sz="6480" kern="1200">
          <a:solidFill>
            <a:schemeClr val="tx1"/>
          </a:solidFill>
          <a:latin typeface="+mn-lt"/>
          <a:ea typeface="+mn-ea"/>
          <a:cs typeface="+mn-cs"/>
        </a:defRPr>
      </a:lvl2pPr>
      <a:lvl3pPr marL="3291840" algn="l" defTabSz="3291840" rtl="0" eaLnBrk="1" latinLnBrk="0" hangingPunct="1">
        <a:defRPr sz="6480" kern="1200">
          <a:solidFill>
            <a:schemeClr val="tx1"/>
          </a:solidFill>
          <a:latin typeface="+mn-lt"/>
          <a:ea typeface="+mn-ea"/>
          <a:cs typeface="+mn-cs"/>
        </a:defRPr>
      </a:lvl3pPr>
      <a:lvl4pPr marL="4937760" algn="l" defTabSz="3291840" rtl="0" eaLnBrk="1" latinLnBrk="0" hangingPunct="1">
        <a:defRPr sz="6480" kern="1200">
          <a:solidFill>
            <a:schemeClr val="tx1"/>
          </a:solidFill>
          <a:latin typeface="+mn-lt"/>
          <a:ea typeface="+mn-ea"/>
          <a:cs typeface="+mn-cs"/>
        </a:defRPr>
      </a:lvl4pPr>
      <a:lvl5pPr marL="6583680" algn="l" defTabSz="3291840" rtl="0" eaLnBrk="1" latinLnBrk="0" hangingPunct="1">
        <a:defRPr sz="6480" kern="1200">
          <a:solidFill>
            <a:schemeClr val="tx1"/>
          </a:solidFill>
          <a:latin typeface="+mn-lt"/>
          <a:ea typeface="+mn-ea"/>
          <a:cs typeface="+mn-cs"/>
        </a:defRPr>
      </a:lvl5pPr>
      <a:lvl6pPr marL="8229600" algn="l" defTabSz="3291840" rtl="0" eaLnBrk="1" latinLnBrk="0" hangingPunct="1">
        <a:defRPr sz="6480" kern="1200">
          <a:solidFill>
            <a:schemeClr val="tx1"/>
          </a:solidFill>
          <a:latin typeface="+mn-lt"/>
          <a:ea typeface="+mn-ea"/>
          <a:cs typeface="+mn-cs"/>
        </a:defRPr>
      </a:lvl6pPr>
      <a:lvl7pPr marL="9875520" algn="l" defTabSz="3291840" rtl="0" eaLnBrk="1" latinLnBrk="0" hangingPunct="1">
        <a:defRPr sz="6480" kern="1200">
          <a:solidFill>
            <a:schemeClr val="tx1"/>
          </a:solidFill>
          <a:latin typeface="+mn-lt"/>
          <a:ea typeface="+mn-ea"/>
          <a:cs typeface="+mn-cs"/>
        </a:defRPr>
      </a:lvl7pPr>
      <a:lvl8pPr marL="11521440" algn="l" defTabSz="3291840" rtl="0" eaLnBrk="1" latinLnBrk="0" hangingPunct="1">
        <a:defRPr sz="6480" kern="1200">
          <a:solidFill>
            <a:schemeClr val="tx1"/>
          </a:solidFill>
          <a:latin typeface="+mn-lt"/>
          <a:ea typeface="+mn-ea"/>
          <a:cs typeface="+mn-cs"/>
        </a:defRPr>
      </a:lvl8pPr>
      <a:lvl9pPr marL="13167360" algn="l" defTabSz="3291840" rtl="0" eaLnBrk="1" latinLnBrk="0" hangingPunct="1">
        <a:defRPr sz="64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png"/><Relationship Id="rId12" Type="http://schemas.openxmlformats.org/officeDocument/2006/relationships/image" Target="../media/image2.jpeg"/><Relationship Id="rId13" Type="http://schemas.openxmlformats.org/officeDocument/2006/relationships/image" Target="../media/image3.png"/><Relationship Id="rId14" Type="http://schemas.openxmlformats.org/officeDocument/2006/relationships/image" Target="../media/image4.jpeg"/><Relationship Id="rId15" Type="http://schemas.openxmlformats.org/officeDocument/2006/relationships/image" Target="../media/image5.jpeg"/><Relationship Id="rId16" Type="http://schemas.openxmlformats.org/officeDocument/2006/relationships/image" Target="../media/image6.jpe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urgpathcriteria.stanford.edu/mdsmps/chronic-myeloid-myelogenous-leukemia/differential-diagnosis.html" TargetMode="External"/><Relationship Id="rId4" Type="http://schemas.openxmlformats.org/officeDocument/2006/relationships/hyperlink" Target="https://academic.oup.com/annonc/article/23/suppl_7/vii72/144183/Chronic-myeloid-leukemia-ESMO-Clinical-Practice" TargetMode="External"/><Relationship Id="rId5" Type="http://schemas.openxmlformats.org/officeDocument/2006/relationships/hyperlink" Target="http://www.haematologica.org/content/93/12/1765" TargetMode="External"/><Relationship Id="rId6" Type="http://schemas.openxmlformats.org/officeDocument/2006/relationships/hyperlink" Target="http://www.bloodjournal.org/content/103/11/4010" TargetMode="External"/><Relationship Id="rId7" Type="http://schemas.openxmlformats.org/officeDocument/2006/relationships/hyperlink" Target="http://www.emdocs.net/blast-crisis-ed-focused-management/" TargetMode="External"/><Relationship Id="rId8" Type="http://schemas.openxmlformats.org/officeDocument/2006/relationships/hyperlink" Target="https://www.cancer.org/content/dam/CRC/PDF/Public/8684.00.pdf" TargetMode="External"/><Relationship Id="rId9" Type="http://schemas.openxmlformats.org/officeDocument/2006/relationships/hyperlink" Target="http://www.cancer.net/cancer-types/leukemia-chronic-myeloid-cml/statistics" TargetMode="External"/><Relationship Id="rId10" Type="http://schemas.openxmlformats.org/officeDocument/2006/relationships/hyperlink" Target="http://chemocare.com/chemotherapy/drug-info/hydroxyurea.asp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899407" y="317496"/>
            <a:ext cx="25361645" cy="4210359"/>
          </a:xfrm>
        </p:spPr>
        <p:txBody>
          <a:bodyPr wrap="square" numCol="1" anchor="ctr" anchorCtr="0" compatLnSpc="1">
            <a:prstTxWarp prst="textNoShape">
              <a:avLst/>
            </a:prstTxWarp>
            <a:noAutofit/>
          </a:bodyPr>
          <a:lstStyle/>
          <a:p>
            <a:r>
              <a:rPr lang="en-US" sz="6600" b="1" dirty="0">
                <a:latin typeface="Arial"/>
                <a:cs typeface="Arial"/>
              </a:rPr>
              <a:t/>
            </a:r>
            <a:br>
              <a:rPr lang="en-US" sz="6600" b="1" dirty="0">
                <a:latin typeface="Arial"/>
                <a:cs typeface="Arial"/>
              </a:rPr>
            </a:br>
            <a:r>
              <a:rPr lang="en-US" sz="6600" b="1" dirty="0">
                <a:solidFill>
                  <a:srgbClr val="000000"/>
                </a:solidFill>
                <a:latin typeface="Arial"/>
                <a:cs typeface="Arial"/>
              </a:rPr>
              <a:t>Cancer in the ER: </a:t>
            </a:r>
            <a:r>
              <a:rPr lang="en-US" sz="6600" b="1" dirty="0" smtClean="0">
                <a:solidFill>
                  <a:srgbClr val="000000"/>
                </a:solidFill>
                <a:latin typeface="Arial"/>
                <a:cs typeface="Arial"/>
              </a:rPr>
              <a:t>Step </a:t>
            </a:r>
            <a:r>
              <a:rPr lang="en-US" sz="6600" b="1" dirty="0">
                <a:solidFill>
                  <a:srgbClr val="000000"/>
                </a:solidFill>
                <a:latin typeface="Arial"/>
                <a:cs typeface="Arial"/>
              </a:rPr>
              <a:t>by Step Observation of Diagnosing and </a:t>
            </a:r>
            <a:r>
              <a:rPr lang="en-US" sz="6600" b="1" dirty="0" smtClean="0">
                <a:solidFill>
                  <a:srgbClr val="000000"/>
                </a:solidFill>
                <a:latin typeface="Arial"/>
                <a:cs typeface="Arial"/>
              </a:rPr>
              <a:t>Treating CML </a:t>
            </a:r>
            <a:r>
              <a:rPr lang="en-US" sz="6600" b="1" dirty="0">
                <a:solidFill>
                  <a:srgbClr val="000000"/>
                </a:solidFill>
                <a:latin typeface="Arial"/>
                <a:cs typeface="Arial"/>
              </a:rPr>
              <a:t>Progressing to Blast Crisis </a:t>
            </a:r>
            <a:br>
              <a:rPr lang="en-US" sz="6600" b="1" dirty="0">
                <a:solidFill>
                  <a:srgbClr val="000000"/>
                </a:solidFill>
                <a:latin typeface="Arial"/>
                <a:cs typeface="Arial"/>
              </a:rPr>
            </a:br>
            <a:r>
              <a:rPr lang="en-US" sz="5400" dirty="0">
                <a:latin typeface="Arial"/>
                <a:cs typeface="Arial"/>
              </a:rPr>
              <a:t>Amy Frederick, </a:t>
            </a:r>
            <a:r>
              <a:rPr lang="en-US" sz="5400" dirty="0" err="1">
                <a:latin typeface="Arial"/>
                <a:cs typeface="Arial"/>
              </a:rPr>
              <a:t>Mannveet</a:t>
            </a:r>
            <a:r>
              <a:rPr lang="en-US" sz="5400" dirty="0">
                <a:latin typeface="Arial"/>
                <a:cs typeface="Arial"/>
              </a:rPr>
              <a:t> </a:t>
            </a:r>
            <a:r>
              <a:rPr lang="en-US" sz="5400" dirty="0" err="1" smtClean="0">
                <a:latin typeface="Arial"/>
                <a:cs typeface="Arial"/>
              </a:rPr>
              <a:t>Dhillon</a:t>
            </a:r>
            <a:r>
              <a:rPr lang="en-US" sz="5400" dirty="0">
                <a:latin typeface="Arial"/>
                <a:cs typeface="Arial"/>
              </a:rPr>
              <a:t>, Brittany </a:t>
            </a:r>
            <a:r>
              <a:rPr lang="en-US" sz="5400" dirty="0" smtClean="0">
                <a:latin typeface="Arial"/>
                <a:cs typeface="Arial"/>
              </a:rPr>
              <a:t>Gleich, Erin Rumpke, MS, MLS</a:t>
            </a:r>
            <a:endParaRPr lang="en-US" sz="5400" dirty="0">
              <a:latin typeface="Arial"/>
              <a:cs typeface="Arial"/>
            </a:endParaRPr>
          </a:p>
        </p:txBody>
      </p:sp>
      <p:sp>
        <p:nvSpPr>
          <p:cNvPr id="3" name="Subtitle 2"/>
          <p:cNvSpPr>
            <a:spLocks noGrp="1"/>
          </p:cNvSpPr>
          <p:nvPr>
            <p:ph type="subTitle" idx="1"/>
          </p:nvPr>
        </p:nvSpPr>
        <p:spPr bwMode="auto">
          <a:xfrm>
            <a:off x="912815" y="4727240"/>
            <a:ext cx="9756775" cy="914400"/>
          </a:xfrm>
          <a:solidFill>
            <a:schemeClr val="tx1"/>
          </a:solidFill>
          <a:ln>
            <a:solidFill>
              <a:schemeClr val="tx1"/>
            </a:solidFill>
            <a:miter lim="800000"/>
            <a:headEnd/>
            <a:tailEnd/>
          </a:ln>
        </p:spPr>
        <p:txBody>
          <a:bodyPr wrap="square" numCol="1" anchor="ctr" anchorCtr="0" compatLnSpc="1">
            <a:prstTxWarp prst="textNoShape">
              <a:avLst/>
            </a:prstTxWarp>
            <a:normAutofit lnSpcReduction="10000"/>
          </a:bodyPr>
          <a:lstStyle/>
          <a:p>
            <a:r>
              <a:rPr lang="en-US" sz="6000" dirty="0">
                <a:solidFill>
                  <a:srgbClr val="FF0000"/>
                </a:solidFill>
                <a:effectLst>
                  <a:outerShdw blurRad="38100" dist="38100" dir="2700000" algn="tl">
                    <a:srgbClr val="FFFFFF"/>
                  </a:outerShdw>
                </a:effectLst>
              </a:rPr>
              <a:t>Introduction</a:t>
            </a:r>
          </a:p>
        </p:txBody>
      </p:sp>
      <p:sp>
        <p:nvSpPr>
          <p:cNvPr id="4" name="Subtitle 2"/>
          <p:cNvSpPr txBox="1">
            <a:spLocks/>
          </p:cNvSpPr>
          <p:nvPr/>
        </p:nvSpPr>
        <p:spPr>
          <a:xfrm>
            <a:off x="1773241" y="8007352"/>
            <a:ext cx="9756775" cy="9934575"/>
          </a:xfrm>
          <a:prstGeom prst="rect">
            <a:avLst/>
          </a:prstGeom>
        </p:spPr>
        <p:txBody>
          <a:bodyPr>
            <a:normAutofit/>
          </a:bodyPr>
          <a:lstStyle>
            <a:lvl1pPr marL="0" indent="0" algn="ctr" defTabSz="3291840" rtl="0" eaLnBrk="1" latinLnBrk="0" hangingPunct="1">
              <a:lnSpc>
                <a:spcPct val="90000"/>
              </a:lnSpc>
              <a:spcBef>
                <a:spcPts val="3600"/>
              </a:spcBef>
              <a:buFont typeface="Arial" panose="020B0604020202020204" pitchFamily="34" charset="0"/>
              <a:buNone/>
              <a:defRPr sz="8640" kern="1200">
                <a:solidFill>
                  <a:schemeClr val="tx1"/>
                </a:solidFill>
                <a:latin typeface="+mn-lt"/>
                <a:ea typeface="+mn-ea"/>
                <a:cs typeface="+mn-cs"/>
              </a:defRPr>
            </a:lvl1pPr>
            <a:lvl2pPr marL="1645920" indent="0" algn="ctr" defTabSz="3291840" rtl="0" eaLnBrk="1" latinLnBrk="0" hangingPunct="1">
              <a:lnSpc>
                <a:spcPct val="90000"/>
              </a:lnSpc>
              <a:spcBef>
                <a:spcPts val="1800"/>
              </a:spcBef>
              <a:buFont typeface="Arial" panose="020B0604020202020204" pitchFamily="34" charset="0"/>
              <a:buNone/>
              <a:defRPr sz="7200" kern="1200">
                <a:solidFill>
                  <a:schemeClr val="tx1"/>
                </a:solidFill>
                <a:latin typeface="+mn-lt"/>
                <a:ea typeface="+mn-ea"/>
                <a:cs typeface="+mn-cs"/>
              </a:defRPr>
            </a:lvl2pPr>
            <a:lvl3pPr marL="3291840" indent="0" algn="ctr" defTabSz="3291840" rtl="0" eaLnBrk="1" latinLnBrk="0" hangingPunct="1">
              <a:lnSpc>
                <a:spcPct val="90000"/>
              </a:lnSpc>
              <a:spcBef>
                <a:spcPts val="1800"/>
              </a:spcBef>
              <a:buFont typeface="Arial" panose="020B0604020202020204" pitchFamily="34" charset="0"/>
              <a:buNone/>
              <a:defRPr sz="6480" kern="1200">
                <a:solidFill>
                  <a:schemeClr val="tx1"/>
                </a:solidFill>
                <a:latin typeface="+mn-lt"/>
                <a:ea typeface="+mn-ea"/>
                <a:cs typeface="+mn-cs"/>
              </a:defRPr>
            </a:lvl3pPr>
            <a:lvl4pPr marL="4937760" indent="0" algn="ctr" defTabSz="3291840" rtl="0" eaLnBrk="1" latinLnBrk="0" hangingPunct="1">
              <a:lnSpc>
                <a:spcPct val="90000"/>
              </a:lnSpc>
              <a:spcBef>
                <a:spcPts val="1800"/>
              </a:spcBef>
              <a:buFont typeface="Arial" panose="020B0604020202020204" pitchFamily="34" charset="0"/>
              <a:buNone/>
              <a:defRPr sz="5760" kern="1200">
                <a:solidFill>
                  <a:schemeClr val="tx1"/>
                </a:solidFill>
                <a:latin typeface="+mn-lt"/>
                <a:ea typeface="+mn-ea"/>
                <a:cs typeface="+mn-cs"/>
              </a:defRPr>
            </a:lvl4pPr>
            <a:lvl5pPr marL="6583680" indent="0" algn="ctr" defTabSz="3291840" rtl="0" eaLnBrk="1" latinLnBrk="0" hangingPunct="1">
              <a:lnSpc>
                <a:spcPct val="90000"/>
              </a:lnSpc>
              <a:spcBef>
                <a:spcPts val="1800"/>
              </a:spcBef>
              <a:buFont typeface="Arial" panose="020B0604020202020204" pitchFamily="34" charset="0"/>
              <a:buNone/>
              <a:defRPr sz="5760" kern="1200">
                <a:solidFill>
                  <a:schemeClr val="tx1"/>
                </a:solidFill>
                <a:latin typeface="+mn-lt"/>
                <a:ea typeface="+mn-ea"/>
                <a:cs typeface="+mn-cs"/>
              </a:defRPr>
            </a:lvl5pPr>
            <a:lvl6pPr marL="8229600" indent="0" algn="ctr" defTabSz="3291840" rtl="0" eaLnBrk="1" latinLnBrk="0" hangingPunct="1">
              <a:lnSpc>
                <a:spcPct val="90000"/>
              </a:lnSpc>
              <a:spcBef>
                <a:spcPts val="1800"/>
              </a:spcBef>
              <a:buFont typeface="Arial" panose="020B0604020202020204" pitchFamily="34" charset="0"/>
              <a:buNone/>
              <a:defRPr sz="5760" kern="1200">
                <a:solidFill>
                  <a:schemeClr val="tx1"/>
                </a:solidFill>
                <a:latin typeface="+mn-lt"/>
                <a:ea typeface="+mn-ea"/>
                <a:cs typeface="+mn-cs"/>
              </a:defRPr>
            </a:lvl6pPr>
            <a:lvl7pPr marL="9875520" indent="0" algn="ctr" defTabSz="3291840" rtl="0" eaLnBrk="1" latinLnBrk="0" hangingPunct="1">
              <a:lnSpc>
                <a:spcPct val="90000"/>
              </a:lnSpc>
              <a:spcBef>
                <a:spcPts val="1800"/>
              </a:spcBef>
              <a:buFont typeface="Arial" panose="020B0604020202020204" pitchFamily="34" charset="0"/>
              <a:buNone/>
              <a:defRPr sz="5760" kern="1200">
                <a:solidFill>
                  <a:schemeClr val="tx1"/>
                </a:solidFill>
                <a:latin typeface="+mn-lt"/>
                <a:ea typeface="+mn-ea"/>
                <a:cs typeface="+mn-cs"/>
              </a:defRPr>
            </a:lvl7pPr>
            <a:lvl8pPr marL="11521440" indent="0" algn="ctr" defTabSz="3291840" rtl="0" eaLnBrk="1" latinLnBrk="0" hangingPunct="1">
              <a:lnSpc>
                <a:spcPct val="90000"/>
              </a:lnSpc>
              <a:spcBef>
                <a:spcPts val="1800"/>
              </a:spcBef>
              <a:buFont typeface="Arial" panose="020B0604020202020204" pitchFamily="34" charset="0"/>
              <a:buNone/>
              <a:defRPr sz="5760" kern="1200">
                <a:solidFill>
                  <a:schemeClr val="tx1"/>
                </a:solidFill>
                <a:latin typeface="+mn-lt"/>
                <a:ea typeface="+mn-ea"/>
                <a:cs typeface="+mn-cs"/>
              </a:defRPr>
            </a:lvl8pPr>
            <a:lvl9pPr marL="13167360" indent="0" algn="ctr" defTabSz="3291840" rtl="0" eaLnBrk="1" latinLnBrk="0" hangingPunct="1">
              <a:lnSpc>
                <a:spcPct val="90000"/>
              </a:lnSpc>
              <a:spcBef>
                <a:spcPts val="1800"/>
              </a:spcBef>
              <a:buFont typeface="Arial" panose="020B0604020202020204" pitchFamily="34" charset="0"/>
              <a:buNone/>
              <a:defRPr sz="5760" kern="1200">
                <a:solidFill>
                  <a:schemeClr val="tx1"/>
                </a:solidFill>
                <a:latin typeface="+mn-lt"/>
                <a:ea typeface="+mn-ea"/>
                <a:cs typeface="+mn-cs"/>
              </a:defRPr>
            </a:lvl9pPr>
          </a:lstStyle>
          <a:p>
            <a:pPr fontAlgn="auto">
              <a:spcAft>
                <a:spcPts val="0"/>
              </a:spcAft>
              <a:defRPr/>
            </a:pPr>
            <a:endParaRPr lang="en-US"/>
          </a:p>
        </p:txBody>
      </p:sp>
      <p:sp>
        <p:nvSpPr>
          <p:cNvPr id="5" name="Subtitle 2"/>
          <p:cNvSpPr txBox="1">
            <a:spLocks/>
          </p:cNvSpPr>
          <p:nvPr/>
        </p:nvSpPr>
        <p:spPr>
          <a:xfrm>
            <a:off x="20751802" y="7854952"/>
            <a:ext cx="9756775" cy="9934575"/>
          </a:xfrm>
          <a:prstGeom prst="rect">
            <a:avLst/>
          </a:prstGeom>
        </p:spPr>
        <p:txBody>
          <a:bodyPr>
            <a:normAutofit/>
          </a:bodyPr>
          <a:lstStyle>
            <a:lvl1pPr marL="0" indent="0" algn="ctr" defTabSz="3291840" rtl="0" eaLnBrk="1" latinLnBrk="0" hangingPunct="1">
              <a:lnSpc>
                <a:spcPct val="90000"/>
              </a:lnSpc>
              <a:spcBef>
                <a:spcPts val="3600"/>
              </a:spcBef>
              <a:buFont typeface="Arial" panose="020B0604020202020204" pitchFamily="34" charset="0"/>
              <a:buNone/>
              <a:defRPr sz="8640" kern="1200">
                <a:solidFill>
                  <a:schemeClr val="tx1"/>
                </a:solidFill>
                <a:latin typeface="+mn-lt"/>
                <a:ea typeface="+mn-ea"/>
                <a:cs typeface="+mn-cs"/>
              </a:defRPr>
            </a:lvl1pPr>
            <a:lvl2pPr marL="1645920" indent="0" algn="ctr" defTabSz="3291840" rtl="0" eaLnBrk="1" latinLnBrk="0" hangingPunct="1">
              <a:lnSpc>
                <a:spcPct val="90000"/>
              </a:lnSpc>
              <a:spcBef>
                <a:spcPts val="1800"/>
              </a:spcBef>
              <a:buFont typeface="Arial" panose="020B0604020202020204" pitchFamily="34" charset="0"/>
              <a:buNone/>
              <a:defRPr sz="7200" kern="1200">
                <a:solidFill>
                  <a:schemeClr val="tx1"/>
                </a:solidFill>
                <a:latin typeface="+mn-lt"/>
                <a:ea typeface="+mn-ea"/>
                <a:cs typeface="+mn-cs"/>
              </a:defRPr>
            </a:lvl2pPr>
            <a:lvl3pPr marL="3291840" indent="0" algn="ctr" defTabSz="3291840" rtl="0" eaLnBrk="1" latinLnBrk="0" hangingPunct="1">
              <a:lnSpc>
                <a:spcPct val="90000"/>
              </a:lnSpc>
              <a:spcBef>
                <a:spcPts val="1800"/>
              </a:spcBef>
              <a:buFont typeface="Arial" panose="020B0604020202020204" pitchFamily="34" charset="0"/>
              <a:buNone/>
              <a:defRPr sz="6480" kern="1200">
                <a:solidFill>
                  <a:schemeClr val="tx1"/>
                </a:solidFill>
                <a:latin typeface="+mn-lt"/>
                <a:ea typeface="+mn-ea"/>
                <a:cs typeface="+mn-cs"/>
              </a:defRPr>
            </a:lvl3pPr>
            <a:lvl4pPr marL="4937760" indent="0" algn="ctr" defTabSz="3291840" rtl="0" eaLnBrk="1" latinLnBrk="0" hangingPunct="1">
              <a:lnSpc>
                <a:spcPct val="90000"/>
              </a:lnSpc>
              <a:spcBef>
                <a:spcPts val="1800"/>
              </a:spcBef>
              <a:buFont typeface="Arial" panose="020B0604020202020204" pitchFamily="34" charset="0"/>
              <a:buNone/>
              <a:defRPr sz="5760" kern="1200">
                <a:solidFill>
                  <a:schemeClr val="tx1"/>
                </a:solidFill>
                <a:latin typeface="+mn-lt"/>
                <a:ea typeface="+mn-ea"/>
                <a:cs typeface="+mn-cs"/>
              </a:defRPr>
            </a:lvl4pPr>
            <a:lvl5pPr marL="6583680" indent="0" algn="ctr" defTabSz="3291840" rtl="0" eaLnBrk="1" latinLnBrk="0" hangingPunct="1">
              <a:lnSpc>
                <a:spcPct val="90000"/>
              </a:lnSpc>
              <a:spcBef>
                <a:spcPts val="1800"/>
              </a:spcBef>
              <a:buFont typeface="Arial" panose="020B0604020202020204" pitchFamily="34" charset="0"/>
              <a:buNone/>
              <a:defRPr sz="5760" kern="1200">
                <a:solidFill>
                  <a:schemeClr val="tx1"/>
                </a:solidFill>
                <a:latin typeface="+mn-lt"/>
                <a:ea typeface="+mn-ea"/>
                <a:cs typeface="+mn-cs"/>
              </a:defRPr>
            </a:lvl5pPr>
            <a:lvl6pPr marL="8229600" indent="0" algn="ctr" defTabSz="3291840" rtl="0" eaLnBrk="1" latinLnBrk="0" hangingPunct="1">
              <a:lnSpc>
                <a:spcPct val="90000"/>
              </a:lnSpc>
              <a:spcBef>
                <a:spcPts val="1800"/>
              </a:spcBef>
              <a:buFont typeface="Arial" panose="020B0604020202020204" pitchFamily="34" charset="0"/>
              <a:buNone/>
              <a:defRPr sz="5760" kern="1200">
                <a:solidFill>
                  <a:schemeClr val="tx1"/>
                </a:solidFill>
                <a:latin typeface="+mn-lt"/>
                <a:ea typeface="+mn-ea"/>
                <a:cs typeface="+mn-cs"/>
              </a:defRPr>
            </a:lvl6pPr>
            <a:lvl7pPr marL="9875520" indent="0" algn="ctr" defTabSz="3291840" rtl="0" eaLnBrk="1" latinLnBrk="0" hangingPunct="1">
              <a:lnSpc>
                <a:spcPct val="90000"/>
              </a:lnSpc>
              <a:spcBef>
                <a:spcPts val="1800"/>
              </a:spcBef>
              <a:buFont typeface="Arial" panose="020B0604020202020204" pitchFamily="34" charset="0"/>
              <a:buNone/>
              <a:defRPr sz="5760" kern="1200">
                <a:solidFill>
                  <a:schemeClr val="tx1"/>
                </a:solidFill>
                <a:latin typeface="+mn-lt"/>
                <a:ea typeface="+mn-ea"/>
                <a:cs typeface="+mn-cs"/>
              </a:defRPr>
            </a:lvl7pPr>
            <a:lvl8pPr marL="11521440" indent="0" algn="ctr" defTabSz="3291840" rtl="0" eaLnBrk="1" latinLnBrk="0" hangingPunct="1">
              <a:lnSpc>
                <a:spcPct val="90000"/>
              </a:lnSpc>
              <a:spcBef>
                <a:spcPts val="1800"/>
              </a:spcBef>
              <a:buFont typeface="Arial" panose="020B0604020202020204" pitchFamily="34" charset="0"/>
              <a:buNone/>
              <a:defRPr sz="5760" kern="1200">
                <a:solidFill>
                  <a:schemeClr val="tx1"/>
                </a:solidFill>
                <a:latin typeface="+mn-lt"/>
                <a:ea typeface="+mn-ea"/>
                <a:cs typeface="+mn-cs"/>
              </a:defRPr>
            </a:lvl8pPr>
            <a:lvl9pPr marL="13167360" indent="0" algn="ctr" defTabSz="3291840" rtl="0" eaLnBrk="1" latinLnBrk="0" hangingPunct="1">
              <a:lnSpc>
                <a:spcPct val="90000"/>
              </a:lnSpc>
              <a:spcBef>
                <a:spcPts val="1800"/>
              </a:spcBef>
              <a:buFont typeface="Arial" panose="020B0604020202020204" pitchFamily="34" charset="0"/>
              <a:buNone/>
              <a:defRPr sz="5760" kern="1200">
                <a:solidFill>
                  <a:schemeClr val="tx1"/>
                </a:solidFill>
                <a:latin typeface="+mn-lt"/>
                <a:ea typeface="+mn-ea"/>
                <a:cs typeface="+mn-cs"/>
              </a:defRPr>
            </a:lvl9pPr>
          </a:lstStyle>
          <a:p>
            <a:pPr fontAlgn="auto">
              <a:spcAft>
                <a:spcPts val="0"/>
              </a:spcAft>
              <a:defRPr/>
            </a:pPr>
            <a:endParaRPr lang="en-US"/>
          </a:p>
        </p:txBody>
      </p:sp>
      <p:sp>
        <p:nvSpPr>
          <p:cNvPr id="6" name="Subtitle 2"/>
          <p:cNvSpPr txBox="1">
            <a:spLocks/>
          </p:cNvSpPr>
          <p:nvPr/>
        </p:nvSpPr>
        <p:spPr>
          <a:xfrm>
            <a:off x="21504277" y="7508876"/>
            <a:ext cx="9756775" cy="9934575"/>
          </a:xfrm>
          <a:prstGeom prst="rect">
            <a:avLst/>
          </a:prstGeom>
        </p:spPr>
        <p:txBody>
          <a:bodyPr>
            <a:normAutofit/>
          </a:bodyPr>
          <a:lstStyle>
            <a:lvl1pPr marL="0" indent="0" algn="ctr" defTabSz="3291840" rtl="0" eaLnBrk="1" latinLnBrk="0" hangingPunct="1">
              <a:lnSpc>
                <a:spcPct val="90000"/>
              </a:lnSpc>
              <a:spcBef>
                <a:spcPts val="3600"/>
              </a:spcBef>
              <a:buFont typeface="Arial" panose="020B0604020202020204" pitchFamily="34" charset="0"/>
              <a:buNone/>
              <a:defRPr sz="8640" kern="1200">
                <a:solidFill>
                  <a:schemeClr val="tx1"/>
                </a:solidFill>
                <a:latin typeface="+mn-lt"/>
                <a:ea typeface="+mn-ea"/>
                <a:cs typeface="+mn-cs"/>
              </a:defRPr>
            </a:lvl1pPr>
            <a:lvl2pPr marL="1645920" indent="0" algn="ctr" defTabSz="3291840" rtl="0" eaLnBrk="1" latinLnBrk="0" hangingPunct="1">
              <a:lnSpc>
                <a:spcPct val="90000"/>
              </a:lnSpc>
              <a:spcBef>
                <a:spcPts val="1800"/>
              </a:spcBef>
              <a:buFont typeface="Arial" panose="020B0604020202020204" pitchFamily="34" charset="0"/>
              <a:buNone/>
              <a:defRPr sz="7200" kern="1200">
                <a:solidFill>
                  <a:schemeClr val="tx1"/>
                </a:solidFill>
                <a:latin typeface="+mn-lt"/>
                <a:ea typeface="+mn-ea"/>
                <a:cs typeface="+mn-cs"/>
              </a:defRPr>
            </a:lvl2pPr>
            <a:lvl3pPr marL="3291840" indent="0" algn="ctr" defTabSz="3291840" rtl="0" eaLnBrk="1" latinLnBrk="0" hangingPunct="1">
              <a:lnSpc>
                <a:spcPct val="90000"/>
              </a:lnSpc>
              <a:spcBef>
                <a:spcPts val="1800"/>
              </a:spcBef>
              <a:buFont typeface="Arial" panose="020B0604020202020204" pitchFamily="34" charset="0"/>
              <a:buNone/>
              <a:defRPr sz="6480" kern="1200">
                <a:solidFill>
                  <a:schemeClr val="tx1"/>
                </a:solidFill>
                <a:latin typeface="+mn-lt"/>
                <a:ea typeface="+mn-ea"/>
                <a:cs typeface="+mn-cs"/>
              </a:defRPr>
            </a:lvl3pPr>
            <a:lvl4pPr marL="4937760" indent="0" algn="ctr" defTabSz="3291840" rtl="0" eaLnBrk="1" latinLnBrk="0" hangingPunct="1">
              <a:lnSpc>
                <a:spcPct val="90000"/>
              </a:lnSpc>
              <a:spcBef>
                <a:spcPts val="1800"/>
              </a:spcBef>
              <a:buFont typeface="Arial" panose="020B0604020202020204" pitchFamily="34" charset="0"/>
              <a:buNone/>
              <a:defRPr sz="5760" kern="1200">
                <a:solidFill>
                  <a:schemeClr val="tx1"/>
                </a:solidFill>
                <a:latin typeface="+mn-lt"/>
                <a:ea typeface="+mn-ea"/>
                <a:cs typeface="+mn-cs"/>
              </a:defRPr>
            </a:lvl4pPr>
            <a:lvl5pPr marL="6583680" indent="0" algn="ctr" defTabSz="3291840" rtl="0" eaLnBrk="1" latinLnBrk="0" hangingPunct="1">
              <a:lnSpc>
                <a:spcPct val="90000"/>
              </a:lnSpc>
              <a:spcBef>
                <a:spcPts val="1800"/>
              </a:spcBef>
              <a:buFont typeface="Arial" panose="020B0604020202020204" pitchFamily="34" charset="0"/>
              <a:buNone/>
              <a:defRPr sz="5760" kern="1200">
                <a:solidFill>
                  <a:schemeClr val="tx1"/>
                </a:solidFill>
                <a:latin typeface="+mn-lt"/>
                <a:ea typeface="+mn-ea"/>
                <a:cs typeface="+mn-cs"/>
              </a:defRPr>
            </a:lvl5pPr>
            <a:lvl6pPr marL="8229600" indent="0" algn="ctr" defTabSz="3291840" rtl="0" eaLnBrk="1" latinLnBrk="0" hangingPunct="1">
              <a:lnSpc>
                <a:spcPct val="90000"/>
              </a:lnSpc>
              <a:spcBef>
                <a:spcPts val="1800"/>
              </a:spcBef>
              <a:buFont typeface="Arial" panose="020B0604020202020204" pitchFamily="34" charset="0"/>
              <a:buNone/>
              <a:defRPr sz="5760" kern="1200">
                <a:solidFill>
                  <a:schemeClr val="tx1"/>
                </a:solidFill>
                <a:latin typeface="+mn-lt"/>
                <a:ea typeface="+mn-ea"/>
                <a:cs typeface="+mn-cs"/>
              </a:defRPr>
            </a:lvl6pPr>
            <a:lvl7pPr marL="9875520" indent="0" algn="ctr" defTabSz="3291840" rtl="0" eaLnBrk="1" latinLnBrk="0" hangingPunct="1">
              <a:lnSpc>
                <a:spcPct val="90000"/>
              </a:lnSpc>
              <a:spcBef>
                <a:spcPts val="1800"/>
              </a:spcBef>
              <a:buFont typeface="Arial" panose="020B0604020202020204" pitchFamily="34" charset="0"/>
              <a:buNone/>
              <a:defRPr sz="5760" kern="1200">
                <a:solidFill>
                  <a:schemeClr val="tx1"/>
                </a:solidFill>
                <a:latin typeface="+mn-lt"/>
                <a:ea typeface="+mn-ea"/>
                <a:cs typeface="+mn-cs"/>
              </a:defRPr>
            </a:lvl7pPr>
            <a:lvl8pPr marL="11521440" indent="0" algn="ctr" defTabSz="3291840" rtl="0" eaLnBrk="1" latinLnBrk="0" hangingPunct="1">
              <a:lnSpc>
                <a:spcPct val="90000"/>
              </a:lnSpc>
              <a:spcBef>
                <a:spcPts val="1800"/>
              </a:spcBef>
              <a:buFont typeface="Arial" panose="020B0604020202020204" pitchFamily="34" charset="0"/>
              <a:buNone/>
              <a:defRPr sz="5760" kern="1200">
                <a:solidFill>
                  <a:schemeClr val="tx1"/>
                </a:solidFill>
                <a:latin typeface="+mn-lt"/>
                <a:ea typeface="+mn-ea"/>
                <a:cs typeface="+mn-cs"/>
              </a:defRPr>
            </a:lvl8pPr>
            <a:lvl9pPr marL="13167360" indent="0" algn="ctr" defTabSz="3291840" rtl="0" eaLnBrk="1" latinLnBrk="0" hangingPunct="1">
              <a:lnSpc>
                <a:spcPct val="90000"/>
              </a:lnSpc>
              <a:spcBef>
                <a:spcPts val="1800"/>
              </a:spcBef>
              <a:buFont typeface="Arial" panose="020B0604020202020204" pitchFamily="34" charset="0"/>
              <a:buNone/>
              <a:defRPr sz="5760" kern="1200">
                <a:solidFill>
                  <a:schemeClr val="tx1"/>
                </a:solidFill>
                <a:latin typeface="+mn-lt"/>
                <a:ea typeface="+mn-ea"/>
                <a:cs typeface="+mn-cs"/>
              </a:defRPr>
            </a:lvl9pPr>
          </a:lstStyle>
          <a:p>
            <a:pPr fontAlgn="auto">
              <a:spcAft>
                <a:spcPts val="0"/>
              </a:spcAft>
              <a:defRPr/>
            </a:pPr>
            <a:endParaRPr lang="en-US" dirty="0"/>
          </a:p>
        </p:txBody>
      </p:sp>
      <p:sp>
        <p:nvSpPr>
          <p:cNvPr id="7" name="Subtitle 2"/>
          <p:cNvSpPr txBox="1">
            <a:spLocks/>
          </p:cNvSpPr>
          <p:nvPr/>
        </p:nvSpPr>
        <p:spPr>
          <a:xfrm>
            <a:off x="41389300" y="7161214"/>
            <a:ext cx="9756775" cy="9934575"/>
          </a:xfrm>
          <a:prstGeom prst="rect">
            <a:avLst/>
          </a:prstGeom>
        </p:spPr>
        <p:txBody>
          <a:bodyPr>
            <a:normAutofit/>
          </a:bodyPr>
          <a:lstStyle>
            <a:lvl1pPr marL="0" indent="0" algn="ctr" defTabSz="3291840" rtl="0" eaLnBrk="1" latinLnBrk="0" hangingPunct="1">
              <a:lnSpc>
                <a:spcPct val="90000"/>
              </a:lnSpc>
              <a:spcBef>
                <a:spcPts val="3600"/>
              </a:spcBef>
              <a:buFont typeface="Arial" panose="020B0604020202020204" pitchFamily="34" charset="0"/>
              <a:buNone/>
              <a:defRPr sz="8640" kern="1200">
                <a:solidFill>
                  <a:schemeClr val="tx1"/>
                </a:solidFill>
                <a:latin typeface="+mn-lt"/>
                <a:ea typeface="+mn-ea"/>
                <a:cs typeface="+mn-cs"/>
              </a:defRPr>
            </a:lvl1pPr>
            <a:lvl2pPr marL="1645920" indent="0" algn="ctr" defTabSz="3291840" rtl="0" eaLnBrk="1" latinLnBrk="0" hangingPunct="1">
              <a:lnSpc>
                <a:spcPct val="90000"/>
              </a:lnSpc>
              <a:spcBef>
                <a:spcPts val="1800"/>
              </a:spcBef>
              <a:buFont typeface="Arial" panose="020B0604020202020204" pitchFamily="34" charset="0"/>
              <a:buNone/>
              <a:defRPr sz="7200" kern="1200">
                <a:solidFill>
                  <a:schemeClr val="tx1"/>
                </a:solidFill>
                <a:latin typeface="+mn-lt"/>
                <a:ea typeface="+mn-ea"/>
                <a:cs typeface="+mn-cs"/>
              </a:defRPr>
            </a:lvl2pPr>
            <a:lvl3pPr marL="3291840" indent="0" algn="ctr" defTabSz="3291840" rtl="0" eaLnBrk="1" latinLnBrk="0" hangingPunct="1">
              <a:lnSpc>
                <a:spcPct val="90000"/>
              </a:lnSpc>
              <a:spcBef>
                <a:spcPts val="1800"/>
              </a:spcBef>
              <a:buFont typeface="Arial" panose="020B0604020202020204" pitchFamily="34" charset="0"/>
              <a:buNone/>
              <a:defRPr sz="6480" kern="1200">
                <a:solidFill>
                  <a:schemeClr val="tx1"/>
                </a:solidFill>
                <a:latin typeface="+mn-lt"/>
                <a:ea typeface="+mn-ea"/>
                <a:cs typeface="+mn-cs"/>
              </a:defRPr>
            </a:lvl3pPr>
            <a:lvl4pPr marL="4937760" indent="0" algn="ctr" defTabSz="3291840" rtl="0" eaLnBrk="1" latinLnBrk="0" hangingPunct="1">
              <a:lnSpc>
                <a:spcPct val="90000"/>
              </a:lnSpc>
              <a:spcBef>
                <a:spcPts val="1800"/>
              </a:spcBef>
              <a:buFont typeface="Arial" panose="020B0604020202020204" pitchFamily="34" charset="0"/>
              <a:buNone/>
              <a:defRPr sz="5760" kern="1200">
                <a:solidFill>
                  <a:schemeClr val="tx1"/>
                </a:solidFill>
                <a:latin typeface="+mn-lt"/>
                <a:ea typeface="+mn-ea"/>
                <a:cs typeface="+mn-cs"/>
              </a:defRPr>
            </a:lvl4pPr>
            <a:lvl5pPr marL="6583680" indent="0" algn="ctr" defTabSz="3291840" rtl="0" eaLnBrk="1" latinLnBrk="0" hangingPunct="1">
              <a:lnSpc>
                <a:spcPct val="90000"/>
              </a:lnSpc>
              <a:spcBef>
                <a:spcPts val="1800"/>
              </a:spcBef>
              <a:buFont typeface="Arial" panose="020B0604020202020204" pitchFamily="34" charset="0"/>
              <a:buNone/>
              <a:defRPr sz="5760" kern="1200">
                <a:solidFill>
                  <a:schemeClr val="tx1"/>
                </a:solidFill>
                <a:latin typeface="+mn-lt"/>
                <a:ea typeface="+mn-ea"/>
                <a:cs typeface="+mn-cs"/>
              </a:defRPr>
            </a:lvl5pPr>
            <a:lvl6pPr marL="8229600" indent="0" algn="ctr" defTabSz="3291840" rtl="0" eaLnBrk="1" latinLnBrk="0" hangingPunct="1">
              <a:lnSpc>
                <a:spcPct val="90000"/>
              </a:lnSpc>
              <a:spcBef>
                <a:spcPts val="1800"/>
              </a:spcBef>
              <a:buFont typeface="Arial" panose="020B0604020202020204" pitchFamily="34" charset="0"/>
              <a:buNone/>
              <a:defRPr sz="5760" kern="1200">
                <a:solidFill>
                  <a:schemeClr val="tx1"/>
                </a:solidFill>
                <a:latin typeface="+mn-lt"/>
                <a:ea typeface="+mn-ea"/>
                <a:cs typeface="+mn-cs"/>
              </a:defRPr>
            </a:lvl6pPr>
            <a:lvl7pPr marL="9875520" indent="0" algn="ctr" defTabSz="3291840" rtl="0" eaLnBrk="1" latinLnBrk="0" hangingPunct="1">
              <a:lnSpc>
                <a:spcPct val="90000"/>
              </a:lnSpc>
              <a:spcBef>
                <a:spcPts val="1800"/>
              </a:spcBef>
              <a:buFont typeface="Arial" panose="020B0604020202020204" pitchFamily="34" charset="0"/>
              <a:buNone/>
              <a:defRPr sz="5760" kern="1200">
                <a:solidFill>
                  <a:schemeClr val="tx1"/>
                </a:solidFill>
                <a:latin typeface="+mn-lt"/>
                <a:ea typeface="+mn-ea"/>
                <a:cs typeface="+mn-cs"/>
              </a:defRPr>
            </a:lvl7pPr>
            <a:lvl8pPr marL="11521440" indent="0" algn="ctr" defTabSz="3291840" rtl="0" eaLnBrk="1" latinLnBrk="0" hangingPunct="1">
              <a:lnSpc>
                <a:spcPct val="90000"/>
              </a:lnSpc>
              <a:spcBef>
                <a:spcPts val="1800"/>
              </a:spcBef>
              <a:buFont typeface="Arial" panose="020B0604020202020204" pitchFamily="34" charset="0"/>
              <a:buNone/>
              <a:defRPr sz="5760" kern="1200">
                <a:solidFill>
                  <a:schemeClr val="tx1"/>
                </a:solidFill>
                <a:latin typeface="+mn-lt"/>
                <a:ea typeface="+mn-ea"/>
                <a:cs typeface="+mn-cs"/>
              </a:defRPr>
            </a:lvl8pPr>
            <a:lvl9pPr marL="13167360" indent="0" algn="ctr" defTabSz="3291840" rtl="0" eaLnBrk="1" latinLnBrk="0" hangingPunct="1">
              <a:lnSpc>
                <a:spcPct val="90000"/>
              </a:lnSpc>
              <a:spcBef>
                <a:spcPts val="1800"/>
              </a:spcBef>
              <a:buFont typeface="Arial" panose="020B0604020202020204" pitchFamily="34" charset="0"/>
              <a:buNone/>
              <a:defRPr sz="5760" kern="1200">
                <a:solidFill>
                  <a:schemeClr val="tx1"/>
                </a:solidFill>
                <a:latin typeface="+mn-lt"/>
                <a:ea typeface="+mn-ea"/>
                <a:cs typeface="+mn-cs"/>
              </a:defRPr>
            </a:lvl9pPr>
          </a:lstStyle>
          <a:p>
            <a:pPr fontAlgn="auto">
              <a:spcAft>
                <a:spcPts val="0"/>
              </a:spcAft>
              <a:defRPr/>
            </a:pPr>
            <a:endParaRPr lang="en-US" dirty="0"/>
          </a:p>
        </p:txBody>
      </p:sp>
      <p:sp>
        <p:nvSpPr>
          <p:cNvPr id="8" name="Subtitle 2"/>
          <p:cNvSpPr txBox="1">
            <a:spLocks/>
          </p:cNvSpPr>
          <p:nvPr/>
        </p:nvSpPr>
        <p:spPr>
          <a:xfrm>
            <a:off x="13373102" y="8201027"/>
            <a:ext cx="9756775" cy="9934575"/>
          </a:xfrm>
          <a:prstGeom prst="rect">
            <a:avLst/>
          </a:prstGeom>
        </p:spPr>
        <p:txBody>
          <a:bodyPr>
            <a:normAutofit/>
          </a:bodyPr>
          <a:lstStyle>
            <a:lvl1pPr marL="0" indent="0" algn="ctr" defTabSz="3291840" rtl="0" eaLnBrk="1" latinLnBrk="0" hangingPunct="1">
              <a:lnSpc>
                <a:spcPct val="90000"/>
              </a:lnSpc>
              <a:spcBef>
                <a:spcPts val="3600"/>
              </a:spcBef>
              <a:buFont typeface="Arial" panose="020B0604020202020204" pitchFamily="34" charset="0"/>
              <a:buNone/>
              <a:defRPr sz="8640" kern="1200">
                <a:solidFill>
                  <a:schemeClr val="tx1"/>
                </a:solidFill>
                <a:latin typeface="+mn-lt"/>
                <a:ea typeface="+mn-ea"/>
                <a:cs typeface="+mn-cs"/>
              </a:defRPr>
            </a:lvl1pPr>
            <a:lvl2pPr marL="1645920" indent="0" algn="ctr" defTabSz="3291840" rtl="0" eaLnBrk="1" latinLnBrk="0" hangingPunct="1">
              <a:lnSpc>
                <a:spcPct val="90000"/>
              </a:lnSpc>
              <a:spcBef>
                <a:spcPts val="1800"/>
              </a:spcBef>
              <a:buFont typeface="Arial" panose="020B0604020202020204" pitchFamily="34" charset="0"/>
              <a:buNone/>
              <a:defRPr sz="7200" kern="1200">
                <a:solidFill>
                  <a:schemeClr val="tx1"/>
                </a:solidFill>
                <a:latin typeface="+mn-lt"/>
                <a:ea typeface="+mn-ea"/>
                <a:cs typeface="+mn-cs"/>
              </a:defRPr>
            </a:lvl2pPr>
            <a:lvl3pPr marL="3291840" indent="0" algn="ctr" defTabSz="3291840" rtl="0" eaLnBrk="1" latinLnBrk="0" hangingPunct="1">
              <a:lnSpc>
                <a:spcPct val="90000"/>
              </a:lnSpc>
              <a:spcBef>
                <a:spcPts val="1800"/>
              </a:spcBef>
              <a:buFont typeface="Arial" panose="020B0604020202020204" pitchFamily="34" charset="0"/>
              <a:buNone/>
              <a:defRPr sz="6480" kern="1200">
                <a:solidFill>
                  <a:schemeClr val="tx1"/>
                </a:solidFill>
                <a:latin typeface="+mn-lt"/>
                <a:ea typeface="+mn-ea"/>
                <a:cs typeface="+mn-cs"/>
              </a:defRPr>
            </a:lvl3pPr>
            <a:lvl4pPr marL="4937760" indent="0" algn="ctr" defTabSz="3291840" rtl="0" eaLnBrk="1" latinLnBrk="0" hangingPunct="1">
              <a:lnSpc>
                <a:spcPct val="90000"/>
              </a:lnSpc>
              <a:spcBef>
                <a:spcPts val="1800"/>
              </a:spcBef>
              <a:buFont typeface="Arial" panose="020B0604020202020204" pitchFamily="34" charset="0"/>
              <a:buNone/>
              <a:defRPr sz="5760" kern="1200">
                <a:solidFill>
                  <a:schemeClr val="tx1"/>
                </a:solidFill>
                <a:latin typeface="+mn-lt"/>
                <a:ea typeface="+mn-ea"/>
                <a:cs typeface="+mn-cs"/>
              </a:defRPr>
            </a:lvl4pPr>
            <a:lvl5pPr marL="6583680" indent="0" algn="ctr" defTabSz="3291840" rtl="0" eaLnBrk="1" latinLnBrk="0" hangingPunct="1">
              <a:lnSpc>
                <a:spcPct val="90000"/>
              </a:lnSpc>
              <a:spcBef>
                <a:spcPts val="1800"/>
              </a:spcBef>
              <a:buFont typeface="Arial" panose="020B0604020202020204" pitchFamily="34" charset="0"/>
              <a:buNone/>
              <a:defRPr sz="5760" kern="1200">
                <a:solidFill>
                  <a:schemeClr val="tx1"/>
                </a:solidFill>
                <a:latin typeface="+mn-lt"/>
                <a:ea typeface="+mn-ea"/>
                <a:cs typeface="+mn-cs"/>
              </a:defRPr>
            </a:lvl5pPr>
            <a:lvl6pPr marL="8229600" indent="0" algn="ctr" defTabSz="3291840" rtl="0" eaLnBrk="1" latinLnBrk="0" hangingPunct="1">
              <a:lnSpc>
                <a:spcPct val="90000"/>
              </a:lnSpc>
              <a:spcBef>
                <a:spcPts val="1800"/>
              </a:spcBef>
              <a:buFont typeface="Arial" panose="020B0604020202020204" pitchFamily="34" charset="0"/>
              <a:buNone/>
              <a:defRPr sz="5760" kern="1200">
                <a:solidFill>
                  <a:schemeClr val="tx1"/>
                </a:solidFill>
                <a:latin typeface="+mn-lt"/>
                <a:ea typeface="+mn-ea"/>
                <a:cs typeface="+mn-cs"/>
              </a:defRPr>
            </a:lvl6pPr>
            <a:lvl7pPr marL="9875520" indent="0" algn="ctr" defTabSz="3291840" rtl="0" eaLnBrk="1" latinLnBrk="0" hangingPunct="1">
              <a:lnSpc>
                <a:spcPct val="90000"/>
              </a:lnSpc>
              <a:spcBef>
                <a:spcPts val="1800"/>
              </a:spcBef>
              <a:buFont typeface="Arial" panose="020B0604020202020204" pitchFamily="34" charset="0"/>
              <a:buNone/>
              <a:defRPr sz="5760" kern="1200">
                <a:solidFill>
                  <a:schemeClr val="tx1"/>
                </a:solidFill>
                <a:latin typeface="+mn-lt"/>
                <a:ea typeface="+mn-ea"/>
                <a:cs typeface="+mn-cs"/>
              </a:defRPr>
            </a:lvl7pPr>
            <a:lvl8pPr marL="11521440" indent="0" algn="ctr" defTabSz="3291840" rtl="0" eaLnBrk="1" latinLnBrk="0" hangingPunct="1">
              <a:lnSpc>
                <a:spcPct val="90000"/>
              </a:lnSpc>
              <a:spcBef>
                <a:spcPts val="1800"/>
              </a:spcBef>
              <a:buFont typeface="Arial" panose="020B0604020202020204" pitchFamily="34" charset="0"/>
              <a:buNone/>
              <a:defRPr sz="5760" kern="1200">
                <a:solidFill>
                  <a:schemeClr val="tx1"/>
                </a:solidFill>
                <a:latin typeface="+mn-lt"/>
                <a:ea typeface="+mn-ea"/>
                <a:cs typeface="+mn-cs"/>
              </a:defRPr>
            </a:lvl8pPr>
            <a:lvl9pPr marL="13167360" indent="0" algn="ctr" defTabSz="3291840" rtl="0" eaLnBrk="1" latinLnBrk="0" hangingPunct="1">
              <a:lnSpc>
                <a:spcPct val="90000"/>
              </a:lnSpc>
              <a:spcBef>
                <a:spcPts val="1800"/>
              </a:spcBef>
              <a:buFont typeface="Arial" panose="020B0604020202020204" pitchFamily="34" charset="0"/>
              <a:buNone/>
              <a:defRPr sz="5760" kern="1200">
                <a:solidFill>
                  <a:schemeClr val="tx1"/>
                </a:solidFill>
                <a:latin typeface="+mn-lt"/>
                <a:ea typeface="+mn-ea"/>
                <a:cs typeface="+mn-cs"/>
              </a:defRPr>
            </a:lvl9pPr>
          </a:lstStyle>
          <a:p>
            <a:pPr fontAlgn="auto">
              <a:spcAft>
                <a:spcPts val="0"/>
              </a:spcAft>
              <a:defRPr/>
            </a:pPr>
            <a:endParaRPr lang="en-US" dirty="0"/>
          </a:p>
        </p:txBody>
      </p:sp>
      <p:sp>
        <p:nvSpPr>
          <p:cNvPr id="9" name="Subtitle 2"/>
          <p:cNvSpPr txBox="1">
            <a:spLocks/>
          </p:cNvSpPr>
          <p:nvPr/>
        </p:nvSpPr>
        <p:spPr>
          <a:xfrm>
            <a:off x="22270835" y="5641640"/>
            <a:ext cx="9742438" cy="14120241"/>
          </a:xfrm>
          <a:prstGeom prst="rect">
            <a:avLst/>
          </a:prstGeom>
          <a:solidFill>
            <a:schemeClr val="bg1"/>
          </a:solidFill>
          <a:ln w="9525">
            <a:solidFill>
              <a:schemeClr val="tx1"/>
            </a:solidFill>
            <a:miter lim="800000"/>
            <a:headEnd/>
            <a:tailEnd/>
          </a:ln>
        </p:spPr>
        <p:txBody>
          <a:bodyPr lIns="182880" tIns="91440" rIns="182880" bIns="91440" anchor="ctr"/>
          <a:lstStyle>
            <a:defPPr>
              <a:defRPr lang="en-US"/>
            </a:defPPr>
            <a:lvl1pPr marL="487363" indent="-487363" algn="ctr" defTabSz="3290888">
              <a:lnSpc>
                <a:spcPct val="90000"/>
              </a:lnSpc>
              <a:spcBef>
                <a:spcPts val="3600"/>
              </a:spcBef>
              <a:buFont typeface="Arial" charset="0"/>
              <a:buNone/>
              <a:defRPr sz="6000">
                <a:latin typeface="Calibri" pitchFamily="34" charset="0"/>
              </a:defRPr>
            </a:lvl1pPr>
          </a:lstStyle>
          <a:p>
            <a:endParaRPr lang="en-US" dirty="0"/>
          </a:p>
        </p:txBody>
      </p:sp>
      <p:sp>
        <p:nvSpPr>
          <p:cNvPr id="10" name="Subtitle 2"/>
          <p:cNvSpPr txBox="1">
            <a:spLocks/>
          </p:cNvSpPr>
          <p:nvPr/>
        </p:nvSpPr>
        <p:spPr>
          <a:xfrm>
            <a:off x="11585451" y="5671577"/>
            <a:ext cx="9756775" cy="1618223"/>
          </a:xfrm>
          <a:prstGeom prst="rect">
            <a:avLst/>
          </a:prstGeom>
          <a:solidFill>
            <a:schemeClr val="bg1"/>
          </a:solidFill>
          <a:ln w="9525">
            <a:solidFill>
              <a:schemeClr val="tx1"/>
            </a:solidFill>
            <a:miter lim="800000"/>
            <a:headEnd/>
            <a:tailEnd/>
          </a:ln>
        </p:spPr>
        <p:txBody>
          <a:bodyPr lIns="182880" tIns="91440" rIns="182880" bIns="91440" anchor="t" anchorCtr="0"/>
          <a:lstStyle>
            <a:defPPr>
              <a:defRPr lang="en-US"/>
            </a:defPPr>
            <a:lvl1pPr marL="487363" indent="-487363" algn="ctr" defTabSz="3290888">
              <a:lnSpc>
                <a:spcPct val="90000"/>
              </a:lnSpc>
              <a:spcBef>
                <a:spcPts val="3600"/>
              </a:spcBef>
              <a:buFont typeface="Arial" charset="0"/>
              <a:buNone/>
              <a:defRPr sz="6000">
                <a:latin typeface="Calibri" pitchFamily="34" charset="0"/>
              </a:defRPr>
            </a:lvl1pPr>
          </a:lstStyle>
          <a:p>
            <a:pPr marL="0" indent="0"/>
            <a:r>
              <a:rPr lang="en-US" sz="4000" dirty="0" smtClean="0"/>
              <a:t>Chronic </a:t>
            </a:r>
            <a:r>
              <a:rPr lang="en-US" sz="4000" dirty="0"/>
              <a:t>Myelogenous Leukemia </a:t>
            </a:r>
            <a:br>
              <a:rPr lang="en-US" sz="4000" dirty="0"/>
            </a:br>
            <a:r>
              <a:rPr lang="en-US" sz="4000" dirty="0" smtClean="0"/>
              <a:t>transitioning </a:t>
            </a:r>
            <a:r>
              <a:rPr lang="en-US" sz="4000" dirty="0"/>
              <a:t>to Acute </a:t>
            </a:r>
            <a:r>
              <a:rPr lang="en-US" sz="4000" dirty="0" smtClean="0"/>
              <a:t>Lymphocytic </a:t>
            </a:r>
            <a:r>
              <a:rPr lang="en-US" sz="4000" dirty="0"/>
              <a:t>Leukemia</a:t>
            </a:r>
          </a:p>
          <a:p>
            <a:endParaRPr lang="en-US" sz="4000" dirty="0"/>
          </a:p>
        </p:txBody>
      </p:sp>
      <p:sp>
        <p:nvSpPr>
          <p:cNvPr id="11" name="Subtitle 2"/>
          <p:cNvSpPr>
            <a:spLocks/>
          </p:cNvSpPr>
          <p:nvPr/>
        </p:nvSpPr>
        <p:spPr bwMode="auto">
          <a:xfrm>
            <a:off x="22256498" y="4730415"/>
            <a:ext cx="9756775" cy="914400"/>
          </a:xfrm>
          <a:prstGeom prst="rect">
            <a:avLst/>
          </a:prstGeom>
          <a:solidFill>
            <a:schemeClr val="tx1"/>
          </a:solidFill>
          <a:ln w="9525">
            <a:solidFill>
              <a:schemeClr val="tx1"/>
            </a:solidFill>
            <a:miter lim="800000"/>
            <a:headEnd/>
            <a:tailEnd/>
          </a:ln>
        </p:spPr>
        <p:txBody>
          <a:bodyPr anchor="ctr"/>
          <a:lstStyle/>
          <a:p>
            <a:pPr algn="ctr" defTabSz="3290991">
              <a:lnSpc>
                <a:spcPct val="90000"/>
              </a:lnSpc>
              <a:spcBef>
                <a:spcPts val="3600"/>
              </a:spcBef>
            </a:pPr>
            <a:r>
              <a:rPr lang="en-US" sz="6000" dirty="0">
                <a:solidFill>
                  <a:srgbClr val="FF0000"/>
                </a:solidFill>
                <a:effectLst>
                  <a:outerShdw blurRad="38100" dist="38100" dir="2700000" algn="tl">
                    <a:srgbClr val="FFFFFF"/>
                  </a:outerShdw>
                </a:effectLst>
                <a:latin typeface="Calibri" pitchFamily="34" charset="0"/>
              </a:rPr>
              <a:t>Treatment</a:t>
            </a:r>
          </a:p>
        </p:txBody>
      </p:sp>
      <p:sp>
        <p:nvSpPr>
          <p:cNvPr id="12" name="Subtitle 2"/>
          <p:cNvSpPr>
            <a:spLocks/>
          </p:cNvSpPr>
          <p:nvPr/>
        </p:nvSpPr>
        <p:spPr bwMode="auto">
          <a:xfrm>
            <a:off x="11580816" y="4732071"/>
            <a:ext cx="9756775" cy="914400"/>
          </a:xfrm>
          <a:prstGeom prst="rect">
            <a:avLst/>
          </a:prstGeom>
          <a:solidFill>
            <a:schemeClr val="tx1"/>
          </a:solidFill>
          <a:ln w="9525">
            <a:solidFill>
              <a:schemeClr val="tx1"/>
            </a:solidFill>
            <a:miter lim="800000"/>
            <a:headEnd/>
            <a:tailEnd/>
          </a:ln>
        </p:spPr>
        <p:txBody>
          <a:bodyPr anchor="ctr"/>
          <a:lstStyle/>
          <a:p>
            <a:pPr algn="ctr" defTabSz="3290991">
              <a:lnSpc>
                <a:spcPct val="90000"/>
              </a:lnSpc>
              <a:spcBef>
                <a:spcPts val="3600"/>
              </a:spcBef>
            </a:pPr>
            <a:r>
              <a:rPr lang="en-US" sz="6000" dirty="0">
                <a:solidFill>
                  <a:srgbClr val="FF0000"/>
                </a:solidFill>
                <a:effectLst>
                  <a:outerShdw blurRad="38100" dist="38100" dir="2700000" algn="tl">
                    <a:srgbClr val="FFFFFF"/>
                  </a:outerShdw>
                </a:effectLst>
                <a:latin typeface="Calibri" pitchFamily="34" charset="0"/>
              </a:rPr>
              <a:t>Diagnosis</a:t>
            </a:r>
          </a:p>
        </p:txBody>
      </p:sp>
      <p:sp>
        <p:nvSpPr>
          <p:cNvPr id="13" name="Subtitle 2"/>
          <p:cNvSpPr>
            <a:spLocks/>
          </p:cNvSpPr>
          <p:nvPr/>
        </p:nvSpPr>
        <p:spPr bwMode="auto">
          <a:xfrm>
            <a:off x="881989" y="5641225"/>
            <a:ext cx="9756775" cy="3731375"/>
          </a:xfrm>
          <a:prstGeom prst="rect">
            <a:avLst/>
          </a:prstGeom>
          <a:solidFill>
            <a:schemeClr val="bg1"/>
          </a:solidFill>
          <a:ln w="9525">
            <a:solidFill>
              <a:schemeClr val="tx1"/>
            </a:solidFill>
            <a:miter lim="800000"/>
            <a:headEnd/>
            <a:tailEnd/>
          </a:ln>
        </p:spPr>
        <p:txBody>
          <a:bodyPr lIns="182880" tIns="91440" rIns="182880" bIns="91440" anchor="t" anchorCtr="0"/>
          <a:lstStyle/>
          <a:p>
            <a:pPr defTabSz="3290991">
              <a:lnSpc>
                <a:spcPct val="90000"/>
              </a:lnSpc>
              <a:spcBef>
                <a:spcPts val="3600"/>
              </a:spcBef>
            </a:pPr>
            <a:r>
              <a:rPr lang="en-US" sz="3200" dirty="0"/>
              <a:t>A 58 year old female entered the emergency room with a complaint of chronic back </a:t>
            </a:r>
            <a:r>
              <a:rPr lang="en-US" sz="3200" dirty="0" smtClean="0"/>
              <a:t>pain. </a:t>
            </a:r>
            <a:r>
              <a:rPr lang="en-US" sz="3200" dirty="0" smtClean="0"/>
              <a:t>Laboratory studies revealed an admitting diagnosis of Chronic </a:t>
            </a:r>
            <a:r>
              <a:rPr lang="en-US" sz="3200" dirty="0" err="1"/>
              <a:t>Myelogenous</a:t>
            </a:r>
            <a:r>
              <a:rPr lang="en-US" sz="3200" dirty="0"/>
              <a:t> </a:t>
            </a:r>
            <a:r>
              <a:rPr lang="en-US" sz="3200" dirty="0" smtClean="0"/>
              <a:t>Leukemia (</a:t>
            </a:r>
            <a:r>
              <a:rPr lang="en-US" sz="3200" dirty="0"/>
              <a:t>CML), a cancer of the white blood cells. </a:t>
            </a:r>
            <a:r>
              <a:rPr lang="en-US" sz="3200" dirty="0" smtClean="0"/>
              <a:t>Further studies post admission discovered progression to blast </a:t>
            </a:r>
            <a:r>
              <a:rPr lang="en-US" sz="3200" dirty="0"/>
              <a:t>crisis and </a:t>
            </a:r>
            <a:r>
              <a:rPr lang="en-US" sz="3200" dirty="0" smtClean="0"/>
              <a:t>transition </a:t>
            </a:r>
            <a:r>
              <a:rPr lang="en-US" sz="3200" dirty="0"/>
              <a:t>to Acute Lymphocytic Leukemia.  </a:t>
            </a:r>
            <a:endParaRPr lang="en-US" sz="3200" dirty="0">
              <a:latin typeface="Calibri" pitchFamily="34" charset="0"/>
            </a:endParaRPr>
          </a:p>
        </p:txBody>
      </p:sp>
      <p:sp>
        <p:nvSpPr>
          <p:cNvPr id="14" name="Subtitle 2"/>
          <p:cNvSpPr>
            <a:spLocks/>
          </p:cNvSpPr>
          <p:nvPr/>
        </p:nvSpPr>
        <p:spPr bwMode="auto">
          <a:xfrm>
            <a:off x="909766" y="10577709"/>
            <a:ext cx="9756775" cy="2782691"/>
          </a:xfrm>
          <a:prstGeom prst="rect">
            <a:avLst/>
          </a:prstGeom>
          <a:solidFill>
            <a:schemeClr val="bg1"/>
          </a:solidFill>
          <a:ln w="9525">
            <a:solidFill>
              <a:schemeClr val="tx1"/>
            </a:solidFill>
            <a:miter lim="800000"/>
            <a:headEnd/>
            <a:tailEnd/>
          </a:ln>
        </p:spPr>
        <p:txBody>
          <a:bodyPr anchor="t" anchorCtr="0"/>
          <a:lstStyle/>
          <a:p>
            <a:pPr marL="571500" indent="-571500">
              <a:buFont typeface="Arial" panose="020B0604020202020204" pitchFamily="34" charset="0"/>
              <a:buChar char="•"/>
            </a:pPr>
            <a:r>
              <a:rPr lang="en-US" sz="3200" dirty="0"/>
              <a:t>CBC and differential </a:t>
            </a:r>
            <a:r>
              <a:rPr lang="en-US" sz="3200" dirty="0" smtClean="0"/>
              <a:t>were processed on </a:t>
            </a:r>
            <a:r>
              <a:rPr lang="en-US" sz="3200" dirty="0"/>
              <a:t>Beckman Coulter’s </a:t>
            </a:r>
            <a:r>
              <a:rPr lang="en-US" sz="3200" dirty="0" err="1"/>
              <a:t>DxH</a:t>
            </a:r>
            <a:r>
              <a:rPr lang="en-US" sz="3200" dirty="0"/>
              <a:t> </a:t>
            </a:r>
            <a:endParaRPr lang="en-US" sz="3200" dirty="0" smtClean="0"/>
          </a:p>
          <a:p>
            <a:pPr marL="571500" indent="-571500">
              <a:buFont typeface="Arial" panose="020B0604020202020204" pitchFamily="34" charset="0"/>
              <a:buChar char="•"/>
            </a:pPr>
            <a:r>
              <a:rPr lang="en-US" sz="3200" dirty="0"/>
              <a:t>P</a:t>
            </a:r>
            <a:r>
              <a:rPr lang="en-US" sz="3200" dirty="0" smtClean="0"/>
              <a:t>eripheral blood smear </a:t>
            </a:r>
            <a:r>
              <a:rPr lang="en-US" sz="3200" dirty="0"/>
              <a:t>was made using Beckman Coulter’s </a:t>
            </a:r>
            <a:r>
              <a:rPr lang="en-US" sz="3200" dirty="0" err="1"/>
              <a:t>DxH</a:t>
            </a:r>
            <a:r>
              <a:rPr lang="en-US" sz="3200" dirty="0"/>
              <a:t> </a:t>
            </a:r>
            <a:r>
              <a:rPr lang="en-US" sz="3200" dirty="0" smtClean="0"/>
              <a:t>automated slide maker</a:t>
            </a:r>
            <a:endParaRPr lang="en-US" sz="3200" dirty="0"/>
          </a:p>
          <a:p>
            <a:pPr marL="571500" indent="-571500">
              <a:buFont typeface="Arial" panose="020B0604020202020204" pitchFamily="34" charset="0"/>
              <a:buChar char="•"/>
            </a:pPr>
            <a:r>
              <a:rPr lang="en-US" sz="3200" dirty="0" smtClean="0"/>
              <a:t>WBC differential </a:t>
            </a:r>
            <a:r>
              <a:rPr lang="en-US" sz="3200" dirty="0"/>
              <a:t>was performed using </a:t>
            </a:r>
            <a:r>
              <a:rPr lang="en-US" sz="3200" dirty="0" err="1"/>
              <a:t>Cellavision</a:t>
            </a:r>
            <a:endParaRPr lang="en-US" sz="3200" dirty="0"/>
          </a:p>
        </p:txBody>
      </p:sp>
      <p:sp>
        <p:nvSpPr>
          <p:cNvPr id="15" name="Subtitle 2"/>
          <p:cNvSpPr>
            <a:spLocks/>
          </p:cNvSpPr>
          <p:nvPr/>
        </p:nvSpPr>
        <p:spPr bwMode="auto">
          <a:xfrm>
            <a:off x="912815" y="13715401"/>
            <a:ext cx="9756775" cy="972784"/>
          </a:xfrm>
          <a:prstGeom prst="rect">
            <a:avLst/>
          </a:prstGeom>
          <a:solidFill>
            <a:schemeClr val="tx1"/>
          </a:solidFill>
          <a:ln w="9525">
            <a:solidFill>
              <a:schemeClr val="tx1"/>
            </a:solidFill>
            <a:miter lim="800000"/>
            <a:headEnd/>
            <a:tailEnd/>
          </a:ln>
        </p:spPr>
        <p:txBody>
          <a:bodyPr anchor="ctr"/>
          <a:lstStyle/>
          <a:p>
            <a:pPr algn="ctr" defTabSz="3290991">
              <a:lnSpc>
                <a:spcPct val="90000"/>
              </a:lnSpc>
              <a:spcBef>
                <a:spcPts val="3600"/>
              </a:spcBef>
            </a:pPr>
            <a:r>
              <a:rPr lang="en-US" sz="6000" dirty="0">
                <a:solidFill>
                  <a:srgbClr val="FF0000"/>
                </a:solidFill>
                <a:effectLst>
                  <a:outerShdw blurRad="38100" dist="38100" dir="2700000" algn="tl">
                    <a:srgbClr val="FFFFFF"/>
                  </a:outerShdw>
                </a:effectLst>
                <a:latin typeface="Calibri" pitchFamily="34" charset="0"/>
              </a:rPr>
              <a:t>Results and Data </a:t>
            </a:r>
            <a:r>
              <a:rPr lang="en-US" sz="6000" dirty="0" err="1">
                <a:solidFill>
                  <a:srgbClr val="FF0000"/>
                </a:solidFill>
                <a:effectLst>
                  <a:outerShdw blurRad="38100" dist="38100" dir="2700000" algn="tl">
                    <a:srgbClr val="FFFFFF"/>
                  </a:outerShdw>
                </a:effectLst>
                <a:latin typeface="Calibri" pitchFamily="34" charset="0"/>
              </a:rPr>
              <a:t>Anlysis</a:t>
            </a:r>
            <a:endParaRPr lang="en-US" sz="6000" dirty="0">
              <a:solidFill>
                <a:srgbClr val="FF0000"/>
              </a:solidFill>
              <a:effectLst>
                <a:outerShdw blurRad="38100" dist="38100" dir="2700000" algn="tl">
                  <a:srgbClr val="FFFFFF"/>
                </a:outerShdw>
              </a:effectLst>
              <a:latin typeface="Calibri" pitchFamily="34" charset="0"/>
            </a:endParaRPr>
          </a:p>
        </p:txBody>
      </p:sp>
      <p:sp>
        <p:nvSpPr>
          <p:cNvPr id="16" name="Subtitle 2"/>
          <p:cNvSpPr>
            <a:spLocks/>
          </p:cNvSpPr>
          <p:nvPr/>
        </p:nvSpPr>
        <p:spPr bwMode="auto">
          <a:xfrm>
            <a:off x="907131" y="14705734"/>
            <a:ext cx="9752985" cy="28575866"/>
          </a:xfrm>
          <a:prstGeom prst="rect">
            <a:avLst/>
          </a:prstGeom>
          <a:solidFill>
            <a:schemeClr val="bg1"/>
          </a:solidFill>
          <a:ln w="9525">
            <a:solidFill>
              <a:schemeClr val="tx1"/>
            </a:solidFill>
            <a:miter lim="800000"/>
            <a:headEnd/>
            <a:tailEnd/>
          </a:ln>
        </p:spPr>
        <p:txBody>
          <a:bodyPr anchor="t" anchorCtr="0"/>
          <a:lstStyle/>
          <a:p>
            <a:endParaRPr lang="en-US" sz="800" b="1" dirty="0" smtClean="0"/>
          </a:p>
          <a:p>
            <a:r>
              <a:rPr lang="en-US" sz="3200" b="1" dirty="0" smtClean="0"/>
              <a:t>Critical CBC Values:</a:t>
            </a:r>
            <a:endParaRPr lang="en-US" sz="3200" b="1" dirty="0"/>
          </a:p>
          <a:p>
            <a:pPr marL="571500" indent="-571500">
              <a:buFont typeface="Arial" panose="020B0604020202020204" pitchFamily="34" charset="0"/>
              <a:buChar char="•"/>
            </a:pPr>
            <a:r>
              <a:rPr lang="en-US" sz="3200" dirty="0"/>
              <a:t>Elevated WBC</a:t>
            </a:r>
          </a:p>
          <a:p>
            <a:pPr marL="571500" indent="-571500">
              <a:buFont typeface="Arial" panose="020B0604020202020204" pitchFamily="34" charset="0"/>
              <a:buChar char="•"/>
            </a:pPr>
            <a:r>
              <a:rPr lang="en-US" sz="3200" dirty="0"/>
              <a:t>Low RBC</a:t>
            </a:r>
          </a:p>
          <a:p>
            <a:pPr marL="571500" indent="-571500">
              <a:buFont typeface="Arial" panose="020B0604020202020204" pitchFamily="34" charset="0"/>
              <a:buChar char="•"/>
            </a:pPr>
            <a:r>
              <a:rPr lang="en-US" sz="3200" dirty="0"/>
              <a:t>Low HCT</a:t>
            </a:r>
          </a:p>
          <a:p>
            <a:pPr marL="571500" indent="-571500">
              <a:buFont typeface="Arial" panose="020B0604020202020204" pitchFamily="34" charset="0"/>
              <a:buChar char="•"/>
            </a:pPr>
            <a:r>
              <a:rPr lang="en-US" sz="3200" dirty="0"/>
              <a:t>Low HGB</a:t>
            </a:r>
          </a:p>
          <a:p>
            <a:pPr marL="571500" indent="-571500">
              <a:buFont typeface="Arial" panose="020B0604020202020204" pitchFamily="34" charset="0"/>
              <a:buChar char="•"/>
            </a:pPr>
            <a:r>
              <a:rPr lang="en-US" sz="3200" dirty="0"/>
              <a:t>Low MCH </a:t>
            </a:r>
            <a:endParaRPr lang="en-US" sz="3200" dirty="0" smtClean="0"/>
          </a:p>
          <a:p>
            <a:pPr marL="571500" indent="-571500">
              <a:buFont typeface="Arial" panose="020B0604020202020204" pitchFamily="34" charset="0"/>
              <a:buChar char="•"/>
            </a:pPr>
            <a:r>
              <a:rPr lang="en-US" sz="3200" dirty="0" smtClean="0"/>
              <a:t>Low</a:t>
            </a:r>
            <a:r>
              <a:rPr lang="en-US" sz="3200" dirty="0"/>
              <a:t> </a:t>
            </a:r>
            <a:r>
              <a:rPr lang="en-US" sz="3200" dirty="0" smtClean="0"/>
              <a:t>MCHC</a:t>
            </a:r>
            <a:endParaRPr lang="en-US" sz="3200" dirty="0"/>
          </a:p>
          <a:p>
            <a:pPr marL="571500" indent="-571500">
              <a:buFont typeface="Arial" panose="020B0604020202020204" pitchFamily="34" charset="0"/>
              <a:buChar char="•"/>
            </a:pPr>
            <a:r>
              <a:rPr lang="en-US" sz="3200" dirty="0"/>
              <a:t>Elevated </a:t>
            </a:r>
            <a:r>
              <a:rPr lang="en-US" sz="3200" dirty="0" smtClean="0"/>
              <a:t>RDW</a:t>
            </a:r>
          </a:p>
          <a:p>
            <a:endParaRPr lang="en-US" sz="800" dirty="0" smtClean="0"/>
          </a:p>
          <a:p>
            <a:endParaRPr lang="en-US" sz="800" dirty="0"/>
          </a:p>
          <a:p>
            <a:endParaRPr lang="en-US" sz="3200" b="1" dirty="0" smtClean="0"/>
          </a:p>
          <a:p>
            <a:r>
              <a:rPr lang="en-US" sz="3200" b="1" dirty="0" smtClean="0"/>
              <a:t>Critical Differential Values:</a:t>
            </a:r>
            <a:endParaRPr lang="en-US" sz="3200" b="1" dirty="0"/>
          </a:p>
          <a:p>
            <a:pPr marL="571500" indent="-571500">
              <a:buFont typeface="Arial" panose="020B0604020202020204" pitchFamily="34" charset="0"/>
              <a:buChar char="•"/>
            </a:pPr>
            <a:endParaRPr lang="en-US" sz="3600" dirty="0"/>
          </a:p>
          <a:p>
            <a:endParaRPr lang="en-US" sz="6000" dirty="0"/>
          </a:p>
          <a:p>
            <a:pPr marL="457214" indent="-457214">
              <a:buFont typeface="Arial" panose="020B0604020202020204" pitchFamily="34" charset="0"/>
              <a:buChar char="•"/>
            </a:pPr>
            <a:endParaRPr lang="en-US" sz="6000" dirty="0"/>
          </a:p>
          <a:p>
            <a:pPr marL="457214" indent="-457214">
              <a:buFont typeface="Arial" panose="020B0604020202020204" pitchFamily="34" charset="0"/>
              <a:buChar char="•"/>
            </a:pPr>
            <a:endParaRPr lang="en-US" sz="6000" dirty="0"/>
          </a:p>
          <a:p>
            <a:pPr marL="457214" indent="-457214">
              <a:buFont typeface="Arial" panose="020B0604020202020204" pitchFamily="34" charset="0"/>
              <a:buChar char="•"/>
            </a:pPr>
            <a:endParaRPr lang="en-US" sz="6000" dirty="0"/>
          </a:p>
          <a:p>
            <a:pPr marL="457214" indent="-457214">
              <a:buFont typeface="Arial" panose="020B0604020202020204" pitchFamily="34" charset="0"/>
              <a:buChar char="•"/>
            </a:pPr>
            <a:endParaRPr lang="en-US" sz="6000" dirty="0"/>
          </a:p>
          <a:p>
            <a:pPr marL="457214" indent="-457214">
              <a:buFont typeface="Arial" panose="020B0604020202020204" pitchFamily="34" charset="0"/>
              <a:buChar char="•"/>
            </a:pPr>
            <a:endParaRPr lang="en-US" sz="6000" dirty="0"/>
          </a:p>
          <a:p>
            <a:endParaRPr lang="en-US" sz="6000" dirty="0"/>
          </a:p>
          <a:p>
            <a:endParaRPr lang="en-US" sz="3600" dirty="0"/>
          </a:p>
          <a:p>
            <a:endParaRPr lang="en-US" sz="3600" dirty="0"/>
          </a:p>
          <a:p>
            <a:endParaRPr lang="en-US" sz="3600" dirty="0"/>
          </a:p>
          <a:p>
            <a:endParaRPr lang="en-US" sz="3600" dirty="0"/>
          </a:p>
          <a:p>
            <a:endParaRPr lang="en-US" sz="3600" dirty="0"/>
          </a:p>
          <a:p>
            <a:endParaRPr lang="en-US" sz="3600" dirty="0"/>
          </a:p>
          <a:p>
            <a:endParaRPr lang="en-US" sz="3600" dirty="0"/>
          </a:p>
          <a:p>
            <a:endParaRPr lang="en-US" sz="3600" dirty="0"/>
          </a:p>
          <a:p>
            <a:endParaRPr lang="en-US" sz="3600" dirty="0"/>
          </a:p>
          <a:p>
            <a:endParaRPr lang="en-US" sz="3600" dirty="0"/>
          </a:p>
          <a:p>
            <a:endParaRPr lang="en-US" sz="3600" dirty="0"/>
          </a:p>
          <a:p>
            <a:endParaRPr lang="en-US" sz="3600" dirty="0" smtClean="0"/>
          </a:p>
          <a:p>
            <a:endParaRPr lang="en-US" sz="800" dirty="0" smtClean="0"/>
          </a:p>
          <a:p>
            <a:endParaRPr lang="en-US" sz="3200" b="1" dirty="0" smtClean="0"/>
          </a:p>
          <a:p>
            <a:r>
              <a:rPr lang="en-US" sz="3200" b="1" dirty="0" smtClean="0"/>
              <a:t>Diagnosis</a:t>
            </a:r>
            <a:r>
              <a:rPr lang="en-US" sz="3200" b="1" dirty="0"/>
              <a:t>:</a:t>
            </a:r>
          </a:p>
          <a:p>
            <a:r>
              <a:rPr lang="en-US" sz="3200" dirty="0"/>
              <a:t>The chief complaint </a:t>
            </a:r>
            <a:r>
              <a:rPr lang="en-US" sz="3200" dirty="0" smtClean="0"/>
              <a:t>upon entering </a:t>
            </a:r>
            <a:r>
              <a:rPr lang="en-US" sz="3200" dirty="0"/>
              <a:t>the </a:t>
            </a:r>
            <a:r>
              <a:rPr lang="en-US" sz="3200" dirty="0" smtClean="0"/>
              <a:t>emergency department </a:t>
            </a:r>
            <a:r>
              <a:rPr lang="en-US" sz="3200" dirty="0"/>
              <a:t>was </a:t>
            </a:r>
            <a:r>
              <a:rPr lang="en-US" sz="3200" dirty="0" smtClean="0"/>
              <a:t>back pain and </a:t>
            </a:r>
            <a:r>
              <a:rPr lang="en-US" sz="3200" dirty="0" smtClean="0"/>
              <a:t>physical </a:t>
            </a:r>
            <a:r>
              <a:rPr lang="en-US" sz="3200" dirty="0"/>
              <a:t>examination revealed splenomegaly. </a:t>
            </a:r>
            <a:r>
              <a:rPr lang="en-US" sz="3200" dirty="0" smtClean="0"/>
              <a:t>The </a:t>
            </a:r>
            <a:r>
              <a:rPr lang="en-US" sz="3200" dirty="0"/>
              <a:t>CBC </a:t>
            </a:r>
            <a:r>
              <a:rPr lang="en-US" sz="3200" dirty="0" smtClean="0"/>
              <a:t>(Table 1) showed </a:t>
            </a:r>
            <a:r>
              <a:rPr lang="en-US" sz="3200" dirty="0"/>
              <a:t>that the </a:t>
            </a:r>
            <a:r>
              <a:rPr lang="en-US" sz="3200" dirty="0" smtClean="0"/>
              <a:t>leukocyte </a:t>
            </a:r>
            <a:r>
              <a:rPr lang="en-US" sz="3200" dirty="0"/>
              <a:t>count was 202.4 10^3 </a:t>
            </a:r>
            <a:r>
              <a:rPr lang="en-US" sz="3200" dirty="0" smtClean="0"/>
              <a:t>L. This </a:t>
            </a:r>
            <a:r>
              <a:rPr lang="en-US" sz="3200" dirty="0"/>
              <a:t>value far exceeds the reference range of 3.8-10.8. </a:t>
            </a:r>
            <a:r>
              <a:rPr lang="en-US" sz="3200" dirty="0" smtClean="0"/>
              <a:t>This </a:t>
            </a:r>
            <a:r>
              <a:rPr lang="en-US" sz="3200" dirty="0"/>
              <a:t>data suggests </a:t>
            </a:r>
            <a:r>
              <a:rPr lang="en-US" sz="3200" dirty="0" smtClean="0"/>
              <a:t>an </a:t>
            </a:r>
            <a:r>
              <a:rPr lang="en-US" sz="3200" dirty="0" err="1" smtClean="0"/>
              <a:t>overproliferation</a:t>
            </a:r>
            <a:r>
              <a:rPr lang="en-US" sz="3200" dirty="0" smtClean="0"/>
              <a:t> </a:t>
            </a:r>
            <a:r>
              <a:rPr lang="en-US" sz="3200" dirty="0"/>
              <a:t>of white </a:t>
            </a:r>
            <a:r>
              <a:rPr lang="en-US" sz="3200" dirty="0" smtClean="0"/>
              <a:t>blood cells. The </a:t>
            </a:r>
            <a:r>
              <a:rPr lang="en-US" sz="3200" dirty="0"/>
              <a:t>CBC also indicated </a:t>
            </a:r>
            <a:r>
              <a:rPr lang="en-US" sz="3200" dirty="0" smtClean="0"/>
              <a:t>a normocytic </a:t>
            </a:r>
            <a:r>
              <a:rPr lang="en-US" sz="3200" dirty="0"/>
              <a:t>hypochromic anemia by the decreased RBC count, hemoglobin, and </a:t>
            </a:r>
            <a:r>
              <a:rPr lang="en-US" sz="3200" dirty="0" smtClean="0"/>
              <a:t>hematocrit. </a:t>
            </a:r>
            <a:r>
              <a:rPr lang="en-US" sz="3200" dirty="0"/>
              <a:t>The white blood cell differential </a:t>
            </a:r>
            <a:r>
              <a:rPr lang="en-US" sz="3200" dirty="0" smtClean="0"/>
              <a:t>values (Table 2) </a:t>
            </a:r>
            <a:r>
              <a:rPr lang="en-US" sz="3200" dirty="0"/>
              <a:t>show varying stages of </a:t>
            </a:r>
            <a:r>
              <a:rPr lang="en-US" sz="3200" dirty="0" smtClean="0"/>
              <a:t>maturation in circulation. </a:t>
            </a:r>
            <a:r>
              <a:rPr lang="en-US" sz="3200" dirty="0" err="1" smtClean="0"/>
              <a:t>Overproliferation</a:t>
            </a:r>
            <a:r>
              <a:rPr lang="en-US" sz="3200" dirty="0" smtClean="0"/>
              <a:t> </a:t>
            </a:r>
            <a:r>
              <a:rPr lang="en-US" sz="3200" dirty="0"/>
              <a:t>of leukocytes with varying stages of maturation is highly indicative of Chronic myelogenous leukemia (CML)</a:t>
            </a:r>
            <a:r>
              <a:rPr lang="en-US" sz="3200" dirty="0" smtClean="0"/>
              <a:t>. After the initiation of treatment for CML</a:t>
            </a:r>
            <a:r>
              <a:rPr lang="en-US" sz="3200" dirty="0"/>
              <a:t>, imaging studies revealed a lesion on the posterior rib</a:t>
            </a:r>
            <a:r>
              <a:rPr lang="en-US" sz="3200" dirty="0" smtClean="0"/>
              <a:t>.</a:t>
            </a:r>
            <a:r>
              <a:rPr lang="en-US" sz="3200" dirty="0"/>
              <a:t> A </a:t>
            </a:r>
            <a:r>
              <a:rPr lang="en-US" sz="3200" dirty="0" smtClean="0"/>
              <a:t>biopsy demonstrated that the lesion </a:t>
            </a:r>
            <a:r>
              <a:rPr lang="en-US" sz="3200" dirty="0"/>
              <a:t>was comprised of granulocytic blast cells a symptom present in ALL.</a:t>
            </a:r>
          </a:p>
          <a:p>
            <a:r>
              <a:rPr lang="en-US" sz="3600" dirty="0"/>
              <a:t/>
            </a:r>
            <a:br>
              <a:rPr lang="en-US" sz="3600" dirty="0"/>
            </a:br>
            <a:endParaRPr lang="en-US" sz="3600" dirty="0"/>
          </a:p>
          <a:p>
            <a:endParaRPr lang="en-US" sz="3200" dirty="0"/>
          </a:p>
          <a:p>
            <a:pPr marL="457214" indent="-457214">
              <a:buFont typeface="Arial" panose="020B0604020202020204" pitchFamily="34" charset="0"/>
              <a:buChar char="•"/>
            </a:pPr>
            <a:endParaRPr lang="en-US" sz="6000" dirty="0"/>
          </a:p>
          <a:p>
            <a:pPr marL="457214" indent="-457214">
              <a:buFont typeface="Arial" panose="020B0604020202020204" pitchFamily="34" charset="0"/>
              <a:buChar char="•"/>
            </a:pPr>
            <a:endParaRPr lang="en-US" sz="6000" dirty="0"/>
          </a:p>
          <a:p>
            <a:pPr marL="457214" indent="-457214">
              <a:buFont typeface="Arial" panose="020B0604020202020204" pitchFamily="34" charset="0"/>
              <a:buChar char="•"/>
            </a:pPr>
            <a:endParaRPr lang="en-US" sz="6000" dirty="0"/>
          </a:p>
          <a:p>
            <a:pPr marL="457214" indent="-457214">
              <a:buFont typeface="Arial" panose="020B0604020202020204" pitchFamily="34" charset="0"/>
              <a:buChar char="•"/>
            </a:pPr>
            <a:endParaRPr lang="en-US" sz="6000" dirty="0"/>
          </a:p>
          <a:p>
            <a:pPr marL="457214" indent="-457214">
              <a:buFont typeface="Arial" panose="020B0604020202020204" pitchFamily="34" charset="0"/>
              <a:buChar char="•"/>
            </a:pPr>
            <a:endParaRPr lang="en-US" sz="6000" dirty="0"/>
          </a:p>
          <a:p>
            <a:pPr marL="457214" indent="-457214">
              <a:buFont typeface="Arial" panose="020B0604020202020204" pitchFamily="34" charset="0"/>
              <a:buChar char="•"/>
            </a:pPr>
            <a:endParaRPr lang="en-US" sz="6000" dirty="0"/>
          </a:p>
          <a:p>
            <a:pPr marL="457214" indent="-457214">
              <a:buFont typeface="Arial" panose="020B0604020202020204" pitchFamily="34" charset="0"/>
              <a:buChar char="•"/>
            </a:pPr>
            <a:endParaRPr lang="en-US" sz="6000" dirty="0"/>
          </a:p>
          <a:p>
            <a:pPr marL="457214" indent="-457214">
              <a:buFont typeface="Arial" panose="020B0604020202020204" pitchFamily="34" charset="0"/>
              <a:buChar char="•"/>
            </a:pPr>
            <a:endParaRPr lang="en-US" sz="6000" dirty="0"/>
          </a:p>
        </p:txBody>
      </p:sp>
      <p:sp>
        <p:nvSpPr>
          <p:cNvPr id="17" name="Subtitle 2"/>
          <p:cNvSpPr>
            <a:spLocks/>
          </p:cNvSpPr>
          <p:nvPr/>
        </p:nvSpPr>
        <p:spPr bwMode="auto">
          <a:xfrm>
            <a:off x="884367" y="9663308"/>
            <a:ext cx="9756775" cy="914400"/>
          </a:xfrm>
          <a:prstGeom prst="rect">
            <a:avLst/>
          </a:prstGeom>
          <a:solidFill>
            <a:schemeClr val="tx1"/>
          </a:solidFill>
          <a:ln w="9525">
            <a:solidFill>
              <a:schemeClr val="tx1"/>
            </a:solidFill>
            <a:miter lim="800000"/>
            <a:headEnd/>
            <a:tailEnd/>
          </a:ln>
        </p:spPr>
        <p:txBody>
          <a:bodyPr anchor="ctr"/>
          <a:lstStyle/>
          <a:p>
            <a:pPr algn="ctr" defTabSz="3290991">
              <a:lnSpc>
                <a:spcPct val="90000"/>
              </a:lnSpc>
              <a:spcBef>
                <a:spcPts val="3600"/>
              </a:spcBef>
            </a:pPr>
            <a:r>
              <a:rPr lang="en-US" sz="6000" dirty="0" smtClean="0">
                <a:solidFill>
                  <a:srgbClr val="FF0000"/>
                </a:solidFill>
                <a:effectLst>
                  <a:outerShdw blurRad="38100" dist="38100" dir="2700000" algn="tl">
                    <a:srgbClr val="FFFFFF"/>
                  </a:outerShdw>
                </a:effectLst>
                <a:latin typeface="Calibri" pitchFamily="34" charset="0"/>
              </a:rPr>
              <a:t>Methods</a:t>
            </a:r>
            <a:endParaRPr lang="en-US" sz="6000" dirty="0">
              <a:solidFill>
                <a:srgbClr val="FF0000"/>
              </a:solidFill>
              <a:effectLst>
                <a:outerShdw blurRad="38100" dist="38100" dir="2700000" algn="tl">
                  <a:srgbClr val="FFFFFF"/>
                </a:outerShdw>
              </a:effectLst>
              <a:latin typeface="Calibri" pitchFamily="34" charset="0"/>
            </a:endParaRPr>
          </a:p>
        </p:txBody>
      </p:sp>
      <p:sp>
        <p:nvSpPr>
          <p:cNvPr id="22" name="Subtitle 2"/>
          <p:cNvSpPr txBox="1">
            <a:spLocks/>
          </p:cNvSpPr>
          <p:nvPr/>
        </p:nvSpPr>
        <p:spPr>
          <a:xfrm>
            <a:off x="11588497" y="9115426"/>
            <a:ext cx="9756775" cy="34171022"/>
          </a:xfrm>
          <a:prstGeom prst="rect">
            <a:avLst/>
          </a:prstGeom>
          <a:solidFill>
            <a:schemeClr val="bg1"/>
          </a:solidFill>
          <a:ln w="9525">
            <a:solidFill>
              <a:schemeClr val="tx1"/>
            </a:solidFill>
            <a:miter lim="800000"/>
            <a:headEnd/>
            <a:tailEnd/>
          </a:ln>
        </p:spPr>
        <p:txBody>
          <a:bodyPr lIns="182880" tIns="91440" rIns="182880" bIns="91440" anchor="t" anchorCtr="0"/>
          <a:lstStyle>
            <a:defPPr>
              <a:defRPr lang="en-US"/>
            </a:defPPr>
            <a:lvl1pPr marL="487363" indent="-487363" algn="ctr" defTabSz="3290888">
              <a:lnSpc>
                <a:spcPct val="90000"/>
              </a:lnSpc>
              <a:spcBef>
                <a:spcPts val="3600"/>
              </a:spcBef>
              <a:buFont typeface="Arial" charset="0"/>
              <a:buNone/>
              <a:defRPr sz="6000">
                <a:latin typeface="Calibri" pitchFamily="34" charset="0"/>
              </a:defRPr>
            </a:lvl1pPr>
          </a:lstStyle>
          <a:p>
            <a:pPr marL="0" indent="0" algn="l"/>
            <a:r>
              <a:rPr lang="en-US" sz="800" b="1" dirty="0">
                <a:latin typeface="Arial"/>
                <a:cs typeface="Arial"/>
              </a:rPr>
              <a:t/>
            </a:r>
            <a:br>
              <a:rPr lang="en-US" sz="800" b="1" dirty="0">
                <a:latin typeface="Arial"/>
                <a:cs typeface="Arial"/>
              </a:rPr>
            </a:br>
            <a:r>
              <a:rPr lang="en-US" sz="3200" b="1" dirty="0" smtClean="0">
                <a:latin typeface="Arial"/>
                <a:cs typeface="Arial"/>
              </a:rPr>
              <a:t>Pathology </a:t>
            </a:r>
            <a:r>
              <a:rPr lang="en-US" sz="3200" b="1" dirty="0">
                <a:latin typeface="Arial"/>
                <a:cs typeface="Arial"/>
              </a:rPr>
              <a:t>of Chronic </a:t>
            </a:r>
            <a:r>
              <a:rPr lang="en-US" sz="3200" b="1" dirty="0" err="1">
                <a:latin typeface="Arial"/>
                <a:cs typeface="Arial"/>
              </a:rPr>
              <a:t>Myelogenous</a:t>
            </a:r>
            <a:r>
              <a:rPr lang="en-US" sz="3200" b="1" dirty="0">
                <a:latin typeface="Arial"/>
                <a:cs typeface="Arial"/>
              </a:rPr>
              <a:t> </a:t>
            </a:r>
            <a:r>
              <a:rPr lang="en-US" sz="3200" b="1" dirty="0" smtClean="0">
                <a:latin typeface="Arial"/>
                <a:cs typeface="Arial"/>
              </a:rPr>
              <a:t>Leukemia</a:t>
            </a:r>
            <a:endParaRPr lang="en-US" sz="3200" b="1" dirty="0">
              <a:latin typeface="Arial"/>
              <a:cs typeface="Arial"/>
            </a:endParaRPr>
          </a:p>
          <a:p>
            <a:pPr marL="0" indent="0" algn="l"/>
            <a:endParaRPr lang="en-US" sz="3200" dirty="0">
              <a:latin typeface="Arial"/>
              <a:cs typeface="Arial"/>
            </a:endParaRPr>
          </a:p>
          <a:p>
            <a:pPr marL="0" indent="0" algn="l"/>
            <a:endParaRPr lang="en-US" sz="3200" dirty="0">
              <a:latin typeface="Arial"/>
              <a:cs typeface="Arial"/>
            </a:endParaRPr>
          </a:p>
          <a:p>
            <a:pPr marL="0" indent="0" algn="l"/>
            <a:endParaRPr lang="en-US" sz="3200" dirty="0">
              <a:latin typeface="Arial"/>
              <a:cs typeface="Arial"/>
            </a:endParaRPr>
          </a:p>
          <a:p>
            <a:pPr marL="0" indent="0" algn="l"/>
            <a:endParaRPr lang="en-US" sz="3200" dirty="0">
              <a:latin typeface="Arial"/>
              <a:cs typeface="Arial"/>
            </a:endParaRPr>
          </a:p>
          <a:p>
            <a:pPr marL="0" indent="0" algn="l"/>
            <a:endParaRPr lang="en-US" sz="3200" dirty="0" smtClean="0">
              <a:latin typeface="Arial"/>
              <a:cs typeface="Arial"/>
            </a:endParaRPr>
          </a:p>
          <a:p>
            <a:pPr marL="0" indent="0" algn="l"/>
            <a:endParaRPr lang="en-US" sz="3200" dirty="0" smtClean="0">
              <a:latin typeface="Arial"/>
              <a:cs typeface="Arial"/>
            </a:endParaRPr>
          </a:p>
          <a:p>
            <a:pPr marL="0" indent="0" algn="l"/>
            <a:endParaRPr lang="en-US" sz="3200" dirty="0" smtClean="0">
              <a:latin typeface="Arial"/>
              <a:cs typeface="Arial"/>
            </a:endParaRPr>
          </a:p>
          <a:p>
            <a:pPr marL="0" indent="0" algn="l"/>
            <a:endParaRPr lang="en-US" sz="3200" b="1" dirty="0">
              <a:latin typeface="Arial"/>
              <a:cs typeface="Arial"/>
            </a:endParaRPr>
          </a:p>
          <a:p>
            <a:pPr marL="0" indent="0" algn="l"/>
            <a:r>
              <a:rPr lang="en-US" sz="3200" b="1" dirty="0">
                <a:latin typeface="Arial"/>
                <a:cs typeface="Arial"/>
              </a:rPr>
              <a:t/>
            </a:r>
            <a:br>
              <a:rPr lang="en-US" sz="3200" b="1" dirty="0">
                <a:latin typeface="Arial"/>
                <a:cs typeface="Arial"/>
              </a:rPr>
            </a:br>
            <a:endParaRPr lang="en-US" sz="3200" b="1" dirty="0" smtClean="0">
              <a:latin typeface="Arial"/>
              <a:cs typeface="Arial"/>
            </a:endParaRPr>
          </a:p>
          <a:p>
            <a:pPr marL="0" indent="0" algn="l"/>
            <a:endParaRPr lang="en-US" sz="3200" b="1" dirty="0">
              <a:latin typeface="Arial"/>
              <a:cs typeface="Arial"/>
            </a:endParaRPr>
          </a:p>
          <a:p>
            <a:pPr marL="0" indent="0" algn="l"/>
            <a:endParaRPr lang="en-US" sz="3200" b="1" dirty="0" smtClean="0">
              <a:latin typeface="Arial"/>
              <a:cs typeface="Arial"/>
            </a:endParaRPr>
          </a:p>
          <a:p>
            <a:pPr marL="0" indent="0" algn="l"/>
            <a:endParaRPr lang="en-US" sz="3200" b="1" dirty="0">
              <a:latin typeface="Arial"/>
              <a:cs typeface="Arial"/>
            </a:endParaRPr>
          </a:p>
          <a:p>
            <a:pPr marL="0" indent="0"/>
            <a:r>
              <a:rPr lang="en-US" sz="3200" b="1" dirty="0" smtClean="0">
                <a:latin typeface="Arial"/>
                <a:cs typeface="Arial"/>
              </a:rPr>
              <a:t>Transition </a:t>
            </a:r>
            <a:r>
              <a:rPr lang="en-US" sz="3200" b="1" dirty="0">
                <a:latin typeface="Arial"/>
                <a:cs typeface="Arial"/>
              </a:rPr>
              <a:t>of CML into Blast </a:t>
            </a:r>
            <a:r>
              <a:rPr lang="en-US" sz="3200" b="1" dirty="0" smtClean="0">
                <a:latin typeface="Arial"/>
                <a:cs typeface="Arial"/>
              </a:rPr>
              <a:t>Crisis</a:t>
            </a:r>
            <a:endParaRPr lang="en-US" sz="3200" dirty="0" smtClean="0">
              <a:latin typeface="Arial"/>
              <a:cs typeface="Arial"/>
            </a:endParaRPr>
          </a:p>
          <a:p>
            <a:pPr marL="0" indent="0" algn="l"/>
            <a:endParaRPr lang="en-US" sz="3200" dirty="0">
              <a:latin typeface="Arial"/>
              <a:cs typeface="Arial"/>
            </a:endParaRPr>
          </a:p>
          <a:p>
            <a:pPr marL="0" indent="0" algn="l"/>
            <a:endParaRPr lang="en-US" sz="3200" dirty="0" smtClean="0">
              <a:latin typeface="Arial"/>
              <a:cs typeface="Arial"/>
            </a:endParaRPr>
          </a:p>
          <a:p>
            <a:pPr marL="0" indent="0" algn="l"/>
            <a:endParaRPr lang="en-US" sz="3200" dirty="0">
              <a:latin typeface="Arial"/>
              <a:cs typeface="Arial"/>
            </a:endParaRPr>
          </a:p>
          <a:p>
            <a:pPr marL="0" indent="0" algn="l"/>
            <a:endParaRPr lang="en-US" sz="3200" dirty="0" smtClean="0">
              <a:latin typeface="Arial"/>
              <a:cs typeface="Arial"/>
            </a:endParaRPr>
          </a:p>
          <a:p>
            <a:pPr marL="0" indent="0" algn="l"/>
            <a:endParaRPr lang="en-US" sz="3200" b="1" dirty="0" smtClean="0">
              <a:latin typeface="Arial"/>
              <a:cs typeface="Arial"/>
            </a:endParaRPr>
          </a:p>
          <a:p>
            <a:pPr marL="0" indent="0" algn="l"/>
            <a:endParaRPr lang="en-US" sz="3200" b="1" dirty="0">
              <a:latin typeface="Arial"/>
              <a:cs typeface="Arial"/>
            </a:endParaRPr>
          </a:p>
          <a:p>
            <a:pPr marL="0" indent="0" algn="l"/>
            <a:endParaRPr lang="en-US" sz="3200" b="1" dirty="0" smtClean="0">
              <a:latin typeface="Arial"/>
              <a:cs typeface="Arial"/>
            </a:endParaRPr>
          </a:p>
          <a:p>
            <a:pPr marL="0" indent="0" algn="l"/>
            <a:endParaRPr lang="en-US" sz="3200" b="1" dirty="0">
              <a:latin typeface="Arial"/>
              <a:cs typeface="Arial"/>
            </a:endParaRPr>
          </a:p>
          <a:p>
            <a:pPr marL="0" indent="0" algn="l"/>
            <a:endParaRPr lang="en-US" sz="3200" b="1" dirty="0" smtClean="0">
              <a:latin typeface="Arial"/>
              <a:cs typeface="Arial"/>
            </a:endParaRPr>
          </a:p>
          <a:p>
            <a:pPr marL="0" indent="0" algn="l"/>
            <a:endParaRPr lang="en-US" sz="3200" b="1" dirty="0">
              <a:latin typeface="Arial"/>
              <a:cs typeface="Arial"/>
            </a:endParaRPr>
          </a:p>
          <a:p>
            <a:pPr marL="0" indent="0"/>
            <a:r>
              <a:rPr lang="en-US" sz="3200" b="1" dirty="0" smtClean="0">
                <a:latin typeface="Arial"/>
                <a:cs typeface="Arial"/>
              </a:rPr>
              <a:t>Granulocytic Sarcoma</a:t>
            </a:r>
            <a:endParaRPr lang="en-US" sz="3200" b="1" dirty="0">
              <a:latin typeface="Arial"/>
              <a:cs typeface="Arial"/>
            </a:endParaRPr>
          </a:p>
          <a:p>
            <a:pPr marL="0" indent="0" algn="l"/>
            <a:endParaRPr lang="en-US" sz="3200" dirty="0">
              <a:latin typeface="Arial"/>
              <a:cs typeface="Arial"/>
            </a:endParaRPr>
          </a:p>
          <a:p>
            <a:pPr marL="0" indent="0" algn="l"/>
            <a:endParaRPr lang="en-US" sz="3200" dirty="0">
              <a:latin typeface="Arial"/>
              <a:cs typeface="Arial"/>
            </a:endParaRPr>
          </a:p>
          <a:p>
            <a:pPr marL="0" indent="0" algn="l"/>
            <a:endParaRPr lang="en-US" sz="3200" dirty="0">
              <a:latin typeface="Arial"/>
              <a:cs typeface="Arial"/>
            </a:endParaRPr>
          </a:p>
          <a:p>
            <a:pPr marL="0" indent="0" algn="l"/>
            <a:endParaRPr lang="en-US" sz="3200" dirty="0">
              <a:latin typeface="Arial"/>
              <a:cs typeface="Arial"/>
            </a:endParaRPr>
          </a:p>
          <a:p>
            <a:pPr marL="0" indent="0" algn="l"/>
            <a:endParaRPr lang="en-US" sz="3200" dirty="0" smtClean="0">
              <a:latin typeface="Arial"/>
              <a:cs typeface="Arial"/>
            </a:endParaRPr>
          </a:p>
          <a:p>
            <a:pPr marL="0" indent="0" algn="l"/>
            <a:endParaRPr lang="en-US" sz="3200" dirty="0">
              <a:latin typeface="Arial"/>
              <a:cs typeface="Arial"/>
            </a:endParaRPr>
          </a:p>
          <a:p>
            <a:pPr marL="0" indent="0" algn="l"/>
            <a:endParaRPr lang="en-US" sz="3200" dirty="0" smtClean="0">
              <a:latin typeface="Arial"/>
              <a:cs typeface="Arial"/>
            </a:endParaRPr>
          </a:p>
          <a:p>
            <a:pPr marL="0" indent="0" algn="l"/>
            <a:endParaRPr lang="en-US" sz="3200" dirty="0">
              <a:latin typeface="Arial"/>
              <a:cs typeface="Arial"/>
            </a:endParaRPr>
          </a:p>
          <a:p>
            <a:pPr marL="0" indent="0" algn="l"/>
            <a:endParaRPr lang="en-US" sz="3200" dirty="0" smtClean="0">
              <a:latin typeface="Arial"/>
              <a:cs typeface="Arial"/>
            </a:endParaRPr>
          </a:p>
          <a:p>
            <a:pPr marL="0" indent="0" algn="l"/>
            <a:endParaRPr lang="en-US" sz="3200" dirty="0">
              <a:latin typeface="Arial"/>
              <a:cs typeface="Arial"/>
            </a:endParaRPr>
          </a:p>
          <a:p>
            <a:pPr marL="0" indent="0" algn="l"/>
            <a:endParaRPr lang="en-US" sz="3200" dirty="0" smtClean="0">
              <a:latin typeface="Arial"/>
              <a:cs typeface="Arial"/>
            </a:endParaRPr>
          </a:p>
          <a:p>
            <a:pPr marL="0" indent="0" algn="l"/>
            <a:endParaRPr lang="en-US" sz="3200" dirty="0">
              <a:latin typeface="Arial"/>
              <a:cs typeface="Arial"/>
            </a:endParaRPr>
          </a:p>
          <a:p>
            <a:endParaRPr lang="en-US" dirty="0">
              <a:latin typeface="Arial"/>
              <a:cs typeface="Arial"/>
            </a:endParaRPr>
          </a:p>
        </p:txBody>
      </p:sp>
      <p:sp>
        <p:nvSpPr>
          <p:cNvPr id="23" name="Subtitle 2"/>
          <p:cNvSpPr>
            <a:spLocks/>
          </p:cNvSpPr>
          <p:nvPr/>
        </p:nvSpPr>
        <p:spPr bwMode="auto">
          <a:xfrm>
            <a:off x="11606930" y="8201026"/>
            <a:ext cx="9756775" cy="914400"/>
          </a:xfrm>
          <a:prstGeom prst="rect">
            <a:avLst/>
          </a:prstGeom>
          <a:solidFill>
            <a:schemeClr val="tx1"/>
          </a:solidFill>
          <a:ln w="9525">
            <a:solidFill>
              <a:schemeClr val="tx1"/>
            </a:solidFill>
            <a:miter lim="800000"/>
            <a:headEnd/>
            <a:tailEnd/>
          </a:ln>
        </p:spPr>
        <p:txBody>
          <a:bodyPr anchor="ctr"/>
          <a:lstStyle/>
          <a:p>
            <a:pPr algn="ctr" defTabSz="3290991">
              <a:lnSpc>
                <a:spcPct val="90000"/>
              </a:lnSpc>
              <a:spcBef>
                <a:spcPts val="3600"/>
              </a:spcBef>
            </a:pPr>
            <a:r>
              <a:rPr lang="en-US" sz="6000" dirty="0">
                <a:solidFill>
                  <a:srgbClr val="FF0000"/>
                </a:solidFill>
                <a:effectLst>
                  <a:outerShdw blurRad="38100" dist="38100" dir="2700000" algn="tl">
                    <a:srgbClr val="FFFFFF"/>
                  </a:outerShdw>
                </a:effectLst>
                <a:latin typeface="Calibri" pitchFamily="34" charset="0"/>
              </a:rPr>
              <a:t>Pathology of CML</a:t>
            </a:r>
          </a:p>
        </p:txBody>
      </p:sp>
      <p:sp>
        <p:nvSpPr>
          <p:cNvPr id="24" name="Subtitle 2"/>
          <p:cNvSpPr txBox="1">
            <a:spLocks/>
          </p:cNvSpPr>
          <p:nvPr/>
        </p:nvSpPr>
        <p:spPr>
          <a:xfrm>
            <a:off x="22250400" y="21190695"/>
            <a:ext cx="9715527" cy="9164546"/>
          </a:xfrm>
          <a:prstGeom prst="rect">
            <a:avLst/>
          </a:prstGeom>
          <a:solidFill>
            <a:schemeClr val="bg1"/>
          </a:solidFill>
          <a:ln w="9525">
            <a:solidFill>
              <a:schemeClr val="tx1"/>
            </a:solidFill>
            <a:miter lim="800000"/>
            <a:headEnd/>
            <a:tailEnd/>
          </a:ln>
        </p:spPr>
        <p:txBody>
          <a:bodyPr lIns="182880" tIns="91440" rIns="182880" bIns="91440" anchor="ctr"/>
          <a:lstStyle>
            <a:defPPr>
              <a:defRPr lang="en-US"/>
            </a:defPPr>
            <a:lvl1pPr marL="487363" indent="-487363" algn="ctr" defTabSz="3290888">
              <a:lnSpc>
                <a:spcPct val="90000"/>
              </a:lnSpc>
              <a:spcBef>
                <a:spcPts val="3600"/>
              </a:spcBef>
              <a:buFont typeface="Arial" charset="0"/>
              <a:buNone/>
              <a:defRPr sz="6000">
                <a:latin typeface="Calibri" pitchFamily="34" charset="0"/>
              </a:defRPr>
            </a:lvl1pPr>
          </a:lstStyle>
          <a:p>
            <a:pPr marL="0" indent="0" algn="l"/>
            <a:endParaRPr lang="en-US" dirty="0"/>
          </a:p>
        </p:txBody>
      </p:sp>
      <p:sp>
        <p:nvSpPr>
          <p:cNvPr id="25" name="Subtitle 2"/>
          <p:cNvSpPr>
            <a:spLocks/>
          </p:cNvSpPr>
          <p:nvPr/>
        </p:nvSpPr>
        <p:spPr bwMode="auto">
          <a:xfrm>
            <a:off x="22262073" y="20258005"/>
            <a:ext cx="9756775" cy="914400"/>
          </a:xfrm>
          <a:prstGeom prst="rect">
            <a:avLst/>
          </a:prstGeom>
          <a:solidFill>
            <a:schemeClr val="tx1"/>
          </a:solidFill>
          <a:ln w="9525">
            <a:solidFill>
              <a:schemeClr val="tx1"/>
            </a:solidFill>
            <a:miter lim="800000"/>
            <a:headEnd/>
            <a:tailEnd/>
          </a:ln>
        </p:spPr>
        <p:txBody>
          <a:bodyPr anchor="ctr"/>
          <a:lstStyle/>
          <a:p>
            <a:pPr algn="ctr" defTabSz="3290991">
              <a:lnSpc>
                <a:spcPct val="90000"/>
              </a:lnSpc>
              <a:spcBef>
                <a:spcPts val="3600"/>
              </a:spcBef>
            </a:pPr>
            <a:r>
              <a:rPr lang="en-US" sz="6000" dirty="0" smtClean="0">
                <a:solidFill>
                  <a:srgbClr val="FF0000"/>
                </a:solidFill>
                <a:effectLst>
                  <a:outerShdw blurRad="38100" dist="38100" dir="2700000" algn="tl">
                    <a:srgbClr val="FFFFFF"/>
                  </a:outerShdw>
                </a:effectLst>
                <a:latin typeface="Calibri" pitchFamily="34" charset="0"/>
              </a:rPr>
              <a:t>Statistics</a:t>
            </a:r>
            <a:endParaRPr lang="en-US" sz="6000" dirty="0">
              <a:solidFill>
                <a:srgbClr val="FF0000"/>
              </a:solidFill>
              <a:effectLst>
                <a:outerShdw blurRad="38100" dist="38100" dir="2700000" algn="tl">
                  <a:srgbClr val="FFFFFF"/>
                </a:outerShdw>
              </a:effectLst>
              <a:latin typeface="Calibri" pitchFamily="34" charset="0"/>
            </a:endParaRPr>
          </a:p>
        </p:txBody>
      </p:sp>
      <p:sp>
        <p:nvSpPr>
          <p:cNvPr id="28" name="Subtitle 2"/>
          <p:cNvSpPr txBox="1">
            <a:spLocks/>
          </p:cNvSpPr>
          <p:nvPr/>
        </p:nvSpPr>
        <p:spPr>
          <a:xfrm>
            <a:off x="22123793" y="31709094"/>
            <a:ext cx="9792858" cy="3720177"/>
          </a:xfrm>
          <a:prstGeom prst="rect">
            <a:avLst/>
          </a:prstGeom>
          <a:solidFill>
            <a:schemeClr val="bg1"/>
          </a:solidFill>
          <a:ln w="9525">
            <a:solidFill>
              <a:schemeClr val="tx1"/>
            </a:solidFill>
            <a:miter lim="800000"/>
            <a:headEnd/>
            <a:tailEnd/>
          </a:ln>
        </p:spPr>
        <p:txBody>
          <a:bodyPr lIns="182880" tIns="91440" rIns="182880" bIns="91440" anchor="ctr"/>
          <a:lstStyle>
            <a:defPPr>
              <a:defRPr lang="en-US"/>
            </a:defPPr>
            <a:lvl1pPr marL="487363" indent="-487363" algn="ctr" defTabSz="3290888">
              <a:lnSpc>
                <a:spcPct val="90000"/>
              </a:lnSpc>
              <a:spcBef>
                <a:spcPts val="3600"/>
              </a:spcBef>
              <a:buFont typeface="Arial" charset="0"/>
              <a:buNone/>
              <a:defRPr sz="6000">
                <a:latin typeface="Calibri" pitchFamily="34" charset="0"/>
              </a:defRPr>
            </a:lvl1pPr>
          </a:lstStyle>
          <a:p>
            <a:pPr marL="0" indent="0" algn="l"/>
            <a:r>
              <a:rPr lang="en-US" sz="3200" dirty="0" smtClean="0">
                <a:latin typeface="Arial"/>
                <a:cs typeface="Arial"/>
              </a:rPr>
              <a:t>It is very uncommon for an individual to enter the ER and be admitted with a diagnosis of CML progressing into ALL without any prior history of cancer. This case study </a:t>
            </a:r>
            <a:r>
              <a:rPr lang="en-US" sz="3200" dirty="0" smtClean="0">
                <a:latin typeface="Arial"/>
                <a:cs typeface="Arial"/>
              </a:rPr>
              <a:t>gives </a:t>
            </a:r>
            <a:r>
              <a:rPr lang="en-US" sz="3200" dirty="0" smtClean="0">
                <a:latin typeface="Arial"/>
                <a:cs typeface="Arial"/>
              </a:rPr>
              <a:t>insight to how such a developed case of CML is diagnosis and treated.</a:t>
            </a:r>
            <a:endParaRPr lang="en-US" sz="3200" dirty="0">
              <a:latin typeface="Arial"/>
              <a:cs typeface="Arial"/>
            </a:endParaRPr>
          </a:p>
        </p:txBody>
      </p:sp>
      <p:sp>
        <p:nvSpPr>
          <p:cNvPr id="29" name="Subtitle 2"/>
          <p:cNvSpPr>
            <a:spLocks/>
          </p:cNvSpPr>
          <p:nvPr/>
        </p:nvSpPr>
        <p:spPr bwMode="auto">
          <a:xfrm>
            <a:off x="22143615" y="30798434"/>
            <a:ext cx="9756775" cy="914400"/>
          </a:xfrm>
          <a:prstGeom prst="rect">
            <a:avLst/>
          </a:prstGeom>
          <a:solidFill>
            <a:schemeClr val="tx1"/>
          </a:solidFill>
          <a:ln w="9525">
            <a:solidFill>
              <a:schemeClr val="tx1"/>
            </a:solidFill>
            <a:miter lim="800000"/>
            <a:headEnd/>
            <a:tailEnd/>
          </a:ln>
        </p:spPr>
        <p:txBody>
          <a:bodyPr anchor="ctr"/>
          <a:lstStyle/>
          <a:p>
            <a:pPr algn="ctr" defTabSz="3290991">
              <a:lnSpc>
                <a:spcPct val="90000"/>
              </a:lnSpc>
              <a:spcBef>
                <a:spcPts val="3600"/>
              </a:spcBef>
            </a:pPr>
            <a:r>
              <a:rPr lang="en-US" sz="6000" dirty="0">
                <a:solidFill>
                  <a:srgbClr val="FF0000"/>
                </a:solidFill>
                <a:effectLst>
                  <a:outerShdw blurRad="38100" dist="38100" dir="2700000" algn="tl">
                    <a:srgbClr val="FFFFFF"/>
                  </a:outerShdw>
                </a:effectLst>
                <a:latin typeface="Calibri" pitchFamily="34" charset="0"/>
              </a:rPr>
              <a:t>CONCLUSIONS</a:t>
            </a:r>
          </a:p>
        </p:txBody>
      </p:sp>
      <p:sp>
        <p:nvSpPr>
          <p:cNvPr id="30" name="Subtitle 2"/>
          <p:cNvSpPr txBox="1">
            <a:spLocks/>
          </p:cNvSpPr>
          <p:nvPr/>
        </p:nvSpPr>
        <p:spPr>
          <a:xfrm>
            <a:off x="22101245" y="36782086"/>
            <a:ext cx="9756775" cy="6487737"/>
          </a:xfrm>
          <a:prstGeom prst="rect">
            <a:avLst/>
          </a:prstGeom>
          <a:solidFill>
            <a:schemeClr val="bg1"/>
          </a:solidFill>
          <a:ln w="9525">
            <a:solidFill>
              <a:schemeClr val="tx1"/>
            </a:solidFill>
            <a:miter lim="800000"/>
            <a:headEnd/>
            <a:tailEnd/>
          </a:ln>
        </p:spPr>
        <p:txBody>
          <a:bodyPr lIns="182880" tIns="91440" rIns="182880" bIns="91440" numCol="2" spcCol="182880" anchor="ctr"/>
          <a:lstStyle>
            <a:defPPr>
              <a:defRPr lang="en-US"/>
            </a:defPPr>
            <a:lvl1pPr marL="487363" indent="-487363" algn="ctr" defTabSz="3290888">
              <a:lnSpc>
                <a:spcPct val="90000"/>
              </a:lnSpc>
              <a:spcBef>
                <a:spcPts val="3600"/>
              </a:spcBef>
              <a:buFont typeface="Arial" charset="0"/>
              <a:buNone/>
              <a:defRPr sz="6000">
                <a:latin typeface="Calibri" pitchFamily="34" charset="0"/>
              </a:defRPr>
            </a:lvl1pPr>
          </a:lstStyle>
          <a:p>
            <a:pPr marL="0" indent="0" algn="l">
              <a:lnSpc>
                <a:spcPct val="100000"/>
              </a:lnSpc>
              <a:spcBef>
                <a:spcPts val="0"/>
              </a:spcBef>
            </a:pPr>
            <a:r>
              <a:rPr lang="en-US" sz="1200" dirty="0"/>
              <a:t>Levy, R. A., </a:t>
            </a:r>
            <a:r>
              <a:rPr lang="en-US" sz="1200" dirty="0" err="1"/>
              <a:t>Mardones</a:t>
            </a:r>
            <a:r>
              <a:rPr lang="en-US" sz="1200" dirty="0"/>
              <a:t>, M. A., Burch, M. M., &amp; Krause, J. R. (2014). Myeloid sarcoma as the presenting symptom of chronic </a:t>
            </a:r>
            <a:r>
              <a:rPr lang="en-US" sz="1200" dirty="0" err="1"/>
              <a:t>myelogenous</a:t>
            </a:r>
            <a:r>
              <a:rPr lang="en-US" sz="1200" dirty="0"/>
              <a:t> leukemia blast crisis. </a:t>
            </a:r>
            <a:r>
              <a:rPr lang="en-US" sz="1200" i="1" dirty="0"/>
              <a:t>Proceedings (Baylor University. Medical Center)</a:t>
            </a:r>
            <a:r>
              <a:rPr lang="en-US" sz="1200" dirty="0"/>
              <a:t>, </a:t>
            </a:r>
            <a:r>
              <a:rPr lang="en-US" sz="1200" i="1" dirty="0"/>
              <a:t>27</a:t>
            </a:r>
            <a:r>
              <a:rPr lang="en-US" sz="1200" dirty="0"/>
              <a:t>(3), 246–249.</a:t>
            </a:r>
          </a:p>
          <a:p>
            <a:pPr marL="0" indent="0" algn="l">
              <a:lnSpc>
                <a:spcPct val="100000"/>
              </a:lnSpc>
              <a:spcBef>
                <a:spcPts val="0"/>
              </a:spcBef>
            </a:pPr>
            <a:r>
              <a:rPr lang="en-US" sz="1200" dirty="0"/>
              <a:t>Jude </a:t>
            </a:r>
            <a:r>
              <a:rPr lang="en-US" sz="1200" dirty="0" err="1"/>
              <a:t>Hudock</a:t>
            </a:r>
            <a:r>
              <a:rPr lang="en-US" sz="1200" dirty="0"/>
              <a:t>, MD, Jane </a:t>
            </a:r>
            <a:r>
              <a:rPr lang="en-US" sz="1200" dirty="0" err="1"/>
              <a:t>Chatten</a:t>
            </a:r>
            <a:r>
              <a:rPr lang="en-US" sz="1200" dirty="0"/>
              <a:t>, MD, </a:t>
            </a:r>
            <a:r>
              <a:rPr lang="en-US" sz="1200" dirty="0" err="1"/>
              <a:t>Markku</a:t>
            </a:r>
            <a:r>
              <a:rPr lang="en-US" sz="1200" dirty="0"/>
              <a:t> </a:t>
            </a:r>
            <a:r>
              <a:rPr lang="en-US" sz="1200" dirty="0" err="1"/>
              <a:t>Miettinen</a:t>
            </a:r>
            <a:r>
              <a:rPr lang="en-US" sz="1200" dirty="0"/>
              <a:t>, MD; </a:t>
            </a:r>
            <a:r>
              <a:rPr lang="en-US" sz="1200" dirty="0" err="1"/>
              <a:t>Immunohistochemical</a:t>
            </a:r>
            <a:r>
              <a:rPr lang="en-US" sz="1200" dirty="0"/>
              <a:t> Evaluation of Myeloid Leukemia Infiltrates (Granulocytic Sarcomas) in Formaldehyde-fixed, Paraffin-embedded Tissue. </a:t>
            </a:r>
            <a:r>
              <a:rPr lang="en-US" sz="1200" i="1" dirty="0"/>
              <a:t>Am J </a:t>
            </a:r>
            <a:r>
              <a:rPr lang="en-US" sz="1200" i="1" dirty="0" err="1"/>
              <a:t>Clin</a:t>
            </a:r>
            <a:r>
              <a:rPr lang="en-US" sz="1200" i="1" dirty="0"/>
              <a:t> </a:t>
            </a:r>
            <a:r>
              <a:rPr lang="en-US" sz="1200" i="1" dirty="0" err="1"/>
              <a:t>Pathol</a:t>
            </a:r>
            <a:r>
              <a:rPr lang="en-US" sz="1200" dirty="0"/>
              <a:t> 1994; 102 (1): 55-60. </a:t>
            </a:r>
            <a:r>
              <a:rPr lang="en-US" sz="1200" dirty="0" err="1"/>
              <a:t>doi</a:t>
            </a:r>
            <a:r>
              <a:rPr lang="en-US" sz="1200" dirty="0"/>
              <a:t>: 10.1093/</a:t>
            </a:r>
            <a:r>
              <a:rPr lang="en-US" sz="1200" dirty="0" err="1"/>
              <a:t>ajcp</a:t>
            </a:r>
            <a:r>
              <a:rPr lang="en-US" sz="1200" dirty="0"/>
              <a:t>/102.1.55</a:t>
            </a:r>
          </a:p>
          <a:p>
            <a:pPr marL="0" indent="0" algn="l">
              <a:lnSpc>
                <a:spcPct val="100000"/>
              </a:lnSpc>
              <a:spcBef>
                <a:spcPts val="0"/>
              </a:spcBef>
            </a:pPr>
            <a:r>
              <a:rPr lang="en-US" sz="1200" dirty="0" err="1"/>
              <a:t>Deininger</a:t>
            </a:r>
            <a:r>
              <a:rPr lang="en-US" sz="1200" dirty="0"/>
              <a:t>, M. (2005). The development of </a:t>
            </a:r>
            <a:r>
              <a:rPr lang="en-US" sz="1200" dirty="0" err="1"/>
              <a:t>imatinib</a:t>
            </a:r>
            <a:r>
              <a:rPr lang="en-US" sz="1200" dirty="0"/>
              <a:t> as a therapeutic agent for chronic myeloid leukemia. </a:t>
            </a:r>
            <a:r>
              <a:rPr lang="en-US" sz="1200" i="1" dirty="0"/>
              <a:t>Blood</a:t>
            </a:r>
            <a:r>
              <a:rPr lang="en-US" sz="1200" dirty="0"/>
              <a:t> </a:t>
            </a:r>
            <a:r>
              <a:rPr lang="en-US" sz="1200" i="1" dirty="0"/>
              <a:t>, 105</a:t>
            </a:r>
            <a:r>
              <a:rPr lang="en-US" sz="1200" dirty="0"/>
              <a:t> (7), 2640-2653.</a:t>
            </a:r>
          </a:p>
          <a:p>
            <a:pPr marL="0" indent="0" algn="l">
              <a:lnSpc>
                <a:spcPct val="100000"/>
              </a:lnSpc>
              <a:spcBef>
                <a:spcPts val="0"/>
              </a:spcBef>
            </a:pPr>
            <a:r>
              <a:rPr lang="en-US" sz="1200" dirty="0" err="1"/>
              <a:t>Faderl</a:t>
            </a:r>
            <a:r>
              <a:rPr lang="en-US" sz="1200" dirty="0"/>
              <a:t>, S. (1999). Chronic </a:t>
            </a:r>
            <a:r>
              <a:rPr lang="en-US" sz="1200" dirty="0" err="1"/>
              <a:t>Myelogenous</a:t>
            </a:r>
            <a:r>
              <a:rPr lang="en-US" sz="1200" dirty="0"/>
              <a:t> </a:t>
            </a:r>
            <a:r>
              <a:rPr lang="en-US" sz="1200" dirty="0" err="1"/>
              <a:t>Leukemia:Biology</a:t>
            </a:r>
            <a:r>
              <a:rPr lang="en-US" sz="1200" dirty="0"/>
              <a:t> ad Therapy. </a:t>
            </a:r>
            <a:r>
              <a:rPr lang="en-US" sz="1200" i="1" dirty="0"/>
              <a:t>Annals of internal medicine</a:t>
            </a:r>
            <a:r>
              <a:rPr lang="en-US" sz="1200" dirty="0"/>
              <a:t> </a:t>
            </a:r>
            <a:r>
              <a:rPr lang="en-US" sz="1200" i="1" dirty="0"/>
              <a:t>, 131</a:t>
            </a:r>
            <a:r>
              <a:rPr lang="en-US" sz="1200" dirty="0"/>
              <a:t> (3), 201-</a:t>
            </a:r>
            <a:r>
              <a:rPr lang="en-US" sz="1200" dirty="0" smtClean="0"/>
              <a:t>211.</a:t>
            </a:r>
          </a:p>
          <a:p>
            <a:pPr marL="0" indent="0" algn="l">
              <a:lnSpc>
                <a:spcPct val="100000"/>
              </a:lnSpc>
              <a:spcBef>
                <a:spcPts val="0"/>
              </a:spcBef>
            </a:pPr>
            <a:r>
              <a:rPr lang="en-US" sz="1200" dirty="0" err="1" smtClean="0"/>
              <a:t>Stamatovic</a:t>
            </a:r>
            <a:r>
              <a:rPr lang="en-US" sz="1200" dirty="0" smtClean="0"/>
              <a:t>, D. (2012). </a:t>
            </a:r>
            <a:r>
              <a:rPr lang="en-US" sz="1200" dirty="0" err="1" smtClean="0"/>
              <a:t>Allogenic</a:t>
            </a:r>
            <a:r>
              <a:rPr lang="en-US" sz="1200" dirty="0" smtClean="0"/>
              <a:t> stem cell transplant for chronic myeloid leukemia as a still promising option in the era of the new target therapy. </a:t>
            </a:r>
            <a:r>
              <a:rPr lang="en-US" sz="1200" i="1" dirty="0" smtClean="0"/>
              <a:t>Military medical &amp; Pharmaceutical Journal of </a:t>
            </a:r>
            <a:r>
              <a:rPr lang="en-US" sz="1200" i="1" dirty="0" err="1" smtClean="0"/>
              <a:t>Servia</a:t>
            </a:r>
            <a:r>
              <a:rPr lang="en-US" sz="1200" dirty="0" smtClean="0"/>
              <a:t> </a:t>
            </a:r>
            <a:r>
              <a:rPr lang="en-US" sz="1200" i="1" dirty="0" smtClean="0"/>
              <a:t>, 69</a:t>
            </a:r>
            <a:r>
              <a:rPr lang="en-US" sz="1200" dirty="0" smtClean="0"/>
              <a:t> (1), 37-42.</a:t>
            </a:r>
          </a:p>
          <a:p>
            <a:pPr marL="0" indent="0" algn="l">
              <a:lnSpc>
                <a:spcPct val="100000"/>
              </a:lnSpc>
              <a:spcBef>
                <a:spcPts val="0"/>
              </a:spcBef>
            </a:pPr>
            <a:r>
              <a:rPr lang="en-US" sz="1200" dirty="0" err="1" smtClean="0"/>
              <a:t>Radich</a:t>
            </a:r>
            <a:r>
              <a:rPr lang="en-US" sz="1200" dirty="0"/>
              <a:t>, J. (2010). Stem Cell Transplant for Chronic Myeloid Leukemia in the </a:t>
            </a:r>
            <a:r>
              <a:rPr lang="en-US" sz="1200" dirty="0" err="1"/>
              <a:t>Imatinib</a:t>
            </a:r>
            <a:r>
              <a:rPr lang="en-US" sz="1200" dirty="0"/>
              <a:t> Era. </a:t>
            </a:r>
            <a:r>
              <a:rPr lang="en-US" sz="1200" i="1" dirty="0"/>
              <a:t>Seminars in hematology</a:t>
            </a:r>
            <a:r>
              <a:rPr lang="en-US" sz="1200" dirty="0"/>
              <a:t> </a:t>
            </a:r>
            <a:r>
              <a:rPr lang="en-US" sz="1200" i="1" dirty="0"/>
              <a:t>, 47</a:t>
            </a:r>
            <a:r>
              <a:rPr lang="en-US" sz="1200" dirty="0"/>
              <a:t> (4).</a:t>
            </a:r>
          </a:p>
          <a:p>
            <a:pPr marL="0" indent="0" algn="l">
              <a:lnSpc>
                <a:spcPct val="100000"/>
              </a:lnSpc>
              <a:spcBef>
                <a:spcPts val="0"/>
              </a:spcBef>
            </a:pPr>
            <a:r>
              <a:rPr lang="en-US" sz="1200" dirty="0" err="1"/>
              <a:t>Ren</a:t>
            </a:r>
            <a:r>
              <a:rPr lang="en-US" sz="1200" dirty="0"/>
              <a:t>, R. (2005). Mechanisms of BCR-ABL in the pathogenesis of chronic </a:t>
            </a:r>
            <a:r>
              <a:rPr lang="en-US" sz="1200" dirty="0" err="1"/>
              <a:t>myeogenous</a:t>
            </a:r>
            <a:r>
              <a:rPr lang="en-US" sz="1200" dirty="0"/>
              <a:t> </a:t>
            </a:r>
            <a:r>
              <a:rPr lang="en-US" sz="1200" dirty="0" err="1"/>
              <a:t>leukaemia</a:t>
            </a:r>
            <a:r>
              <a:rPr lang="en-US" sz="1200" dirty="0"/>
              <a:t> . </a:t>
            </a:r>
            <a:r>
              <a:rPr lang="en-US" sz="1200" i="1" dirty="0"/>
              <a:t>Nature Reviews Cancer</a:t>
            </a:r>
            <a:r>
              <a:rPr lang="en-US" sz="1200" dirty="0"/>
              <a:t> </a:t>
            </a:r>
            <a:r>
              <a:rPr lang="en-US" sz="1200" i="1" dirty="0"/>
              <a:t>, 5</a:t>
            </a:r>
            <a:r>
              <a:rPr lang="en-US" sz="1200" dirty="0"/>
              <a:t> (3).</a:t>
            </a:r>
          </a:p>
          <a:p>
            <a:pPr marL="0" indent="0" algn="l">
              <a:lnSpc>
                <a:spcPct val="100000"/>
              </a:lnSpc>
              <a:spcBef>
                <a:spcPts val="0"/>
              </a:spcBef>
            </a:pPr>
            <a:r>
              <a:rPr lang="en-US" sz="1200" dirty="0"/>
              <a:t>S. (</a:t>
            </a:r>
            <a:r>
              <a:rPr lang="en-US" sz="1200" dirty="0" err="1"/>
              <a:t>n.d.</a:t>
            </a:r>
            <a:r>
              <a:rPr lang="en-US" sz="1200" dirty="0"/>
              <a:t>). Chronic </a:t>
            </a:r>
            <a:r>
              <a:rPr lang="en-US" sz="1200" dirty="0" err="1"/>
              <a:t>Myelogenous</a:t>
            </a:r>
            <a:r>
              <a:rPr lang="en-US" sz="1200" dirty="0"/>
              <a:t> Leukemia . Retrieved March 10, 2017, from </a:t>
            </a:r>
            <a:r>
              <a:rPr lang="en-US" sz="1200" dirty="0">
                <a:hlinkClick r:id="rId3"/>
              </a:rPr>
              <a:t>http://surgpathcriteria.stanford.edu/mdsmps/chronic-myeloid-myelogenous-leukemia/differential-diagnosis.html</a:t>
            </a:r>
            <a:endParaRPr lang="en-US" sz="1200" dirty="0"/>
          </a:p>
          <a:p>
            <a:pPr marL="0" indent="0" algn="l">
              <a:lnSpc>
                <a:spcPct val="100000"/>
              </a:lnSpc>
              <a:spcBef>
                <a:spcPts val="0"/>
              </a:spcBef>
            </a:pPr>
            <a:r>
              <a:rPr lang="en-US" sz="1200" dirty="0" err="1"/>
              <a:t>Baccarani</a:t>
            </a:r>
            <a:r>
              <a:rPr lang="en-US" sz="1200" dirty="0"/>
              <a:t>, M., </a:t>
            </a:r>
            <a:r>
              <a:rPr lang="en-US" sz="1200" dirty="0" err="1"/>
              <a:t>Pileri</a:t>
            </a:r>
            <a:r>
              <a:rPr lang="en-US" sz="1200" dirty="0"/>
              <a:t>, S., </a:t>
            </a:r>
            <a:r>
              <a:rPr lang="en-US" sz="1200" dirty="0" err="1"/>
              <a:t>Steegmann</a:t>
            </a:r>
            <a:r>
              <a:rPr lang="en-US" sz="1200" dirty="0"/>
              <a:t>, J., Muller, M., </a:t>
            </a:r>
            <a:r>
              <a:rPr lang="en-US" sz="1200" dirty="0" err="1"/>
              <a:t>Soverini</a:t>
            </a:r>
            <a:r>
              <a:rPr lang="en-US" sz="1200" dirty="0"/>
              <a:t>, S., &amp; </a:t>
            </a:r>
            <a:r>
              <a:rPr lang="en-US" sz="1200" dirty="0" err="1"/>
              <a:t>Dreyling</a:t>
            </a:r>
            <a:r>
              <a:rPr lang="en-US" sz="1200" dirty="0"/>
              <a:t>, M. (2012, October 01). Chronic myeloid leukemia: ESMO Clinical Practice Guidelines for diagnosis, treatment and follow-up. Retrieved March 10, 2017, from </a:t>
            </a:r>
            <a:r>
              <a:rPr lang="en-US" sz="1200" dirty="0">
                <a:hlinkClick r:id="rId4"/>
              </a:rPr>
              <a:t>https://academic.oup.com/annonc/article/23/suppl_7/vii72/144183/Chronic-myeloid-leukemia-ESMO-Clinical-Practice</a:t>
            </a:r>
            <a:endParaRPr lang="en-US" sz="1200" dirty="0"/>
          </a:p>
          <a:p>
            <a:pPr marL="0" indent="0" algn="l">
              <a:lnSpc>
                <a:spcPct val="100000"/>
              </a:lnSpc>
              <a:spcBef>
                <a:spcPts val="0"/>
              </a:spcBef>
            </a:pPr>
            <a:r>
              <a:rPr lang="en-US" sz="1200" dirty="0" err="1"/>
              <a:t>Hehlmann</a:t>
            </a:r>
            <a:r>
              <a:rPr lang="en-US" sz="1200" dirty="0"/>
              <a:t>, R., &amp; </a:t>
            </a:r>
            <a:r>
              <a:rPr lang="en-US" sz="1200" dirty="0" err="1"/>
              <a:t>Saussele</a:t>
            </a:r>
            <a:r>
              <a:rPr lang="en-US" sz="1200" dirty="0"/>
              <a:t>, S. (2008, December 01). Treatment of chronic myeloid leukemia in blast crisis. Retrieved March 10, 2017, from </a:t>
            </a:r>
            <a:r>
              <a:rPr lang="en-US" sz="1200" dirty="0">
                <a:hlinkClick r:id="rId5"/>
              </a:rPr>
              <a:t>http://www.haematologica.org/content/93/12/1765</a:t>
            </a:r>
            <a:endParaRPr lang="en-US" sz="1200" dirty="0"/>
          </a:p>
          <a:p>
            <a:pPr marL="0" indent="0" algn="l">
              <a:lnSpc>
                <a:spcPct val="100000"/>
              </a:lnSpc>
              <a:spcBef>
                <a:spcPts val="0"/>
              </a:spcBef>
            </a:pPr>
            <a:r>
              <a:rPr lang="en-US" sz="1200" dirty="0" err="1"/>
              <a:t>Calabretta</a:t>
            </a:r>
            <a:r>
              <a:rPr lang="en-US" sz="1200" dirty="0"/>
              <a:t>, B., &amp; </a:t>
            </a:r>
            <a:r>
              <a:rPr lang="en-US" sz="1200" dirty="0" err="1"/>
              <a:t>Perrotti</a:t>
            </a:r>
            <a:r>
              <a:rPr lang="en-US" sz="1200" dirty="0"/>
              <a:t>, D. (2004, June 01). The biology of CML blast crisis. Retrieved March 10, 2017, from </a:t>
            </a:r>
            <a:r>
              <a:rPr lang="en-US" sz="1200" dirty="0">
                <a:hlinkClick r:id="rId6"/>
              </a:rPr>
              <a:t>http://www.bloodjournal.org/content/103/11/</a:t>
            </a:r>
            <a:r>
              <a:rPr lang="en-US" sz="1200" dirty="0" smtClean="0">
                <a:hlinkClick r:id="rId6"/>
              </a:rPr>
              <a:t>4010</a:t>
            </a:r>
            <a:endParaRPr lang="en-US" sz="1200" dirty="0" smtClean="0"/>
          </a:p>
          <a:p>
            <a:pPr marL="0" indent="0" algn="l">
              <a:lnSpc>
                <a:spcPct val="100000"/>
              </a:lnSpc>
              <a:spcBef>
                <a:spcPts val="0"/>
              </a:spcBef>
            </a:pPr>
            <a:endParaRPr lang="en-US" sz="1200" dirty="0"/>
          </a:p>
          <a:p>
            <a:pPr marL="0" indent="0" algn="l">
              <a:lnSpc>
                <a:spcPct val="100000"/>
              </a:lnSpc>
              <a:spcBef>
                <a:spcPts val="0"/>
              </a:spcBef>
            </a:pPr>
            <a:r>
              <a:rPr lang="en-US" sz="1200" dirty="0"/>
              <a:t>N</a:t>
            </a:r>
            <a:r>
              <a:rPr lang="en-US" sz="1200" dirty="0" smtClean="0"/>
              <a:t>g</a:t>
            </a:r>
            <a:r>
              <a:rPr lang="en-US" sz="1200" dirty="0"/>
              <a:t>, P., MD, &amp; Long, B., MD. (2016, September 10). Blast Crisis: ED-focused management (J. Robertson MD &amp; A. </a:t>
            </a:r>
            <a:r>
              <a:rPr lang="en-US" sz="1200" dirty="0" err="1"/>
              <a:t>Coyfman</a:t>
            </a:r>
            <a:r>
              <a:rPr lang="en-US" sz="1200" dirty="0"/>
              <a:t> MD, Eds.). Retrieved March 10, 2017, from </a:t>
            </a:r>
            <a:r>
              <a:rPr lang="en-US" sz="1200" dirty="0">
                <a:hlinkClick r:id="rId7"/>
              </a:rPr>
              <a:t>http://www.emdocs.net/blast-crisis-ed-focused-management/</a:t>
            </a:r>
            <a:endParaRPr lang="en-US" sz="1200" dirty="0"/>
          </a:p>
          <a:p>
            <a:pPr marL="0" indent="0" algn="l">
              <a:lnSpc>
                <a:spcPct val="100000"/>
              </a:lnSpc>
              <a:spcBef>
                <a:spcPts val="0"/>
              </a:spcBef>
            </a:pPr>
            <a:r>
              <a:rPr lang="en-US" sz="1200" dirty="0"/>
              <a:t>Levy, R. A., </a:t>
            </a:r>
            <a:r>
              <a:rPr lang="en-US" sz="1200" dirty="0" err="1"/>
              <a:t>Mardones</a:t>
            </a:r>
            <a:r>
              <a:rPr lang="en-US" sz="1200" dirty="0"/>
              <a:t>, M. A., Burch, M. M., &amp; Krause, J. R. (2014). Myeloid sarcoma as the presenting symptom of chronic </a:t>
            </a:r>
            <a:r>
              <a:rPr lang="en-US" sz="1200" dirty="0" err="1"/>
              <a:t>myelogenous</a:t>
            </a:r>
            <a:r>
              <a:rPr lang="en-US" sz="1200" dirty="0"/>
              <a:t> leukemia blast crisis. </a:t>
            </a:r>
            <a:r>
              <a:rPr lang="en-US" sz="1200" i="1" dirty="0"/>
              <a:t>Proceedings (Baylor University. Medical Center)</a:t>
            </a:r>
            <a:r>
              <a:rPr lang="en-US" sz="1200" dirty="0"/>
              <a:t>, </a:t>
            </a:r>
            <a:r>
              <a:rPr lang="en-US" sz="1200" i="1" dirty="0"/>
              <a:t>27</a:t>
            </a:r>
            <a:r>
              <a:rPr lang="en-US" sz="1200" dirty="0"/>
              <a:t>(3), 246–24</a:t>
            </a:r>
          </a:p>
          <a:p>
            <a:pPr marL="0" indent="0" algn="l">
              <a:lnSpc>
                <a:spcPct val="100000"/>
              </a:lnSpc>
              <a:spcBef>
                <a:spcPts val="0"/>
              </a:spcBef>
            </a:pPr>
            <a:r>
              <a:rPr lang="en-US" sz="1200" dirty="0"/>
              <a:t>American Cancer Society. About Chronic Myeloid Leukemia. 2016. Retrieved from </a:t>
            </a:r>
            <a:r>
              <a:rPr lang="en-US" sz="1200" dirty="0">
                <a:hlinkClick r:id="rId8"/>
              </a:rPr>
              <a:t>https://www.cancer.org/content/dam/CRC/PDF/Public/8684.00.pdf</a:t>
            </a:r>
            <a:endParaRPr lang="en-US" sz="1200" dirty="0"/>
          </a:p>
          <a:p>
            <a:pPr marL="0" indent="0" algn="l">
              <a:lnSpc>
                <a:spcPct val="100000"/>
              </a:lnSpc>
              <a:spcBef>
                <a:spcPts val="0"/>
              </a:spcBef>
            </a:pPr>
            <a:r>
              <a:rPr lang="en-US" sz="1200" dirty="0"/>
              <a:t>Chronic </a:t>
            </a:r>
            <a:r>
              <a:rPr lang="en-US" sz="1200" dirty="0" err="1"/>
              <a:t>myelogenous</a:t>
            </a:r>
            <a:r>
              <a:rPr lang="en-US" sz="1200" dirty="0"/>
              <a:t> leukemia. (</a:t>
            </a:r>
            <a:r>
              <a:rPr lang="en-US" sz="1200" dirty="0" err="1"/>
              <a:t>n.d.</a:t>
            </a:r>
            <a:r>
              <a:rPr lang="en-US" sz="1200" dirty="0"/>
              <a:t>). Retrieved March 09, 2017, from http://</a:t>
            </a:r>
            <a:r>
              <a:rPr lang="en-US" sz="1200" dirty="0" err="1"/>
              <a:t>www.mayoclinic.org</a:t>
            </a:r>
            <a:r>
              <a:rPr lang="en-US" sz="1200" dirty="0"/>
              <a:t>/diseases-conditions/chronic-</a:t>
            </a:r>
            <a:r>
              <a:rPr lang="en-US" sz="1200" dirty="0" err="1"/>
              <a:t>myelogenous</a:t>
            </a:r>
            <a:r>
              <a:rPr lang="en-US" sz="1200" dirty="0"/>
              <a:t>-leukemia/diagnosis-treatment/treatment/txc-20202102</a:t>
            </a:r>
          </a:p>
          <a:p>
            <a:pPr marL="0" indent="0" algn="l">
              <a:lnSpc>
                <a:spcPct val="100000"/>
              </a:lnSpc>
              <a:spcBef>
                <a:spcPts val="0"/>
              </a:spcBef>
            </a:pPr>
            <a:r>
              <a:rPr lang="en-US" sz="1200" dirty="0"/>
              <a:t>Leukemia - Chronic Myeloid - CML: Statistics. (2016, November 01). Retrieved March 09, 2017, from </a:t>
            </a:r>
            <a:r>
              <a:rPr lang="en-US" sz="1200" dirty="0">
                <a:hlinkClick r:id="rId9"/>
              </a:rPr>
              <a:t>http://www.cancer.net/cancer-types/leukemia-chronic-myeloid-cml/statistics</a:t>
            </a:r>
            <a:endParaRPr lang="en-US" sz="1200" dirty="0"/>
          </a:p>
          <a:p>
            <a:pPr marL="0" indent="0" algn="l">
              <a:lnSpc>
                <a:spcPct val="100000"/>
              </a:lnSpc>
              <a:spcBef>
                <a:spcPts val="0"/>
              </a:spcBef>
            </a:pPr>
            <a:r>
              <a:rPr lang="en-US" sz="1200" dirty="0"/>
              <a:t>Chronic </a:t>
            </a:r>
            <a:r>
              <a:rPr lang="en-US" sz="1200" dirty="0" err="1"/>
              <a:t>myelogenous</a:t>
            </a:r>
            <a:r>
              <a:rPr lang="en-US" sz="1200" dirty="0"/>
              <a:t> leukemia. (2016, May 26). Retrieved March 10, 2017, from http://</a:t>
            </a:r>
            <a:r>
              <a:rPr lang="en-US" sz="1200" dirty="0" err="1"/>
              <a:t>www.mayoclinic.org</a:t>
            </a:r>
            <a:r>
              <a:rPr lang="en-US" sz="1200" dirty="0"/>
              <a:t>/diseases-conditions/chronic-</a:t>
            </a:r>
            <a:r>
              <a:rPr lang="en-US" sz="1200" dirty="0" err="1"/>
              <a:t>myelogenous</a:t>
            </a:r>
            <a:r>
              <a:rPr lang="en-US" sz="1200" dirty="0"/>
              <a:t>-leukemia/symptoms-causes/dxc-20202071</a:t>
            </a:r>
          </a:p>
          <a:p>
            <a:pPr marL="0" indent="0" algn="l">
              <a:lnSpc>
                <a:spcPct val="100000"/>
              </a:lnSpc>
              <a:spcBef>
                <a:spcPts val="0"/>
              </a:spcBef>
            </a:pPr>
            <a:r>
              <a:rPr lang="en-US" sz="1200" dirty="0"/>
              <a:t>Cancer, C. C. (</a:t>
            </a:r>
            <a:r>
              <a:rPr lang="en-US" sz="1200" dirty="0" err="1"/>
              <a:t>n.d.</a:t>
            </a:r>
            <a:r>
              <a:rPr lang="en-US" sz="1200" dirty="0"/>
              <a:t>). </a:t>
            </a:r>
            <a:r>
              <a:rPr lang="en-US" sz="1200" dirty="0" err="1"/>
              <a:t>Hydroxyurea</a:t>
            </a:r>
            <a:r>
              <a:rPr lang="en-US" sz="1200" dirty="0"/>
              <a:t>. Retrieved March 24, 2017, from </a:t>
            </a:r>
            <a:r>
              <a:rPr lang="en-US" sz="1200" dirty="0">
                <a:hlinkClick r:id="rId10"/>
              </a:rPr>
              <a:t>http://chemocare.com/chemotherapy/drug-info/hydroxyurea.aspx</a:t>
            </a:r>
            <a:endParaRPr lang="en-US" sz="1200" dirty="0"/>
          </a:p>
          <a:p>
            <a:pPr marL="0" indent="0" algn="l">
              <a:lnSpc>
                <a:spcPct val="100000"/>
              </a:lnSpc>
              <a:spcBef>
                <a:spcPts val="0"/>
              </a:spcBef>
            </a:pPr>
            <a:r>
              <a:rPr lang="en-US" sz="1200" dirty="0"/>
              <a:t>James, William D.; Berger, Timothy G.; et al. (2006). Andrews' Diseases of the Skin: clinical Dermatology. Saunders </a:t>
            </a:r>
            <a:r>
              <a:rPr lang="en-US" sz="1200" dirty="0" smtClean="0"/>
              <a:t>Elsevier.</a:t>
            </a:r>
          </a:p>
          <a:p>
            <a:pPr marL="0" indent="0" algn="l">
              <a:lnSpc>
                <a:spcPct val="100000"/>
              </a:lnSpc>
              <a:spcBef>
                <a:spcPts val="0"/>
              </a:spcBef>
            </a:pPr>
            <a:r>
              <a:rPr lang="en-US" sz="1200" dirty="0" smtClean="0"/>
              <a:t>Al </a:t>
            </a:r>
            <a:r>
              <a:rPr lang="en-US" sz="1200" dirty="0" err="1"/>
              <a:t>Achkar</a:t>
            </a:r>
            <a:r>
              <a:rPr lang="en-US" sz="1200" dirty="0"/>
              <a:t>, W., </a:t>
            </a:r>
            <a:r>
              <a:rPr lang="en-US" sz="1200" dirty="0" err="1"/>
              <a:t>Wafa</a:t>
            </a:r>
            <a:r>
              <a:rPr lang="en-US" sz="1200" dirty="0"/>
              <a:t>, A., </a:t>
            </a:r>
            <a:r>
              <a:rPr lang="en-US" sz="1200" dirty="0" err="1"/>
              <a:t>Mkrtchyan</a:t>
            </a:r>
            <a:r>
              <a:rPr lang="en-US" sz="1200" dirty="0"/>
              <a:t>, H., </a:t>
            </a:r>
            <a:r>
              <a:rPr lang="en-US" sz="1200" dirty="0" err="1"/>
              <a:t>Moassass</a:t>
            </a:r>
            <a:r>
              <a:rPr lang="en-US" sz="1200" dirty="0"/>
              <a:t>, F., &amp; </a:t>
            </a:r>
            <a:r>
              <a:rPr lang="en-US" sz="1200" dirty="0" err="1"/>
              <a:t>Liehr</a:t>
            </a:r>
            <a:r>
              <a:rPr lang="en-US" sz="1200" dirty="0"/>
              <a:t>, T. (2010). A rare case of Philadelphia chromosome-positive chronic </a:t>
            </a:r>
            <a:r>
              <a:rPr lang="en-US" sz="1200" dirty="0" err="1"/>
              <a:t>myelogenous</a:t>
            </a:r>
            <a:r>
              <a:rPr lang="en-US" sz="1200" dirty="0"/>
              <a:t> leukemia with inversion in chromosome 9 and t(10;17) . Oncology Letters, 1, 793-795. http://</a:t>
            </a:r>
            <a:r>
              <a:rPr lang="en-US" sz="1200" dirty="0" err="1"/>
              <a:t>dx.doi.org</a:t>
            </a:r>
            <a:r>
              <a:rPr lang="en-US" sz="1200" dirty="0"/>
              <a:t>/10.3892/ol_00000138</a:t>
            </a:r>
          </a:p>
          <a:p>
            <a:endParaRPr lang="en-US" sz="800" dirty="0"/>
          </a:p>
        </p:txBody>
      </p:sp>
      <p:sp>
        <p:nvSpPr>
          <p:cNvPr id="31" name="Subtitle 2"/>
          <p:cNvSpPr>
            <a:spLocks/>
          </p:cNvSpPr>
          <p:nvPr/>
        </p:nvSpPr>
        <p:spPr bwMode="auto">
          <a:xfrm>
            <a:off x="22084008" y="35850780"/>
            <a:ext cx="9756775" cy="914400"/>
          </a:xfrm>
          <a:prstGeom prst="rect">
            <a:avLst/>
          </a:prstGeom>
          <a:solidFill>
            <a:schemeClr val="tx1"/>
          </a:solidFill>
          <a:ln w="9525">
            <a:solidFill>
              <a:schemeClr val="tx1"/>
            </a:solidFill>
            <a:miter lim="800000"/>
            <a:headEnd/>
            <a:tailEnd/>
          </a:ln>
        </p:spPr>
        <p:txBody>
          <a:bodyPr anchor="ctr"/>
          <a:lstStyle/>
          <a:p>
            <a:pPr algn="ctr" defTabSz="3290991">
              <a:lnSpc>
                <a:spcPct val="90000"/>
              </a:lnSpc>
              <a:spcBef>
                <a:spcPts val="3600"/>
              </a:spcBef>
            </a:pPr>
            <a:r>
              <a:rPr lang="en-US" sz="6000" dirty="0">
                <a:solidFill>
                  <a:srgbClr val="FF0000"/>
                </a:solidFill>
                <a:effectLst>
                  <a:outerShdw blurRad="38100" dist="38100" dir="2700000" algn="tl">
                    <a:srgbClr val="FFFFFF"/>
                  </a:outerShdw>
                </a:effectLst>
                <a:latin typeface="Calibri" pitchFamily="34" charset="0"/>
              </a:rPr>
              <a:t>REFERENCES</a:t>
            </a:r>
          </a:p>
        </p:txBody>
      </p:sp>
      <p:pic>
        <p:nvPicPr>
          <p:cNvPr id="33" name="Picture 3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773241" y="1042191"/>
            <a:ext cx="3791712" cy="2435352"/>
          </a:xfrm>
          <a:prstGeom prst="rect">
            <a:avLst/>
          </a:prstGeom>
        </p:spPr>
      </p:pic>
      <p:sp>
        <p:nvSpPr>
          <p:cNvPr id="19" name="Rectangle 1"/>
          <p:cNvSpPr>
            <a:spLocks noChangeArrowheads="1"/>
          </p:cNvSpPr>
          <p:nvPr/>
        </p:nvSpPr>
        <p:spPr bwMode="auto">
          <a:xfrm>
            <a:off x="12066922" y="2284171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20" name="Table 19"/>
          <p:cNvGraphicFramePr>
            <a:graphicFrameLocks noGrp="1"/>
          </p:cNvGraphicFramePr>
          <p:nvPr>
            <p:extLst>
              <p:ext uri="{D42A27DB-BD31-4B8C-83A1-F6EECF244321}">
                <p14:modId xmlns:p14="http://schemas.microsoft.com/office/powerpoint/2010/main" val="636257787"/>
              </p:ext>
            </p:extLst>
          </p:nvPr>
        </p:nvGraphicFramePr>
        <p:xfrm>
          <a:off x="5039152" y="14937992"/>
          <a:ext cx="4979027" cy="3801579"/>
        </p:xfrm>
        <a:graphic>
          <a:graphicData uri="http://schemas.openxmlformats.org/drawingml/2006/table">
            <a:tbl>
              <a:tblPr/>
              <a:tblGrid>
                <a:gridCol w="747812">
                  <a:extLst>
                    <a:ext uri="{9D8B030D-6E8A-4147-A177-3AD203B41FA5}">
                      <a16:colId xmlns="" xmlns:a16="http://schemas.microsoft.com/office/drawing/2014/main" val="2345842479"/>
                    </a:ext>
                  </a:extLst>
                </a:gridCol>
                <a:gridCol w="850497">
                  <a:extLst>
                    <a:ext uri="{9D8B030D-6E8A-4147-A177-3AD203B41FA5}">
                      <a16:colId xmlns="" xmlns:a16="http://schemas.microsoft.com/office/drawing/2014/main" val="1291873016"/>
                    </a:ext>
                  </a:extLst>
                </a:gridCol>
                <a:gridCol w="1075928">
                  <a:extLst>
                    <a:ext uri="{9D8B030D-6E8A-4147-A177-3AD203B41FA5}">
                      <a16:colId xmlns="" xmlns:a16="http://schemas.microsoft.com/office/drawing/2014/main" val="3468208641"/>
                    </a:ext>
                  </a:extLst>
                </a:gridCol>
                <a:gridCol w="973411">
                  <a:extLst>
                    <a:ext uri="{9D8B030D-6E8A-4147-A177-3AD203B41FA5}">
                      <a16:colId xmlns="" xmlns:a16="http://schemas.microsoft.com/office/drawing/2014/main" val="1937433440"/>
                    </a:ext>
                  </a:extLst>
                </a:gridCol>
                <a:gridCol w="1331379">
                  <a:extLst>
                    <a:ext uri="{9D8B030D-6E8A-4147-A177-3AD203B41FA5}">
                      <a16:colId xmlns="" xmlns:a16="http://schemas.microsoft.com/office/drawing/2014/main" val="3300877844"/>
                    </a:ext>
                  </a:extLst>
                </a:gridCol>
              </a:tblGrid>
              <a:tr h="649212">
                <a:tc>
                  <a:txBody>
                    <a:bodyPr/>
                    <a:lstStyle/>
                    <a:p>
                      <a:pPr algn="ctr" rtl="0" fontAlgn="t">
                        <a:spcBef>
                          <a:spcPts val="0"/>
                        </a:spcBef>
                        <a:spcAft>
                          <a:spcPts val="0"/>
                        </a:spcAft>
                      </a:pPr>
                      <a:r>
                        <a:rPr lang="en-US" sz="1600" b="0" i="0" u="none" strike="noStrike">
                          <a:solidFill>
                            <a:srgbClr val="000000"/>
                          </a:solidFill>
                          <a:effectLst/>
                          <a:latin typeface="Arial"/>
                          <a:cs typeface="Arial"/>
                        </a:rPr>
                        <a:t>CBC</a:t>
                      </a:r>
                      <a:endParaRPr lang="en-US" sz="1600">
                        <a:effectLst/>
                        <a:latin typeface="Arial"/>
                        <a:cs typeface="Arial"/>
                      </a:endParaRPr>
                    </a:p>
                  </a:txBody>
                  <a:tcPr marL="63500" marR="63500" marT="63500" marB="635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FFFFFF"/>
                    </a:solidFill>
                  </a:tcPr>
                </a:tc>
                <a:tc>
                  <a:txBody>
                    <a:bodyPr/>
                    <a:lstStyle/>
                    <a:p>
                      <a:pPr algn="ctr" rtl="0" fontAlgn="t">
                        <a:spcBef>
                          <a:spcPts val="0"/>
                        </a:spcBef>
                        <a:spcAft>
                          <a:spcPts val="0"/>
                        </a:spcAft>
                      </a:pPr>
                      <a:r>
                        <a:rPr lang="en-US" sz="1600" b="0" i="0" u="none" strike="noStrike">
                          <a:solidFill>
                            <a:srgbClr val="000000"/>
                          </a:solidFill>
                          <a:effectLst/>
                          <a:latin typeface="Arial"/>
                          <a:cs typeface="Arial"/>
                        </a:rPr>
                        <a:t>Patient Values</a:t>
                      </a:r>
                      <a:endParaRPr lang="en-US" sz="1600">
                        <a:effectLst/>
                        <a:latin typeface="Arial"/>
                        <a:cs typeface="Arial"/>
                      </a:endParaRPr>
                    </a:p>
                  </a:txBody>
                  <a:tcPr marL="63500" marR="63500" marT="63500" marB="635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FFFFFF"/>
                    </a:solidFill>
                  </a:tcPr>
                </a:tc>
                <a:tc>
                  <a:txBody>
                    <a:bodyPr/>
                    <a:lstStyle/>
                    <a:p>
                      <a:pPr algn="ctr" rtl="0" fontAlgn="t">
                        <a:spcBef>
                          <a:spcPts val="0"/>
                        </a:spcBef>
                        <a:spcAft>
                          <a:spcPts val="0"/>
                        </a:spcAft>
                      </a:pPr>
                      <a:r>
                        <a:rPr lang="en-US" sz="1600" b="0" i="0" u="none" strike="noStrike">
                          <a:solidFill>
                            <a:srgbClr val="000000"/>
                          </a:solidFill>
                          <a:effectLst/>
                          <a:latin typeface="Arial"/>
                          <a:cs typeface="Arial"/>
                        </a:rPr>
                        <a:t>Evaluation</a:t>
                      </a:r>
                      <a:endParaRPr lang="en-US" sz="1600">
                        <a:effectLst/>
                        <a:latin typeface="Arial"/>
                        <a:cs typeface="Arial"/>
                      </a:endParaRPr>
                    </a:p>
                  </a:txBody>
                  <a:tcPr marL="63500" marR="63500" marT="63500" marB="635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FFFFFF"/>
                    </a:solidFill>
                  </a:tcPr>
                </a:tc>
                <a:tc>
                  <a:txBody>
                    <a:bodyPr/>
                    <a:lstStyle/>
                    <a:p>
                      <a:pPr algn="ctr" rtl="0" fontAlgn="t">
                        <a:spcBef>
                          <a:spcPts val="0"/>
                        </a:spcBef>
                        <a:spcAft>
                          <a:spcPts val="0"/>
                        </a:spcAft>
                      </a:pPr>
                      <a:r>
                        <a:rPr lang="en-US" sz="1600" b="0" i="0" u="none" strike="noStrike" dirty="0">
                          <a:solidFill>
                            <a:srgbClr val="000000"/>
                          </a:solidFill>
                          <a:effectLst/>
                          <a:latin typeface="Arial"/>
                          <a:cs typeface="Arial"/>
                        </a:rPr>
                        <a:t>Units</a:t>
                      </a:r>
                      <a:endParaRPr lang="en-US" sz="1600" dirty="0">
                        <a:effectLst/>
                        <a:latin typeface="Arial"/>
                        <a:cs typeface="Arial"/>
                      </a:endParaRPr>
                    </a:p>
                  </a:txBody>
                  <a:tcPr marL="63500" marR="63500" marT="63500" marB="635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FFFFFF"/>
                    </a:solidFill>
                  </a:tcPr>
                </a:tc>
                <a:tc>
                  <a:txBody>
                    <a:bodyPr/>
                    <a:lstStyle/>
                    <a:p>
                      <a:pPr algn="ctr" rtl="0" fontAlgn="t">
                        <a:spcBef>
                          <a:spcPts val="0"/>
                        </a:spcBef>
                        <a:spcAft>
                          <a:spcPts val="0"/>
                        </a:spcAft>
                      </a:pPr>
                      <a:r>
                        <a:rPr lang="en-US" sz="1600" b="0" i="0" u="none" strike="noStrike">
                          <a:solidFill>
                            <a:srgbClr val="000000"/>
                          </a:solidFill>
                          <a:effectLst/>
                          <a:latin typeface="Arial"/>
                          <a:cs typeface="Arial"/>
                        </a:rPr>
                        <a:t>Refrence Values</a:t>
                      </a:r>
                      <a:endParaRPr lang="en-US" sz="1600">
                        <a:effectLst/>
                        <a:latin typeface="Arial"/>
                        <a:cs typeface="Arial"/>
                      </a:endParaRPr>
                    </a:p>
                  </a:txBody>
                  <a:tcPr marL="63500" marR="63500" marT="63500" marB="635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FFFFFF"/>
                    </a:solidFill>
                  </a:tcPr>
                </a:tc>
                <a:extLst>
                  <a:ext uri="{0D108BD9-81ED-4DB2-BD59-A6C34878D82A}">
                    <a16:rowId xmlns="" xmlns:a16="http://schemas.microsoft.com/office/drawing/2014/main" val="438111952"/>
                  </a:ext>
                </a:extLst>
              </a:tr>
              <a:tr h="408267">
                <a:tc>
                  <a:txBody>
                    <a:bodyPr/>
                    <a:lstStyle/>
                    <a:p>
                      <a:pPr algn="ctr" rtl="0" fontAlgn="t">
                        <a:spcBef>
                          <a:spcPts val="0"/>
                        </a:spcBef>
                        <a:spcAft>
                          <a:spcPts val="0"/>
                        </a:spcAft>
                      </a:pPr>
                      <a:r>
                        <a:rPr lang="en-US" sz="1600" b="0" i="0" u="none" strike="noStrike">
                          <a:solidFill>
                            <a:srgbClr val="000000"/>
                          </a:solidFill>
                          <a:effectLst/>
                          <a:latin typeface="Arial"/>
                          <a:cs typeface="Arial"/>
                        </a:rPr>
                        <a:t>WBC</a:t>
                      </a:r>
                      <a:endParaRPr lang="en-US" sz="1600">
                        <a:effectLst/>
                        <a:latin typeface="Arial"/>
                        <a:cs typeface="Arial"/>
                      </a:endParaRPr>
                    </a:p>
                  </a:txBody>
                  <a:tcPr marL="63500" marR="63500" marT="63500" marB="635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algn="ctr" rtl="0" fontAlgn="t">
                        <a:spcBef>
                          <a:spcPts val="0"/>
                        </a:spcBef>
                        <a:spcAft>
                          <a:spcPts val="0"/>
                        </a:spcAft>
                      </a:pPr>
                      <a:r>
                        <a:rPr lang="en-US" sz="1600" b="0" i="0" u="none" strike="noStrike">
                          <a:solidFill>
                            <a:srgbClr val="000000"/>
                          </a:solidFill>
                          <a:effectLst/>
                          <a:latin typeface="Arial"/>
                          <a:cs typeface="Arial"/>
                        </a:rPr>
                        <a:t>202.4</a:t>
                      </a:r>
                      <a:endParaRPr lang="en-US" sz="160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algn="ctr" rtl="0" fontAlgn="t">
                        <a:spcBef>
                          <a:spcPts val="0"/>
                        </a:spcBef>
                        <a:spcAft>
                          <a:spcPts val="0"/>
                        </a:spcAft>
                      </a:pPr>
                      <a:r>
                        <a:rPr lang="en-US" sz="1600" b="0" i="0" u="none" strike="noStrike">
                          <a:solidFill>
                            <a:srgbClr val="000000"/>
                          </a:solidFill>
                          <a:effectLst/>
                          <a:latin typeface="Arial"/>
                          <a:cs typeface="Arial"/>
                        </a:rPr>
                        <a:t>(H)</a:t>
                      </a:r>
                      <a:endParaRPr lang="en-US" sz="160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algn="ctr" rtl="0" fontAlgn="t">
                        <a:spcBef>
                          <a:spcPts val="0"/>
                        </a:spcBef>
                        <a:spcAft>
                          <a:spcPts val="0"/>
                        </a:spcAft>
                      </a:pPr>
                      <a:r>
                        <a:rPr lang="en-US" sz="1600" b="0" i="0" u="none" strike="noStrike" dirty="0">
                          <a:solidFill>
                            <a:srgbClr val="000000"/>
                          </a:solidFill>
                          <a:effectLst/>
                          <a:latin typeface="Arial"/>
                          <a:cs typeface="Arial"/>
                        </a:rPr>
                        <a:t>10E3/</a:t>
                      </a:r>
                      <a:r>
                        <a:rPr lang="en-US" sz="1600" b="0" i="0" u="none" strike="noStrike" dirty="0" err="1">
                          <a:solidFill>
                            <a:srgbClr val="000000"/>
                          </a:solidFill>
                          <a:effectLst/>
                          <a:latin typeface="Arial"/>
                          <a:cs typeface="Arial"/>
                        </a:rPr>
                        <a:t>uL</a:t>
                      </a:r>
                      <a:endParaRPr lang="en-US" sz="1600" dirty="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algn="ctr" rtl="0" fontAlgn="t">
                        <a:spcBef>
                          <a:spcPts val="0"/>
                        </a:spcBef>
                        <a:spcAft>
                          <a:spcPts val="0"/>
                        </a:spcAft>
                      </a:pPr>
                      <a:r>
                        <a:rPr lang="en-US" sz="1600" b="0" i="0" u="none" strike="noStrike">
                          <a:solidFill>
                            <a:srgbClr val="000000"/>
                          </a:solidFill>
                          <a:effectLst/>
                          <a:latin typeface="Arial"/>
                          <a:cs typeface="Arial"/>
                        </a:rPr>
                        <a:t>3.8-10.8</a:t>
                      </a:r>
                      <a:endParaRPr lang="en-US" sz="160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extLst>
                  <a:ext uri="{0D108BD9-81ED-4DB2-BD59-A6C34878D82A}">
                    <a16:rowId xmlns="" xmlns:a16="http://schemas.microsoft.com/office/drawing/2014/main" val="1198485188"/>
                  </a:ext>
                </a:extLst>
              </a:tr>
              <a:tr h="274410">
                <a:tc>
                  <a:txBody>
                    <a:bodyPr/>
                    <a:lstStyle/>
                    <a:p>
                      <a:pPr algn="ctr" rtl="0" fontAlgn="t">
                        <a:spcBef>
                          <a:spcPts val="0"/>
                        </a:spcBef>
                        <a:spcAft>
                          <a:spcPts val="0"/>
                        </a:spcAft>
                      </a:pPr>
                      <a:r>
                        <a:rPr lang="en-US" sz="1600" b="0" i="0" u="none" strike="noStrike">
                          <a:solidFill>
                            <a:srgbClr val="000000"/>
                          </a:solidFill>
                          <a:effectLst/>
                          <a:latin typeface="Arial"/>
                          <a:cs typeface="Arial"/>
                        </a:rPr>
                        <a:t>UWBC</a:t>
                      </a:r>
                      <a:endParaRPr lang="en-US" sz="160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algn="ctr" rtl="0" fontAlgn="t">
                        <a:spcBef>
                          <a:spcPts val="0"/>
                        </a:spcBef>
                        <a:spcAft>
                          <a:spcPts val="0"/>
                        </a:spcAft>
                      </a:pPr>
                      <a:r>
                        <a:rPr lang="en-US" sz="1600" b="0" i="0" u="none" strike="noStrike">
                          <a:solidFill>
                            <a:srgbClr val="000000"/>
                          </a:solidFill>
                          <a:effectLst/>
                          <a:latin typeface="Arial"/>
                          <a:cs typeface="Arial"/>
                        </a:rPr>
                        <a:t>202.4</a:t>
                      </a:r>
                      <a:endParaRPr lang="en-US" sz="160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algn="ctr" rtl="0" fontAlgn="base">
                        <a:spcBef>
                          <a:spcPts val="0"/>
                        </a:spcBef>
                        <a:spcAft>
                          <a:spcPts val="0"/>
                        </a:spcAft>
                      </a:pPr>
                      <a:endParaRPr lang="en-US" sz="1600" b="0" i="0" u="none" strike="noStrike">
                        <a:solidFill>
                          <a:srgbClr val="000000"/>
                        </a:solidFill>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algn="ctr" rtl="0" fontAlgn="t">
                        <a:spcBef>
                          <a:spcPts val="0"/>
                        </a:spcBef>
                        <a:spcAft>
                          <a:spcPts val="0"/>
                        </a:spcAft>
                      </a:pPr>
                      <a:r>
                        <a:rPr lang="en-US" sz="1600" b="0" i="0" u="none" strike="noStrike">
                          <a:solidFill>
                            <a:srgbClr val="000000"/>
                          </a:solidFill>
                          <a:effectLst/>
                          <a:latin typeface="Arial"/>
                          <a:cs typeface="Arial"/>
                        </a:rPr>
                        <a:t>10E3/uL</a:t>
                      </a:r>
                      <a:endParaRPr lang="en-US" sz="160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algn="ctr" rtl="0" fontAlgn="base">
                        <a:spcBef>
                          <a:spcPts val="0"/>
                        </a:spcBef>
                        <a:spcAft>
                          <a:spcPts val="0"/>
                        </a:spcAft>
                      </a:pPr>
                      <a:endParaRPr lang="en-US" sz="1600" b="0" i="0" u="none" strike="noStrike">
                        <a:solidFill>
                          <a:srgbClr val="000000"/>
                        </a:solidFill>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extLst>
                  <a:ext uri="{0D108BD9-81ED-4DB2-BD59-A6C34878D82A}">
                    <a16:rowId xmlns="" xmlns:a16="http://schemas.microsoft.com/office/drawing/2014/main" val="77174081"/>
                  </a:ext>
                </a:extLst>
              </a:tr>
              <a:tr h="274410">
                <a:tc>
                  <a:txBody>
                    <a:bodyPr/>
                    <a:lstStyle/>
                    <a:p>
                      <a:pPr algn="ctr" rtl="0" fontAlgn="t">
                        <a:spcBef>
                          <a:spcPts val="0"/>
                        </a:spcBef>
                        <a:spcAft>
                          <a:spcPts val="0"/>
                        </a:spcAft>
                      </a:pPr>
                      <a:r>
                        <a:rPr lang="en-US" sz="1600" b="0" i="0" u="none" strike="noStrike">
                          <a:solidFill>
                            <a:srgbClr val="000000"/>
                          </a:solidFill>
                          <a:effectLst/>
                          <a:latin typeface="Arial"/>
                          <a:cs typeface="Arial"/>
                        </a:rPr>
                        <a:t>RBC</a:t>
                      </a:r>
                      <a:endParaRPr lang="en-US" sz="160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algn="ctr" rtl="0" fontAlgn="t">
                        <a:spcBef>
                          <a:spcPts val="0"/>
                        </a:spcBef>
                        <a:spcAft>
                          <a:spcPts val="0"/>
                        </a:spcAft>
                      </a:pPr>
                      <a:r>
                        <a:rPr lang="en-US" sz="1600" b="0" i="0" u="none" strike="noStrike">
                          <a:solidFill>
                            <a:srgbClr val="000000"/>
                          </a:solidFill>
                          <a:effectLst/>
                          <a:latin typeface="Arial"/>
                          <a:cs typeface="Arial"/>
                        </a:rPr>
                        <a:t>2.71</a:t>
                      </a:r>
                      <a:endParaRPr lang="en-US" sz="160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algn="ctr" rtl="0" fontAlgn="t">
                        <a:spcBef>
                          <a:spcPts val="0"/>
                        </a:spcBef>
                        <a:spcAft>
                          <a:spcPts val="0"/>
                        </a:spcAft>
                      </a:pPr>
                      <a:r>
                        <a:rPr lang="en-US" sz="1600" b="0" i="0" u="none" strike="noStrike">
                          <a:solidFill>
                            <a:srgbClr val="000000"/>
                          </a:solidFill>
                          <a:effectLst/>
                          <a:latin typeface="Arial"/>
                          <a:cs typeface="Arial"/>
                        </a:rPr>
                        <a:t>(L)</a:t>
                      </a:r>
                      <a:endParaRPr lang="en-US" sz="160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algn="ctr" rtl="0" fontAlgn="t">
                        <a:spcBef>
                          <a:spcPts val="0"/>
                        </a:spcBef>
                        <a:spcAft>
                          <a:spcPts val="0"/>
                        </a:spcAft>
                      </a:pPr>
                      <a:r>
                        <a:rPr lang="en-US" sz="1600" b="0" i="0" u="none" strike="noStrike">
                          <a:solidFill>
                            <a:srgbClr val="000000"/>
                          </a:solidFill>
                          <a:effectLst/>
                          <a:latin typeface="Arial"/>
                          <a:cs typeface="Arial"/>
                        </a:rPr>
                        <a:t>10E6/uL</a:t>
                      </a:r>
                      <a:endParaRPr lang="en-US" sz="160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algn="ctr" rtl="0" fontAlgn="t">
                        <a:spcBef>
                          <a:spcPts val="0"/>
                        </a:spcBef>
                        <a:spcAft>
                          <a:spcPts val="0"/>
                        </a:spcAft>
                      </a:pPr>
                      <a:r>
                        <a:rPr lang="en-US" sz="1600" b="0" i="0" u="none" strike="noStrike">
                          <a:solidFill>
                            <a:srgbClr val="000000"/>
                          </a:solidFill>
                          <a:effectLst/>
                          <a:latin typeface="Arial"/>
                          <a:cs typeface="Arial"/>
                        </a:rPr>
                        <a:t>3.80-5.10</a:t>
                      </a:r>
                      <a:endParaRPr lang="en-US" sz="160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extLst>
                  <a:ext uri="{0D108BD9-81ED-4DB2-BD59-A6C34878D82A}">
                    <a16:rowId xmlns="" xmlns:a16="http://schemas.microsoft.com/office/drawing/2014/main" val="2538351544"/>
                  </a:ext>
                </a:extLst>
              </a:tr>
              <a:tr h="274410">
                <a:tc>
                  <a:txBody>
                    <a:bodyPr/>
                    <a:lstStyle/>
                    <a:p>
                      <a:pPr algn="ctr" rtl="0" fontAlgn="t">
                        <a:spcBef>
                          <a:spcPts val="0"/>
                        </a:spcBef>
                        <a:spcAft>
                          <a:spcPts val="0"/>
                        </a:spcAft>
                      </a:pPr>
                      <a:r>
                        <a:rPr lang="en-US" sz="1600" b="0" i="0" u="none" strike="noStrike">
                          <a:solidFill>
                            <a:srgbClr val="000000"/>
                          </a:solidFill>
                          <a:effectLst/>
                          <a:latin typeface="Arial"/>
                          <a:cs typeface="Arial"/>
                        </a:rPr>
                        <a:t>HGB</a:t>
                      </a:r>
                      <a:endParaRPr lang="en-US" sz="160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algn="ctr" rtl="0" fontAlgn="t">
                        <a:spcBef>
                          <a:spcPts val="0"/>
                        </a:spcBef>
                        <a:spcAft>
                          <a:spcPts val="0"/>
                        </a:spcAft>
                      </a:pPr>
                      <a:r>
                        <a:rPr lang="en-US" sz="1600" b="0" i="0" u="none" strike="noStrike">
                          <a:solidFill>
                            <a:srgbClr val="000000"/>
                          </a:solidFill>
                          <a:effectLst/>
                          <a:latin typeface="Arial"/>
                          <a:cs typeface="Arial"/>
                        </a:rPr>
                        <a:t>7</a:t>
                      </a:r>
                      <a:endParaRPr lang="en-US" sz="160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algn="ctr" rtl="0" fontAlgn="t">
                        <a:spcBef>
                          <a:spcPts val="0"/>
                        </a:spcBef>
                        <a:spcAft>
                          <a:spcPts val="0"/>
                        </a:spcAft>
                      </a:pPr>
                      <a:r>
                        <a:rPr lang="en-US" sz="1600" b="0" i="0" u="none" strike="noStrike">
                          <a:solidFill>
                            <a:srgbClr val="000000"/>
                          </a:solidFill>
                          <a:effectLst/>
                          <a:latin typeface="Arial"/>
                          <a:cs typeface="Arial"/>
                        </a:rPr>
                        <a:t>(L)</a:t>
                      </a:r>
                      <a:endParaRPr lang="en-US" sz="160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algn="ctr" rtl="0" fontAlgn="t">
                        <a:spcBef>
                          <a:spcPts val="0"/>
                        </a:spcBef>
                        <a:spcAft>
                          <a:spcPts val="0"/>
                        </a:spcAft>
                      </a:pPr>
                      <a:r>
                        <a:rPr lang="en-US" sz="1600" b="0" i="0" u="none" strike="noStrike" dirty="0">
                          <a:solidFill>
                            <a:srgbClr val="000000"/>
                          </a:solidFill>
                          <a:effectLst/>
                          <a:latin typeface="Arial"/>
                          <a:cs typeface="Arial"/>
                        </a:rPr>
                        <a:t>g/</a:t>
                      </a:r>
                      <a:r>
                        <a:rPr lang="en-US" sz="1600" b="0" i="0" u="none" strike="noStrike" dirty="0" err="1">
                          <a:solidFill>
                            <a:srgbClr val="000000"/>
                          </a:solidFill>
                          <a:effectLst/>
                          <a:latin typeface="Arial"/>
                          <a:cs typeface="Arial"/>
                        </a:rPr>
                        <a:t>dL</a:t>
                      </a:r>
                      <a:endParaRPr lang="en-US" sz="1600" dirty="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algn="ctr" rtl="0" fontAlgn="t">
                        <a:spcBef>
                          <a:spcPts val="0"/>
                        </a:spcBef>
                        <a:spcAft>
                          <a:spcPts val="0"/>
                        </a:spcAft>
                      </a:pPr>
                      <a:r>
                        <a:rPr lang="en-US" sz="1600" b="0" i="0" u="none" strike="noStrike">
                          <a:solidFill>
                            <a:srgbClr val="000000"/>
                          </a:solidFill>
                          <a:effectLst/>
                          <a:latin typeface="Arial"/>
                          <a:cs typeface="Arial"/>
                        </a:rPr>
                        <a:t>11.7-15.5</a:t>
                      </a:r>
                      <a:endParaRPr lang="en-US" sz="160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extLst>
                  <a:ext uri="{0D108BD9-81ED-4DB2-BD59-A6C34878D82A}">
                    <a16:rowId xmlns="" xmlns:a16="http://schemas.microsoft.com/office/drawing/2014/main" val="1738957031"/>
                  </a:ext>
                </a:extLst>
              </a:tr>
              <a:tr h="274410">
                <a:tc>
                  <a:txBody>
                    <a:bodyPr/>
                    <a:lstStyle/>
                    <a:p>
                      <a:pPr algn="ctr" rtl="0" fontAlgn="t">
                        <a:spcBef>
                          <a:spcPts val="0"/>
                        </a:spcBef>
                        <a:spcAft>
                          <a:spcPts val="0"/>
                        </a:spcAft>
                      </a:pPr>
                      <a:r>
                        <a:rPr lang="en-US" sz="1600" b="0" i="0" u="none" strike="noStrike">
                          <a:solidFill>
                            <a:srgbClr val="000000"/>
                          </a:solidFill>
                          <a:effectLst/>
                          <a:latin typeface="Arial"/>
                          <a:cs typeface="Arial"/>
                        </a:rPr>
                        <a:t>HCT</a:t>
                      </a:r>
                      <a:endParaRPr lang="en-US" sz="160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algn="ctr" rtl="0" fontAlgn="t">
                        <a:spcBef>
                          <a:spcPts val="0"/>
                        </a:spcBef>
                        <a:spcAft>
                          <a:spcPts val="0"/>
                        </a:spcAft>
                      </a:pPr>
                      <a:r>
                        <a:rPr lang="en-US" sz="1600" b="0" i="0" u="none" strike="noStrike" dirty="0">
                          <a:solidFill>
                            <a:srgbClr val="000000"/>
                          </a:solidFill>
                          <a:effectLst/>
                          <a:latin typeface="Arial"/>
                          <a:cs typeface="Arial"/>
                        </a:rPr>
                        <a:t>22.6</a:t>
                      </a:r>
                      <a:endParaRPr lang="en-US" sz="1600" dirty="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algn="ctr" rtl="0" fontAlgn="t">
                        <a:spcBef>
                          <a:spcPts val="0"/>
                        </a:spcBef>
                        <a:spcAft>
                          <a:spcPts val="0"/>
                        </a:spcAft>
                      </a:pPr>
                      <a:r>
                        <a:rPr lang="en-US" sz="1600" b="0" i="0" u="none" strike="noStrike" dirty="0">
                          <a:solidFill>
                            <a:srgbClr val="000000"/>
                          </a:solidFill>
                          <a:effectLst/>
                          <a:latin typeface="Arial"/>
                          <a:cs typeface="Arial"/>
                        </a:rPr>
                        <a:t>(L)</a:t>
                      </a:r>
                      <a:endParaRPr lang="en-US" sz="1600" dirty="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algn="ctr" rtl="0" fontAlgn="t">
                        <a:spcBef>
                          <a:spcPts val="0"/>
                        </a:spcBef>
                        <a:spcAft>
                          <a:spcPts val="0"/>
                        </a:spcAft>
                      </a:pPr>
                      <a:r>
                        <a:rPr lang="en-US" sz="1600" b="0" i="0" u="none" strike="noStrike" dirty="0">
                          <a:solidFill>
                            <a:srgbClr val="000000"/>
                          </a:solidFill>
                          <a:effectLst/>
                          <a:latin typeface="Arial"/>
                          <a:cs typeface="Arial"/>
                        </a:rPr>
                        <a:t>%</a:t>
                      </a:r>
                      <a:endParaRPr lang="en-US" sz="1600" dirty="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algn="ctr" rtl="0" fontAlgn="t">
                        <a:spcBef>
                          <a:spcPts val="0"/>
                        </a:spcBef>
                        <a:spcAft>
                          <a:spcPts val="0"/>
                        </a:spcAft>
                      </a:pPr>
                      <a:r>
                        <a:rPr lang="en-US" sz="1600" b="0" i="0" u="none" strike="noStrike" dirty="0">
                          <a:solidFill>
                            <a:srgbClr val="000000"/>
                          </a:solidFill>
                          <a:effectLst/>
                          <a:latin typeface="Arial"/>
                          <a:cs typeface="Arial"/>
                        </a:rPr>
                        <a:t>35.0-45.0</a:t>
                      </a:r>
                      <a:endParaRPr lang="en-US" sz="1600" dirty="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extLst>
                  <a:ext uri="{0D108BD9-81ED-4DB2-BD59-A6C34878D82A}">
                    <a16:rowId xmlns="" xmlns:a16="http://schemas.microsoft.com/office/drawing/2014/main" val="983731117"/>
                  </a:ext>
                </a:extLst>
              </a:tr>
              <a:tr h="274410">
                <a:tc>
                  <a:txBody>
                    <a:bodyPr/>
                    <a:lstStyle/>
                    <a:p>
                      <a:pPr algn="ctr" rtl="0" fontAlgn="t">
                        <a:spcBef>
                          <a:spcPts val="0"/>
                        </a:spcBef>
                        <a:spcAft>
                          <a:spcPts val="0"/>
                        </a:spcAft>
                      </a:pPr>
                      <a:r>
                        <a:rPr lang="en-US" sz="1600" b="0" i="0" u="none" strike="noStrike">
                          <a:solidFill>
                            <a:srgbClr val="000000"/>
                          </a:solidFill>
                          <a:effectLst/>
                          <a:latin typeface="Arial"/>
                          <a:cs typeface="Arial"/>
                        </a:rPr>
                        <a:t>MCV</a:t>
                      </a:r>
                      <a:endParaRPr lang="en-US" sz="160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algn="ctr" rtl="0" fontAlgn="t">
                        <a:spcBef>
                          <a:spcPts val="0"/>
                        </a:spcBef>
                        <a:spcAft>
                          <a:spcPts val="0"/>
                        </a:spcAft>
                      </a:pPr>
                      <a:r>
                        <a:rPr lang="en-US" sz="1600" b="0" i="0" u="none" strike="noStrike">
                          <a:solidFill>
                            <a:srgbClr val="000000"/>
                          </a:solidFill>
                          <a:effectLst/>
                          <a:latin typeface="Arial"/>
                          <a:cs typeface="Arial"/>
                        </a:rPr>
                        <a:t>83.5</a:t>
                      </a:r>
                      <a:endParaRPr lang="en-US" sz="160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algn="ctr" rtl="0" fontAlgn="base">
                        <a:spcBef>
                          <a:spcPts val="0"/>
                        </a:spcBef>
                        <a:spcAft>
                          <a:spcPts val="0"/>
                        </a:spcAft>
                      </a:pPr>
                      <a:endParaRPr lang="en-US" sz="1600" b="0" i="0" u="none" strike="noStrike">
                        <a:solidFill>
                          <a:srgbClr val="000000"/>
                        </a:solidFill>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algn="ctr" rtl="0" fontAlgn="t">
                        <a:spcBef>
                          <a:spcPts val="0"/>
                        </a:spcBef>
                        <a:spcAft>
                          <a:spcPts val="0"/>
                        </a:spcAft>
                      </a:pPr>
                      <a:r>
                        <a:rPr lang="en-US" sz="1600" b="0" i="0" u="none" strike="noStrike">
                          <a:solidFill>
                            <a:srgbClr val="000000"/>
                          </a:solidFill>
                          <a:effectLst/>
                          <a:latin typeface="Arial"/>
                          <a:cs typeface="Arial"/>
                        </a:rPr>
                        <a:t>fL</a:t>
                      </a:r>
                      <a:endParaRPr lang="en-US" sz="160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algn="ctr" rtl="0" fontAlgn="t">
                        <a:spcBef>
                          <a:spcPts val="0"/>
                        </a:spcBef>
                        <a:spcAft>
                          <a:spcPts val="0"/>
                        </a:spcAft>
                      </a:pPr>
                      <a:r>
                        <a:rPr lang="en-US" sz="1600" b="0" i="0" u="none" strike="noStrike">
                          <a:solidFill>
                            <a:srgbClr val="000000"/>
                          </a:solidFill>
                          <a:effectLst/>
                          <a:latin typeface="Arial"/>
                          <a:cs typeface="Arial"/>
                        </a:rPr>
                        <a:t>80.0-100.0</a:t>
                      </a:r>
                      <a:endParaRPr lang="en-US" sz="160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extLst>
                  <a:ext uri="{0D108BD9-81ED-4DB2-BD59-A6C34878D82A}">
                    <a16:rowId xmlns="" xmlns:a16="http://schemas.microsoft.com/office/drawing/2014/main" val="3890767753"/>
                  </a:ext>
                </a:extLst>
              </a:tr>
              <a:tr h="274410">
                <a:tc>
                  <a:txBody>
                    <a:bodyPr/>
                    <a:lstStyle/>
                    <a:p>
                      <a:pPr algn="ctr" rtl="0" fontAlgn="t">
                        <a:spcBef>
                          <a:spcPts val="0"/>
                        </a:spcBef>
                        <a:spcAft>
                          <a:spcPts val="0"/>
                        </a:spcAft>
                      </a:pPr>
                      <a:r>
                        <a:rPr lang="en-US" sz="1600" b="0" i="0" u="none" strike="noStrike">
                          <a:solidFill>
                            <a:srgbClr val="000000"/>
                          </a:solidFill>
                          <a:effectLst/>
                          <a:latin typeface="Arial"/>
                          <a:cs typeface="Arial"/>
                        </a:rPr>
                        <a:t>MCH</a:t>
                      </a:r>
                      <a:endParaRPr lang="en-US" sz="160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algn="ctr" rtl="0" fontAlgn="t">
                        <a:spcBef>
                          <a:spcPts val="0"/>
                        </a:spcBef>
                        <a:spcAft>
                          <a:spcPts val="0"/>
                        </a:spcAft>
                      </a:pPr>
                      <a:r>
                        <a:rPr lang="en-US" sz="1600" b="0" i="0" u="none" strike="noStrike">
                          <a:solidFill>
                            <a:srgbClr val="000000"/>
                          </a:solidFill>
                          <a:effectLst/>
                          <a:latin typeface="Arial"/>
                          <a:cs typeface="Arial"/>
                        </a:rPr>
                        <a:t>25.8</a:t>
                      </a:r>
                      <a:endParaRPr lang="en-US" sz="160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algn="ctr" rtl="0" fontAlgn="t">
                        <a:spcBef>
                          <a:spcPts val="0"/>
                        </a:spcBef>
                        <a:spcAft>
                          <a:spcPts val="0"/>
                        </a:spcAft>
                      </a:pPr>
                      <a:r>
                        <a:rPr lang="en-US" sz="1600" b="0" i="0" u="none" strike="noStrike">
                          <a:solidFill>
                            <a:srgbClr val="000000"/>
                          </a:solidFill>
                          <a:effectLst/>
                          <a:latin typeface="Arial"/>
                          <a:cs typeface="Arial"/>
                        </a:rPr>
                        <a:t>(L)</a:t>
                      </a:r>
                      <a:endParaRPr lang="en-US" sz="160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algn="ctr" rtl="0" fontAlgn="t">
                        <a:spcBef>
                          <a:spcPts val="0"/>
                        </a:spcBef>
                        <a:spcAft>
                          <a:spcPts val="0"/>
                        </a:spcAft>
                      </a:pPr>
                      <a:r>
                        <a:rPr lang="en-US" sz="1600" b="0" i="0" u="none" strike="noStrike">
                          <a:solidFill>
                            <a:srgbClr val="000000"/>
                          </a:solidFill>
                          <a:effectLst/>
                          <a:latin typeface="Arial"/>
                          <a:cs typeface="Arial"/>
                        </a:rPr>
                        <a:t>pg</a:t>
                      </a:r>
                      <a:endParaRPr lang="en-US" sz="160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algn="ctr" rtl="0" fontAlgn="t">
                        <a:spcBef>
                          <a:spcPts val="0"/>
                        </a:spcBef>
                        <a:spcAft>
                          <a:spcPts val="0"/>
                        </a:spcAft>
                      </a:pPr>
                      <a:r>
                        <a:rPr lang="en-US" sz="1600" b="0" i="0" u="none" strike="noStrike">
                          <a:solidFill>
                            <a:srgbClr val="000000"/>
                          </a:solidFill>
                          <a:effectLst/>
                          <a:latin typeface="Arial"/>
                          <a:cs typeface="Arial"/>
                        </a:rPr>
                        <a:t>27.0-33.0</a:t>
                      </a:r>
                      <a:endParaRPr lang="en-US" sz="160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extLst>
                  <a:ext uri="{0D108BD9-81ED-4DB2-BD59-A6C34878D82A}">
                    <a16:rowId xmlns="" xmlns:a16="http://schemas.microsoft.com/office/drawing/2014/main" val="2593457887"/>
                  </a:ext>
                </a:extLst>
              </a:tr>
              <a:tr h="274410">
                <a:tc>
                  <a:txBody>
                    <a:bodyPr/>
                    <a:lstStyle/>
                    <a:p>
                      <a:pPr algn="ctr" rtl="0" fontAlgn="t">
                        <a:spcBef>
                          <a:spcPts val="0"/>
                        </a:spcBef>
                        <a:spcAft>
                          <a:spcPts val="0"/>
                        </a:spcAft>
                      </a:pPr>
                      <a:r>
                        <a:rPr lang="en-US" sz="1600" b="0" i="0" u="none" strike="noStrike">
                          <a:solidFill>
                            <a:srgbClr val="000000"/>
                          </a:solidFill>
                          <a:effectLst/>
                          <a:latin typeface="Arial"/>
                          <a:cs typeface="Arial"/>
                        </a:rPr>
                        <a:t>MCHC</a:t>
                      </a:r>
                      <a:endParaRPr lang="en-US" sz="160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algn="ctr" rtl="0" fontAlgn="t">
                        <a:spcBef>
                          <a:spcPts val="0"/>
                        </a:spcBef>
                        <a:spcAft>
                          <a:spcPts val="0"/>
                        </a:spcAft>
                      </a:pPr>
                      <a:r>
                        <a:rPr lang="en-US" sz="1600" b="0" i="0" u="none" strike="noStrike" dirty="0">
                          <a:solidFill>
                            <a:srgbClr val="000000"/>
                          </a:solidFill>
                          <a:effectLst/>
                          <a:latin typeface="Arial"/>
                          <a:cs typeface="Arial"/>
                        </a:rPr>
                        <a:t>30.9</a:t>
                      </a:r>
                      <a:endParaRPr lang="en-US" sz="1600" dirty="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algn="ctr" rtl="0" fontAlgn="t">
                        <a:spcBef>
                          <a:spcPts val="0"/>
                        </a:spcBef>
                        <a:spcAft>
                          <a:spcPts val="0"/>
                        </a:spcAft>
                      </a:pPr>
                      <a:r>
                        <a:rPr lang="en-US" sz="1600" b="0" i="0" u="none" strike="noStrike" dirty="0">
                          <a:solidFill>
                            <a:srgbClr val="000000"/>
                          </a:solidFill>
                          <a:effectLst/>
                          <a:latin typeface="Arial"/>
                          <a:cs typeface="Arial"/>
                        </a:rPr>
                        <a:t>(L)</a:t>
                      </a:r>
                      <a:endParaRPr lang="en-US" sz="1600" dirty="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algn="ctr" rtl="0" fontAlgn="t">
                        <a:spcBef>
                          <a:spcPts val="0"/>
                        </a:spcBef>
                        <a:spcAft>
                          <a:spcPts val="0"/>
                        </a:spcAft>
                      </a:pPr>
                      <a:r>
                        <a:rPr lang="en-US" sz="1600" b="0" i="0" u="none" strike="noStrike" dirty="0">
                          <a:solidFill>
                            <a:srgbClr val="000000"/>
                          </a:solidFill>
                          <a:effectLst/>
                          <a:latin typeface="Arial"/>
                          <a:cs typeface="Arial"/>
                        </a:rPr>
                        <a:t>g/</a:t>
                      </a:r>
                      <a:r>
                        <a:rPr lang="en-US" sz="1600" b="0" i="0" u="none" strike="noStrike" dirty="0" err="1">
                          <a:solidFill>
                            <a:srgbClr val="000000"/>
                          </a:solidFill>
                          <a:effectLst/>
                          <a:latin typeface="Arial"/>
                          <a:cs typeface="Arial"/>
                        </a:rPr>
                        <a:t>dL</a:t>
                      </a:r>
                      <a:endParaRPr lang="en-US" sz="1600" dirty="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algn="ctr" rtl="0" fontAlgn="t">
                        <a:spcBef>
                          <a:spcPts val="0"/>
                        </a:spcBef>
                        <a:spcAft>
                          <a:spcPts val="0"/>
                        </a:spcAft>
                      </a:pPr>
                      <a:r>
                        <a:rPr lang="en-US" sz="1600" b="0" i="0" u="none" strike="noStrike" dirty="0">
                          <a:solidFill>
                            <a:srgbClr val="000000"/>
                          </a:solidFill>
                          <a:effectLst/>
                          <a:latin typeface="Arial"/>
                          <a:cs typeface="Arial"/>
                        </a:rPr>
                        <a:t>32.0-36.0</a:t>
                      </a:r>
                      <a:endParaRPr lang="en-US" sz="1600" dirty="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extLst>
                  <a:ext uri="{0D108BD9-81ED-4DB2-BD59-A6C34878D82A}">
                    <a16:rowId xmlns="" xmlns:a16="http://schemas.microsoft.com/office/drawing/2014/main" val="2299444342"/>
                  </a:ext>
                </a:extLst>
              </a:tr>
              <a:tr h="274410">
                <a:tc>
                  <a:txBody>
                    <a:bodyPr/>
                    <a:lstStyle/>
                    <a:p>
                      <a:pPr algn="ctr" rtl="0" fontAlgn="t">
                        <a:spcBef>
                          <a:spcPts val="0"/>
                        </a:spcBef>
                        <a:spcAft>
                          <a:spcPts val="0"/>
                        </a:spcAft>
                      </a:pPr>
                      <a:r>
                        <a:rPr lang="en-US" sz="1600" b="0" i="0" u="none" strike="noStrike">
                          <a:solidFill>
                            <a:srgbClr val="000000"/>
                          </a:solidFill>
                          <a:effectLst/>
                          <a:latin typeface="Arial"/>
                          <a:cs typeface="Arial"/>
                        </a:rPr>
                        <a:t>RDW</a:t>
                      </a:r>
                      <a:endParaRPr lang="en-US" sz="160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algn="ctr" rtl="0" fontAlgn="t">
                        <a:spcBef>
                          <a:spcPts val="0"/>
                        </a:spcBef>
                        <a:spcAft>
                          <a:spcPts val="0"/>
                        </a:spcAft>
                      </a:pPr>
                      <a:r>
                        <a:rPr lang="en-US" sz="1600" b="0" i="0" u="none" strike="noStrike">
                          <a:solidFill>
                            <a:srgbClr val="000000"/>
                          </a:solidFill>
                          <a:effectLst/>
                          <a:latin typeface="Arial"/>
                          <a:cs typeface="Arial"/>
                        </a:rPr>
                        <a:t>18.2</a:t>
                      </a:r>
                      <a:endParaRPr lang="en-US" sz="160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algn="ctr" rtl="0" fontAlgn="t">
                        <a:spcBef>
                          <a:spcPts val="0"/>
                        </a:spcBef>
                        <a:spcAft>
                          <a:spcPts val="0"/>
                        </a:spcAft>
                      </a:pPr>
                      <a:r>
                        <a:rPr lang="en-US" sz="1600" b="0" i="0" u="none" strike="noStrike">
                          <a:solidFill>
                            <a:srgbClr val="000000"/>
                          </a:solidFill>
                          <a:effectLst/>
                          <a:latin typeface="Arial"/>
                          <a:cs typeface="Arial"/>
                        </a:rPr>
                        <a:t>(H)</a:t>
                      </a:r>
                      <a:endParaRPr lang="en-US" sz="160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algn="ctr" rtl="0" fontAlgn="t">
                        <a:spcBef>
                          <a:spcPts val="0"/>
                        </a:spcBef>
                        <a:spcAft>
                          <a:spcPts val="0"/>
                        </a:spcAft>
                      </a:pPr>
                      <a:r>
                        <a:rPr lang="en-US" sz="1600" b="0" i="0" u="none" strike="noStrike" dirty="0">
                          <a:solidFill>
                            <a:srgbClr val="000000"/>
                          </a:solidFill>
                          <a:effectLst/>
                          <a:latin typeface="Arial"/>
                          <a:cs typeface="Arial"/>
                        </a:rPr>
                        <a:t>%</a:t>
                      </a:r>
                      <a:endParaRPr lang="en-US" sz="1600" dirty="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algn="ctr" rtl="0" fontAlgn="t">
                        <a:spcBef>
                          <a:spcPts val="0"/>
                        </a:spcBef>
                        <a:spcAft>
                          <a:spcPts val="0"/>
                        </a:spcAft>
                      </a:pPr>
                      <a:r>
                        <a:rPr lang="en-US" sz="1600" b="0" i="0" u="none" strike="noStrike" dirty="0">
                          <a:solidFill>
                            <a:srgbClr val="000000"/>
                          </a:solidFill>
                          <a:effectLst/>
                          <a:latin typeface="Arial"/>
                          <a:cs typeface="Arial"/>
                        </a:rPr>
                        <a:t>11.0-15.0</a:t>
                      </a:r>
                      <a:endParaRPr lang="en-US" sz="1600" dirty="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extLst>
                  <a:ext uri="{0D108BD9-81ED-4DB2-BD59-A6C34878D82A}">
                    <a16:rowId xmlns="" xmlns:a16="http://schemas.microsoft.com/office/drawing/2014/main" val="1963749559"/>
                  </a:ext>
                </a:extLst>
              </a:tr>
              <a:tr h="274410">
                <a:tc>
                  <a:txBody>
                    <a:bodyPr/>
                    <a:lstStyle/>
                    <a:p>
                      <a:pPr algn="ctr" rtl="0" fontAlgn="t">
                        <a:spcBef>
                          <a:spcPts val="0"/>
                        </a:spcBef>
                        <a:spcAft>
                          <a:spcPts val="0"/>
                        </a:spcAft>
                      </a:pPr>
                      <a:r>
                        <a:rPr lang="en-US" sz="1600" b="0" i="0" u="none" strike="noStrike">
                          <a:solidFill>
                            <a:srgbClr val="000000"/>
                          </a:solidFill>
                          <a:effectLst/>
                          <a:latin typeface="Arial"/>
                          <a:cs typeface="Arial"/>
                        </a:rPr>
                        <a:t>PLT</a:t>
                      </a:r>
                      <a:endParaRPr lang="en-US" sz="160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algn="ctr" rtl="0" fontAlgn="t">
                        <a:spcBef>
                          <a:spcPts val="0"/>
                        </a:spcBef>
                        <a:spcAft>
                          <a:spcPts val="0"/>
                        </a:spcAft>
                      </a:pPr>
                      <a:r>
                        <a:rPr lang="en-US" sz="1600" b="0" i="0" u="none" strike="noStrike">
                          <a:solidFill>
                            <a:srgbClr val="000000"/>
                          </a:solidFill>
                          <a:effectLst/>
                          <a:latin typeface="Arial"/>
                          <a:cs typeface="Arial"/>
                        </a:rPr>
                        <a:t>240</a:t>
                      </a:r>
                      <a:endParaRPr lang="en-US" sz="160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algn="ctr" rtl="0" fontAlgn="base">
                        <a:spcBef>
                          <a:spcPts val="0"/>
                        </a:spcBef>
                        <a:spcAft>
                          <a:spcPts val="0"/>
                        </a:spcAft>
                      </a:pPr>
                      <a:endParaRPr lang="en-US" sz="1600" b="0" i="0" u="none" strike="noStrike">
                        <a:solidFill>
                          <a:srgbClr val="000000"/>
                        </a:solidFill>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algn="ctr" rtl="0" fontAlgn="t">
                        <a:spcBef>
                          <a:spcPts val="0"/>
                        </a:spcBef>
                        <a:spcAft>
                          <a:spcPts val="0"/>
                        </a:spcAft>
                      </a:pPr>
                      <a:r>
                        <a:rPr lang="en-US" sz="1600" b="0" i="0" u="none" strike="noStrike">
                          <a:solidFill>
                            <a:srgbClr val="000000"/>
                          </a:solidFill>
                          <a:effectLst/>
                          <a:latin typeface="Arial"/>
                          <a:cs typeface="Arial"/>
                        </a:rPr>
                        <a:t>10E3/uL</a:t>
                      </a:r>
                      <a:endParaRPr lang="en-US" sz="160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algn="ctr" rtl="0" fontAlgn="t">
                        <a:spcBef>
                          <a:spcPts val="0"/>
                        </a:spcBef>
                        <a:spcAft>
                          <a:spcPts val="0"/>
                        </a:spcAft>
                      </a:pPr>
                      <a:r>
                        <a:rPr lang="en-US" sz="1600" b="0" i="0" u="none" strike="noStrike">
                          <a:solidFill>
                            <a:srgbClr val="000000"/>
                          </a:solidFill>
                          <a:effectLst/>
                          <a:latin typeface="Arial"/>
                          <a:cs typeface="Arial"/>
                        </a:rPr>
                        <a:t>140-400</a:t>
                      </a:r>
                      <a:endParaRPr lang="en-US" sz="160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extLst>
                  <a:ext uri="{0D108BD9-81ED-4DB2-BD59-A6C34878D82A}">
                    <a16:rowId xmlns="" xmlns:a16="http://schemas.microsoft.com/office/drawing/2014/main" val="582383687"/>
                  </a:ext>
                </a:extLst>
              </a:tr>
              <a:tr h="274410">
                <a:tc>
                  <a:txBody>
                    <a:bodyPr/>
                    <a:lstStyle/>
                    <a:p>
                      <a:pPr algn="ctr" rtl="0" fontAlgn="t">
                        <a:spcBef>
                          <a:spcPts val="0"/>
                        </a:spcBef>
                        <a:spcAft>
                          <a:spcPts val="0"/>
                        </a:spcAft>
                      </a:pPr>
                      <a:r>
                        <a:rPr lang="en-US" sz="1600" b="0" i="0" u="none" strike="noStrike">
                          <a:solidFill>
                            <a:srgbClr val="000000"/>
                          </a:solidFill>
                          <a:effectLst/>
                          <a:latin typeface="Arial"/>
                          <a:cs typeface="Arial"/>
                        </a:rPr>
                        <a:t>MPV</a:t>
                      </a:r>
                      <a:endParaRPr lang="en-US" sz="160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algn="ctr" rtl="0" fontAlgn="t">
                        <a:spcBef>
                          <a:spcPts val="0"/>
                        </a:spcBef>
                        <a:spcAft>
                          <a:spcPts val="0"/>
                        </a:spcAft>
                      </a:pPr>
                      <a:r>
                        <a:rPr lang="en-US" sz="1600" b="0" i="0" u="none" strike="noStrike">
                          <a:solidFill>
                            <a:srgbClr val="000000"/>
                          </a:solidFill>
                          <a:effectLst/>
                          <a:latin typeface="Arial"/>
                          <a:cs typeface="Arial"/>
                        </a:rPr>
                        <a:t>8.6</a:t>
                      </a:r>
                      <a:endParaRPr lang="en-US" sz="160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algn="ctr" rtl="0" fontAlgn="base">
                        <a:spcBef>
                          <a:spcPts val="0"/>
                        </a:spcBef>
                        <a:spcAft>
                          <a:spcPts val="0"/>
                        </a:spcAft>
                      </a:pPr>
                      <a:endParaRPr lang="en-US" sz="1600" b="0" i="0" u="none" strike="noStrike" dirty="0">
                        <a:solidFill>
                          <a:srgbClr val="000000"/>
                        </a:solidFill>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algn="ctr" rtl="0" fontAlgn="t">
                        <a:spcBef>
                          <a:spcPts val="0"/>
                        </a:spcBef>
                        <a:spcAft>
                          <a:spcPts val="0"/>
                        </a:spcAft>
                      </a:pPr>
                      <a:r>
                        <a:rPr lang="en-US" sz="1600" b="0" i="0" u="none" strike="noStrike">
                          <a:solidFill>
                            <a:srgbClr val="000000"/>
                          </a:solidFill>
                          <a:effectLst/>
                          <a:latin typeface="Arial"/>
                          <a:cs typeface="Arial"/>
                        </a:rPr>
                        <a:t>fL</a:t>
                      </a:r>
                      <a:endParaRPr lang="en-US" sz="160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algn="ctr" rtl="0" fontAlgn="t">
                        <a:spcBef>
                          <a:spcPts val="0"/>
                        </a:spcBef>
                        <a:spcAft>
                          <a:spcPts val="0"/>
                        </a:spcAft>
                      </a:pPr>
                      <a:r>
                        <a:rPr lang="en-US" sz="1600" b="0" i="0" u="none" strike="noStrike" dirty="0">
                          <a:solidFill>
                            <a:srgbClr val="000000"/>
                          </a:solidFill>
                          <a:effectLst/>
                          <a:latin typeface="Arial"/>
                          <a:cs typeface="Arial"/>
                        </a:rPr>
                        <a:t>7.5-11.5</a:t>
                      </a:r>
                      <a:endParaRPr lang="en-US" sz="1600" dirty="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extLst>
                  <a:ext uri="{0D108BD9-81ED-4DB2-BD59-A6C34878D82A}">
                    <a16:rowId xmlns="" xmlns:a16="http://schemas.microsoft.com/office/drawing/2014/main" val="1278634275"/>
                  </a:ext>
                </a:extLst>
              </a:tr>
            </a:tbl>
          </a:graphicData>
        </a:graphic>
      </p:graphicFrame>
      <p:graphicFrame>
        <p:nvGraphicFramePr>
          <p:cNvPr id="26" name="Table 25"/>
          <p:cNvGraphicFramePr>
            <a:graphicFrameLocks noGrp="1"/>
          </p:cNvGraphicFramePr>
          <p:nvPr>
            <p:extLst>
              <p:ext uri="{D42A27DB-BD31-4B8C-83A1-F6EECF244321}">
                <p14:modId xmlns:p14="http://schemas.microsoft.com/office/powerpoint/2010/main" val="3939863412"/>
              </p:ext>
            </p:extLst>
          </p:nvPr>
        </p:nvGraphicFramePr>
        <p:xfrm>
          <a:off x="952191" y="20298922"/>
          <a:ext cx="6493174" cy="8630918"/>
        </p:xfrm>
        <a:graphic>
          <a:graphicData uri="http://schemas.openxmlformats.org/drawingml/2006/table">
            <a:tbl>
              <a:tblPr/>
              <a:tblGrid>
                <a:gridCol w="1222177">
                  <a:extLst>
                    <a:ext uri="{9D8B030D-6E8A-4147-A177-3AD203B41FA5}">
                      <a16:colId xmlns="" xmlns:a16="http://schemas.microsoft.com/office/drawing/2014/main" val="2673358271"/>
                    </a:ext>
                  </a:extLst>
                </a:gridCol>
                <a:gridCol w="1422301">
                  <a:extLst>
                    <a:ext uri="{9D8B030D-6E8A-4147-A177-3AD203B41FA5}">
                      <a16:colId xmlns="" xmlns:a16="http://schemas.microsoft.com/office/drawing/2014/main" val="2911030052"/>
                    </a:ext>
                  </a:extLst>
                </a:gridCol>
                <a:gridCol w="1075928">
                  <a:extLst>
                    <a:ext uri="{9D8B030D-6E8A-4147-A177-3AD203B41FA5}">
                      <a16:colId xmlns="" xmlns:a16="http://schemas.microsoft.com/office/drawing/2014/main" val="914037048"/>
                    </a:ext>
                  </a:extLst>
                </a:gridCol>
                <a:gridCol w="1053009">
                  <a:extLst>
                    <a:ext uri="{9D8B030D-6E8A-4147-A177-3AD203B41FA5}">
                      <a16:colId xmlns="" xmlns:a16="http://schemas.microsoft.com/office/drawing/2014/main" val="2756859960"/>
                    </a:ext>
                  </a:extLst>
                </a:gridCol>
                <a:gridCol w="1719759">
                  <a:extLst>
                    <a:ext uri="{9D8B030D-6E8A-4147-A177-3AD203B41FA5}">
                      <a16:colId xmlns="" xmlns:a16="http://schemas.microsoft.com/office/drawing/2014/main" val="2505913200"/>
                    </a:ext>
                  </a:extLst>
                </a:gridCol>
              </a:tblGrid>
              <a:tr h="686658">
                <a:tc>
                  <a:txBody>
                    <a:bodyPr/>
                    <a:lstStyle/>
                    <a:p>
                      <a:pPr rtl="0" fontAlgn="t">
                        <a:spcBef>
                          <a:spcPts val="0"/>
                        </a:spcBef>
                        <a:spcAft>
                          <a:spcPts val="0"/>
                        </a:spcAft>
                      </a:pPr>
                      <a:r>
                        <a:rPr lang="en-US" sz="1600" b="0" i="0" u="none" strike="noStrike" dirty="0">
                          <a:solidFill>
                            <a:srgbClr val="000000"/>
                          </a:solidFill>
                          <a:effectLst/>
                          <a:latin typeface="Arial"/>
                          <a:cs typeface="Arial"/>
                        </a:rPr>
                        <a:t>Cell Type</a:t>
                      </a:r>
                      <a:endParaRPr lang="en-US" sz="1600" dirty="0">
                        <a:effectLst/>
                        <a:latin typeface="Arial"/>
                        <a:cs typeface="Arial"/>
                      </a:endParaRPr>
                    </a:p>
                  </a:txBody>
                  <a:tcPr marL="63500" marR="63500" marT="63500" marB="635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1600" b="0" i="0" u="none" strike="noStrike">
                          <a:solidFill>
                            <a:srgbClr val="000000"/>
                          </a:solidFill>
                          <a:effectLst/>
                          <a:latin typeface="Arial"/>
                          <a:cs typeface="Arial"/>
                        </a:rPr>
                        <a:t>Patient Values</a:t>
                      </a:r>
                      <a:endParaRPr lang="en-US" sz="1600">
                        <a:effectLst/>
                        <a:latin typeface="Arial"/>
                        <a:cs typeface="Arial"/>
                      </a:endParaRPr>
                    </a:p>
                  </a:txBody>
                  <a:tcPr marL="63500" marR="63500" marT="63500" marB="635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1600" b="0" i="0" u="none" strike="noStrike" dirty="0">
                          <a:solidFill>
                            <a:srgbClr val="000000"/>
                          </a:solidFill>
                          <a:effectLst/>
                          <a:latin typeface="Arial"/>
                          <a:cs typeface="Arial"/>
                        </a:rPr>
                        <a:t>Evaluation</a:t>
                      </a:r>
                      <a:endParaRPr lang="en-US" sz="1600" dirty="0">
                        <a:effectLst/>
                        <a:latin typeface="Arial"/>
                        <a:cs typeface="Arial"/>
                      </a:endParaRPr>
                    </a:p>
                  </a:txBody>
                  <a:tcPr marL="63500" marR="63500" marT="63500" marB="635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1600" b="0" i="0" u="none" strike="noStrike">
                          <a:solidFill>
                            <a:srgbClr val="000000"/>
                          </a:solidFill>
                          <a:effectLst/>
                          <a:latin typeface="Arial"/>
                          <a:cs typeface="Arial"/>
                        </a:rPr>
                        <a:t>Units</a:t>
                      </a:r>
                      <a:endParaRPr lang="en-US" sz="1600">
                        <a:effectLst/>
                        <a:latin typeface="Arial"/>
                        <a:cs typeface="Arial"/>
                      </a:endParaRPr>
                    </a:p>
                  </a:txBody>
                  <a:tcPr marL="63500" marR="63500" marT="63500" marB="635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1600" b="0" i="0" u="none" strike="noStrike">
                          <a:solidFill>
                            <a:srgbClr val="000000"/>
                          </a:solidFill>
                          <a:effectLst/>
                          <a:latin typeface="Arial"/>
                          <a:cs typeface="Arial"/>
                        </a:rPr>
                        <a:t>Reference Range</a:t>
                      </a:r>
                      <a:endParaRPr lang="en-US" sz="1600">
                        <a:effectLst/>
                        <a:latin typeface="Arial"/>
                        <a:cs typeface="Arial"/>
                      </a:endParaRPr>
                    </a:p>
                  </a:txBody>
                  <a:tcPr marL="63500" marR="63500" marT="63500" marB="635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FFFFFF"/>
                    </a:solidFill>
                  </a:tcPr>
                </a:tc>
                <a:extLst>
                  <a:ext uri="{0D108BD9-81ED-4DB2-BD59-A6C34878D82A}">
                    <a16:rowId xmlns="" xmlns:a16="http://schemas.microsoft.com/office/drawing/2014/main" val="92388279"/>
                  </a:ext>
                </a:extLst>
              </a:tr>
              <a:tr h="314933">
                <a:tc>
                  <a:txBody>
                    <a:bodyPr/>
                    <a:lstStyle/>
                    <a:p>
                      <a:pPr rtl="0" fontAlgn="t">
                        <a:spcBef>
                          <a:spcPts val="0"/>
                        </a:spcBef>
                        <a:spcAft>
                          <a:spcPts val="0"/>
                        </a:spcAft>
                      </a:pPr>
                      <a:r>
                        <a:rPr lang="en-US" sz="1600" b="0" i="0" u="none" strike="noStrike">
                          <a:solidFill>
                            <a:srgbClr val="000000"/>
                          </a:solidFill>
                          <a:effectLst/>
                          <a:latin typeface="Arial"/>
                          <a:cs typeface="Arial"/>
                        </a:rPr>
                        <a:t>WBC</a:t>
                      </a:r>
                      <a:endParaRPr lang="en-US" sz="160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1600" b="0" i="0" u="none" strike="noStrike">
                          <a:solidFill>
                            <a:srgbClr val="000000"/>
                          </a:solidFill>
                          <a:effectLst/>
                          <a:latin typeface="Arial"/>
                          <a:cs typeface="Arial"/>
                        </a:rPr>
                        <a:t>202.4</a:t>
                      </a:r>
                      <a:endParaRPr lang="en-US" sz="160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1600" b="0" i="0" u="none" strike="noStrike">
                          <a:solidFill>
                            <a:srgbClr val="000000"/>
                          </a:solidFill>
                          <a:effectLst/>
                          <a:latin typeface="Arial"/>
                          <a:cs typeface="Arial"/>
                        </a:rPr>
                        <a:t>(H)</a:t>
                      </a:r>
                      <a:endParaRPr lang="en-US" sz="160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1600" b="0" i="0" u="none" strike="noStrike">
                          <a:solidFill>
                            <a:srgbClr val="000000"/>
                          </a:solidFill>
                          <a:effectLst/>
                          <a:latin typeface="Arial"/>
                          <a:cs typeface="Arial"/>
                        </a:rPr>
                        <a:t>10E3/uL</a:t>
                      </a:r>
                      <a:endParaRPr lang="en-US" sz="160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1600" b="0" i="0" u="none" strike="noStrike">
                          <a:solidFill>
                            <a:srgbClr val="000000"/>
                          </a:solidFill>
                          <a:effectLst/>
                          <a:latin typeface="Arial"/>
                          <a:cs typeface="Arial"/>
                        </a:rPr>
                        <a:t>3.8-10.8</a:t>
                      </a:r>
                      <a:endParaRPr lang="en-US" sz="160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extLst>
                  <a:ext uri="{0D108BD9-81ED-4DB2-BD59-A6C34878D82A}">
                    <a16:rowId xmlns="" xmlns:a16="http://schemas.microsoft.com/office/drawing/2014/main" val="3064964803"/>
                  </a:ext>
                </a:extLst>
              </a:tr>
              <a:tr h="211677">
                <a:tc>
                  <a:txBody>
                    <a:bodyPr/>
                    <a:lstStyle/>
                    <a:p>
                      <a:pPr rtl="0" fontAlgn="t">
                        <a:spcBef>
                          <a:spcPts val="0"/>
                        </a:spcBef>
                        <a:spcAft>
                          <a:spcPts val="0"/>
                        </a:spcAft>
                      </a:pPr>
                      <a:r>
                        <a:rPr lang="en-US" sz="1600" b="0" i="0" u="none" strike="noStrike">
                          <a:solidFill>
                            <a:srgbClr val="000000"/>
                          </a:solidFill>
                          <a:effectLst/>
                          <a:latin typeface="Arial"/>
                          <a:cs typeface="Arial"/>
                        </a:rPr>
                        <a:t>PLT EST</a:t>
                      </a:r>
                      <a:endParaRPr lang="en-US" sz="160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1600" b="0" i="0" u="none" strike="noStrike">
                          <a:solidFill>
                            <a:srgbClr val="000000"/>
                          </a:solidFill>
                          <a:effectLst/>
                          <a:latin typeface="Arial"/>
                          <a:cs typeface="Arial"/>
                        </a:rPr>
                        <a:t>Adequate</a:t>
                      </a:r>
                      <a:endParaRPr lang="en-US" sz="160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rtl="0" fontAlgn="base">
                        <a:spcBef>
                          <a:spcPts val="0"/>
                        </a:spcBef>
                        <a:spcAft>
                          <a:spcPts val="0"/>
                        </a:spcAft>
                      </a:pPr>
                      <a:endParaRPr lang="en-US" sz="1600" b="0" i="0" u="none" strike="noStrike">
                        <a:solidFill>
                          <a:srgbClr val="000000"/>
                        </a:solidFill>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rtl="0" fontAlgn="base">
                        <a:spcBef>
                          <a:spcPts val="0"/>
                        </a:spcBef>
                        <a:spcAft>
                          <a:spcPts val="0"/>
                        </a:spcAft>
                      </a:pPr>
                      <a:endParaRPr lang="en-US" sz="1600" b="0" i="0" u="none" strike="noStrike">
                        <a:solidFill>
                          <a:srgbClr val="000000"/>
                        </a:solidFill>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rtl="0" fontAlgn="base">
                        <a:spcBef>
                          <a:spcPts val="0"/>
                        </a:spcBef>
                        <a:spcAft>
                          <a:spcPts val="0"/>
                        </a:spcAft>
                      </a:pPr>
                      <a:endParaRPr lang="en-US" sz="1600" b="0" i="0" u="none" strike="noStrike">
                        <a:solidFill>
                          <a:srgbClr val="000000"/>
                        </a:solidFill>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extLst>
                  <a:ext uri="{0D108BD9-81ED-4DB2-BD59-A6C34878D82A}">
                    <a16:rowId xmlns="" xmlns:a16="http://schemas.microsoft.com/office/drawing/2014/main" val="2483388416"/>
                  </a:ext>
                </a:extLst>
              </a:tr>
              <a:tr h="211677">
                <a:tc>
                  <a:txBody>
                    <a:bodyPr/>
                    <a:lstStyle/>
                    <a:p>
                      <a:pPr rtl="0" fontAlgn="t">
                        <a:spcBef>
                          <a:spcPts val="0"/>
                        </a:spcBef>
                        <a:spcAft>
                          <a:spcPts val="0"/>
                        </a:spcAft>
                      </a:pPr>
                      <a:r>
                        <a:rPr lang="en-US" sz="1600" b="0" i="0" u="none" strike="noStrike">
                          <a:solidFill>
                            <a:srgbClr val="000000"/>
                          </a:solidFill>
                          <a:effectLst/>
                          <a:latin typeface="Arial"/>
                          <a:cs typeface="Arial"/>
                        </a:rPr>
                        <a:t>BLAST</a:t>
                      </a:r>
                      <a:endParaRPr lang="en-US" sz="160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1600" b="0" i="0" u="none" strike="noStrike">
                          <a:solidFill>
                            <a:srgbClr val="000000"/>
                          </a:solidFill>
                          <a:effectLst/>
                          <a:latin typeface="Arial"/>
                          <a:cs typeface="Arial"/>
                        </a:rPr>
                        <a:t>13.6</a:t>
                      </a:r>
                      <a:endParaRPr lang="en-US" sz="160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1600" b="0" i="0" u="none" strike="noStrike">
                          <a:solidFill>
                            <a:srgbClr val="000000"/>
                          </a:solidFill>
                          <a:effectLst/>
                          <a:latin typeface="Arial"/>
                          <a:cs typeface="Arial"/>
                        </a:rPr>
                        <a:t>(H)</a:t>
                      </a:r>
                      <a:endParaRPr lang="en-US" sz="160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1600" b="0" i="0" u="none" strike="noStrike" dirty="0">
                          <a:solidFill>
                            <a:srgbClr val="000000"/>
                          </a:solidFill>
                          <a:effectLst/>
                          <a:latin typeface="Arial"/>
                          <a:cs typeface="Arial"/>
                        </a:rPr>
                        <a:t>%</a:t>
                      </a:r>
                      <a:endParaRPr lang="en-US" sz="1600" dirty="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1600" b="0" i="0" u="none" strike="noStrike">
                          <a:solidFill>
                            <a:srgbClr val="000000"/>
                          </a:solidFill>
                          <a:effectLst/>
                          <a:latin typeface="Arial"/>
                          <a:cs typeface="Arial"/>
                        </a:rPr>
                        <a:t>0.0-0.0</a:t>
                      </a:r>
                      <a:endParaRPr lang="en-US" sz="160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extLst>
                  <a:ext uri="{0D108BD9-81ED-4DB2-BD59-A6C34878D82A}">
                    <a16:rowId xmlns="" xmlns:a16="http://schemas.microsoft.com/office/drawing/2014/main" val="4116052990"/>
                  </a:ext>
                </a:extLst>
              </a:tr>
              <a:tr h="211677">
                <a:tc>
                  <a:txBody>
                    <a:bodyPr/>
                    <a:lstStyle/>
                    <a:p>
                      <a:pPr rtl="0" fontAlgn="t">
                        <a:spcBef>
                          <a:spcPts val="0"/>
                        </a:spcBef>
                        <a:spcAft>
                          <a:spcPts val="0"/>
                        </a:spcAft>
                      </a:pPr>
                      <a:r>
                        <a:rPr lang="en-US" sz="1600" b="0" i="0" u="none" strike="noStrike" dirty="0">
                          <a:solidFill>
                            <a:srgbClr val="000000"/>
                          </a:solidFill>
                          <a:effectLst/>
                          <a:latin typeface="Arial"/>
                          <a:cs typeface="Arial"/>
                        </a:rPr>
                        <a:t>PRO</a:t>
                      </a:r>
                      <a:endParaRPr lang="en-US" sz="1600" dirty="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1600" b="0" i="0" u="none" strike="noStrike">
                          <a:solidFill>
                            <a:srgbClr val="000000"/>
                          </a:solidFill>
                          <a:effectLst/>
                          <a:latin typeface="Arial"/>
                          <a:cs typeface="Arial"/>
                        </a:rPr>
                        <a:t>10.7</a:t>
                      </a:r>
                      <a:endParaRPr lang="en-US" sz="160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1600" b="0" i="0" u="none" strike="noStrike">
                          <a:solidFill>
                            <a:srgbClr val="000000"/>
                          </a:solidFill>
                          <a:effectLst/>
                          <a:latin typeface="Arial"/>
                          <a:cs typeface="Arial"/>
                        </a:rPr>
                        <a:t>(H)</a:t>
                      </a:r>
                      <a:endParaRPr lang="en-US" sz="160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1600" b="0" i="0" u="none" strike="noStrike">
                          <a:solidFill>
                            <a:srgbClr val="000000"/>
                          </a:solidFill>
                          <a:effectLst/>
                          <a:latin typeface="Arial"/>
                          <a:cs typeface="Arial"/>
                        </a:rPr>
                        <a:t>%</a:t>
                      </a:r>
                      <a:endParaRPr lang="en-US" sz="160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1600" b="0" i="0" u="none" strike="noStrike">
                          <a:solidFill>
                            <a:srgbClr val="000000"/>
                          </a:solidFill>
                          <a:effectLst/>
                          <a:latin typeface="Arial"/>
                          <a:cs typeface="Arial"/>
                        </a:rPr>
                        <a:t>0.0-0.0</a:t>
                      </a:r>
                      <a:endParaRPr lang="en-US" sz="160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extLst>
                  <a:ext uri="{0D108BD9-81ED-4DB2-BD59-A6C34878D82A}">
                    <a16:rowId xmlns="" xmlns:a16="http://schemas.microsoft.com/office/drawing/2014/main" val="2641662625"/>
                  </a:ext>
                </a:extLst>
              </a:tr>
              <a:tr h="211677">
                <a:tc>
                  <a:txBody>
                    <a:bodyPr/>
                    <a:lstStyle/>
                    <a:p>
                      <a:pPr rtl="0" fontAlgn="t">
                        <a:spcBef>
                          <a:spcPts val="0"/>
                        </a:spcBef>
                        <a:spcAft>
                          <a:spcPts val="0"/>
                        </a:spcAft>
                      </a:pPr>
                      <a:r>
                        <a:rPr lang="en-US" sz="1600" b="0" i="0" u="none" strike="noStrike">
                          <a:solidFill>
                            <a:srgbClr val="000000"/>
                          </a:solidFill>
                          <a:effectLst/>
                          <a:latin typeface="Arial"/>
                          <a:cs typeface="Arial"/>
                        </a:rPr>
                        <a:t>MYEL</a:t>
                      </a:r>
                      <a:endParaRPr lang="en-US" sz="160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1600" b="0" i="0" u="none" strike="noStrike">
                          <a:solidFill>
                            <a:srgbClr val="000000"/>
                          </a:solidFill>
                          <a:effectLst/>
                          <a:latin typeface="Arial"/>
                          <a:cs typeface="Arial"/>
                        </a:rPr>
                        <a:t>13.6</a:t>
                      </a:r>
                      <a:endParaRPr lang="en-US" sz="160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1600" b="0" i="0" u="none" strike="noStrike">
                          <a:solidFill>
                            <a:srgbClr val="000000"/>
                          </a:solidFill>
                          <a:effectLst/>
                          <a:latin typeface="Arial"/>
                          <a:cs typeface="Arial"/>
                        </a:rPr>
                        <a:t>(H)</a:t>
                      </a:r>
                      <a:endParaRPr lang="en-US" sz="160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1600" b="0" i="0" u="none" strike="noStrike">
                          <a:solidFill>
                            <a:srgbClr val="000000"/>
                          </a:solidFill>
                          <a:effectLst/>
                          <a:latin typeface="Arial"/>
                          <a:cs typeface="Arial"/>
                        </a:rPr>
                        <a:t>%</a:t>
                      </a:r>
                      <a:endParaRPr lang="en-US" sz="160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1600" b="0" i="0" u="none" strike="noStrike">
                          <a:solidFill>
                            <a:srgbClr val="000000"/>
                          </a:solidFill>
                          <a:effectLst/>
                          <a:latin typeface="Arial"/>
                          <a:cs typeface="Arial"/>
                        </a:rPr>
                        <a:t>0.0-0.0</a:t>
                      </a:r>
                      <a:endParaRPr lang="en-US" sz="160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extLst>
                  <a:ext uri="{0D108BD9-81ED-4DB2-BD59-A6C34878D82A}">
                    <a16:rowId xmlns="" xmlns:a16="http://schemas.microsoft.com/office/drawing/2014/main" val="3038644158"/>
                  </a:ext>
                </a:extLst>
              </a:tr>
              <a:tr h="211677">
                <a:tc>
                  <a:txBody>
                    <a:bodyPr/>
                    <a:lstStyle/>
                    <a:p>
                      <a:pPr rtl="0" fontAlgn="t">
                        <a:spcBef>
                          <a:spcPts val="0"/>
                        </a:spcBef>
                        <a:spcAft>
                          <a:spcPts val="0"/>
                        </a:spcAft>
                      </a:pPr>
                      <a:r>
                        <a:rPr lang="en-US" sz="1600" b="0" i="0" u="none" strike="noStrike">
                          <a:solidFill>
                            <a:srgbClr val="000000"/>
                          </a:solidFill>
                          <a:effectLst/>
                          <a:latin typeface="Arial"/>
                          <a:cs typeface="Arial"/>
                        </a:rPr>
                        <a:t>META</a:t>
                      </a:r>
                      <a:endParaRPr lang="en-US" sz="160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1600" b="0" i="0" u="none" strike="noStrike">
                          <a:solidFill>
                            <a:srgbClr val="000000"/>
                          </a:solidFill>
                          <a:effectLst/>
                          <a:latin typeface="Arial"/>
                          <a:cs typeface="Arial"/>
                        </a:rPr>
                        <a:t>9.7</a:t>
                      </a:r>
                      <a:endParaRPr lang="en-US" sz="160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1600" b="0" i="0" u="none" strike="noStrike">
                          <a:solidFill>
                            <a:srgbClr val="000000"/>
                          </a:solidFill>
                          <a:effectLst/>
                          <a:latin typeface="Arial"/>
                          <a:cs typeface="Arial"/>
                        </a:rPr>
                        <a:t>(H)</a:t>
                      </a:r>
                      <a:endParaRPr lang="en-US" sz="160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1600" b="0" i="0" u="none" strike="noStrike">
                          <a:solidFill>
                            <a:srgbClr val="000000"/>
                          </a:solidFill>
                          <a:effectLst/>
                          <a:latin typeface="Arial"/>
                          <a:cs typeface="Arial"/>
                        </a:rPr>
                        <a:t>%</a:t>
                      </a:r>
                      <a:endParaRPr lang="en-US" sz="160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1600" b="0" i="0" u="none" strike="noStrike">
                          <a:solidFill>
                            <a:srgbClr val="000000"/>
                          </a:solidFill>
                          <a:effectLst/>
                          <a:latin typeface="Arial"/>
                          <a:cs typeface="Arial"/>
                        </a:rPr>
                        <a:t>0.0-0.0</a:t>
                      </a:r>
                      <a:endParaRPr lang="en-US" sz="160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extLst>
                  <a:ext uri="{0D108BD9-81ED-4DB2-BD59-A6C34878D82A}">
                    <a16:rowId xmlns="" xmlns:a16="http://schemas.microsoft.com/office/drawing/2014/main" val="1880802518"/>
                  </a:ext>
                </a:extLst>
              </a:tr>
              <a:tr h="211677">
                <a:tc>
                  <a:txBody>
                    <a:bodyPr/>
                    <a:lstStyle/>
                    <a:p>
                      <a:pPr rtl="0" fontAlgn="t">
                        <a:spcBef>
                          <a:spcPts val="0"/>
                        </a:spcBef>
                        <a:spcAft>
                          <a:spcPts val="0"/>
                        </a:spcAft>
                      </a:pPr>
                      <a:r>
                        <a:rPr lang="en-US" sz="1600" b="0" i="0" u="none" strike="noStrike">
                          <a:solidFill>
                            <a:srgbClr val="000000"/>
                          </a:solidFill>
                          <a:effectLst/>
                          <a:latin typeface="Arial"/>
                          <a:cs typeface="Arial"/>
                        </a:rPr>
                        <a:t>BAND</a:t>
                      </a:r>
                      <a:endParaRPr lang="en-US" sz="160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1600" b="0" i="0" u="none" strike="noStrike">
                          <a:solidFill>
                            <a:srgbClr val="000000"/>
                          </a:solidFill>
                          <a:effectLst/>
                          <a:latin typeface="Arial"/>
                          <a:cs typeface="Arial"/>
                        </a:rPr>
                        <a:t>1.9</a:t>
                      </a:r>
                      <a:endParaRPr lang="en-US" sz="160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rtl="0" fontAlgn="base">
                        <a:spcBef>
                          <a:spcPts val="0"/>
                        </a:spcBef>
                        <a:spcAft>
                          <a:spcPts val="0"/>
                        </a:spcAft>
                      </a:pPr>
                      <a:endParaRPr lang="en-US" sz="1600" b="0" i="0" u="none" strike="noStrike">
                        <a:solidFill>
                          <a:srgbClr val="000000"/>
                        </a:solidFill>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1600" b="0" i="0" u="none" strike="noStrike">
                          <a:solidFill>
                            <a:srgbClr val="000000"/>
                          </a:solidFill>
                          <a:effectLst/>
                          <a:latin typeface="Arial"/>
                          <a:cs typeface="Arial"/>
                        </a:rPr>
                        <a:t>%</a:t>
                      </a:r>
                      <a:endParaRPr lang="en-US" sz="160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1600" b="0" i="0" u="none" strike="noStrike">
                          <a:solidFill>
                            <a:srgbClr val="000000"/>
                          </a:solidFill>
                          <a:effectLst/>
                          <a:latin typeface="Arial"/>
                          <a:cs typeface="Arial"/>
                        </a:rPr>
                        <a:t>0.0-9.0</a:t>
                      </a:r>
                      <a:endParaRPr lang="en-US" sz="160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extLst>
                  <a:ext uri="{0D108BD9-81ED-4DB2-BD59-A6C34878D82A}">
                    <a16:rowId xmlns="" xmlns:a16="http://schemas.microsoft.com/office/drawing/2014/main" val="3463320642"/>
                  </a:ext>
                </a:extLst>
              </a:tr>
              <a:tr h="211677">
                <a:tc>
                  <a:txBody>
                    <a:bodyPr/>
                    <a:lstStyle/>
                    <a:p>
                      <a:pPr rtl="0" fontAlgn="t">
                        <a:spcBef>
                          <a:spcPts val="0"/>
                        </a:spcBef>
                        <a:spcAft>
                          <a:spcPts val="0"/>
                        </a:spcAft>
                      </a:pPr>
                      <a:r>
                        <a:rPr lang="en-US" sz="1600" b="0" i="0" u="none" strike="noStrike">
                          <a:solidFill>
                            <a:srgbClr val="000000"/>
                          </a:solidFill>
                          <a:effectLst/>
                          <a:latin typeface="Arial"/>
                          <a:cs typeface="Arial"/>
                        </a:rPr>
                        <a:t>NEUT</a:t>
                      </a:r>
                      <a:endParaRPr lang="en-US" sz="160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1600" b="0" i="0" u="none" strike="noStrike">
                          <a:solidFill>
                            <a:srgbClr val="000000"/>
                          </a:solidFill>
                          <a:effectLst/>
                          <a:latin typeface="Arial"/>
                          <a:cs typeface="Arial"/>
                        </a:rPr>
                        <a:t>33</a:t>
                      </a:r>
                      <a:endParaRPr lang="en-US" sz="160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1600" b="0" i="0" u="none" strike="noStrike">
                          <a:solidFill>
                            <a:srgbClr val="000000"/>
                          </a:solidFill>
                          <a:effectLst/>
                          <a:latin typeface="Arial"/>
                          <a:cs typeface="Arial"/>
                        </a:rPr>
                        <a:t>(L)</a:t>
                      </a:r>
                      <a:endParaRPr lang="en-US" sz="160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1600" b="0" i="0" u="none" strike="noStrike">
                          <a:solidFill>
                            <a:srgbClr val="000000"/>
                          </a:solidFill>
                          <a:effectLst/>
                          <a:latin typeface="Arial"/>
                          <a:cs typeface="Arial"/>
                        </a:rPr>
                        <a:t>%</a:t>
                      </a:r>
                      <a:endParaRPr lang="en-US" sz="160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1600" b="0" i="0" u="none" strike="noStrike">
                          <a:solidFill>
                            <a:srgbClr val="000000"/>
                          </a:solidFill>
                          <a:effectLst/>
                          <a:latin typeface="Arial"/>
                          <a:cs typeface="Arial"/>
                        </a:rPr>
                        <a:t>40.0-80.0</a:t>
                      </a:r>
                      <a:endParaRPr lang="en-US" sz="160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extLst>
                  <a:ext uri="{0D108BD9-81ED-4DB2-BD59-A6C34878D82A}">
                    <a16:rowId xmlns="" xmlns:a16="http://schemas.microsoft.com/office/drawing/2014/main" val="1882321291"/>
                  </a:ext>
                </a:extLst>
              </a:tr>
              <a:tr h="211677">
                <a:tc>
                  <a:txBody>
                    <a:bodyPr/>
                    <a:lstStyle/>
                    <a:p>
                      <a:pPr rtl="0" fontAlgn="t">
                        <a:spcBef>
                          <a:spcPts val="0"/>
                        </a:spcBef>
                        <a:spcAft>
                          <a:spcPts val="0"/>
                        </a:spcAft>
                      </a:pPr>
                      <a:r>
                        <a:rPr lang="en-US" sz="1600" b="0" i="0" u="none" strike="noStrike">
                          <a:solidFill>
                            <a:srgbClr val="000000"/>
                          </a:solidFill>
                          <a:effectLst/>
                          <a:latin typeface="Arial"/>
                          <a:cs typeface="Arial"/>
                        </a:rPr>
                        <a:t>LYMPH</a:t>
                      </a:r>
                      <a:endParaRPr lang="en-US" sz="160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1600" b="0" i="0" u="none" strike="noStrike">
                          <a:solidFill>
                            <a:srgbClr val="000000"/>
                          </a:solidFill>
                          <a:effectLst/>
                          <a:latin typeface="Arial"/>
                          <a:cs typeface="Arial"/>
                        </a:rPr>
                        <a:t>2.9</a:t>
                      </a:r>
                      <a:endParaRPr lang="en-US" sz="160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1600" b="0" i="0" u="none" strike="noStrike">
                          <a:solidFill>
                            <a:srgbClr val="000000"/>
                          </a:solidFill>
                          <a:effectLst/>
                          <a:latin typeface="Arial"/>
                          <a:cs typeface="Arial"/>
                        </a:rPr>
                        <a:t>(L)</a:t>
                      </a:r>
                      <a:endParaRPr lang="en-US" sz="160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1600" b="0" i="0" u="none" strike="noStrike">
                          <a:solidFill>
                            <a:srgbClr val="000000"/>
                          </a:solidFill>
                          <a:effectLst/>
                          <a:latin typeface="Arial"/>
                          <a:cs typeface="Arial"/>
                        </a:rPr>
                        <a:t>%</a:t>
                      </a:r>
                      <a:endParaRPr lang="en-US" sz="160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1600" b="0" i="0" u="none" strike="noStrike">
                          <a:solidFill>
                            <a:srgbClr val="000000"/>
                          </a:solidFill>
                          <a:effectLst/>
                          <a:latin typeface="Arial"/>
                          <a:cs typeface="Arial"/>
                        </a:rPr>
                        <a:t>15.0-45.0</a:t>
                      </a:r>
                      <a:endParaRPr lang="en-US" sz="160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extLst>
                  <a:ext uri="{0D108BD9-81ED-4DB2-BD59-A6C34878D82A}">
                    <a16:rowId xmlns="" xmlns:a16="http://schemas.microsoft.com/office/drawing/2014/main" val="1928519796"/>
                  </a:ext>
                </a:extLst>
              </a:tr>
              <a:tr h="211677">
                <a:tc>
                  <a:txBody>
                    <a:bodyPr/>
                    <a:lstStyle/>
                    <a:p>
                      <a:pPr rtl="0" fontAlgn="t">
                        <a:spcBef>
                          <a:spcPts val="0"/>
                        </a:spcBef>
                        <a:spcAft>
                          <a:spcPts val="0"/>
                        </a:spcAft>
                      </a:pPr>
                      <a:r>
                        <a:rPr lang="en-US" sz="1600" b="0" i="0" u="none" strike="noStrike">
                          <a:solidFill>
                            <a:srgbClr val="000000"/>
                          </a:solidFill>
                          <a:effectLst/>
                          <a:latin typeface="Arial"/>
                          <a:cs typeface="Arial"/>
                        </a:rPr>
                        <a:t>MONO</a:t>
                      </a:r>
                      <a:endParaRPr lang="en-US" sz="160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1600" b="0" i="0" u="none" strike="noStrike">
                          <a:solidFill>
                            <a:srgbClr val="000000"/>
                          </a:solidFill>
                          <a:effectLst/>
                          <a:latin typeface="Arial"/>
                          <a:cs typeface="Arial"/>
                        </a:rPr>
                        <a:t>0</a:t>
                      </a:r>
                      <a:endParaRPr lang="en-US" sz="160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rtl="0" fontAlgn="base">
                        <a:spcBef>
                          <a:spcPts val="0"/>
                        </a:spcBef>
                        <a:spcAft>
                          <a:spcPts val="0"/>
                        </a:spcAft>
                      </a:pPr>
                      <a:endParaRPr lang="en-US" sz="1600" b="0" i="0" u="none" strike="noStrike">
                        <a:solidFill>
                          <a:srgbClr val="000000"/>
                        </a:solidFill>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1600" b="0" i="0" u="none" strike="noStrike">
                          <a:solidFill>
                            <a:srgbClr val="000000"/>
                          </a:solidFill>
                          <a:effectLst/>
                          <a:latin typeface="Arial"/>
                          <a:cs typeface="Arial"/>
                        </a:rPr>
                        <a:t>%</a:t>
                      </a:r>
                      <a:endParaRPr lang="en-US" sz="160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1600" b="0" i="0" u="none" strike="noStrike">
                          <a:solidFill>
                            <a:srgbClr val="000000"/>
                          </a:solidFill>
                          <a:effectLst/>
                          <a:latin typeface="Arial"/>
                          <a:cs typeface="Arial"/>
                        </a:rPr>
                        <a:t>0.0-12.0</a:t>
                      </a:r>
                      <a:endParaRPr lang="en-US" sz="160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extLst>
                  <a:ext uri="{0D108BD9-81ED-4DB2-BD59-A6C34878D82A}">
                    <a16:rowId xmlns="" xmlns:a16="http://schemas.microsoft.com/office/drawing/2014/main" val="591618596"/>
                  </a:ext>
                </a:extLst>
              </a:tr>
              <a:tr h="211677">
                <a:tc>
                  <a:txBody>
                    <a:bodyPr/>
                    <a:lstStyle/>
                    <a:p>
                      <a:pPr rtl="0" fontAlgn="t">
                        <a:spcBef>
                          <a:spcPts val="0"/>
                        </a:spcBef>
                        <a:spcAft>
                          <a:spcPts val="0"/>
                        </a:spcAft>
                      </a:pPr>
                      <a:r>
                        <a:rPr lang="en-US" sz="1600" b="0" i="0" u="none" strike="noStrike">
                          <a:solidFill>
                            <a:srgbClr val="000000"/>
                          </a:solidFill>
                          <a:effectLst/>
                          <a:latin typeface="Arial"/>
                          <a:cs typeface="Arial"/>
                        </a:rPr>
                        <a:t>EOS</a:t>
                      </a:r>
                      <a:endParaRPr lang="en-US" sz="160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1600" b="0" i="0" u="none" strike="noStrike">
                          <a:solidFill>
                            <a:srgbClr val="000000"/>
                          </a:solidFill>
                          <a:effectLst/>
                          <a:latin typeface="Arial"/>
                          <a:cs typeface="Arial"/>
                        </a:rPr>
                        <a:t>10.7</a:t>
                      </a:r>
                      <a:endParaRPr lang="en-US" sz="160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1600" b="0" i="0" u="none" strike="noStrike">
                          <a:solidFill>
                            <a:srgbClr val="000000"/>
                          </a:solidFill>
                          <a:effectLst/>
                          <a:latin typeface="Arial"/>
                          <a:cs typeface="Arial"/>
                        </a:rPr>
                        <a:t>(H)</a:t>
                      </a:r>
                      <a:endParaRPr lang="en-US" sz="160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1600" b="0" i="0" u="none" strike="noStrike">
                          <a:solidFill>
                            <a:srgbClr val="000000"/>
                          </a:solidFill>
                          <a:effectLst/>
                          <a:latin typeface="Arial"/>
                          <a:cs typeface="Arial"/>
                        </a:rPr>
                        <a:t>%</a:t>
                      </a:r>
                      <a:endParaRPr lang="en-US" sz="160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1600" b="0" i="0" u="none" strike="noStrike">
                          <a:solidFill>
                            <a:srgbClr val="000000"/>
                          </a:solidFill>
                          <a:effectLst/>
                          <a:latin typeface="Arial"/>
                          <a:cs typeface="Arial"/>
                        </a:rPr>
                        <a:t>0.0-8.0</a:t>
                      </a:r>
                      <a:endParaRPr lang="en-US" sz="160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extLst>
                  <a:ext uri="{0D108BD9-81ED-4DB2-BD59-A6C34878D82A}">
                    <a16:rowId xmlns="" xmlns:a16="http://schemas.microsoft.com/office/drawing/2014/main" val="1484771717"/>
                  </a:ext>
                </a:extLst>
              </a:tr>
              <a:tr h="211677">
                <a:tc>
                  <a:txBody>
                    <a:bodyPr/>
                    <a:lstStyle/>
                    <a:p>
                      <a:pPr rtl="0" fontAlgn="t">
                        <a:spcBef>
                          <a:spcPts val="0"/>
                        </a:spcBef>
                        <a:spcAft>
                          <a:spcPts val="0"/>
                        </a:spcAft>
                      </a:pPr>
                      <a:r>
                        <a:rPr lang="en-US" sz="1600" b="0" i="0" u="none" strike="noStrike">
                          <a:solidFill>
                            <a:srgbClr val="000000"/>
                          </a:solidFill>
                          <a:effectLst/>
                          <a:latin typeface="Arial"/>
                          <a:cs typeface="Arial"/>
                        </a:rPr>
                        <a:t>BASO</a:t>
                      </a:r>
                      <a:endParaRPr lang="en-US" sz="160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1600" b="0" i="0" u="none" strike="noStrike">
                          <a:solidFill>
                            <a:srgbClr val="000000"/>
                          </a:solidFill>
                          <a:effectLst/>
                          <a:latin typeface="Arial"/>
                          <a:cs typeface="Arial"/>
                        </a:rPr>
                        <a:t>3.9</a:t>
                      </a:r>
                      <a:endParaRPr lang="en-US" sz="160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1600" b="0" i="0" u="none" strike="noStrike">
                          <a:solidFill>
                            <a:srgbClr val="000000"/>
                          </a:solidFill>
                          <a:effectLst/>
                          <a:latin typeface="Arial"/>
                          <a:cs typeface="Arial"/>
                        </a:rPr>
                        <a:t>(H)</a:t>
                      </a:r>
                      <a:endParaRPr lang="en-US" sz="160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1600" b="0" i="0" u="none" strike="noStrike">
                          <a:solidFill>
                            <a:srgbClr val="000000"/>
                          </a:solidFill>
                          <a:effectLst/>
                          <a:latin typeface="Arial"/>
                          <a:cs typeface="Arial"/>
                        </a:rPr>
                        <a:t>%</a:t>
                      </a:r>
                      <a:endParaRPr lang="en-US" sz="160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1600" b="0" i="0" u="none" strike="noStrike">
                          <a:solidFill>
                            <a:srgbClr val="000000"/>
                          </a:solidFill>
                          <a:effectLst/>
                          <a:latin typeface="Arial"/>
                          <a:cs typeface="Arial"/>
                        </a:rPr>
                        <a:t>0.0-1.0</a:t>
                      </a:r>
                      <a:endParaRPr lang="en-US" sz="160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extLst>
                  <a:ext uri="{0D108BD9-81ED-4DB2-BD59-A6C34878D82A}">
                    <a16:rowId xmlns="" xmlns:a16="http://schemas.microsoft.com/office/drawing/2014/main" val="2635948710"/>
                  </a:ext>
                </a:extLst>
              </a:tr>
              <a:tr h="211677">
                <a:tc>
                  <a:txBody>
                    <a:bodyPr/>
                    <a:lstStyle/>
                    <a:p>
                      <a:pPr rtl="0" fontAlgn="t">
                        <a:spcBef>
                          <a:spcPts val="0"/>
                        </a:spcBef>
                        <a:spcAft>
                          <a:spcPts val="0"/>
                        </a:spcAft>
                      </a:pPr>
                      <a:r>
                        <a:rPr lang="en-US" sz="1600" b="0" i="0" u="none" strike="noStrike">
                          <a:solidFill>
                            <a:srgbClr val="000000"/>
                          </a:solidFill>
                          <a:effectLst/>
                          <a:latin typeface="Arial"/>
                          <a:cs typeface="Arial"/>
                        </a:rPr>
                        <a:t>NRBC</a:t>
                      </a:r>
                      <a:endParaRPr lang="en-US" sz="160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1600" b="0" i="0" u="none" strike="noStrike">
                          <a:solidFill>
                            <a:srgbClr val="000000"/>
                          </a:solidFill>
                          <a:effectLst/>
                          <a:latin typeface="Arial"/>
                          <a:cs typeface="Arial"/>
                        </a:rPr>
                        <a:t>8</a:t>
                      </a:r>
                      <a:endParaRPr lang="en-US" sz="160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1600" b="0" i="0" u="none" strike="noStrike">
                          <a:solidFill>
                            <a:srgbClr val="000000"/>
                          </a:solidFill>
                          <a:effectLst/>
                          <a:latin typeface="Arial"/>
                          <a:cs typeface="Arial"/>
                        </a:rPr>
                        <a:t>(H)</a:t>
                      </a:r>
                      <a:endParaRPr lang="en-US" sz="160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1600" b="0" i="0" u="none" strike="noStrike">
                          <a:solidFill>
                            <a:srgbClr val="000000"/>
                          </a:solidFill>
                          <a:effectLst/>
                          <a:latin typeface="Arial"/>
                          <a:cs typeface="Arial"/>
                        </a:rPr>
                        <a:t>/100 WBC</a:t>
                      </a:r>
                      <a:endParaRPr lang="en-US" sz="160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1600" b="0" i="0" u="none" strike="noStrike">
                          <a:solidFill>
                            <a:srgbClr val="000000"/>
                          </a:solidFill>
                          <a:effectLst/>
                          <a:latin typeface="Arial"/>
                          <a:cs typeface="Arial"/>
                        </a:rPr>
                        <a:t>0-0</a:t>
                      </a:r>
                      <a:endParaRPr lang="en-US" sz="160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extLst>
                  <a:ext uri="{0D108BD9-81ED-4DB2-BD59-A6C34878D82A}">
                    <a16:rowId xmlns="" xmlns:a16="http://schemas.microsoft.com/office/drawing/2014/main" val="3660060801"/>
                  </a:ext>
                </a:extLst>
              </a:tr>
              <a:tr h="397539">
                <a:tc>
                  <a:txBody>
                    <a:bodyPr/>
                    <a:lstStyle/>
                    <a:p>
                      <a:pPr rtl="0" fontAlgn="t">
                        <a:spcBef>
                          <a:spcPts val="0"/>
                        </a:spcBef>
                        <a:spcAft>
                          <a:spcPts val="0"/>
                        </a:spcAft>
                      </a:pPr>
                      <a:r>
                        <a:rPr lang="en-US" sz="1600" b="0" i="0" u="none" strike="noStrike">
                          <a:solidFill>
                            <a:srgbClr val="000000"/>
                          </a:solidFill>
                          <a:effectLst/>
                          <a:latin typeface="Arial"/>
                          <a:cs typeface="Arial"/>
                        </a:rPr>
                        <a:t>ABS NEUT</a:t>
                      </a:r>
                      <a:endParaRPr lang="en-US" sz="160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1600" b="0" i="0" u="none" strike="noStrike">
                          <a:solidFill>
                            <a:srgbClr val="000000"/>
                          </a:solidFill>
                          <a:effectLst/>
                          <a:latin typeface="Arial"/>
                          <a:cs typeface="Arial"/>
                        </a:rPr>
                        <a:t>66792</a:t>
                      </a:r>
                      <a:endParaRPr lang="en-US" sz="160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1600" b="0" i="0" u="none" strike="noStrike">
                          <a:solidFill>
                            <a:srgbClr val="000000"/>
                          </a:solidFill>
                          <a:effectLst/>
                          <a:latin typeface="Arial"/>
                          <a:cs typeface="Arial"/>
                        </a:rPr>
                        <a:t>(H)</a:t>
                      </a:r>
                      <a:endParaRPr lang="en-US" sz="160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1600" b="0" i="0" u="none" strike="noStrike">
                          <a:solidFill>
                            <a:srgbClr val="000000"/>
                          </a:solidFill>
                          <a:effectLst/>
                          <a:latin typeface="Arial"/>
                          <a:cs typeface="Arial"/>
                        </a:rPr>
                        <a:t>/uL</a:t>
                      </a:r>
                      <a:endParaRPr lang="en-US" sz="160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1600" b="0" i="0" u="none" strike="noStrike">
                          <a:solidFill>
                            <a:srgbClr val="000000"/>
                          </a:solidFill>
                          <a:effectLst/>
                          <a:latin typeface="Arial"/>
                          <a:cs typeface="Arial"/>
                        </a:rPr>
                        <a:t>1500-7800</a:t>
                      </a:r>
                      <a:endParaRPr lang="en-US" sz="160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extLst>
                  <a:ext uri="{0D108BD9-81ED-4DB2-BD59-A6C34878D82A}">
                    <a16:rowId xmlns="" xmlns:a16="http://schemas.microsoft.com/office/drawing/2014/main" val="1551600151"/>
                  </a:ext>
                </a:extLst>
              </a:tr>
              <a:tr h="397539">
                <a:tc>
                  <a:txBody>
                    <a:bodyPr/>
                    <a:lstStyle/>
                    <a:p>
                      <a:pPr rtl="0" fontAlgn="t">
                        <a:spcBef>
                          <a:spcPts val="0"/>
                        </a:spcBef>
                        <a:spcAft>
                          <a:spcPts val="0"/>
                        </a:spcAft>
                      </a:pPr>
                      <a:r>
                        <a:rPr lang="en-US" sz="1600" b="0" i="0" u="none" strike="noStrike">
                          <a:solidFill>
                            <a:srgbClr val="000000"/>
                          </a:solidFill>
                          <a:effectLst/>
                          <a:latin typeface="Arial"/>
                          <a:cs typeface="Arial"/>
                        </a:rPr>
                        <a:t>ABS BAND</a:t>
                      </a:r>
                      <a:endParaRPr lang="en-US" sz="160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1600" b="0" i="0" u="none" strike="noStrike">
                          <a:solidFill>
                            <a:srgbClr val="000000"/>
                          </a:solidFill>
                          <a:effectLst/>
                          <a:latin typeface="Arial"/>
                          <a:cs typeface="Arial"/>
                        </a:rPr>
                        <a:t>3846</a:t>
                      </a:r>
                      <a:endParaRPr lang="en-US" sz="160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1600" b="0" i="0" u="none" strike="noStrike">
                          <a:solidFill>
                            <a:srgbClr val="000000"/>
                          </a:solidFill>
                          <a:effectLst/>
                          <a:latin typeface="Arial"/>
                          <a:cs typeface="Arial"/>
                        </a:rPr>
                        <a:t>(H)</a:t>
                      </a:r>
                      <a:endParaRPr lang="en-US" sz="160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1600" b="0" i="0" u="none" strike="noStrike">
                          <a:solidFill>
                            <a:srgbClr val="000000"/>
                          </a:solidFill>
                          <a:effectLst/>
                          <a:latin typeface="Arial"/>
                          <a:cs typeface="Arial"/>
                        </a:rPr>
                        <a:t>/uL</a:t>
                      </a:r>
                      <a:endParaRPr lang="en-US" sz="160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1600" b="0" i="0" u="none" strike="noStrike">
                          <a:solidFill>
                            <a:srgbClr val="000000"/>
                          </a:solidFill>
                          <a:effectLst/>
                          <a:latin typeface="Arial"/>
                          <a:cs typeface="Arial"/>
                        </a:rPr>
                        <a:t>0-750</a:t>
                      </a:r>
                      <a:endParaRPr lang="en-US" sz="160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extLst>
                  <a:ext uri="{0D108BD9-81ED-4DB2-BD59-A6C34878D82A}">
                    <a16:rowId xmlns="" xmlns:a16="http://schemas.microsoft.com/office/drawing/2014/main" val="3916509177"/>
                  </a:ext>
                </a:extLst>
              </a:tr>
              <a:tr h="397539">
                <a:tc>
                  <a:txBody>
                    <a:bodyPr/>
                    <a:lstStyle/>
                    <a:p>
                      <a:pPr rtl="0" fontAlgn="t">
                        <a:spcBef>
                          <a:spcPts val="0"/>
                        </a:spcBef>
                        <a:spcAft>
                          <a:spcPts val="0"/>
                        </a:spcAft>
                      </a:pPr>
                      <a:r>
                        <a:rPr lang="en-US" sz="1600" b="0" i="0" u="none" strike="noStrike">
                          <a:solidFill>
                            <a:srgbClr val="000000"/>
                          </a:solidFill>
                          <a:effectLst/>
                          <a:latin typeface="Arial"/>
                          <a:cs typeface="Arial"/>
                        </a:rPr>
                        <a:t>ABS META</a:t>
                      </a:r>
                      <a:endParaRPr lang="en-US" sz="160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1600" b="0" i="0" u="none" strike="noStrike">
                          <a:solidFill>
                            <a:srgbClr val="000000"/>
                          </a:solidFill>
                          <a:effectLst/>
                          <a:latin typeface="Arial"/>
                          <a:cs typeface="Arial"/>
                        </a:rPr>
                        <a:t>19633</a:t>
                      </a:r>
                      <a:endParaRPr lang="en-US" sz="160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1600" b="0" i="0" u="none" strike="noStrike">
                          <a:solidFill>
                            <a:srgbClr val="000000"/>
                          </a:solidFill>
                          <a:effectLst/>
                          <a:latin typeface="Arial"/>
                          <a:cs typeface="Arial"/>
                        </a:rPr>
                        <a:t>(H)</a:t>
                      </a:r>
                      <a:endParaRPr lang="en-US" sz="160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1600" b="0" i="0" u="none" strike="noStrike">
                          <a:solidFill>
                            <a:srgbClr val="000000"/>
                          </a:solidFill>
                          <a:effectLst/>
                          <a:latin typeface="Arial"/>
                          <a:cs typeface="Arial"/>
                        </a:rPr>
                        <a:t>/uL</a:t>
                      </a:r>
                      <a:endParaRPr lang="en-US" sz="160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1600" b="0" i="0" u="none" strike="noStrike">
                          <a:solidFill>
                            <a:srgbClr val="000000"/>
                          </a:solidFill>
                          <a:effectLst/>
                          <a:latin typeface="Arial"/>
                          <a:cs typeface="Arial"/>
                        </a:rPr>
                        <a:t>0-0</a:t>
                      </a:r>
                      <a:endParaRPr lang="en-US" sz="160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extLst>
                  <a:ext uri="{0D108BD9-81ED-4DB2-BD59-A6C34878D82A}">
                    <a16:rowId xmlns="" xmlns:a16="http://schemas.microsoft.com/office/drawing/2014/main" val="3445578157"/>
                  </a:ext>
                </a:extLst>
              </a:tr>
              <a:tr h="397539">
                <a:tc>
                  <a:txBody>
                    <a:bodyPr/>
                    <a:lstStyle/>
                    <a:p>
                      <a:pPr rtl="0" fontAlgn="t">
                        <a:spcBef>
                          <a:spcPts val="0"/>
                        </a:spcBef>
                        <a:spcAft>
                          <a:spcPts val="0"/>
                        </a:spcAft>
                      </a:pPr>
                      <a:r>
                        <a:rPr lang="en-US" sz="1600" b="0" i="0" u="none" strike="noStrike">
                          <a:solidFill>
                            <a:srgbClr val="000000"/>
                          </a:solidFill>
                          <a:effectLst/>
                          <a:latin typeface="Arial"/>
                          <a:cs typeface="Arial"/>
                        </a:rPr>
                        <a:t>ABS MYEL</a:t>
                      </a:r>
                      <a:endParaRPr lang="en-US" sz="160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1600" b="0" i="0" u="none" strike="noStrike">
                          <a:solidFill>
                            <a:srgbClr val="000000"/>
                          </a:solidFill>
                          <a:effectLst/>
                          <a:latin typeface="Arial"/>
                          <a:cs typeface="Arial"/>
                        </a:rPr>
                        <a:t>27526</a:t>
                      </a:r>
                      <a:endParaRPr lang="en-US" sz="160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1600" b="0" i="0" u="none" strike="noStrike">
                          <a:solidFill>
                            <a:srgbClr val="000000"/>
                          </a:solidFill>
                          <a:effectLst/>
                          <a:latin typeface="Arial"/>
                          <a:cs typeface="Arial"/>
                        </a:rPr>
                        <a:t>(H)</a:t>
                      </a:r>
                      <a:endParaRPr lang="en-US" sz="160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1600" b="0" i="0" u="none" strike="noStrike">
                          <a:solidFill>
                            <a:srgbClr val="000000"/>
                          </a:solidFill>
                          <a:effectLst/>
                          <a:latin typeface="Arial"/>
                          <a:cs typeface="Arial"/>
                        </a:rPr>
                        <a:t>/uL</a:t>
                      </a:r>
                      <a:endParaRPr lang="en-US" sz="160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1600" b="0" i="0" u="none" strike="noStrike">
                          <a:solidFill>
                            <a:srgbClr val="000000"/>
                          </a:solidFill>
                          <a:effectLst/>
                          <a:latin typeface="Arial"/>
                          <a:cs typeface="Arial"/>
                        </a:rPr>
                        <a:t>0-0</a:t>
                      </a:r>
                      <a:endParaRPr lang="en-US" sz="160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extLst>
                  <a:ext uri="{0D108BD9-81ED-4DB2-BD59-A6C34878D82A}">
                    <a16:rowId xmlns="" xmlns:a16="http://schemas.microsoft.com/office/drawing/2014/main" val="675374306"/>
                  </a:ext>
                </a:extLst>
              </a:tr>
              <a:tr h="211677">
                <a:tc>
                  <a:txBody>
                    <a:bodyPr/>
                    <a:lstStyle/>
                    <a:p>
                      <a:pPr rtl="0" fontAlgn="t">
                        <a:spcBef>
                          <a:spcPts val="0"/>
                        </a:spcBef>
                        <a:spcAft>
                          <a:spcPts val="0"/>
                        </a:spcAft>
                      </a:pPr>
                      <a:r>
                        <a:rPr lang="en-US" sz="1600" b="0" i="0" u="none" strike="noStrike">
                          <a:solidFill>
                            <a:srgbClr val="000000"/>
                          </a:solidFill>
                          <a:effectLst/>
                          <a:latin typeface="Arial"/>
                          <a:cs typeface="Arial"/>
                        </a:rPr>
                        <a:t>ABS PRO</a:t>
                      </a:r>
                      <a:endParaRPr lang="en-US" sz="160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1600" b="0" i="0" u="none" strike="noStrike">
                          <a:solidFill>
                            <a:srgbClr val="000000"/>
                          </a:solidFill>
                          <a:effectLst/>
                          <a:latin typeface="Arial"/>
                          <a:cs typeface="Arial"/>
                        </a:rPr>
                        <a:t>21657</a:t>
                      </a:r>
                      <a:endParaRPr lang="en-US" sz="160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1600" b="0" i="0" u="none" strike="noStrike">
                          <a:solidFill>
                            <a:srgbClr val="000000"/>
                          </a:solidFill>
                          <a:effectLst/>
                          <a:latin typeface="Arial"/>
                          <a:cs typeface="Arial"/>
                        </a:rPr>
                        <a:t>(H)</a:t>
                      </a:r>
                      <a:endParaRPr lang="en-US" sz="160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1600" b="0" i="0" u="none" strike="noStrike">
                          <a:solidFill>
                            <a:srgbClr val="000000"/>
                          </a:solidFill>
                          <a:effectLst/>
                          <a:latin typeface="Arial"/>
                          <a:cs typeface="Arial"/>
                        </a:rPr>
                        <a:t>/uL</a:t>
                      </a:r>
                      <a:endParaRPr lang="en-US" sz="160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1600" b="0" i="0" u="none" strike="noStrike">
                          <a:solidFill>
                            <a:srgbClr val="000000"/>
                          </a:solidFill>
                          <a:effectLst/>
                          <a:latin typeface="Arial"/>
                          <a:cs typeface="Arial"/>
                        </a:rPr>
                        <a:t>0-0</a:t>
                      </a:r>
                      <a:endParaRPr lang="en-US" sz="160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extLst>
                  <a:ext uri="{0D108BD9-81ED-4DB2-BD59-A6C34878D82A}">
                    <a16:rowId xmlns="" xmlns:a16="http://schemas.microsoft.com/office/drawing/2014/main" val="1930501943"/>
                  </a:ext>
                </a:extLst>
              </a:tr>
              <a:tr h="397539">
                <a:tc>
                  <a:txBody>
                    <a:bodyPr/>
                    <a:lstStyle/>
                    <a:p>
                      <a:pPr rtl="0" fontAlgn="t">
                        <a:spcBef>
                          <a:spcPts val="0"/>
                        </a:spcBef>
                        <a:spcAft>
                          <a:spcPts val="0"/>
                        </a:spcAft>
                      </a:pPr>
                      <a:r>
                        <a:rPr lang="en-US" sz="1600" b="0" i="0" u="none" strike="noStrike">
                          <a:solidFill>
                            <a:srgbClr val="000000"/>
                          </a:solidFill>
                          <a:effectLst/>
                          <a:latin typeface="Arial"/>
                          <a:cs typeface="Arial"/>
                        </a:rPr>
                        <a:t>ABS BLAS</a:t>
                      </a:r>
                      <a:endParaRPr lang="en-US" sz="160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1600" b="0" i="0" u="none" strike="noStrike">
                          <a:solidFill>
                            <a:srgbClr val="000000"/>
                          </a:solidFill>
                          <a:effectLst/>
                          <a:latin typeface="Arial"/>
                          <a:cs typeface="Arial"/>
                        </a:rPr>
                        <a:t>27526</a:t>
                      </a:r>
                      <a:endParaRPr lang="en-US" sz="160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1600" b="0" i="0" u="none" strike="noStrike">
                          <a:solidFill>
                            <a:srgbClr val="000000"/>
                          </a:solidFill>
                          <a:effectLst/>
                          <a:latin typeface="Arial"/>
                          <a:cs typeface="Arial"/>
                        </a:rPr>
                        <a:t>(H)</a:t>
                      </a:r>
                      <a:endParaRPr lang="en-US" sz="160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1600" b="0" i="0" u="none" strike="noStrike">
                          <a:solidFill>
                            <a:srgbClr val="000000"/>
                          </a:solidFill>
                          <a:effectLst/>
                          <a:latin typeface="Arial"/>
                          <a:cs typeface="Arial"/>
                        </a:rPr>
                        <a:t>/uL</a:t>
                      </a:r>
                      <a:endParaRPr lang="en-US" sz="160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1600" b="0" i="0" u="none" strike="noStrike">
                          <a:solidFill>
                            <a:srgbClr val="000000"/>
                          </a:solidFill>
                          <a:effectLst/>
                          <a:latin typeface="Arial"/>
                          <a:cs typeface="Arial"/>
                        </a:rPr>
                        <a:t>0-0</a:t>
                      </a:r>
                      <a:endParaRPr lang="en-US" sz="160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extLst>
                  <a:ext uri="{0D108BD9-81ED-4DB2-BD59-A6C34878D82A}">
                    <a16:rowId xmlns="" xmlns:a16="http://schemas.microsoft.com/office/drawing/2014/main" val="2441956631"/>
                  </a:ext>
                </a:extLst>
              </a:tr>
              <a:tr h="397539">
                <a:tc>
                  <a:txBody>
                    <a:bodyPr/>
                    <a:lstStyle/>
                    <a:p>
                      <a:pPr rtl="0" fontAlgn="t">
                        <a:spcBef>
                          <a:spcPts val="0"/>
                        </a:spcBef>
                        <a:spcAft>
                          <a:spcPts val="0"/>
                        </a:spcAft>
                      </a:pPr>
                      <a:r>
                        <a:rPr lang="en-US" sz="1600" b="0" i="0" u="none" strike="noStrike">
                          <a:solidFill>
                            <a:srgbClr val="000000"/>
                          </a:solidFill>
                          <a:effectLst/>
                          <a:latin typeface="Arial"/>
                          <a:cs typeface="Arial"/>
                        </a:rPr>
                        <a:t>ABS LYMP</a:t>
                      </a:r>
                      <a:endParaRPr lang="en-US" sz="160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1600" b="0" i="0" u="none" strike="noStrike">
                          <a:solidFill>
                            <a:srgbClr val="000000"/>
                          </a:solidFill>
                          <a:effectLst/>
                          <a:latin typeface="Arial"/>
                          <a:cs typeface="Arial"/>
                        </a:rPr>
                        <a:t>5870</a:t>
                      </a:r>
                      <a:endParaRPr lang="en-US" sz="160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1600" b="0" i="0" u="none" strike="noStrike">
                          <a:solidFill>
                            <a:srgbClr val="000000"/>
                          </a:solidFill>
                          <a:effectLst/>
                          <a:latin typeface="Arial"/>
                          <a:cs typeface="Arial"/>
                        </a:rPr>
                        <a:t>(H)</a:t>
                      </a:r>
                      <a:endParaRPr lang="en-US" sz="160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1600" b="0" i="0" u="none" strike="noStrike">
                          <a:solidFill>
                            <a:srgbClr val="000000"/>
                          </a:solidFill>
                          <a:effectLst/>
                          <a:latin typeface="Arial"/>
                          <a:cs typeface="Arial"/>
                        </a:rPr>
                        <a:t>/uL</a:t>
                      </a:r>
                      <a:endParaRPr lang="en-US" sz="160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1600" b="0" i="0" u="none" strike="noStrike">
                          <a:solidFill>
                            <a:srgbClr val="000000"/>
                          </a:solidFill>
                          <a:effectLst/>
                          <a:latin typeface="Arial"/>
                          <a:cs typeface="Arial"/>
                        </a:rPr>
                        <a:t>850-3900</a:t>
                      </a:r>
                      <a:endParaRPr lang="en-US" sz="160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extLst>
                  <a:ext uri="{0D108BD9-81ED-4DB2-BD59-A6C34878D82A}">
                    <a16:rowId xmlns="" xmlns:a16="http://schemas.microsoft.com/office/drawing/2014/main" val="4242982518"/>
                  </a:ext>
                </a:extLst>
              </a:tr>
              <a:tr h="397539">
                <a:tc>
                  <a:txBody>
                    <a:bodyPr/>
                    <a:lstStyle/>
                    <a:p>
                      <a:pPr rtl="0" fontAlgn="t">
                        <a:spcBef>
                          <a:spcPts val="0"/>
                        </a:spcBef>
                        <a:spcAft>
                          <a:spcPts val="0"/>
                        </a:spcAft>
                      </a:pPr>
                      <a:r>
                        <a:rPr lang="en-US" sz="1600" b="0" i="0" u="none" strike="noStrike">
                          <a:solidFill>
                            <a:srgbClr val="000000"/>
                          </a:solidFill>
                          <a:effectLst/>
                          <a:latin typeface="Arial"/>
                          <a:cs typeface="Arial"/>
                        </a:rPr>
                        <a:t>ABS MONO</a:t>
                      </a:r>
                      <a:endParaRPr lang="en-US" sz="160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1600" b="0" i="0" u="none" strike="noStrike">
                          <a:solidFill>
                            <a:srgbClr val="000000"/>
                          </a:solidFill>
                          <a:effectLst/>
                          <a:latin typeface="Arial"/>
                          <a:cs typeface="Arial"/>
                        </a:rPr>
                        <a:t>0</a:t>
                      </a:r>
                      <a:endParaRPr lang="en-US" sz="160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1600" b="0" i="0" u="none" strike="noStrike">
                          <a:solidFill>
                            <a:srgbClr val="000000"/>
                          </a:solidFill>
                          <a:effectLst/>
                          <a:latin typeface="Arial"/>
                          <a:cs typeface="Arial"/>
                        </a:rPr>
                        <a:t>(L)</a:t>
                      </a:r>
                      <a:endParaRPr lang="en-US" sz="160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1600" b="0" i="0" u="none" strike="noStrike">
                          <a:solidFill>
                            <a:srgbClr val="000000"/>
                          </a:solidFill>
                          <a:effectLst/>
                          <a:latin typeface="Arial"/>
                          <a:cs typeface="Arial"/>
                        </a:rPr>
                        <a:t>/uL</a:t>
                      </a:r>
                      <a:endParaRPr lang="en-US" sz="160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1600" b="0" i="0" u="none" strike="noStrike">
                          <a:solidFill>
                            <a:srgbClr val="000000"/>
                          </a:solidFill>
                          <a:effectLst/>
                          <a:latin typeface="Arial"/>
                          <a:cs typeface="Arial"/>
                        </a:rPr>
                        <a:t>200-950</a:t>
                      </a:r>
                      <a:endParaRPr lang="en-US" sz="160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extLst>
                  <a:ext uri="{0D108BD9-81ED-4DB2-BD59-A6C34878D82A}">
                    <a16:rowId xmlns="" xmlns:a16="http://schemas.microsoft.com/office/drawing/2014/main" val="897051220"/>
                  </a:ext>
                </a:extLst>
              </a:tr>
              <a:tr h="211677">
                <a:tc>
                  <a:txBody>
                    <a:bodyPr/>
                    <a:lstStyle/>
                    <a:p>
                      <a:pPr rtl="0" fontAlgn="t">
                        <a:spcBef>
                          <a:spcPts val="0"/>
                        </a:spcBef>
                        <a:spcAft>
                          <a:spcPts val="0"/>
                        </a:spcAft>
                      </a:pPr>
                      <a:r>
                        <a:rPr lang="en-US" sz="1600" b="0" i="0" u="none" strike="noStrike">
                          <a:solidFill>
                            <a:srgbClr val="000000"/>
                          </a:solidFill>
                          <a:effectLst/>
                          <a:latin typeface="Arial"/>
                          <a:cs typeface="Arial"/>
                        </a:rPr>
                        <a:t>ABS EOS</a:t>
                      </a:r>
                      <a:endParaRPr lang="en-US" sz="160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1600" b="0" i="0" u="none" strike="noStrike">
                          <a:solidFill>
                            <a:srgbClr val="000000"/>
                          </a:solidFill>
                          <a:effectLst/>
                          <a:latin typeface="Arial"/>
                          <a:cs typeface="Arial"/>
                        </a:rPr>
                        <a:t>21657</a:t>
                      </a:r>
                      <a:endParaRPr lang="en-US" sz="160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1600" b="0" i="0" u="none" strike="noStrike">
                          <a:solidFill>
                            <a:srgbClr val="000000"/>
                          </a:solidFill>
                          <a:effectLst/>
                          <a:latin typeface="Arial"/>
                          <a:cs typeface="Arial"/>
                        </a:rPr>
                        <a:t>(H)</a:t>
                      </a:r>
                      <a:endParaRPr lang="en-US" sz="160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1600" b="0" i="0" u="none" strike="noStrike">
                          <a:solidFill>
                            <a:srgbClr val="000000"/>
                          </a:solidFill>
                          <a:effectLst/>
                          <a:latin typeface="Arial"/>
                          <a:cs typeface="Arial"/>
                        </a:rPr>
                        <a:t>/uL</a:t>
                      </a:r>
                      <a:endParaRPr lang="en-US" sz="160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1600" b="0" i="0" u="none" strike="noStrike">
                          <a:solidFill>
                            <a:srgbClr val="000000"/>
                          </a:solidFill>
                          <a:effectLst/>
                          <a:latin typeface="Arial"/>
                          <a:cs typeface="Arial"/>
                        </a:rPr>
                        <a:t>15-500</a:t>
                      </a:r>
                      <a:endParaRPr lang="en-US" sz="160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extLst>
                  <a:ext uri="{0D108BD9-81ED-4DB2-BD59-A6C34878D82A}">
                    <a16:rowId xmlns="" xmlns:a16="http://schemas.microsoft.com/office/drawing/2014/main" val="3373997270"/>
                  </a:ext>
                </a:extLst>
              </a:tr>
              <a:tr h="397539">
                <a:tc>
                  <a:txBody>
                    <a:bodyPr/>
                    <a:lstStyle/>
                    <a:p>
                      <a:pPr rtl="0" fontAlgn="t">
                        <a:spcBef>
                          <a:spcPts val="0"/>
                        </a:spcBef>
                        <a:spcAft>
                          <a:spcPts val="0"/>
                        </a:spcAft>
                      </a:pPr>
                      <a:r>
                        <a:rPr lang="en-US" sz="1600" b="0" i="0" u="none" strike="noStrike">
                          <a:solidFill>
                            <a:srgbClr val="000000"/>
                          </a:solidFill>
                          <a:effectLst/>
                          <a:latin typeface="Arial"/>
                          <a:cs typeface="Arial"/>
                        </a:rPr>
                        <a:t>ABS BASO</a:t>
                      </a:r>
                      <a:endParaRPr lang="en-US" sz="160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1600" b="0" i="0" u="none" strike="noStrike">
                          <a:solidFill>
                            <a:srgbClr val="000000"/>
                          </a:solidFill>
                          <a:effectLst/>
                          <a:latin typeface="Arial"/>
                          <a:cs typeface="Arial"/>
                        </a:rPr>
                        <a:t>7894</a:t>
                      </a:r>
                      <a:endParaRPr lang="en-US" sz="160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1600" b="0" i="0" u="none" strike="noStrike">
                          <a:solidFill>
                            <a:srgbClr val="000000"/>
                          </a:solidFill>
                          <a:effectLst/>
                          <a:latin typeface="Arial"/>
                          <a:cs typeface="Arial"/>
                        </a:rPr>
                        <a:t>(H)</a:t>
                      </a:r>
                      <a:endParaRPr lang="en-US" sz="160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1600" b="0" i="0" u="none" strike="noStrike">
                          <a:solidFill>
                            <a:srgbClr val="000000"/>
                          </a:solidFill>
                          <a:effectLst/>
                          <a:latin typeface="Arial"/>
                          <a:cs typeface="Arial"/>
                        </a:rPr>
                        <a:t>/uL</a:t>
                      </a:r>
                      <a:endParaRPr lang="en-US" sz="160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1600" b="0" i="0" u="none" strike="noStrike">
                          <a:solidFill>
                            <a:srgbClr val="000000"/>
                          </a:solidFill>
                          <a:effectLst/>
                          <a:latin typeface="Arial"/>
                          <a:cs typeface="Arial"/>
                        </a:rPr>
                        <a:t>0-200</a:t>
                      </a:r>
                      <a:endParaRPr lang="en-US" sz="160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extLst>
                  <a:ext uri="{0D108BD9-81ED-4DB2-BD59-A6C34878D82A}">
                    <a16:rowId xmlns="" xmlns:a16="http://schemas.microsoft.com/office/drawing/2014/main" val="1276303657"/>
                  </a:ext>
                </a:extLst>
              </a:tr>
              <a:tr h="211677">
                <a:tc>
                  <a:txBody>
                    <a:bodyPr/>
                    <a:lstStyle/>
                    <a:p>
                      <a:pPr rtl="0" fontAlgn="t">
                        <a:spcBef>
                          <a:spcPts val="0"/>
                        </a:spcBef>
                        <a:spcAft>
                          <a:spcPts val="0"/>
                        </a:spcAft>
                      </a:pPr>
                      <a:r>
                        <a:rPr lang="en-US" sz="1600" b="0" i="0" u="none" strike="noStrike" dirty="0">
                          <a:solidFill>
                            <a:srgbClr val="000000"/>
                          </a:solidFill>
                          <a:effectLst/>
                          <a:latin typeface="Arial"/>
                          <a:cs typeface="Arial"/>
                        </a:rPr>
                        <a:t>RBCM</a:t>
                      </a:r>
                      <a:endParaRPr lang="en-US" sz="1600" dirty="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1600" b="0" i="0" u="none" strike="noStrike">
                          <a:solidFill>
                            <a:srgbClr val="000000"/>
                          </a:solidFill>
                          <a:effectLst/>
                          <a:latin typeface="Arial"/>
                          <a:cs typeface="Arial"/>
                        </a:rPr>
                        <a:t>Normal</a:t>
                      </a:r>
                      <a:endParaRPr lang="en-US" sz="160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rtl="0" fontAlgn="base">
                        <a:spcBef>
                          <a:spcPts val="0"/>
                        </a:spcBef>
                        <a:spcAft>
                          <a:spcPts val="0"/>
                        </a:spcAft>
                      </a:pPr>
                      <a:endParaRPr lang="en-US" sz="1600" b="0" i="0" u="none" strike="noStrike">
                        <a:solidFill>
                          <a:srgbClr val="000000"/>
                        </a:solidFill>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rtl="0" fontAlgn="base">
                        <a:spcBef>
                          <a:spcPts val="0"/>
                        </a:spcBef>
                        <a:spcAft>
                          <a:spcPts val="0"/>
                        </a:spcAft>
                      </a:pPr>
                      <a:endParaRPr lang="en-US" sz="1600" b="0" i="0" u="none" strike="noStrike">
                        <a:solidFill>
                          <a:srgbClr val="000000"/>
                        </a:solidFill>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rtl="0" fontAlgn="base">
                        <a:spcBef>
                          <a:spcPts val="0"/>
                        </a:spcBef>
                        <a:spcAft>
                          <a:spcPts val="0"/>
                        </a:spcAft>
                      </a:pPr>
                      <a:endParaRPr lang="en-US" sz="1600" b="0" i="0" u="none" strike="noStrike" dirty="0">
                        <a:solidFill>
                          <a:srgbClr val="000000"/>
                        </a:solidFill>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extLst>
                  <a:ext uri="{0D108BD9-81ED-4DB2-BD59-A6C34878D82A}">
                    <a16:rowId xmlns="" xmlns:a16="http://schemas.microsoft.com/office/drawing/2014/main" val="1592129650"/>
                  </a:ext>
                </a:extLst>
              </a:tr>
              <a:tr h="410415">
                <a:tc>
                  <a:txBody>
                    <a:bodyPr/>
                    <a:lstStyle/>
                    <a:p>
                      <a:pPr rtl="0" fontAlgn="t">
                        <a:spcBef>
                          <a:spcPts val="0"/>
                        </a:spcBef>
                        <a:spcAft>
                          <a:spcPts val="0"/>
                        </a:spcAft>
                      </a:pPr>
                      <a:r>
                        <a:rPr lang="en-US" sz="1600" b="0" i="0" u="none" strike="noStrike">
                          <a:solidFill>
                            <a:srgbClr val="000000"/>
                          </a:solidFill>
                          <a:effectLst/>
                          <a:latin typeface="Arial"/>
                          <a:cs typeface="Arial"/>
                        </a:rPr>
                        <a:t>PMORPH</a:t>
                      </a:r>
                      <a:endParaRPr lang="en-US" sz="160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1600" b="0" i="0" u="none" strike="noStrike" dirty="0" smtClean="0">
                          <a:solidFill>
                            <a:srgbClr val="000000"/>
                          </a:solidFill>
                          <a:effectLst/>
                          <a:latin typeface="Arial"/>
                          <a:cs typeface="Arial"/>
                        </a:rPr>
                        <a:t>Normal</a:t>
                      </a:r>
                      <a:endParaRPr lang="en-US" sz="1600" dirty="0">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rtl="0" fontAlgn="base">
                        <a:spcBef>
                          <a:spcPts val="0"/>
                        </a:spcBef>
                        <a:spcAft>
                          <a:spcPts val="0"/>
                        </a:spcAft>
                      </a:pPr>
                      <a:endParaRPr lang="en-US" sz="1600" b="0" i="0" u="none" strike="noStrike">
                        <a:solidFill>
                          <a:srgbClr val="000000"/>
                        </a:solidFill>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rtl="0" fontAlgn="base">
                        <a:spcBef>
                          <a:spcPts val="0"/>
                        </a:spcBef>
                        <a:spcAft>
                          <a:spcPts val="0"/>
                        </a:spcAft>
                      </a:pPr>
                      <a:endParaRPr lang="en-US" sz="1600" b="0" i="0" u="none" strike="noStrike" dirty="0">
                        <a:solidFill>
                          <a:srgbClr val="000000"/>
                        </a:solidFill>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rtl="0" fontAlgn="base">
                        <a:spcBef>
                          <a:spcPts val="0"/>
                        </a:spcBef>
                        <a:spcAft>
                          <a:spcPts val="0"/>
                        </a:spcAft>
                      </a:pPr>
                      <a:endParaRPr lang="en-US" sz="1600" b="0" i="0" u="none" strike="noStrike" dirty="0">
                        <a:solidFill>
                          <a:srgbClr val="000000"/>
                        </a:solidFill>
                        <a:effectLst/>
                        <a:latin typeface="Arial"/>
                        <a:cs typeface="Arial"/>
                      </a:endParaRPr>
                    </a:p>
                  </a:txBody>
                  <a:tcPr marL="63500" marR="63500" marT="12700" marB="1270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extLst>
                  <a:ext uri="{0D108BD9-81ED-4DB2-BD59-A6C34878D82A}">
                    <a16:rowId xmlns="" xmlns:a16="http://schemas.microsoft.com/office/drawing/2014/main" val="3693438449"/>
                  </a:ext>
                </a:extLst>
              </a:tr>
            </a:tbl>
          </a:graphicData>
        </a:graphic>
      </p:graphicFrame>
      <p:sp>
        <p:nvSpPr>
          <p:cNvPr id="27" name="Rectangle 3"/>
          <p:cNvSpPr>
            <a:spLocks noChangeArrowheads="1"/>
          </p:cNvSpPr>
          <p:nvPr/>
        </p:nvSpPr>
        <p:spPr bwMode="auto">
          <a:xfrm>
            <a:off x="1099476" y="26777807"/>
            <a:ext cx="3291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029" name="Picture 5" descr="Chloroma - very high mag.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243962" y="32105600"/>
            <a:ext cx="6445384" cy="4296922"/>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p:cNvPicPr>
            <a:picLocks noChangeAspect="1"/>
          </p:cNvPicPr>
          <p:nvPr/>
        </p:nvPicPr>
        <p:blipFill>
          <a:blip r:embed="rId13"/>
          <a:stretch>
            <a:fillRect/>
          </a:stretch>
        </p:blipFill>
        <p:spPr>
          <a:xfrm>
            <a:off x="13462001" y="9855366"/>
            <a:ext cx="5435600" cy="4683744"/>
          </a:xfrm>
          <a:prstGeom prst="rect">
            <a:avLst/>
          </a:prstGeom>
        </p:spPr>
      </p:pic>
      <p:pic>
        <p:nvPicPr>
          <p:cNvPr id="1033" name="Picture 9" descr="Blood with blasts, baso, and nuc reds.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54740" y="29470277"/>
            <a:ext cx="4513487" cy="3380187"/>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Blood with more eo precursors and world's largest platelet.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838100" y="29454391"/>
            <a:ext cx="4590123" cy="3438196"/>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Blood with baso precursor.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3713490" y="22155491"/>
            <a:ext cx="5213698" cy="3904909"/>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p:cNvSpPr txBox="1"/>
          <p:nvPr/>
        </p:nvSpPr>
        <p:spPr>
          <a:xfrm>
            <a:off x="12000543" y="36578609"/>
            <a:ext cx="9157657" cy="6494085"/>
          </a:xfrm>
          <a:prstGeom prst="rect">
            <a:avLst/>
          </a:prstGeom>
          <a:noFill/>
        </p:spPr>
        <p:txBody>
          <a:bodyPr wrap="square" rtlCol="0">
            <a:spAutoFit/>
          </a:bodyPr>
          <a:lstStyle/>
          <a:p>
            <a:r>
              <a:rPr lang="en-US" sz="3200" dirty="0" smtClean="0"/>
              <a:t>In this case study the patient did not meet the WHO criteria for blast crisis, however when a posterior rib lesion was discovered and biopsied to reveal a granulocytic sarcoma, it was then ascertained the patient was transitioning from CML to ALL. A granulocytic sarcoma is a tumor of malignant cells growing at proliferating in a separate location from the original site of the cancer. Granulocytic sarcomas can be found in 3-5% of patients with Acute Lymphocytic Leukemia, and if found in a patient with CML there is a high indication that the patient is in blast crisis.</a:t>
            </a:r>
            <a:endParaRPr lang="en-US" sz="3200" dirty="0"/>
          </a:p>
        </p:txBody>
      </p:sp>
      <p:sp>
        <p:nvSpPr>
          <p:cNvPr id="35" name="TextBox 34"/>
          <p:cNvSpPr txBox="1"/>
          <p:nvPr/>
        </p:nvSpPr>
        <p:spPr>
          <a:xfrm>
            <a:off x="996765" y="33103837"/>
            <a:ext cx="4429388" cy="1015663"/>
          </a:xfrm>
          <a:prstGeom prst="rect">
            <a:avLst/>
          </a:prstGeom>
          <a:noFill/>
        </p:spPr>
        <p:txBody>
          <a:bodyPr wrap="square" rtlCol="0">
            <a:spAutoFit/>
          </a:bodyPr>
          <a:lstStyle/>
          <a:p>
            <a:r>
              <a:rPr lang="en-US" sz="2000" dirty="0" smtClean="0"/>
              <a:t>Figure 1: </a:t>
            </a:r>
            <a:r>
              <a:rPr lang="en-US" sz="2000" dirty="0"/>
              <a:t>A</a:t>
            </a:r>
            <a:r>
              <a:rPr lang="en-US" sz="2000" dirty="0" smtClean="0"/>
              <a:t>dmitting WBC differential showing myeloid blasts, basophils, and </a:t>
            </a:r>
            <a:r>
              <a:rPr lang="en-US" sz="2000" dirty="0" err="1" smtClean="0"/>
              <a:t>erythrocytic</a:t>
            </a:r>
            <a:r>
              <a:rPr lang="en-US" sz="2000" dirty="0" smtClean="0"/>
              <a:t> </a:t>
            </a:r>
            <a:r>
              <a:rPr lang="en-US" sz="2000" dirty="0" err="1" smtClean="0"/>
              <a:t>precurosors</a:t>
            </a:r>
            <a:r>
              <a:rPr lang="en-US" sz="2000" dirty="0" smtClean="0"/>
              <a:t>. </a:t>
            </a:r>
            <a:endParaRPr lang="en-US" sz="2000" dirty="0"/>
          </a:p>
        </p:txBody>
      </p:sp>
      <p:sp>
        <p:nvSpPr>
          <p:cNvPr id="36" name="TextBox 35"/>
          <p:cNvSpPr txBox="1"/>
          <p:nvPr/>
        </p:nvSpPr>
        <p:spPr>
          <a:xfrm>
            <a:off x="5805899" y="33103835"/>
            <a:ext cx="4522312" cy="1015663"/>
          </a:xfrm>
          <a:prstGeom prst="rect">
            <a:avLst/>
          </a:prstGeom>
          <a:noFill/>
        </p:spPr>
        <p:txBody>
          <a:bodyPr wrap="square" rtlCol="0">
            <a:spAutoFit/>
          </a:bodyPr>
          <a:lstStyle/>
          <a:p>
            <a:r>
              <a:rPr lang="en-US" sz="2000" dirty="0" smtClean="0"/>
              <a:t>Figure 2: </a:t>
            </a:r>
            <a:r>
              <a:rPr lang="en-US" sz="2000" dirty="0"/>
              <a:t>Admitting WBC differential showing </a:t>
            </a:r>
            <a:r>
              <a:rPr lang="en-US" sz="2000" dirty="0" err="1" smtClean="0"/>
              <a:t>eosinophilic</a:t>
            </a:r>
            <a:r>
              <a:rPr lang="en-US" sz="2000" dirty="0" smtClean="0"/>
              <a:t> precursors and giant platelets</a:t>
            </a:r>
            <a:endParaRPr lang="en-US" sz="2000" dirty="0"/>
          </a:p>
        </p:txBody>
      </p:sp>
      <p:sp>
        <p:nvSpPr>
          <p:cNvPr id="38" name="TextBox 37"/>
          <p:cNvSpPr txBox="1"/>
          <p:nvPr/>
        </p:nvSpPr>
        <p:spPr>
          <a:xfrm>
            <a:off x="22518632" y="5823249"/>
            <a:ext cx="9416320" cy="14434227"/>
          </a:xfrm>
          <a:prstGeom prst="rect">
            <a:avLst/>
          </a:prstGeom>
          <a:noFill/>
        </p:spPr>
        <p:txBody>
          <a:bodyPr wrap="square" rtlCol="0">
            <a:spAutoFit/>
          </a:bodyPr>
          <a:lstStyle/>
          <a:p>
            <a:endParaRPr lang="en-US" sz="3200" dirty="0" smtClean="0"/>
          </a:p>
          <a:p>
            <a:r>
              <a:rPr lang="en-US" sz="3200" dirty="0" smtClean="0"/>
              <a:t>The first priority in treatment was to decrease the WBC count in order to prevent a stroke and increase the RBC count, due to the severity of anemia seen in the patient. Once the patient was stabilized standard treatment for CML began.</a:t>
            </a:r>
            <a:endParaRPr lang="en-US" sz="3200" dirty="0"/>
          </a:p>
          <a:p>
            <a:pPr marL="457200" indent="-457200">
              <a:buFont typeface="Arial"/>
              <a:buChar char="•"/>
            </a:pPr>
            <a:r>
              <a:rPr lang="en-US" sz="3200" dirty="0" err="1" smtClean="0"/>
              <a:t>Hydroxyurea</a:t>
            </a:r>
            <a:r>
              <a:rPr lang="en-US" sz="3200" dirty="0"/>
              <a:t> </a:t>
            </a:r>
            <a:r>
              <a:rPr lang="en-US" sz="3200" dirty="0" smtClean="0"/>
              <a:t>is used to treat leukocytosis short term by damaging RNA/DNA, which inhibits dell division and decreases the WBC counts</a:t>
            </a:r>
            <a:endParaRPr lang="en-US" sz="3200" dirty="0"/>
          </a:p>
          <a:p>
            <a:pPr marL="457200" indent="-457200">
              <a:buFont typeface="Arial"/>
              <a:buChar char="•"/>
            </a:pPr>
            <a:r>
              <a:rPr lang="en-US" sz="3200" dirty="0" smtClean="0"/>
              <a:t>The patient’s red blood cell count was increased by a transfusion.</a:t>
            </a:r>
            <a:endParaRPr lang="en-US" sz="3200" dirty="0"/>
          </a:p>
          <a:p>
            <a:endParaRPr lang="en-US" sz="3200" b="1" dirty="0" smtClean="0"/>
          </a:p>
          <a:p>
            <a:r>
              <a:rPr lang="en-US" sz="3200" b="1" dirty="0" smtClean="0"/>
              <a:t>Standard Treatment for CML:</a:t>
            </a:r>
            <a:endParaRPr lang="en-US" sz="3200" dirty="0" smtClean="0"/>
          </a:p>
          <a:p>
            <a:pPr marL="457200" indent="-457200">
              <a:buFont typeface="Arial"/>
              <a:buChar char="•"/>
            </a:pPr>
            <a:r>
              <a:rPr lang="en-US" sz="3200" dirty="0" smtClean="0"/>
              <a:t>Current primary treatment for CML is </a:t>
            </a:r>
            <a:r>
              <a:rPr lang="en-US" sz="3200" dirty="0" err="1" smtClean="0"/>
              <a:t>Imatinib</a:t>
            </a:r>
            <a:r>
              <a:rPr lang="en-US" sz="3200" dirty="0" smtClean="0"/>
              <a:t> (</a:t>
            </a:r>
            <a:r>
              <a:rPr lang="en-US" sz="3200" dirty="0" err="1" smtClean="0"/>
              <a:t>Gleevec</a:t>
            </a:r>
            <a:r>
              <a:rPr lang="en-US" sz="3200" dirty="0" smtClean="0"/>
              <a:t>), which is a tyrosine kinase inhibitor that prevents the BCR-ABL protein production responsible for </a:t>
            </a:r>
            <a:r>
              <a:rPr lang="en-US" sz="3200" dirty="0" err="1" smtClean="0"/>
              <a:t>overproliferation</a:t>
            </a:r>
            <a:r>
              <a:rPr lang="en-US" sz="3200" dirty="0" smtClean="0"/>
              <a:t> of leukocytes</a:t>
            </a:r>
            <a:endParaRPr lang="en-US" sz="3200" dirty="0"/>
          </a:p>
          <a:p>
            <a:pPr marL="457200" indent="-457200">
              <a:buFont typeface="Arial"/>
              <a:buChar char="•"/>
            </a:pPr>
            <a:r>
              <a:rPr lang="en-US" sz="3200" dirty="0" err="1" smtClean="0"/>
              <a:t>Imatinib</a:t>
            </a:r>
            <a:r>
              <a:rPr lang="en-US" sz="3200" dirty="0" smtClean="0"/>
              <a:t> will need to be taken indefinitely to treat CML or until the drug no longer works due to developed resistance </a:t>
            </a:r>
            <a:endParaRPr lang="en-US" sz="3200" dirty="0"/>
          </a:p>
          <a:p>
            <a:pPr marL="457200" indent="-457200">
              <a:buFont typeface="Arial"/>
              <a:buChar char="•"/>
            </a:pPr>
            <a:r>
              <a:rPr lang="en-US" sz="3200" dirty="0" smtClean="0"/>
              <a:t>Once resistance to </a:t>
            </a:r>
            <a:r>
              <a:rPr lang="en-US" sz="3200" dirty="0" err="1" smtClean="0"/>
              <a:t>Imatinib</a:t>
            </a:r>
            <a:r>
              <a:rPr lang="en-US" sz="3200" dirty="0" smtClean="0"/>
              <a:t> is developed </a:t>
            </a:r>
            <a:r>
              <a:rPr lang="en-US" sz="3200" dirty="0" err="1" smtClean="0"/>
              <a:t>Allogenic</a:t>
            </a:r>
            <a:r>
              <a:rPr lang="en-US" sz="3200" dirty="0" smtClean="0"/>
              <a:t> stem-cell transplantation is recommended for treatment</a:t>
            </a:r>
            <a:endParaRPr lang="en-US" sz="3200" dirty="0"/>
          </a:p>
          <a:p>
            <a:pPr marL="457200" indent="-457200">
              <a:buFont typeface="Arial"/>
              <a:buChar char="•"/>
            </a:pPr>
            <a:r>
              <a:rPr lang="en-US" sz="3200" dirty="0" err="1" smtClean="0"/>
              <a:t>Allogenic</a:t>
            </a:r>
            <a:r>
              <a:rPr lang="en-US" sz="3200" dirty="0" smtClean="0"/>
              <a:t> stem cell transplantation destroys the patients abnormal </a:t>
            </a:r>
            <a:r>
              <a:rPr lang="en-US" sz="3200" dirty="0" err="1" smtClean="0"/>
              <a:t>leukocytic</a:t>
            </a:r>
            <a:r>
              <a:rPr lang="en-US" sz="3200" dirty="0" smtClean="0"/>
              <a:t> stem cells and replaces them with stem cells from a donor to prevent proliferation of the patients mutated stem cells</a:t>
            </a:r>
            <a:endParaRPr lang="en-US" sz="3200" dirty="0"/>
          </a:p>
          <a:p>
            <a:pPr marL="457200" indent="-457200">
              <a:buFont typeface="Arial"/>
              <a:buChar char="•"/>
            </a:pPr>
            <a:endParaRPr lang="en-US" sz="3200" dirty="0"/>
          </a:p>
        </p:txBody>
      </p:sp>
      <p:sp>
        <p:nvSpPr>
          <p:cNvPr id="39" name="TextBox 38"/>
          <p:cNvSpPr txBox="1"/>
          <p:nvPr/>
        </p:nvSpPr>
        <p:spPr>
          <a:xfrm>
            <a:off x="7569201" y="19258756"/>
            <a:ext cx="2463800" cy="9941185"/>
          </a:xfrm>
          <a:prstGeom prst="rect">
            <a:avLst/>
          </a:prstGeom>
          <a:noFill/>
        </p:spPr>
        <p:txBody>
          <a:bodyPr wrap="square" rtlCol="0">
            <a:spAutoFit/>
          </a:bodyPr>
          <a:lstStyle/>
          <a:p>
            <a:endParaRPr lang="en-US" sz="3200" dirty="0" smtClean="0"/>
          </a:p>
          <a:p>
            <a:endParaRPr lang="en-US" sz="3200" dirty="0"/>
          </a:p>
          <a:p>
            <a:r>
              <a:rPr lang="en-US" sz="3200" dirty="0" smtClean="0"/>
              <a:t>Elevated</a:t>
            </a:r>
          </a:p>
          <a:p>
            <a:pPr marL="457200" indent="-457200">
              <a:buFont typeface="Arial"/>
              <a:buChar char="•"/>
            </a:pPr>
            <a:r>
              <a:rPr lang="en-US" sz="3200" dirty="0" smtClean="0"/>
              <a:t>PRO</a:t>
            </a:r>
          </a:p>
          <a:p>
            <a:pPr marL="457200" indent="-457200">
              <a:buFont typeface="Arial"/>
              <a:buChar char="•"/>
            </a:pPr>
            <a:r>
              <a:rPr lang="en-US" sz="3200" dirty="0" smtClean="0"/>
              <a:t>MYEL</a:t>
            </a:r>
          </a:p>
          <a:p>
            <a:pPr marL="457200" indent="-457200">
              <a:buFont typeface="Arial"/>
              <a:buChar char="•"/>
            </a:pPr>
            <a:r>
              <a:rPr lang="en-US" sz="3200" dirty="0" smtClean="0"/>
              <a:t>META</a:t>
            </a:r>
          </a:p>
          <a:p>
            <a:pPr marL="457200" indent="-457200">
              <a:buFont typeface="Arial"/>
              <a:buChar char="•"/>
            </a:pPr>
            <a:r>
              <a:rPr lang="en-US" sz="3200" dirty="0" smtClean="0"/>
              <a:t>NEUT</a:t>
            </a:r>
          </a:p>
          <a:p>
            <a:endParaRPr lang="en-US" sz="3200" dirty="0"/>
          </a:p>
          <a:p>
            <a:r>
              <a:rPr lang="en-US" sz="3200" dirty="0" smtClean="0"/>
              <a:t>Absolute leukocytosis</a:t>
            </a:r>
          </a:p>
          <a:p>
            <a:pPr marL="457200" indent="-457200">
              <a:buFont typeface="Arial"/>
              <a:buChar char="•"/>
            </a:pPr>
            <a:r>
              <a:rPr lang="en-US" sz="3200" dirty="0" smtClean="0"/>
              <a:t>NEUT</a:t>
            </a:r>
          </a:p>
          <a:p>
            <a:pPr marL="457200" indent="-457200">
              <a:buFont typeface="Arial"/>
              <a:buChar char="•"/>
            </a:pPr>
            <a:r>
              <a:rPr lang="en-US" sz="3200" dirty="0" smtClean="0"/>
              <a:t>Band</a:t>
            </a:r>
          </a:p>
          <a:p>
            <a:pPr marL="457200" indent="-457200">
              <a:buFont typeface="Arial"/>
              <a:buChar char="•"/>
            </a:pPr>
            <a:r>
              <a:rPr lang="en-US" sz="3200" dirty="0" smtClean="0"/>
              <a:t>META</a:t>
            </a:r>
          </a:p>
          <a:p>
            <a:pPr marL="457200" indent="-457200">
              <a:buFont typeface="Arial"/>
              <a:buChar char="•"/>
            </a:pPr>
            <a:r>
              <a:rPr lang="en-US" sz="3200" dirty="0" smtClean="0"/>
              <a:t>MYEL</a:t>
            </a:r>
          </a:p>
          <a:p>
            <a:pPr marL="457200" indent="-457200">
              <a:buFont typeface="Arial"/>
              <a:buChar char="•"/>
            </a:pPr>
            <a:r>
              <a:rPr lang="en-US" sz="3200" dirty="0" smtClean="0"/>
              <a:t>PRO</a:t>
            </a:r>
          </a:p>
          <a:p>
            <a:pPr marL="457200" indent="-457200">
              <a:buFont typeface="Arial"/>
              <a:buChar char="•"/>
            </a:pPr>
            <a:r>
              <a:rPr lang="en-US" sz="3200" dirty="0" smtClean="0"/>
              <a:t>BLAST</a:t>
            </a:r>
          </a:p>
          <a:p>
            <a:pPr marL="457200" indent="-457200">
              <a:buFont typeface="Arial"/>
              <a:buChar char="•"/>
            </a:pPr>
            <a:r>
              <a:rPr lang="en-US" sz="3200" dirty="0" smtClean="0"/>
              <a:t>LYMPH</a:t>
            </a:r>
          </a:p>
          <a:p>
            <a:pPr marL="457200" indent="-457200">
              <a:buFont typeface="Arial"/>
              <a:buChar char="•"/>
            </a:pPr>
            <a:r>
              <a:rPr lang="en-US" sz="3200" dirty="0" smtClean="0"/>
              <a:t>EOS</a:t>
            </a:r>
          </a:p>
          <a:p>
            <a:pPr marL="457200" indent="-457200">
              <a:buFont typeface="Arial"/>
              <a:buChar char="•"/>
            </a:pPr>
            <a:r>
              <a:rPr lang="en-US" sz="3200" dirty="0" smtClean="0"/>
              <a:t>BASO</a:t>
            </a:r>
          </a:p>
          <a:p>
            <a:pPr marL="457200" indent="-457200">
              <a:buFont typeface="Arial"/>
              <a:buChar char="•"/>
            </a:pPr>
            <a:endParaRPr lang="en-US" sz="3200" dirty="0"/>
          </a:p>
        </p:txBody>
      </p:sp>
      <p:sp>
        <p:nvSpPr>
          <p:cNvPr id="40" name="TextBox 39"/>
          <p:cNvSpPr txBox="1"/>
          <p:nvPr/>
        </p:nvSpPr>
        <p:spPr>
          <a:xfrm>
            <a:off x="22448026" y="21370686"/>
            <a:ext cx="9270999" cy="8956299"/>
          </a:xfrm>
          <a:prstGeom prst="rect">
            <a:avLst/>
          </a:prstGeom>
          <a:noFill/>
        </p:spPr>
        <p:txBody>
          <a:bodyPr wrap="square" rtlCol="0">
            <a:spAutoFit/>
          </a:bodyPr>
          <a:lstStyle/>
          <a:p>
            <a:pPr marL="457200" indent="-457200">
              <a:buFont typeface="Arial"/>
              <a:buChar char="•"/>
            </a:pPr>
            <a:r>
              <a:rPr lang="en-US" sz="3200" dirty="0" smtClean="0"/>
              <a:t>CML represents roughly 0.5% of all new cancer cases diagnosed in the U.S. each year</a:t>
            </a:r>
          </a:p>
          <a:p>
            <a:pPr marL="457200" indent="-457200">
              <a:buFont typeface="Arial"/>
              <a:buChar char="•"/>
            </a:pPr>
            <a:r>
              <a:rPr lang="en-US" sz="3200" dirty="0" smtClean="0"/>
              <a:t>Incidence in the U.S. is 1-2 cases per 100,000 people per year</a:t>
            </a:r>
          </a:p>
          <a:p>
            <a:pPr marL="457200" indent="-457200">
              <a:buFont typeface="Arial"/>
              <a:buChar char="•"/>
            </a:pPr>
            <a:r>
              <a:rPr lang="en-US" sz="3200" dirty="0" smtClean="0"/>
              <a:t>Diagnosis of CML</a:t>
            </a:r>
          </a:p>
          <a:p>
            <a:pPr marL="457200" indent="-457200">
              <a:buFont typeface="Wingdings" charset="2"/>
              <a:buChar char="Ø"/>
            </a:pPr>
            <a:r>
              <a:rPr lang="en-US" sz="3200" dirty="0" smtClean="0"/>
              <a:t>90% are diagnosed in the initial chronic phase</a:t>
            </a:r>
          </a:p>
          <a:p>
            <a:pPr marL="457200" indent="-457200">
              <a:buFont typeface="Wingdings" charset="2"/>
              <a:buChar char="Ø"/>
            </a:pPr>
            <a:r>
              <a:rPr lang="en-US" sz="3200" dirty="0" smtClean="0"/>
              <a:t>67% progress </a:t>
            </a:r>
            <a:r>
              <a:rPr lang="en-US" sz="3200" dirty="0"/>
              <a:t>i</a:t>
            </a:r>
            <a:r>
              <a:rPr lang="en-US" sz="3200" dirty="0" smtClean="0"/>
              <a:t>nto the accelerated phase</a:t>
            </a:r>
          </a:p>
          <a:p>
            <a:pPr marL="457200" indent="-457200">
              <a:buFont typeface="Wingdings" charset="2"/>
              <a:buChar char="Ø"/>
            </a:pPr>
            <a:r>
              <a:rPr lang="en-US" sz="3200" dirty="0" smtClean="0"/>
              <a:t>33% progress directly into blast crisis phase</a:t>
            </a:r>
          </a:p>
          <a:p>
            <a:pPr marL="457200" indent="-457200">
              <a:buFont typeface="Arial"/>
              <a:buChar char="•"/>
            </a:pPr>
            <a:r>
              <a:rPr lang="en-US" sz="3200" dirty="0" smtClean="0"/>
              <a:t>5 year survival rate is 65.1% with a median death age of 76 years old (2006-2012)</a:t>
            </a:r>
          </a:p>
          <a:p>
            <a:pPr marL="457200" indent="-457200">
              <a:buFont typeface="Arial"/>
              <a:buChar char="•"/>
            </a:pPr>
            <a:r>
              <a:rPr lang="en-US" sz="3200" dirty="0" err="1" smtClean="0"/>
              <a:t>Allogenic</a:t>
            </a:r>
            <a:r>
              <a:rPr lang="en-US" sz="3200" dirty="0" smtClean="0"/>
              <a:t> stem cell transplantation </a:t>
            </a:r>
          </a:p>
          <a:p>
            <a:pPr marL="457200" indent="-457200">
              <a:buFont typeface="Wingdings" charset="2"/>
              <a:buChar char="Ø"/>
            </a:pPr>
            <a:r>
              <a:rPr lang="en-US" sz="3200" dirty="0" smtClean="0"/>
              <a:t>Produces long term survival in 50-80% of patients </a:t>
            </a:r>
          </a:p>
          <a:p>
            <a:pPr marL="457200" indent="-457200">
              <a:buFont typeface="Wingdings" charset="2"/>
              <a:buChar char="Ø"/>
            </a:pPr>
            <a:r>
              <a:rPr lang="en-US" sz="3200" dirty="0"/>
              <a:t>D</a:t>
            </a:r>
            <a:r>
              <a:rPr lang="en-US" sz="3200" dirty="0" smtClean="0"/>
              <a:t>isease-free survival in 30-70% of patients</a:t>
            </a:r>
          </a:p>
          <a:p>
            <a:pPr marL="457200" indent="-457200">
              <a:buFont typeface="Wingdings" charset="2"/>
              <a:buChar char="Ø"/>
            </a:pPr>
            <a:r>
              <a:rPr lang="en-US" sz="3200" dirty="0"/>
              <a:t>Y</a:t>
            </a:r>
            <a:r>
              <a:rPr lang="en-US" sz="3200" dirty="0" smtClean="0"/>
              <a:t>ounger patients are shown to have a 60% disease free survival rate </a:t>
            </a:r>
          </a:p>
          <a:p>
            <a:pPr marL="457200" indent="-457200">
              <a:buFont typeface="Wingdings" charset="2"/>
              <a:buChar char="Ø"/>
            </a:pPr>
            <a:r>
              <a:rPr lang="en-US" sz="3200" dirty="0" smtClean="0"/>
              <a:t>Statistics drop to 30% disease free survival </a:t>
            </a:r>
            <a:r>
              <a:rPr lang="en-US" sz="3200" dirty="0"/>
              <a:t>rate </a:t>
            </a:r>
            <a:r>
              <a:rPr lang="en-US" sz="3200" dirty="0" smtClean="0"/>
              <a:t>in </a:t>
            </a:r>
            <a:r>
              <a:rPr lang="en-US" sz="3200" dirty="0"/>
              <a:t>older </a:t>
            </a:r>
            <a:r>
              <a:rPr lang="en-US" sz="3200" dirty="0" smtClean="0"/>
              <a:t>patients</a:t>
            </a:r>
            <a:endParaRPr lang="en-US" sz="3200" dirty="0"/>
          </a:p>
        </p:txBody>
      </p:sp>
      <p:sp>
        <p:nvSpPr>
          <p:cNvPr id="41" name="TextBox 40"/>
          <p:cNvSpPr txBox="1"/>
          <p:nvPr/>
        </p:nvSpPr>
        <p:spPr>
          <a:xfrm>
            <a:off x="11811000" y="15189200"/>
            <a:ext cx="9169400" cy="5509200"/>
          </a:xfrm>
          <a:prstGeom prst="rect">
            <a:avLst/>
          </a:prstGeom>
          <a:noFill/>
        </p:spPr>
        <p:txBody>
          <a:bodyPr wrap="square" rtlCol="0">
            <a:spAutoFit/>
          </a:bodyPr>
          <a:lstStyle/>
          <a:p>
            <a:r>
              <a:rPr lang="en-US" sz="3200" dirty="0"/>
              <a:t>Chronic </a:t>
            </a:r>
            <a:r>
              <a:rPr lang="en-US" sz="3200" dirty="0" err="1"/>
              <a:t>Myelogenous</a:t>
            </a:r>
            <a:r>
              <a:rPr lang="en-US" sz="3200" dirty="0"/>
              <a:t> Leukemia is caused by a translocation of the ABL gene from chromosome 9 to 22. The product is the BCR-ABL fusion gene. According to </a:t>
            </a:r>
            <a:r>
              <a:rPr lang="en-US" sz="3200" dirty="0" err="1"/>
              <a:t>Baccarani</a:t>
            </a:r>
            <a:r>
              <a:rPr lang="en-US" sz="3200" dirty="0"/>
              <a:t>, this gene repeatedly</a:t>
            </a:r>
          </a:p>
          <a:p>
            <a:r>
              <a:rPr lang="en-US" sz="3200" dirty="0" smtClean="0"/>
              <a:t>stimulates </a:t>
            </a:r>
            <a:r>
              <a:rPr lang="en-US" sz="3200" dirty="0"/>
              <a:t>the enzyme tyrosine kinase, which continuously signals for unregulated hematopoietic stem cell proliferation. These unregulated hematopoietic stem cells differentiate into </a:t>
            </a:r>
            <a:r>
              <a:rPr lang="en-US" sz="3200" dirty="0" smtClean="0"/>
              <a:t>different </a:t>
            </a:r>
            <a:r>
              <a:rPr lang="en-US" sz="3200" dirty="0"/>
              <a:t>WBC precursors. Failure to inhibit this pathway will result in an increase of </a:t>
            </a:r>
            <a:r>
              <a:rPr lang="en-US" sz="3200" dirty="0" err="1"/>
              <a:t>myeloblasts</a:t>
            </a:r>
            <a:r>
              <a:rPr lang="en-US" sz="3200" dirty="0"/>
              <a:t> and progression of the disease.</a:t>
            </a:r>
          </a:p>
        </p:txBody>
      </p:sp>
      <p:sp>
        <p:nvSpPr>
          <p:cNvPr id="42" name="TextBox 41"/>
          <p:cNvSpPr txBox="1"/>
          <p:nvPr/>
        </p:nvSpPr>
        <p:spPr>
          <a:xfrm>
            <a:off x="11836400" y="26365200"/>
            <a:ext cx="9245600" cy="4524315"/>
          </a:xfrm>
          <a:prstGeom prst="rect">
            <a:avLst/>
          </a:prstGeom>
          <a:noFill/>
        </p:spPr>
        <p:txBody>
          <a:bodyPr wrap="square" rtlCol="0">
            <a:spAutoFit/>
          </a:bodyPr>
          <a:lstStyle/>
          <a:p>
            <a:r>
              <a:rPr lang="en-US" sz="3200" dirty="0"/>
              <a:t>Individuals with CML have a severe left shift in leukocytes having leukocyte precursors at varying stages of maturity in the peripheral blood. </a:t>
            </a:r>
            <a:r>
              <a:rPr lang="en-US" sz="3200" dirty="0" smtClean="0"/>
              <a:t>The </a:t>
            </a:r>
            <a:r>
              <a:rPr lang="en-US" sz="3200" dirty="0"/>
              <a:t>longer an individual with CML goes on without treatment increases one’s risk of developing “blast crisis”. Blast crisis, as defined by the World Health Organization (WHO), is when at least 20% blast count in the bone marrow or blood must be noted (</a:t>
            </a:r>
            <a:r>
              <a:rPr lang="en-US" sz="3200" dirty="0" err="1"/>
              <a:t>Hehlmann</a:t>
            </a:r>
            <a:r>
              <a:rPr lang="en-US" sz="3200" dirty="0"/>
              <a:t>, R., </a:t>
            </a:r>
            <a:r>
              <a:rPr lang="en-US" sz="3200" dirty="0" err="1"/>
              <a:t>Saussele</a:t>
            </a:r>
            <a:r>
              <a:rPr lang="en-US" sz="3200" dirty="0"/>
              <a:t>, S., 2008)</a:t>
            </a:r>
            <a:r>
              <a:rPr lang="en-US" sz="3200" dirty="0" smtClean="0"/>
              <a:t>.</a:t>
            </a:r>
            <a:endParaRPr lang="en-US" sz="3200" dirty="0"/>
          </a:p>
        </p:txBody>
      </p:sp>
      <p:sp>
        <p:nvSpPr>
          <p:cNvPr id="18" name="TextBox 17"/>
          <p:cNvSpPr txBox="1"/>
          <p:nvPr/>
        </p:nvSpPr>
        <p:spPr>
          <a:xfrm>
            <a:off x="6225923" y="18863614"/>
            <a:ext cx="2075307" cy="400110"/>
          </a:xfrm>
          <a:prstGeom prst="rect">
            <a:avLst/>
          </a:prstGeom>
          <a:noFill/>
        </p:spPr>
        <p:txBody>
          <a:bodyPr wrap="square" rtlCol="0">
            <a:spAutoFit/>
          </a:bodyPr>
          <a:lstStyle/>
          <a:p>
            <a:pPr algn="ctr"/>
            <a:r>
              <a:rPr lang="en-US" sz="2000" dirty="0" smtClean="0"/>
              <a:t>Table 1</a:t>
            </a:r>
            <a:endParaRPr lang="en-US" sz="2000" dirty="0"/>
          </a:p>
        </p:txBody>
      </p:sp>
      <p:sp>
        <p:nvSpPr>
          <p:cNvPr id="21" name="TextBox 20"/>
          <p:cNvSpPr txBox="1"/>
          <p:nvPr/>
        </p:nvSpPr>
        <p:spPr>
          <a:xfrm>
            <a:off x="3685993" y="28961377"/>
            <a:ext cx="1011715" cy="400110"/>
          </a:xfrm>
          <a:prstGeom prst="rect">
            <a:avLst/>
          </a:prstGeom>
          <a:noFill/>
        </p:spPr>
        <p:txBody>
          <a:bodyPr wrap="none" rtlCol="0">
            <a:spAutoFit/>
          </a:bodyPr>
          <a:lstStyle/>
          <a:p>
            <a:pPr algn="ctr"/>
            <a:r>
              <a:rPr lang="en-US" sz="2000" dirty="0" smtClean="0"/>
              <a:t>Table 2</a:t>
            </a:r>
            <a:endParaRPr lang="en-US" sz="2000" dirty="0"/>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22026</TotalTime>
  <Words>2312</Words>
  <Application>Microsoft Macintosh PowerPoint</Application>
  <PresentationFormat>Custom</PresentationFormat>
  <Paragraphs>350</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 Cancer in the ER: Step by Step Observation of Diagnosing and Treating CML Progressing to Blast Crisis  Amy Frederick, Mannveet Dhillon, Brittany Gleich, Erin Rumpke, MS, MLS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Brittany Gleich</cp:lastModifiedBy>
  <cp:revision>66</cp:revision>
  <dcterms:created xsi:type="dcterms:W3CDTF">2015-02-24T04:26:09Z</dcterms:created>
  <dcterms:modified xsi:type="dcterms:W3CDTF">2017-04-21T18:00:30Z</dcterms:modified>
</cp:coreProperties>
</file>