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algn="l" defTabSz="3554413" rtl="0" fontAlgn="base">
      <a:spcBef>
        <a:spcPct val="0"/>
      </a:spcBef>
      <a:spcAft>
        <a:spcPct val="0"/>
      </a:spcAft>
      <a:defRPr sz="6900" kern="1200">
        <a:solidFill>
          <a:schemeClr val="tx1"/>
        </a:solidFill>
        <a:latin typeface="Arial" charset="0"/>
        <a:ea typeface="+mn-ea"/>
        <a:cs typeface="+mn-cs"/>
      </a:defRPr>
    </a:lvl1pPr>
    <a:lvl2pPr marL="1776413" indent="-1319213" algn="l" defTabSz="3554413" rtl="0" fontAlgn="base">
      <a:spcBef>
        <a:spcPct val="0"/>
      </a:spcBef>
      <a:spcAft>
        <a:spcPct val="0"/>
      </a:spcAft>
      <a:defRPr sz="6900" kern="1200">
        <a:solidFill>
          <a:schemeClr val="tx1"/>
        </a:solidFill>
        <a:latin typeface="Arial" charset="0"/>
        <a:ea typeface="+mn-ea"/>
        <a:cs typeface="+mn-cs"/>
      </a:defRPr>
    </a:lvl2pPr>
    <a:lvl3pPr marL="3554413" indent="-2640013" algn="l" defTabSz="3554413" rtl="0" fontAlgn="base">
      <a:spcBef>
        <a:spcPct val="0"/>
      </a:spcBef>
      <a:spcAft>
        <a:spcPct val="0"/>
      </a:spcAft>
      <a:defRPr sz="6900" kern="1200">
        <a:solidFill>
          <a:schemeClr val="tx1"/>
        </a:solidFill>
        <a:latin typeface="Arial" charset="0"/>
        <a:ea typeface="+mn-ea"/>
        <a:cs typeface="+mn-cs"/>
      </a:defRPr>
    </a:lvl3pPr>
    <a:lvl4pPr marL="5332413" indent="-3960813" algn="l" defTabSz="3554413" rtl="0" fontAlgn="base">
      <a:spcBef>
        <a:spcPct val="0"/>
      </a:spcBef>
      <a:spcAft>
        <a:spcPct val="0"/>
      </a:spcAft>
      <a:defRPr sz="6900" kern="1200">
        <a:solidFill>
          <a:schemeClr val="tx1"/>
        </a:solidFill>
        <a:latin typeface="Arial" charset="0"/>
        <a:ea typeface="+mn-ea"/>
        <a:cs typeface="+mn-cs"/>
      </a:defRPr>
    </a:lvl4pPr>
    <a:lvl5pPr marL="7108825" indent="-5280025" algn="l" defTabSz="3554413" rtl="0" fontAlgn="base">
      <a:spcBef>
        <a:spcPct val="0"/>
      </a:spcBef>
      <a:spcAft>
        <a:spcPct val="0"/>
      </a:spcAft>
      <a:defRPr sz="6900" kern="1200">
        <a:solidFill>
          <a:schemeClr val="tx1"/>
        </a:solidFill>
        <a:latin typeface="Arial" charset="0"/>
        <a:ea typeface="+mn-ea"/>
        <a:cs typeface="+mn-cs"/>
      </a:defRPr>
    </a:lvl5pPr>
    <a:lvl6pPr marL="2286000" algn="l" defTabSz="914400" rtl="0" eaLnBrk="1" latinLnBrk="0" hangingPunct="1">
      <a:defRPr sz="6900" kern="1200">
        <a:solidFill>
          <a:schemeClr val="tx1"/>
        </a:solidFill>
        <a:latin typeface="Arial" charset="0"/>
        <a:ea typeface="+mn-ea"/>
        <a:cs typeface="+mn-cs"/>
      </a:defRPr>
    </a:lvl6pPr>
    <a:lvl7pPr marL="2743200" algn="l" defTabSz="914400" rtl="0" eaLnBrk="1" latinLnBrk="0" hangingPunct="1">
      <a:defRPr sz="6900" kern="1200">
        <a:solidFill>
          <a:schemeClr val="tx1"/>
        </a:solidFill>
        <a:latin typeface="Arial" charset="0"/>
        <a:ea typeface="+mn-ea"/>
        <a:cs typeface="+mn-cs"/>
      </a:defRPr>
    </a:lvl7pPr>
    <a:lvl8pPr marL="3200400" algn="l" defTabSz="914400" rtl="0" eaLnBrk="1" latinLnBrk="0" hangingPunct="1">
      <a:defRPr sz="6900" kern="1200">
        <a:solidFill>
          <a:schemeClr val="tx1"/>
        </a:solidFill>
        <a:latin typeface="Arial" charset="0"/>
        <a:ea typeface="+mn-ea"/>
        <a:cs typeface="+mn-cs"/>
      </a:defRPr>
    </a:lvl8pPr>
    <a:lvl9pPr marL="3657600" algn="l" defTabSz="914400" rtl="0" eaLnBrk="1" latinLnBrk="0" hangingPunct="1">
      <a:defRPr sz="6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033"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0" autoAdjust="0"/>
    <p:restoredTop sz="66696" autoAdjust="0"/>
  </p:normalViewPr>
  <p:slideViewPr>
    <p:cSldViewPr snapToGrid="0">
      <p:cViewPr>
        <p:scale>
          <a:sx n="35" d="100"/>
          <a:sy n="35" d="100"/>
        </p:scale>
        <p:origin x="912" y="-1456"/>
      </p:cViewPr>
      <p:guideLst>
        <p:guide orient="horz" pos="27033"/>
        <p:guide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632DE78-B8C0-4BA7-AE2B-AE2179DD21FE}" type="datetimeFigureOut">
              <a:rPr lang="en-US" smtClean="0"/>
              <a:t>4/27/17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3A84C-1013-4427-9822-6F5CF7C4AF2C}" type="slidenum">
              <a:rPr lang="en-US" smtClean="0"/>
              <a:t>‹#›</a:t>
            </a:fld>
            <a:endParaRPr lang="en-US"/>
          </a:p>
        </p:txBody>
      </p:sp>
    </p:spTree>
    <p:extLst>
      <p:ext uri="{BB962C8B-B14F-4D97-AF65-F5344CB8AC3E}">
        <p14:creationId xmlns:p14="http://schemas.microsoft.com/office/powerpoint/2010/main" val="199620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163A84C-1013-4427-9822-6F5CF7C4AF2C}" type="slidenum">
              <a:rPr lang="en-US" smtClean="0"/>
              <a:t>1</a:t>
            </a:fld>
            <a:endParaRPr lang="en-US"/>
          </a:p>
        </p:txBody>
      </p:sp>
    </p:spTree>
    <p:extLst>
      <p:ext uri="{BB962C8B-B14F-4D97-AF65-F5344CB8AC3E}">
        <p14:creationId xmlns:p14="http://schemas.microsoft.com/office/powerpoint/2010/main" val="63125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smtClean="0"/>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ED7E1FC-1B83-4416-BF96-40A10637B113}" type="datetimeFigureOut">
              <a:rPr lang="en-US" smtClean="0"/>
              <a:pPr>
                <a:defRPr/>
              </a:pPr>
              <a:t>4/27/17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D4EA56-D4A2-40A9-8ED7-6738C2414C99}" type="slidenum">
              <a:rPr lang="en-US" smtClean="0"/>
              <a:pPr>
                <a:defRPr/>
              </a:pPr>
              <a:t>‹#›</a:t>
            </a:fld>
            <a:endParaRPr lang="en-US"/>
          </a:p>
        </p:txBody>
      </p:sp>
    </p:spTree>
    <p:extLst>
      <p:ext uri="{BB962C8B-B14F-4D97-AF65-F5344CB8AC3E}">
        <p14:creationId xmlns:p14="http://schemas.microsoft.com/office/powerpoint/2010/main" val="249745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907720-2D66-4902-9621-CC3267D4ABE8}" type="datetimeFigureOut">
              <a:rPr lang="en-US" smtClean="0"/>
              <a:pPr>
                <a:defRPr/>
              </a:pPr>
              <a:t>4/27/17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411D35-92D6-483B-BCBF-95247C258C9B}" type="slidenum">
              <a:rPr lang="en-US" smtClean="0"/>
              <a:pPr>
                <a:defRPr/>
              </a:pPr>
              <a:t>‹#›</a:t>
            </a:fld>
            <a:endParaRPr lang="en-US"/>
          </a:p>
        </p:txBody>
      </p:sp>
    </p:spTree>
    <p:extLst>
      <p:ext uri="{BB962C8B-B14F-4D97-AF65-F5344CB8AC3E}">
        <p14:creationId xmlns:p14="http://schemas.microsoft.com/office/powerpoint/2010/main" val="58225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9DB34F0-6B1F-4829-A9D0-F9DC8DF1C529}" type="datetimeFigureOut">
              <a:rPr lang="en-US" smtClean="0"/>
              <a:pPr>
                <a:defRPr/>
              </a:pPr>
              <a:t>4/27/17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051ABD-1928-402C-9946-A9EB16BCE559}" type="slidenum">
              <a:rPr lang="en-US" smtClean="0"/>
              <a:pPr>
                <a:defRPr/>
              </a:pPr>
              <a:t>‹#›</a:t>
            </a:fld>
            <a:endParaRPr lang="en-US"/>
          </a:p>
        </p:txBody>
      </p:sp>
    </p:spTree>
    <p:extLst>
      <p:ext uri="{BB962C8B-B14F-4D97-AF65-F5344CB8AC3E}">
        <p14:creationId xmlns:p14="http://schemas.microsoft.com/office/powerpoint/2010/main" val="278817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DD4CD88-9C75-4D3A-8987-BD3A870B8111}" type="datetimeFigureOut">
              <a:rPr lang="en-US" smtClean="0"/>
              <a:pPr>
                <a:defRPr/>
              </a:pPr>
              <a:t>4/27/17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ED440E-C645-4715-9721-2FE6AAEECF6E}" type="slidenum">
              <a:rPr lang="en-US" smtClean="0"/>
              <a:pPr>
                <a:defRPr/>
              </a:pPr>
              <a:t>‹#›</a:t>
            </a:fld>
            <a:endParaRPr lang="en-US"/>
          </a:p>
        </p:txBody>
      </p:sp>
    </p:spTree>
    <p:extLst>
      <p:ext uri="{BB962C8B-B14F-4D97-AF65-F5344CB8AC3E}">
        <p14:creationId xmlns:p14="http://schemas.microsoft.com/office/powerpoint/2010/main" val="421858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A7BB478-ADA8-45C4-AC68-187622B8473E}" type="datetimeFigureOut">
              <a:rPr lang="en-US" smtClean="0"/>
              <a:pPr>
                <a:defRPr/>
              </a:pPr>
              <a:t>4/27/17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B50758-81EE-4803-A832-E3524E3F5BED}" type="slidenum">
              <a:rPr lang="en-US" smtClean="0"/>
              <a:pPr>
                <a:defRPr/>
              </a:pPr>
              <a:t>‹#›</a:t>
            </a:fld>
            <a:endParaRPr lang="en-US"/>
          </a:p>
        </p:txBody>
      </p:sp>
    </p:spTree>
    <p:extLst>
      <p:ext uri="{BB962C8B-B14F-4D97-AF65-F5344CB8AC3E}">
        <p14:creationId xmlns:p14="http://schemas.microsoft.com/office/powerpoint/2010/main" val="291671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EC92BC1-5FD3-458C-8211-415FF8A84350}" type="datetimeFigureOut">
              <a:rPr lang="en-US" smtClean="0"/>
              <a:pPr>
                <a:defRPr/>
              </a:pPr>
              <a:t>4/27/17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3BF343-0A8E-477E-851F-E36103DD17D7}" type="slidenum">
              <a:rPr lang="en-US" smtClean="0"/>
              <a:pPr>
                <a:defRPr/>
              </a:pPr>
              <a:t>‹#›</a:t>
            </a:fld>
            <a:endParaRPr lang="en-US"/>
          </a:p>
        </p:txBody>
      </p:sp>
    </p:spTree>
    <p:extLst>
      <p:ext uri="{BB962C8B-B14F-4D97-AF65-F5344CB8AC3E}">
        <p14:creationId xmlns:p14="http://schemas.microsoft.com/office/powerpoint/2010/main" val="120381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8FF6ADA-46B5-4F30-8129-29D29855A015}" type="datetimeFigureOut">
              <a:rPr lang="en-US" smtClean="0"/>
              <a:pPr>
                <a:defRPr/>
              </a:pPr>
              <a:t>4/27/17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11B97F-A877-40F1-9246-0C49527F42F5}" type="slidenum">
              <a:rPr lang="en-US" smtClean="0"/>
              <a:pPr>
                <a:defRPr/>
              </a:pPr>
              <a:t>‹#›</a:t>
            </a:fld>
            <a:endParaRPr lang="en-US"/>
          </a:p>
        </p:txBody>
      </p:sp>
    </p:spTree>
    <p:extLst>
      <p:ext uri="{BB962C8B-B14F-4D97-AF65-F5344CB8AC3E}">
        <p14:creationId xmlns:p14="http://schemas.microsoft.com/office/powerpoint/2010/main" val="39946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B01C621-DE3D-4C62-860B-75A70A4CD7DA}" type="datetimeFigureOut">
              <a:rPr lang="en-US" smtClean="0"/>
              <a:pPr>
                <a:defRPr/>
              </a:pPr>
              <a:t>4/27/17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A604477-2627-4DDD-B693-BBBCA9563DF9}" type="slidenum">
              <a:rPr lang="en-US" smtClean="0"/>
              <a:pPr>
                <a:defRPr/>
              </a:pPr>
              <a:t>‹#›</a:t>
            </a:fld>
            <a:endParaRPr lang="en-US"/>
          </a:p>
        </p:txBody>
      </p:sp>
    </p:spTree>
    <p:extLst>
      <p:ext uri="{BB962C8B-B14F-4D97-AF65-F5344CB8AC3E}">
        <p14:creationId xmlns:p14="http://schemas.microsoft.com/office/powerpoint/2010/main" val="172266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D4B0003-2155-4B1B-9C1B-27491D7758A5}" type="datetimeFigureOut">
              <a:rPr lang="en-US" smtClean="0"/>
              <a:pPr>
                <a:defRPr/>
              </a:pPr>
              <a:t>4/27/17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8297BA2-D767-49F0-B5B3-89E597A9A654}" type="slidenum">
              <a:rPr lang="en-US" smtClean="0"/>
              <a:pPr>
                <a:defRPr/>
              </a:pPr>
              <a:t>‹#›</a:t>
            </a:fld>
            <a:endParaRPr lang="en-US"/>
          </a:p>
        </p:txBody>
      </p:sp>
    </p:spTree>
    <p:extLst>
      <p:ext uri="{BB962C8B-B14F-4D97-AF65-F5344CB8AC3E}">
        <p14:creationId xmlns:p14="http://schemas.microsoft.com/office/powerpoint/2010/main" val="66319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smtClean="0"/>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B7A0EDD-005D-4865-B05D-E5E225FABEAF}" type="datetimeFigureOut">
              <a:rPr lang="en-US" smtClean="0"/>
              <a:pPr>
                <a:defRPr/>
              </a:pPr>
              <a:t>4/27/17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2AAA8B-D606-48CD-89B3-8B1A85FC428E}" type="slidenum">
              <a:rPr lang="en-US" smtClean="0"/>
              <a:pPr>
                <a:defRPr/>
              </a:pPr>
              <a:t>‹#›</a:t>
            </a:fld>
            <a:endParaRPr lang="en-US"/>
          </a:p>
        </p:txBody>
      </p:sp>
    </p:spTree>
    <p:extLst>
      <p:ext uri="{BB962C8B-B14F-4D97-AF65-F5344CB8AC3E}">
        <p14:creationId xmlns:p14="http://schemas.microsoft.com/office/powerpoint/2010/main" val="101294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97DD4CE-E2AB-40A4-929F-96A5436EEA83}" type="datetimeFigureOut">
              <a:rPr lang="en-US" smtClean="0"/>
              <a:pPr>
                <a:defRPr/>
              </a:pPr>
              <a:t>4/27/17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11EAD9-E785-4F72-9860-DD85DA1C56BE}" type="slidenum">
              <a:rPr lang="en-US" smtClean="0"/>
              <a:pPr>
                <a:defRPr/>
              </a:pPr>
              <a:t>‹#›</a:t>
            </a:fld>
            <a:endParaRPr lang="en-US"/>
          </a:p>
        </p:txBody>
      </p:sp>
    </p:spTree>
    <p:extLst>
      <p:ext uri="{BB962C8B-B14F-4D97-AF65-F5344CB8AC3E}">
        <p14:creationId xmlns:p14="http://schemas.microsoft.com/office/powerpoint/2010/main" val="2427841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pPr>
              <a:defRPr/>
            </a:pPr>
            <a:fld id="{5A7DC3CD-F3FB-4092-8C9E-B4CCB61E75B1}" type="datetimeFigureOut">
              <a:rPr lang="en-US" smtClean="0"/>
              <a:pPr>
                <a:defRPr/>
              </a:pPr>
              <a:t>4/27/17</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pPr>
              <a:defRPr/>
            </a:pPr>
            <a:fld id="{5CDB94A1-C7F3-4D22-8C63-3BA216F39740}" type="slidenum">
              <a:rPr lang="en-US" smtClean="0"/>
              <a:pPr>
                <a:defRPr/>
              </a:pPr>
              <a:t>‹#›</a:t>
            </a:fld>
            <a:endParaRPr lang="en-US"/>
          </a:p>
        </p:txBody>
      </p:sp>
    </p:spTree>
    <p:extLst>
      <p:ext uri="{BB962C8B-B14F-4D97-AF65-F5344CB8AC3E}">
        <p14:creationId xmlns:p14="http://schemas.microsoft.com/office/powerpoint/2010/main" val="1610375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capnocytophaga/index.html" TargetMode="External"/><Relationship Id="rId4" Type="http://schemas.openxmlformats.org/officeDocument/2006/relationships/hyperlink" Target="https://www.ncbi.nlm.nih.gov/pubmed/25828064" TargetMode="External"/><Relationship Id="rId5" Type="http://schemas.openxmlformats.org/officeDocument/2006/relationships/hyperlink" Target="https://www.ncbi.nlm.nih.gov/pmc/articles/PMC1081330/figure/f1/" TargetMode="External"/><Relationship Id="rId6" Type="http://schemas.openxmlformats.org/officeDocument/2006/relationships/hyperlink" Target="https://wwwnc.cdc.gov/eid/article/12/2/pdfs/05-0783.pdf" TargetMode="External"/><Relationship Id="rId7" Type="http://schemas.openxmlformats.org/officeDocument/2006/relationships/hyperlink" Target="http://www.antimicrobe.org/b92.asp" TargetMode="External"/><Relationship Id="rId8" Type="http://schemas.openxmlformats.org/officeDocument/2006/relationships/image" Target="../media/image1.png"/><Relationship Id="rId9" Type="http://schemas.openxmlformats.org/officeDocument/2006/relationships/image" Target="../media/image2.tiff"/><Relationship Id="rId10" Type="http://schemas.openxmlformats.org/officeDocument/2006/relationships/image" Target="../media/image3.tiff"/><Relationship Id="rId11"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000">
              <a:schemeClr val="bg1"/>
            </a:gs>
            <a:gs pos="57000">
              <a:srgbClr val="FF0000"/>
            </a:gs>
            <a:gs pos="46000">
              <a:srgbClr val="FF0000"/>
            </a:gs>
            <a:gs pos="86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2814" y="435059"/>
            <a:ext cx="31100451" cy="3573483"/>
          </a:xfrm>
        </p:spPr>
        <p:txBody>
          <a:bodyPr wrap="square" numCol="1" anchor="ctr" anchorCtr="0" compatLnSpc="1">
            <a:prstTxWarp prst="textNoShape">
              <a:avLst/>
            </a:prstTxWarp>
            <a:normAutofit/>
          </a:bodyPr>
          <a:lstStyle/>
          <a:p>
            <a:r>
              <a:rPr lang="en-US" sz="7600" i="1" u="sng" dirty="0" smtClean="0">
                <a:latin typeface="Times New Roman" charset="0"/>
                <a:ea typeface="Times New Roman" charset="0"/>
                <a:cs typeface="Times New Roman" charset="0"/>
              </a:rPr>
              <a:t>Capnocytophaga</a:t>
            </a:r>
            <a:r>
              <a:rPr lang="en-US" sz="7600" u="sng" dirty="0" smtClean="0">
                <a:latin typeface="Times New Roman" charset="0"/>
                <a:ea typeface="Times New Roman" charset="0"/>
                <a:cs typeface="Times New Roman" charset="0"/>
              </a:rPr>
              <a:t>: Presentation in Pregnant Females</a:t>
            </a:r>
            <a:r>
              <a:rPr lang="en-US" sz="8800" dirty="0">
                <a:latin typeface="Times New Roman" charset="0"/>
                <a:ea typeface="Times New Roman" charset="0"/>
                <a:cs typeface="Times New Roman" charset="0"/>
              </a:rPr>
              <a:t/>
            </a:r>
            <a:br>
              <a:rPr lang="en-US" sz="8800" dirty="0">
                <a:latin typeface="Times New Roman" charset="0"/>
                <a:ea typeface="Times New Roman" charset="0"/>
                <a:cs typeface="Times New Roman" charset="0"/>
              </a:rPr>
            </a:br>
            <a:r>
              <a:rPr lang="en-US" sz="4000" dirty="0" smtClean="0">
                <a:latin typeface="Times New Roman" charset="0"/>
                <a:ea typeface="Times New Roman" charset="0"/>
                <a:cs typeface="Times New Roman" charset="0"/>
              </a:rPr>
              <a:t>Chelsea Lawrence, Senna Meyer, </a:t>
            </a:r>
            <a:r>
              <a:rPr lang="en-US" sz="4000" dirty="0" err="1" smtClean="0">
                <a:latin typeface="Times New Roman" charset="0"/>
                <a:ea typeface="Times New Roman" charset="0"/>
                <a:cs typeface="Times New Roman" charset="0"/>
              </a:rPr>
              <a:t>Briece</a:t>
            </a:r>
            <a:r>
              <a:rPr lang="en-US" sz="4000" dirty="0" smtClean="0">
                <a:latin typeface="Times New Roman" charset="0"/>
                <a:ea typeface="Times New Roman" charset="0"/>
                <a:cs typeface="Times New Roman" charset="0"/>
              </a:rPr>
              <a:t> Pinson</a:t>
            </a:r>
            <a:br>
              <a:rPr lang="en-US" sz="4000" dirty="0" smtClean="0">
                <a:latin typeface="Times New Roman" charset="0"/>
                <a:ea typeface="Times New Roman" charset="0"/>
                <a:cs typeface="Times New Roman" charset="0"/>
              </a:rPr>
            </a:br>
            <a:r>
              <a:rPr lang="en-US" sz="4000" dirty="0">
                <a:latin typeface="Times New Roman" charset="0"/>
                <a:ea typeface="Times New Roman" charset="0"/>
                <a:cs typeface="Times New Roman" charset="0"/>
              </a:rPr>
              <a:t>Erin Rumpke, MS, MLS</a:t>
            </a:r>
            <a:r>
              <a:rPr lang="en-US" sz="4000" dirty="0" smtClean="0">
                <a:latin typeface="Times New Roman" charset="0"/>
                <a:ea typeface="Times New Roman" charset="0"/>
                <a:cs typeface="Times New Roman" charset="0"/>
              </a:rPr>
              <a:t/>
            </a:r>
            <a:br>
              <a:rPr lang="en-US" sz="4000" dirty="0" smtClean="0">
                <a:latin typeface="Times New Roman" charset="0"/>
                <a:ea typeface="Times New Roman" charset="0"/>
                <a:cs typeface="Times New Roman" charset="0"/>
              </a:rPr>
            </a:br>
            <a:r>
              <a:rPr lang="en-US" sz="4000" dirty="0" smtClean="0">
                <a:latin typeface="Times New Roman" charset="0"/>
                <a:ea typeface="Times New Roman" charset="0"/>
                <a:cs typeface="Times New Roman" charset="0"/>
              </a:rPr>
              <a:t>College </a:t>
            </a:r>
            <a:r>
              <a:rPr lang="en-US" sz="4000" dirty="0">
                <a:latin typeface="Times New Roman" charset="0"/>
                <a:ea typeface="Times New Roman" charset="0"/>
                <a:cs typeface="Times New Roman" charset="0"/>
              </a:rPr>
              <a:t>of Allied Health Sciences, Department </a:t>
            </a:r>
            <a:r>
              <a:rPr lang="en-US" sz="4000" dirty="0" smtClean="0">
                <a:latin typeface="Times New Roman" charset="0"/>
                <a:ea typeface="Times New Roman" charset="0"/>
                <a:cs typeface="Times New Roman" charset="0"/>
              </a:rPr>
              <a:t>of </a:t>
            </a:r>
            <a:r>
              <a:rPr lang="en-US" sz="4000" dirty="0">
                <a:latin typeface="Times New Roman" charset="0"/>
                <a:ea typeface="Times New Roman" charset="0"/>
                <a:cs typeface="Times New Roman" charset="0"/>
              </a:rPr>
              <a:t>Clinical Health and Information </a:t>
            </a:r>
            <a:r>
              <a:rPr lang="en-US" sz="4000" dirty="0" smtClean="0">
                <a:latin typeface="Times New Roman" charset="0"/>
                <a:ea typeface="Times New Roman" charset="0"/>
                <a:cs typeface="Times New Roman" charset="0"/>
              </a:rPr>
              <a:t>Sciences</a:t>
            </a:r>
            <a:r>
              <a:rPr lang="en-US" sz="4800" dirty="0" smtClean="0">
                <a:latin typeface="Times New Roman" charset="0"/>
                <a:ea typeface="Times New Roman" charset="0"/>
                <a:cs typeface="Times New Roman" charset="0"/>
              </a:rPr>
              <a:t/>
            </a:r>
            <a:br>
              <a:rPr lang="en-US" sz="4800" dirty="0" smtClean="0">
                <a:latin typeface="Times New Roman" charset="0"/>
                <a:ea typeface="Times New Roman" charset="0"/>
                <a:cs typeface="Times New Roman" charset="0"/>
              </a:rPr>
            </a:br>
            <a:r>
              <a:rPr lang="en-US" sz="3600" dirty="0" smtClean="0">
                <a:latin typeface="Times New Roman" charset="0"/>
                <a:ea typeface="Times New Roman" charset="0"/>
                <a:cs typeface="Times New Roman" charset="0"/>
              </a:rPr>
              <a:t>Medical Laboratory Science</a:t>
            </a:r>
            <a:endParaRPr lang="en-US" sz="3600" dirty="0">
              <a:latin typeface="Times New Roman" charset="0"/>
              <a:ea typeface="Times New Roman" charset="0"/>
              <a:cs typeface="Times New Roman" charset="0"/>
            </a:endParaRPr>
          </a:p>
        </p:txBody>
      </p:sp>
      <p:sp>
        <p:nvSpPr>
          <p:cNvPr id="3" name="Subtitle 2"/>
          <p:cNvSpPr>
            <a:spLocks noGrp="1"/>
          </p:cNvSpPr>
          <p:nvPr>
            <p:ph type="subTitle" idx="1"/>
          </p:nvPr>
        </p:nvSpPr>
        <p:spPr bwMode="auto">
          <a:xfrm>
            <a:off x="912815" y="4722038"/>
            <a:ext cx="9756775" cy="914400"/>
          </a:xfrm>
          <a:solidFill>
            <a:schemeClr val="tx1"/>
          </a:solidFill>
          <a:ln>
            <a:solidFill>
              <a:schemeClr val="tx1"/>
            </a:solidFill>
            <a:miter lim="800000"/>
            <a:headEnd/>
            <a:tailEnd/>
          </a:ln>
        </p:spPr>
        <p:txBody>
          <a:bodyPr wrap="square" numCol="1" anchor="ctr" anchorCtr="0" compatLnSpc="1">
            <a:prstTxWarp prst="textNoShape">
              <a:avLst/>
            </a:prstTxWarp>
          </a:bodyPr>
          <a:lstStyle/>
          <a:p>
            <a:r>
              <a:rPr lang="en-US" sz="6000" dirty="0" smtClean="0">
                <a:solidFill>
                  <a:schemeClr val="bg1"/>
                </a:solidFill>
                <a:effectLst>
                  <a:outerShdw blurRad="38100" dist="38100" dir="2700000" algn="tl">
                    <a:srgbClr val="FFFFFF"/>
                  </a:outerShdw>
                </a:effectLst>
              </a:rPr>
              <a:t>ABSTRACT</a:t>
            </a:r>
            <a:endParaRPr lang="en-US" sz="6000" dirty="0">
              <a:solidFill>
                <a:schemeClr val="bg1"/>
              </a:solidFill>
              <a:effectLst>
                <a:outerShdw blurRad="38100" dist="38100" dir="2700000" algn="tl">
                  <a:srgbClr val="FFFFFF"/>
                </a:outerShdw>
              </a:effectLst>
            </a:endParaRPr>
          </a:p>
        </p:txBody>
      </p:sp>
      <p:sp>
        <p:nvSpPr>
          <p:cNvPr id="4" name="Subtitle 2"/>
          <p:cNvSpPr txBox="1">
            <a:spLocks/>
          </p:cNvSpPr>
          <p:nvPr/>
        </p:nvSpPr>
        <p:spPr>
          <a:xfrm>
            <a:off x="1773241" y="8007352"/>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a:p>
        </p:txBody>
      </p:sp>
      <p:sp>
        <p:nvSpPr>
          <p:cNvPr id="6" name="Subtitle 2"/>
          <p:cNvSpPr txBox="1">
            <a:spLocks/>
          </p:cNvSpPr>
          <p:nvPr/>
        </p:nvSpPr>
        <p:spPr>
          <a:xfrm>
            <a:off x="21504277" y="7508876"/>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dirty="0"/>
          </a:p>
        </p:txBody>
      </p:sp>
      <p:sp>
        <p:nvSpPr>
          <p:cNvPr id="7" name="Subtitle 2"/>
          <p:cNvSpPr txBox="1">
            <a:spLocks/>
          </p:cNvSpPr>
          <p:nvPr/>
        </p:nvSpPr>
        <p:spPr>
          <a:xfrm>
            <a:off x="41389300" y="7161214"/>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dirty="0"/>
          </a:p>
        </p:txBody>
      </p:sp>
      <p:sp>
        <p:nvSpPr>
          <p:cNvPr id="8" name="Subtitle 2"/>
          <p:cNvSpPr txBox="1">
            <a:spLocks/>
          </p:cNvSpPr>
          <p:nvPr/>
        </p:nvSpPr>
        <p:spPr>
          <a:xfrm>
            <a:off x="13373102" y="8201027"/>
            <a:ext cx="9756775" cy="9934575"/>
          </a:xfrm>
          <a:prstGeom prst="rect">
            <a:avLst/>
          </a:prstGeom>
        </p:spPr>
        <p:txBody>
          <a:bodyPr>
            <a:normAutofit/>
          </a:bodyPr>
          <a:lstStyle>
            <a:lvl1pPr marL="0" indent="0" algn="ctr" defTabSz="3291840" rtl="0" eaLnBrk="1" latinLnBrk="0" hangingPunct="1">
              <a:lnSpc>
                <a:spcPct val="90000"/>
              </a:lnSpc>
              <a:spcBef>
                <a:spcPts val="3600"/>
              </a:spcBef>
              <a:buFont typeface="Arial" panose="020B0604020202020204" pitchFamily="34" charset="0"/>
              <a:buNone/>
              <a:defRPr sz="8640" kern="1200">
                <a:solidFill>
                  <a:schemeClr val="tx1"/>
                </a:solidFill>
                <a:latin typeface="+mn-lt"/>
                <a:ea typeface="+mn-ea"/>
                <a:cs typeface="+mn-cs"/>
              </a:defRPr>
            </a:lvl1pPr>
            <a:lvl2pPr marL="1645920" indent="0" algn="ctr" defTabSz="3291840" rtl="0" eaLnBrk="1" latinLnBrk="0" hangingPunct="1">
              <a:lnSpc>
                <a:spcPct val="90000"/>
              </a:lnSpc>
              <a:spcBef>
                <a:spcPts val="1800"/>
              </a:spcBef>
              <a:buFont typeface="Arial" panose="020B0604020202020204" pitchFamily="34" charset="0"/>
              <a:buNone/>
              <a:defRPr sz="7200" kern="1200">
                <a:solidFill>
                  <a:schemeClr val="tx1"/>
                </a:solidFill>
                <a:latin typeface="+mn-lt"/>
                <a:ea typeface="+mn-ea"/>
                <a:cs typeface="+mn-cs"/>
              </a:defRPr>
            </a:lvl2pPr>
            <a:lvl3pPr marL="3291840" indent="0" algn="ctr" defTabSz="3291840" rtl="0" eaLnBrk="1" latinLnBrk="0" hangingPunct="1">
              <a:lnSpc>
                <a:spcPct val="90000"/>
              </a:lnSpc>
              <a:spcBef>
                <a:spcPts val="1800"/>
              </a:spcBef>
              <a:buFont typeface="Arial" panose="020B0604020202020204" pitchFamily="34" charset="0"/>
              <a:buNone/>
              <a:defRPr sz="6480" kern="1200">
                <a:solidFill>
                  <a:schemeClr val="tx1"/>
                </a:solidFill>
                <a:latin typeface="+mn-lt"/>
                <a:ea typeface="+mn-ea"/>
                <a:cs typeface="+mn-cs"/>
              </a:defRPr>
            </a:lvl3pPr>
            <a:lvl4pPr marL="49377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4pPr>
            <a:lvl5pPr marL="658368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5pPr>
            <a:lvl6pPr marL="822960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6pPr>
            <a:lvl7pPr marL="987552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7pPr>
            <a:lvl8pPr marL="1152144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8pPr>
            <a:lvl9pPr marL="13167360" indent="0" algn="ctr" defTabSz="3291840" rtl="0" eaLnBrk="1" latinLnBrk="0" hangingPunct="1">
              <a:lnSpc>
                <a:spcPct val="90000"/>
              </a:lnSpc>
              <a:spcBef>
                <a:spcPts val="1800"/>
              </a:spcBef>
              <a:buFont typeface="Arial" panose="020B0604020202020204" pitchFamily="34" charset="0"/>
              <a:buNone/>
              <a:defRPr sz="5760" kern="1200">
                <a:solidFill>
                  <a:schemeClr val="tx1"/>
                </a:solidFill>
                <a:latin typeface="+mn-lt"/>
                <a:ea typeface="+mn-ea"/>
                <a:cs typeface="+mn-cs"/>
              </a:defRPr>
            </a:lvl9pPr>
          </a:lstStyle>
          <a:p>
            <a:pPr fontAlgn="auto">
              <a:spcAft>
                <a:spcPts val="0"/>
              </a:spcAft>
              <a:defRPr/>
            </a:pPr>
            <a:endParaRPr lang="en-US" dirty="0"/>
          </a:p>
        </p:txBody>
      </p:sp>
      <p:sp>
        <p:nvSpPr>
          <p:cNvPr id="9" name="Subtitle 2"/>
          <p:cNvSpPr txBox="1">
            <a:spLocks/>
          </p:cNvSpPr>
          <p:nvPr/>
        </p:nvSpPr>
        <p:spPr>
          <a:xfrm>
            <a:off x="22189547" y="26799470"/>
            <a:ext cx="9756770" cy="9660995"/>
          </a:xfrm>
          <a:prstGeom prst="rect">
            <a:avLst/>
          </a:prstGeom>
          <a:solidFill>
            <a:schemeClr val="bg1"/>
          </a:solidFill>
          <a:ln w="9525">
            <a:solidFill>
              <a:schemeClr val="tx1"/>
            </a:solidFill>
            <a:miter lim="800000"/>
            <a:headEnd/>
            <a:tailEnd/>
          </a:ln>
        </p:spPr>
        <p:txBody>
          <a:bodyPr lIns="182880" tIns="91440" rIns="182880" bIns="91440" anchor="t"/>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a:lnSpc>
                <a:spcPct val="100000"/>
              </a:lnSpc>
              <a:spcBef>
                <a:spcPts val="0"/>
              </a:spcBef>
            </a:pPr>
            <a:r>
              <a:rPr lang="en-US" sz="3800" dirty="0">
                <a:latin typeface="Times New Roman" charset="0"/>
                <a:ea typeface="Times New Roman" charset="0"/>
                <a:cs typeface="Times New Roman" charset="0"/>
              </a:rPr>
              <a:t>Due to the 48 to 72 hour time frame it can take for anaerobic cultures to grow, treatment should be started before diagnosis is confirmed. </a:t>
            </a:r>
            <a:r>
              <a:rPr lang="en-US" sz="3800" dirty="0" smtClean="0">
                <a:latin typeface="Times New Roman" charset="0"/>
                <a:ea typeface="Times New Roman" charset="0"/>
                <a:cs typeface="Times New Roman" charset="0"/>
              </a:rPr>
              <a:t>In </a:t>
            </a:r>
            <a:r>
              <a:rPr lang="en-US" sz="3800" dirty="0">
                <a:latin typeface="Times New Roman" charset="0"/>
                <a:ea typeface="Times New Roman" charset="0"/>
                <a:cs typeface="Times New Roman" charset="0"/>
              </a:rPr>
              <a:t>Capnocytophaga infections the antibiotics of choice are ampicillin, amoxicillin, penicillin, or </a:t>
            </a:r>
            <a:r>
              <a:rPr lang="en-US" sz="3800" dirty="0" smtClean="0">
                <a:latin typeface="Times New Roman" charset="0"/>
                <a:ea typeface="Times New Roman" charset="0"/>
                <a:cs typeface="Times New Roman" charset="0"/>
              </a:rPr>
              <a:t>clindamycin. </a:t>
            </a:r>
            <a:r>
              <a:rPr lang="en-US" sz="3800" dirty="0">
                <a:latin typeface="Times New Roman" charset="0"/>
                <a:ea typeface="Times New Roman" charset="0"/>
                <a:cs typeface="Times New Roman" charset="0"/>
              </a:rPr>
              <a:t>These are typically paired with beta-lactamase inhibitors as </a:t>
            </a:r>
            <a:r>
              <a:rPr lang="en-US" sz="3800" i="1" dirty="0">
                <a:latin typeface="Times New Roman" charset="0"/>
                <a:ea typeface="Times New Roman" charset="0"/>
                <a:cs typeface="Times New Roman" charset="0"/>
              </a:rPr>
              <a:t>Capnocytophaga</a:t>
            </a:r>
            <a:r>
              <a:rPr lang="en-US" sz="3800" dirty="0">
                <a:latin typeface="Times New Roman" charset="0"/>
                <a:ea typeface="Times New Roman" charset="0"/>
                <a:cs typeface="Times New Roman" charset="0"/>
              </a:rPr>
              <a:t> is a beta-lactamase producing strain. There is no vaccine for this organism. To prevent this organism from causing infection one should practice better hygiene. Regularly brush teeth and visit the dentist to prevent plaque buildup. This may also include any household pet. Their dental hygiene is equally important. Always take precautions after animal bites with antibiotics.</a:t>
            </a:r>
          </a:p>
        </p:txBody>
      </p:sp>
      <p:sp>
        <p:nvSpPr>
          <p:cNvPr id="10" name="Subtitle 2"/>
          <p:cNvSpPr txBox="1">
            <a:spLocks/>
          </p:cNvSpPr>
          <p:nvPr/>
        </p:nvSpPr>
        <p:spPr>
          <a:xfrm>
            <a:off x="22256490" y="5644762"/>
            <a:ext cx="9756775" cy="18966788"/>
          </a:xfrm>
          <a:prstGeom prst="rect">
            <a:avLst/>
          </a:prstGeom>
          <a:solidFill>
            <a:schemeClr val="bg1"/>
          </a:solidFill>
          <a:ln w="9525">
            <a:solidFill>
              <a:schemeClr val="tx1"/>
            </a:solidFill>
            <a:miter lim="800000"/>
            <a:headEnd/>
            <a:tailEnd/>
          </a:ln>
        </p:spPr>
        <p:txBody>
          <a:bodyPr lIns="182880" tIns="91440" rIns="182880" bIns="91440" anchor="t"/>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defTabSz="3290991">
              <a:lnSpc>
                <a:spcPct val="100000"/>
              </a:lnSpc>
              <a:spcBef>
                <a:spcPts val="0"/>
              </a:spcBef>
            </a:pPr>
            <a:r>
              <a:rPr lang="en-US" sz="3800" dirty="0">
                <a:latin typeface="Times New Roman" charset="0"/>
                <a:ea typeface="Times New Roman" charset="0"/>
                <a:cs typeface="Times New Roman" charset="0"/>
              </a:rPr>
              <a:t>Individuals whom are immunocompromised are at the greatest risk for life-threatening infections. This includes cancer patients, those who had undergone a splenectomy, HIV infected patients, and chronic alcoholics. Capnocytophaga canimorsus can infect humans through animal bites. This can cause severe sepsis that often leads to death within days of the infection. Other severe symptoms include purpura, DIC, and liver and kidney failure (</a:t>
            </a:r>
            <a:r>
              <a:rPr lang="en-US" sz="3800" dirty="0" err="1">
                <a:latin typeface="Times New Roman" charset="0"/>
                <a:ea typeface="Times New Roman" charset="0"/>
                <a:cs typeface="Times New Roman" charset="0"/>
              </a:rPr>
              <a:t>Vellend</a:t>
            </a:r>
            <a:r>
              <a:rPr lang="en-US" sz="3800" dirty="0">
                <a:latin typeface="Times New Roman" charset="0"/>
                <a:ea typeface="Times New Roman" charset="0"/>
                <a:cs typeface="Times New Roman" charset="0"/>
              </a:rPr>
              <a:t>). Nonspecific symptoms of </a:t>
            </a:r>
            <a:r>
              <a:rPr lang="en-US" sz="3800" i="1" dirty="0">
                <a:latin typeface="Times New Roman" charset="0"/>
                <a:ea typeface="Times New Roman" charset="0"/>
                <a:cs typeface="Times New Roman" charset="0"/>
              </a:rPr>
              <a:t>Capnocytophaga</a:t>
            </a:r>
            <a:r>
              <a:rPr lang="en-US" sz="3800" dirty="0">
                <a:latin typeface="Times New Roman" charset="0"/>
                <a:ea typeface="Times New Roman" charset="0"/>
                <a:cs typeface="Times New Roman" charset="0"/>
              </a:rPr>
              <a:t> infections are fever, periodontitis, diarrhea or abdominal pain, vomiting, headaches, confusion, and myalgia / malaise (</a:t>
            </a:r>
            <a:r>
              <a:rPr lang="en-US" sz="3800" dirty="0" err="1">
                <a:latin typeface="Times New Roman" charset="0"/>
                <a:ea typeface="Times New Roman" charset="0"/>
                <a:cs typeface="Times New Roman" charset="0"/>
              </a:rPr>
              <a:t>Janda</a:t>
            </a:r>
            <a:r>
              <a:rPr lang="en-US" sz="3800" dirty="0" smtClean="0">
                <a:latin typeface="Times New Roman" charset="0"/>
                <a:ea typeface="Times New Roman" charset="0"/>
                <a:cs typeface="Times New Roman" charset="0"/>
              </a:rPr>
              <a:t>).</a:t>
            </a:r>
          </a:p>
          <a:p>
            <a:pPr marL="0" indent="0" algn="l" defTabSz="3290991">
              <a:lnSpc>
                <a:spcPct val="100000"/>
              </a:lnSpc>
              <a:spcBef>
                <a:spcPts val="0"/>
              </a:spcBef>
            </a:pPr>
            <a:endParaRPr lang="en-US" sz="3800" dirty="0" smtClean="0">
              <a:latin typeface="Times New Roman" charset="0"/>
              <a:ea typeface="Times New Roman" charset="0"/>
              <a:cs typeface="Times New Roman" charset="0"/>
            </a:endParaRPr>
          </a:p>
          <a:p>
            <a:pPr marL="0" indent="0" algn="l" defTabSz="3290991">
              <a:lnSpc>
                <a:spcPct val="100000"/>
              </a:lnSpc>
              <a:spcBef>
                <a:spcPts val="0"/>
              </a:spcBef>
            </a:pPr>
            <a:r>
              <a:rPr lang="en-US" sz="3800" dirty="0">
                <a:latin typeface="Times New Roman" charset="0"/>
                <a:ea typeface="Times New Roman" charset="0"/>
                <a:cs typeface="Times New Roman" charset="0"/>
              </a:rPr>
              <a:t>Further diagnosis and confirmation </a:t>
            </a:r>
            <a:r>
              <a:rPr lang="en-US" sz="3800" dirty="0" smtClean="0">
                <a:latin typeface="Times New Roman" charset="0"/>
                <a:ea typeface="Times New Roman" charset="0"/>
                <a:cs typeface="Times New Roman" charset="0"/>
              </a:rPr>
              <a:t>testing of </a:t>
            </a:r>
            <a:r>
              <a:rPr lang="en-US" sz="3800" i="1" dirty="0" smtClean="0">
                <a:latin typeface="Times New Roman" charset="0"/>
                <a:ea typeface="Times New Roman" charset="0"/>
                <a:cs typeface="Times New Roman" charset="0"/>
              </a:rPr>
              <a:t>Capnocytophaga</a:t>
            </a:r>
            <a:r>
              <a:rPr lang="en-US" sz="3800" dirty="0" smtClean="0">
                <a:latin typeface="Times New Roman" charset="0"/>
                <a:ea typeface="Times New Roman" charset="0"/>
                <a:cs typeface="Times New Roman" charset="0"/>
              </a:rPr>
              <a:t> </a:t>
            </a:r>
            <a:r>
              <a:rPr lang="en-US" sz="3800" dirty="0">
                <a:latin typeface="Times New Roman" charset="0"/>
                <a:ea typeface="Times New Roman" charset="0"/>
                <a:cs typeface="Times New Roman" charset="0"/>
              </a:rPr>
              <a:t>occurs through biochemical tests, rapid PCR-based methods, and 16S </a:t>
            </a:r>
            <a:r>
              <a:rPr lang="en-US" sz="3800" dirty="0" err="1">
                <a:latin typeface="Times New Roman" charset="0"/>
                <a:ea typeface="Times New Roman" charset="0"/>
                <a:cs typeface="Times New Roman" charset="0"/>
              </a:rPr>
              <a:t>rRNA</a:t>
            </a:r>
            <a:r>
              <a:rPr lang="en-US" sz="3800" dirty="0">
                <a:latin typeface="Times New Roman" charset="0"/>
                <a:ea typeface="Times New Roman" charset="0"/>
                <a:cs typeface="Times New Roman" charset="0"/>
              </a:rPr>
              <a:t> gene amplification</a:t>
            </a:r>
            <a:r>
              <a:rPr lang="en-US" sz="3800" dirty="0" smtClean="0">
                <a:latin typeface="Times New Roman" charset="0"/>
                <a:ea typeface="Times New Roman" charset="0"/>
                <a:cs typeface="Times New Roman" charset="0"/>
              </a:rPr>
              <a:t>.</a:t>
            </a:r>
          </a:p>
          <a:p>
            <a:pPr marL="0" indent="0" algn="l" defTabSz="3290991">
              <a:lnSpc>
                <a:spcPct val="100000"/>
              </a:lnSpc>
              <a:spcBef>
                <a:spcPts val="0"/>
              </a:spcBef>
            </a:pPr>
            <a:endParaRPr lang="en-US" sz="3800" dirty="0">
              <a:latin typeface="Times New Roman" charset="0"/>
              <a:ea typeface="Times New Roman" charset="0"/>
              <a:cs typeface="Times New Roman" charset="0"/>
            </a:endParaRPr>
          </a:p>
          <a:p>
            <a:pPr marL="0" indent="0" algn="l" defTabSz="3290991">
              <a:lnSpc>
                <a:spcPct val="100000"/>
              </a:lnSpc>
              <a:spcBef>
                <a:spcPts val="0"/>
              </a:spcBef>
            </a:pPr>
            <a:endParaRPr lang="en-US" sz="3800" dirty="0" smtClean="0">
              <a:latin typeface="Times New Roman" charset="0"/>
              <a:ea typeface="Times New Roman" charset="0"/>
              <a:cs typeface="Times New Roman" charset="0"/>
            </a:endParaRPr>
          </a:p>
          <a:p>
            <a:pPr marL="0" indent="0" algn="l" defTabSz="3290991">
              <a:lnSpc>
                <a:spcPct val="100000"/>
              </a:lnSpc>
              <a:spcBef>
                <a:spcPts val="0"/>
              </a:spcBef>
            </a:pPr>
            <a:endParaRPr lang="en-US" sz="3800" dirty="0">
              <a:latin typeface="Times New Roman" charset="0"/>
              <a:ea typeface="Times New Roman" charset="0"/>
              <a:cs typeface="Times New Roman" charset="0"/>
            </a:endParaRPr>
          </a:p>
          <a:p>
            <a:pPr marL="0" indent="0" algn="l" defTabSz="3290991">
              <a:lnSpc>
                <a:spcPct val="100000"/>
              </a:lnSpc>
              <a:spcBef>
                <a:spcPts val="0"/>
              </a:spcBef>
            </a:pPr>
            <a:endParaRPr lang="en-US" sz="3800" dirty="0" smtClean="0">
              <a:latin typeface="Times New Roman" charset="0"/>
              <a:ea typeface="Times New Roman" charset="0"/>
              <a:cs typeface="Times New Roman" charset="0"/>
            </a:endParaRPr>
          </a:p>
          <a:p>
            <a:pPr marL="0" indent="0" algn="l" defTabSz="3290991">
              <a:lnSpc>
                <a:spcPct val="100000"/>
              </a:lnSpc>
              <a:spcBef>
                <a:spcPts val="0"/>
              </a:spcBef>
            </a:pPr>
            <a:endParaRPr lang="en-US" sz="3800" dirty="0">
              <a:latin typeface="Times New Roman" charset="0"/>
              <a:ea typeface="Times New Roman" charset="0"/>
              <a:cs typeface="Times New Roman" charset="0"/>
            </a:endParaRPr>
          </a:p>
          <a:p>
            <a:pPr marL="0" indent="0" algn="l" defTabSz="3290991">
              <a:lnSpc>
                <a:spcPct val="100000"/>
              </a:lnSpc>
              <a:spcBef>
                <a:spcPts val="0"/>
              </a:spcBef>
            </a:pPr>
            <a:endParaRPr lang="en-US" sz="3800" dirty="0" smtClean="0">
              <a:latin typeface="Times New Roman" charset="0"/>
              <a:ea typeface="Times New Roman" charset="0"/>
              <a:cs typeface="Times New Roman" charset="0"/>
            </a:endParaRPr>
          </a:p>
          <a:p>
            <a:pPr marL="0" indent="0" algn="l" defTabSz="3290991">
              <a:lnSpc>
                <a:spcPct val="100000"/>
              </a:lnSpc>
              <a:spcBef>
                <a:spcPts val="0"/>
              </a:spcBef>
            </a:pPr>
            <a:endParaRPr lang="en-US" sz="3800" dirty="0">
              <a:latin typeface="Times New Roman" charset="0"/>
              <a:ea typeface="Times New Roman" charset="0"/>
              <a:cs typeface="Times New Roman" charset="0"/>
            </a:endParaRPr>
          </a:p>
          <a:p>
            <a:pPr marL="0" indent="0" algn="l" defTabSz="3290991">
              <a:lnSpc>
                <a:spcPct val="100000"/>
              </a:lnSpc>
              <a:spcBef>
                <a:spcPts val="0"/>
              </a:spcBef>
            </a:pPr>
            <a:endParaRPr lang="en-US" sz="3800" dirty="0" smtClean="0">
              <a:latin typeface="Times New Roman" charset="0"/>
              <a:ea typeface="Times New Roman" charset="0"/>
              <a:cs typeface="Times New Roman" charset="0"/>
            </a:endParaRPr>
          </a:p>
          <a:p>
            <a:pPr marL="0" indent="0" algn="l" defTabSz="3290991">
              <a:lnSpc>
                <a:spcPct val="100000"/>
              </a:lnSpc>
              <a:spcBef>
                <a:spcPts val="0"/>
              </a:spcBef>
            </a:pPr>
            <a:endParaRPr lang="en-US" sz="3800" dirty="0" smtClean="0">
              <a:latin typeface="Times New Roman" charset="0"/>
              <a:ea typeface="Times New Roman" charset="0"/>
              <a:cs typeface="Times New Roman" charset="0"/>
            </a:endParaRPr>
          </a:p>
          <a:p>
            <a:pPr marL="0" indent="0" algn="l" defTabSz="3290991">
              <a:lnSpc>
                <a:spcPct val="100000"/>
              </a:lnSpc>
              <a:spcBef>
                <a:spcPts val="0"/>
              </a:spcBef>
            </a:pPr>
            <a:endParaRPr lang="en-US" sz="3800" dirty="0">
              <a:latin typeface="Times New Roman" charset="0"/>
              <a:ea typeface="Times New Roman" charset="0"/>
              <a:cs typeface="Times New Roman" charset="0"/>
            </a:endParaRPr>
          </a:p>
          <a:p>
            <a:pPr marL="0" indent="0" defTabSz="3290991">
              <a:lnSpc>
                <a:spcPct val="100000"/>
              </a:lnSpc>
              <a:spcBef>
                <a:spcPts val="0"/>
              </a:spcBef>
            </a:pPr>
            <a:r>
              <a:rPr lang="en-US" sz="3200" dirty="0" smtClean="0">
                <a:latin typeface="Times New Roman" charset="0"/>
                <a:ea typeface="Times New Roman" charset="0"/>
                <a:cs typeface="Times New Roman" charset="0"/>
              </a:rPr>
              <a:t>16S </a:t>
            </a:r>
            <a:r>
              <a:rPr lang="en-US" sz="3200" dirty="0" err="1" smtClean="0">
                <a:latin typeface="Times New Roman" charset="0"/>
                <a:ea typeface="Times New Roman" charset="0"/>
                <a:cs typeface="Times New Roman" charset="0"/>
              </a:rPr>
              <a:t>rRNA</a:t>
            </a:r>
            <a:r>
              <a:rPr lang="en-US" sz="3200" dirty="0" smtClean="0">
                <a:latin typeface="Times New Roman" charset="0"/>
                <a:ea typeface="Times New Roman" charset="0"/>
                <a:cs typeface="Times New Roman" charset="0"/>
              </a:rPr>
              <a:t> PCR of </a:t>
            </a:r>
            <a:r>
              <a:rPr lang="en-US" sz="3200" i="1" dirty="0" smtClean="0">
                <a:latin typeface="Times New Roman" charset="0"/>
                <a:ea typeface="Times New Roman" charset="0"/>
                <a:cs typeface="Times New Roman" charset="0"/>
              </a:rPr>
              <a:t>Capnocytophaga</a:t>
            </a:r>
            <a:r>
              <a:rPr lang="en-US" sz="3200" dirty="0" smtClean="0">
                <a:latin typeface="Times New Roman" charset="0"/>
                <a:ea typeface="Times New Roman" charset="0"/>
                <a:cs typeface="Times New Roman" charset="0"/>
              </a:rPr>
              <a:t> species</a:t>
            </a:r>
            <a:endParaRPr lang="en-US" sz="3200" dirty="0">
              <a:latin typeface="Times New Roman" charset="0"/>
              <a:ea typeface="Times New Roman" charset="0"/>
              <a:cs typeface="Times New Roman" charset="0"/>
            </a:endParaRPr>
          </a:p>
          <a:p>
            <a:pPr marL="0" indent="0" algn="l" defTabSz="3290991">
              <a:lnSpc>
                <a:spcPct val="100000"/>
              </a:lnSpc>
              <a:spcBef>
                <a:spcPts val="0"/>
              </a:spcBef>
            </a:pPr>
            <a:endParaRPr lang="en-US" sz="3800" dirty="0">
              <a:latin typeface="Times New Roman" charset="0"/>
              <a:ea typeface="Times New Roman" charset="0"/>
              <a:cs typeface="Times New Roman" charset="0"/>
            </a:endParaRPr>
          </a:p>
        </p:txBody>
      </p:sp>
      <p:sp>
        <p:nvSpPr>
          <p:cNvPr id="11" name="Subtitle 2"/>
          <p:cNvSpPr>
            <a:spLocks/>
          </p:cNvSpPr>
          <p:nvPr/>
        </p:nvSpPr>
        <p:spPr bwMode="auto">
          <a:xfrm>
            <a:off x="22189542" y="25580484"/>
            <a:ext cx="9756775" cy="1145033"/>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chemeClr val="bg1"/>
                </a:solidFill>
                <a:effectLst>
                  <a:outerShdw blurRad="38100" dist="38100" dir="2700000" algn="tl">
                    <a:srgbClr val="FFFFFF"/>
                  </a:outerShdw>
                </a:effectLst>
                <a:latin typeface="Calibri" pitchFamily="34" charset="0"/>
              </a:rPr>
              <a:t>TREATMENT</a:t>
            </a:r>
            <a:endParaRPr lang="en-US" sz="6000" dirty="0">
              <a:solidFill>
                <a:schemeClr val="bg1"/>
              </a:solidFill>
              <a:effectLst>
                <a:outerShdw blurRad="38100" dist="38100" dir="2700000" algn="tl">
                  <a:srgbClr val="FFFFFF"/>
                </a:outerShdw>
              </a:effectLst>
              <a:latin typeface="Calibri" pitchFamily="34" charset="0"/>
            </a:endParaRPr>
          </a:p>
        </p:txBody>
      </p:sp>
      <p:sp>
        <p:nvSpPr>
          <p:cNvPr id="12" name="Subtitle 2"/>
          <p:cNvSpPr>
            <a:spLocks/>
          </p:cNvSpPr>
          <p:nvPr/>
        </p:nvSpPr>
        <p:spPr bwMode="auto">
          <a:xfrm>
            <a:off x="22256490" y="4730362"/>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chemeClr val="bg1"/>
                </a:solidFill>
                <a:effectLst>
                  <a:outerShdw blurRad="38100" dist="38100" dir="2700000" algn="tl">
                    <a:srgbClr val="FFFFFF"/>
                  </a:outerShdw>
                </a:effectLst>
                <a:latin typeface="Calibri" pitchFamily="34" charset="0"/>
              </a:rPr>
              <a:t>DISCUSSION</a:t>
            </a:r>
            <a:endParaRPr lang="en-US" sz="6000" dirty="0">
              <a:solidFill>
                <a:schemeClr val="bg1"/>
              </a:solidFill>
              <a:effectLst>
                <a:outerShdw blurRad="38100" dist="38100" dir="2700000" algn="tl">
                  <a:srgbClr val="FFFFFF"/>
                </a:outerShdw>
              </a:effectLst>
              <a:latin typeface="Calibri" pitchFamily="34" charset="0"/>
            </a:endParaRPr>
          </a:p>
        </p:txBody>
      </p:sp>
      <p:sp>
        <p:nvSpPr>
          <p:cNvPr id="13" name="Subtitle 2"/>
          <p:cNvSpPr>
            <a:spLocks/>
          </p:cNvSpPr>
          <p:nvPr/>
        </p:nvSpPr>
        <p:spPr bwMode="auto">
          <a:xfrm>
            <a:off x="912815" y="5675519"/>
            <a:ext cx="9756775" cy="14117507"/>
          </a:xfrm>
          <a:prstGeom prst="rect">
            <a:avLst/>
          </a:prstGeom>
          <a:solidFill>
            <a:schemeClr val="bg1"/>
          </a:solidFill>
          <a:ln w="9525">
            <a:solidFill>
              <a:schemeClr val="tx1"/>
            </a:solidFill>
            <a:miter lim="800000"/>
            <a:headEnd/>
            <a:tailEnd/>
          </a:ln>
        </p:spPr>
        <p:txBody>
          <a:bodyPr lIns="182880" tIns="91440" rIns="182880" bIns="91440" anchor="ctr"/>
          <a:lstStyle/>
          <a:p>
            <a:pPr>
              <a:spcBef>
                <a:spcPts val="0"/>
              </a:spcBef>
              <a:spcAft>
                <a:spcPts val="600"/>
              </a:spcAft>
            </a:pPr>
            <a:r>
              <a:rPr lang="en-US" sz="3800" dirty="0">
                <a:latin typeface="Times New Roman" charset="0"/>
                <a:ea typeface="Times New Roman" charset="0"/>
                <a:cs typeface="Times New Roman" charset="0"/>
              </a:rPr>
              <a:t>A female patient presented to the doctors with fever spikes, uterine tenderness, and fetal tachycardia while in her second trimester. Culture of samples from the mother and neonate revealed infection with </a:t>
            </a:r>
            <a:r>
              <a:rPr lang="en-US" sz="3800" i="1" dirty="0">
                <a:latin typeface="Times New Roman" charset="0"/>
                <a:ea typeface="Times New Roman" charset="0"/>
                <a:cs typeface="Times New Roman" charset="0"/>
              </a:rPr>
              <a:t>Capnocytophaga</a:t>
            </a:r>
            <a:r>
              <a:rPr lang="en-US" sz="3800" dirty="0">
                <a:latin typeface="Times New Roman" charset="0"/>
                <a:ea typeface="Times New Roman" charset="0"/>
                <a:cs typeface="Times New Roman" charset="0"/>
              </a:rPr>
              <a:t>. </a:t>
            </a:r>
            <a:r>
              <a:rPr lang="en-US" sz="3800" i="1" dirty="0">
                <a:latin typeface="Times New Roman" charset="0"/>
                <a:ea typeface="Times New Roman" charset="0"/>
                <a:cs typeface="Times New Roman" charset="0"/>
              </a:rPr>
              <a:t>Capnocytophaga </a:t>
            </a:r>
            <a:r>
              <a:rPr lang="en-US" sz="3800" dirty="0">
                <a:latin typeface="Times New Roman" charset="0"/>
                <a:ea typeface="Times New Roman" charset="0"/>
                <a:cs typeface="Times New Roman" charset="0"/>
              </a:rPr>
              <a:t>infection has pathogenic effects on immunocompromised individuals, specifically pregnant women. Capnocytophaga</a:t>
            </a:r>
            <a:r>
              <a:rPr lang="en-US" sz="3800" i="1" dirty="0">
                <a:latin typeface="Times New Roman" charset="0"/>
                <a:ea typeface="Times New Roman" charset="0"/>
                <a:cs typeface="Times New Roman" charset="0"/>
              </a:rPr>
              <a:t> </a:t>
            </a:r>
            <a:r>
              <a:rPr lang="en-US" sz="3800" dirty="0">
                <a:latin typeface="Times New Roman" charset="0"/>
                <a:ea typeface="Times New Roman" charset="0"/>
                <a:cs typeface="Times New Roman" charset="0"/>
              </a:rPr>
              <a:t>is a gram negative fusiform bacilli organism that is normal oral flora of mammals. This organism can cause a variety of infections based on where the route of transmission occurred, as well as the immune status of the host. The species of </a:t>
            </a:r>
            <a:r>
              <a:rPr lang="en-US" sz="3800" i="1" dirty="0">
                <a:latin typeface="Times New Roman" charset="0"/>
                <a:ea typeface="Times New Roman" charset="0"/>
                <a:cs typeface="Times New Roman" charset="0"/>
              </a:rPr>
              <a:t>Capnocytophaga </a:t>
            </a:r>
            <a:r>
              <a:rPr lang="en-US" sz="3800" dirty="0">
                <a:latin typeface="Times New Roman" charset="0"/>
                <a:ea typeface="Times New Roman" charset="0"/>
                <a:cs typeface="Times New Roman" charset="0"/>
              </a:rPr>
              <a:t>that causes majority of these infections is </a:t>
            </a:r>
            <a:r>
              <a:rPr lang="en-US" sz="3800" i="1" dirty="0">
                <a:latin typeface="Times New Roman" charset="0"/>
                <a:ea typeface="Times New Roman" charset="0"/>
                <a:cs typeface="Times New Roman" charset="0"/>
              </a:rPr>
              <a:t>C. canimorsus.</a:t>
            </a:r>
            <a:r>
              <a:rPr lang="en-US" sz="3800" dirty="0">
                <a:latin typeface="Times New Roman" charset="0"/>
                <a:ea typeface="Times New Roman" charset="0"/>
                <a:cs typeface="Times New Roman" charset="0"/>
              </a:rPr>
              <a:t> The method of detection in the case study was through Innovative Diagnostic System (Rap ID ANA System II). (</a:t>
            </a:r>
            <a:r>
              <a:rPr lang="en-US" sz="3800" dirty="0" err="1">
                <a:latin typeface="Times New Roman" charset="0"/>
                <a:ea typeface="Times New Roman" charset="0"/>
                <a:cs typeface="Times New Roman" charset="0"/>
              </a:rPr>
              <a:t>Mikamo</a:t>
            </a:r>
            <a:r>
              <a:rPr lang="en-US" sz="3800" dirty="0">
                <a:latin typeface="Times New Roman" charset="0"/>
                <a:ea typeface="Times New Roman" charset="0"/>
                <a:cs typeface="Times New Roman" charset="0"/>
              </a:rPr>
              <a:t>, 2) Other methodologies include traditional bacteriological culture techniques such as plating, PCR, and antibiotic sensitivity/resistance. </a:t>
            </a:r>
            <a:r>
              <a:rPr lang="en-US" sz="3800" i="1" dirty="0">
                <a:latin typeface="Times New Roman" charset="0"/>
                <a:ea typeface="Times New Roman" charset="0"/>
                <a:cs typeface="Times New Roman" charset="0"/>
              </a:rPr>
              <a:t>Capnocytophaga </a:t>
            </a:r>
            <a:r>
              <a:rPr lang="en-US" sz="3800" dirty="0">
                <a:latin typeface="Times New Roman" charset="0"/>
                <a:ea typeface="Times New Roman" charset="0"/>
                <a:cs typeface="Times New Roman" charset="0"/>
              </a:rPr>
              <a:t>is sensitive to antibiotics except for the beta-lactamase strain that has over time become more resistant. </a:t>
            </a:r>
          </a:p>
        </p:txBody>
      </p:sp>
      <p:sp>
        <p:nvSpPr>
          <p:cNvPr id="14" name="Subtitle 2"/>
          <p:cNvSpPr>
            <a:spLocks/>
          </p:cNvSpPr>
          <p:nvPr/>
        </p:nvSpPr>
        <p:spPr bwMode="auto">
          <a:xfrm>
            <a:off x="912815" y="21436689"/>
            <a:ext cx="9756775" cy="5186791"/>
          </a:xfrm>
          <a:prstGeom prst="rect">
            <a:avLst/>
          </a:prstGeom>
          <a:solidFill>
            <a:schemeClr val="bg1"/>
          </a:solidFill>
          <a:ln w="9525">
            <a:solidFill>
              <a:schemeClr val="tx1"/>
            </a:solidFill>
            <a:miter lim="800000"/>
            <a:headEnd/>
            <a:tailEnd/>
          </a:ln>
        </p:spPr>
        <p:txBody>
          <a:bodyPr anchor="t"/>
          <a:lstStyle/>
          <a:p>
            <a:pPr defTabSz="3290991">
              <a:spcBef>
                <a:spcPts val="0"/>
              </a:spcBef>
            </a:pPr>
            <a:r>
              <a:rPr lang="en-US" sz="3800" i="1" dirty="0" smtClean="0">
                <a:latin typeface="Times New Roman" charset="0"/>
                <a:ea typeface="Times New Roman" charset="0"/>
                <a:cs typeface="Times New Roman" charset="0"/>
              </a:rPr>
              <a:t>Capnocytophaga</a:t>
            </a:r>
            <a:r>
              <a:rPr lang="en-US" sz="3800" dirty="0" smtClean="0">
                <a:latin typeface="Times New Roman" charset="0"/>
                <a:ea typeface="Times New Roman" charset="0"/>
                <a:cs typeface="Times New Roman" charset="0"/>
              </a:rPr>
              <a:t> is a gram negative fusiform bacilli organism that is normal oral flora of mammals. </a:t>
            </a:r>
            <a:r>
              <a:rPr lang="en-US" sz="3800" dirty="0">
                <a:latin typeface="Times New Roman" charset="0"/>
                <a:ea typeface="Times New Roman" charset="0"/>
                <a:cs typeface="Times New Roman" charset="0"/>
              </a:rPr>
              <a:t>This organism can cause a variety of infections based on where the route of transmission occurred, as well as the immune status of the host. The species of </a:t>
            </a:r>
            <a:r>
              <a:rPr lang="en-US" sz="3800" i="1" dirty="0">
                <a:latin typeface="Times New Roman" charset="0"/>
                <a:ea typeface="Times New Roman" charset="0"/>
                <a:cs typeface="Times New Roman" charset="0"/>
              </a:rPr>
              <a:t>Capnocytophaga </a:t>
            </a:r>
            <a:r>
              <a:rPr lang="en-US" sz="3800" dirty="0">
                <a:latin typeface="Times New Roman" charset="0"/>
                <a:ea typeface="Times New Roman" charset="0"/>
                <a:cs typeface="Times New Roman" charset="0"/>
              </a:rPr>
              <a:t>that causes majority of these infections is </a:t>
            </a:r>
            <a:r>
              <a:rPr lang="en-US" sz="3800" i="1" dirty="0">
                <a:latin typeface="Times New Roman" charset="0"/>
                <a:ea typeface="Times New Roman" charset="0"/>
                <a:cs typeface="Times New Roman" charset="0"/>
              </a:rPr>
              <a:t>C. canimorsus.</a:t>
            </a:r>
            <a:endParaRPr lang="en-US" sz="3800" dirty="0">
              <a:latin typeface="Times New Roman" charset="0"/>
              <a:ea typeface="Times New Roman" charset="0"/>
              <a:cs typeface="Times New Roman" charset="0"/>
            </a:endParaRPr>
          </a:p>
          <a:p>
            <a:pPr marL="487378" indent="-487378" defTabSz="3290991">
              <a:spcBef>
                <a:spcPts val="3600"/>
              </a:spcBef>
            </a:pPr>
            <a:r>
              <a:rPr lang="en-US" sz="3600" dirty="0" smtClean="0">
                <a:latin typeface="Times New Roman" charset="0"/>
                <a:ea typeface="Times New Roman" charset="0"/>
                <a:cs typeface="Times New Roman" charset="0"/>
              </a:rPr>
              <a:t>	</a:t>
            </a:r>
            <a:endParaRPr lang="en-US" sz="3000" dirty="0">
              <a:latin typeface="Calibri" pitchFamily="34" charset="0"/>
            </a:endParaRPr>
          </a:p>
        </p:txBody>
      </p:sp>
      <p:sp>
        <p:nvSpPr>
          <p:cNvPr id="15" name="Subtitle 2"/>
          <p:cNvSpPr>
            <a:spLocks/>
          </p:cNvSpPr>
          <p:nvPr/>
        </p:nvSpPr>
        <p:spPr bwMode="auto">
          <a:xfrm>
            <a:off x="912815" y="20522289"/>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chemeClr val="bg1"/>
                </a:solidFill>
                <a:effectLst>
                  <a:outerShdw blurRad="38100" dist="38100" dir="2700000" algn="tl">
                    <a:srgbClr val="FFFFFF"/>
                  </a:outerShdw>
                </a:effectLst>
                <a:latin typeface="Calibri" pitchFamily="34" charset="0"/>
              </a:rPr>
              <a:t>BACKGROUND</a:t>
            </a:r>
            <a:endParaRPr lang="en-US" sz="6000" dirty="0">
              <a:solidFill>
                <a:schemeClr val="bg1"/>
              </a:solidFill>
              <a:effectLst>
                <a:outerShdw blurRad="38100" dist="38100" dir="2700000" algn="tl">
                  <a:srgbClr val="FFFFFF"/>
                </a:outerShdw>
              </a:effectLst>
              <a:latin typeface="Calibri" pitchFamily="34" charset="0"/>
            </a:endParaRPr>
          </a:p>
        </p:txBody>
      </p:sp>
      <p:sp>
        <p:nvSpPr>
          <p:cNvPr id="16" name="Subtitle 2"/>
          <p:cNvSpPr>
            <a:spLocks/>
          </p:cNvSpPr>
          <p:nvPr/>
        </p:nvSpPr>
        <p:spPr bwMode="auto">
          <a:xfrm>
            <a:off x="912815" y="28244844"/>
            <a:ext cx="9756775" cy="8215623"/>
          </a:xfrm>
          <a:prstGeom prst="rect">
            <a:avLst/>
          </a:prstGeom>
          <a:solidFill>
            <a:schemeClr val="bg1"/>
          </a:solidFill>
          <a:ln w="9525">
            <a:solidFill>
              <a:schemeClr val="tx1"/>
            </a:solidFill>
            <a:miter lim="800000"/>
            <a:headEnd/>
            <a:tailEnd/>
          </a:ln>
        </p:spPr>
        <p:txBody>
          <a:bodyPr anchor="t"/>
          <a:lstStyle/>
          <a:p>
            <a:pPr defTabSz="3290991" fontAlgn="auto">
              <a:spcBef>
                <a:spcPts val="0"/>
              </a:spcBef>
              <a:spcAft>
                <a:spcPts val="0"/>
              </a:spcAft>
            </a:pPr>
            <a:r>
              <a:rPr lang="en-US" sz="3800" dirty="0">
                <a:latin typeface="Times New Roman" charset="0"/>
                <a:ea typeface="Times New Roman" charset="0"/>
                <a:cs typeface="Times New Roman" charset="0"/>
              </a:rPr>
              <a:t>A female patient presented to </a:t>
            </a:r>
            <a:r>
              <a:rPr lang="en-US" sz="3800">
                <a:latin typeface="Times New Roman" charset="0"/>
                <a:ea typeface="Times New Roman" charset="0"/>
                <a:cs typeface="Times New Roman" charset="0"/>
              </a:rPr>
              <a:t>the </a:t>
            </a:r>
            <a:r>
              <a:rPr lang="en-US" sz="3800" smtClean="0">
                <a:latin typeface="Times New Roman" charset="0"/>
                <a:ea typeface="Times New Roman" charset="0"/>
                <a:cs typeface="Times New Roman" charset="0"/>
              </a:rPr>
              <a:t>physician </a:t>
            </a:r>
            <a:r>
              <a:rPr lang="en-US" sz="3800" dirty="0">
                <a:latin typeface="Times New Roman" charset="0"/>
                <a:ea typeface="Times New Roman" charset="0"/>
                <a:cs typeface="Times New Roman" charset="0"/>
              </a:rPr>
              <a:t>with premature rupture of the </a:t>
            </a:r>
            <a:r>
              <a:rPr lang="en-US" sz="3800" dirty="0" smtClean="0">
                <a:latin typeface="Times New Roman" charset="0"/>
                <a:ea typeface="Times New Roman" charset="0"/>
                <a:cs typeface="Times New Roman" charset="0"/>
              </a:rPr>
              <a:t>membrane. </a:t>
            </a:r>
            <a:r>
              <a:rPr lang="en-US" sz="3800" dirty="0">
                <a:latin typeface="Times New Roman" charset="0"/>
                <a:ea typeface="Times New Roman" charset="0"/>
                <a:cs typeface="Times New Roman" charset="0"/>
              </a:rPr>
              <a:t>Subsequently, she was having early uterine contractions with fever spikes and fetal tachycardia. When the uterine contractions failed to stop after administration of treatment for her symptoms, the fetus went into distress. Due to the circumstances of the fetus going into distress, the mother went through a cesarean section to remove the baby at 26 weeks and 2 days. Cultures were taken from both the mother and the neonate. Through these cultures and that of her partner, </a:t>
            </a:r>
            <a:r>
              <a:rPr lang="en-US" sz="3800" i="1" dirty="0">
                <a:latin typeface="Times New Roman" charset="0"/>
                <a:ea typeface="Times New Roman" charset="0"/>
                <a:cs typeface="Times New Roman" charset="0"/>
              </a:rPr>
              <a:t>Capnocytophaga</a:t>
            </a:r>
            <a:r>
              <a:rPr lang="en-US" sz="3800" dirty="0">
                <a:latin typeface="Times New Roman" charset="0"/>
                <a:ea typeface="Times New Roman" charset="0"/>
                <a:cs typeface="Times New Roman" charset="0"/>
              </a:rPr>
              <a:t> species is the suspected organism. </a:t>
            </a:r>
          </a:p>
          <a:p>
            <a:pPr marL="487378" marR="0" lvl="0" indent="-487378" defTabSz="3290991" eaLnBrk="1" fontAlgn="auto" latinLnBrk="0" hangingPunct="1">
              <a:lnSpc>
                <a:spcPct val="90000"/>
              </a:lnSpc>
              <a:spcBef>
                <a:spcPts val="3600"/>
              </a:spcBef>
              <a:spcAft>
                <a:spcPts val="0"/>
              </a:spcAft>
              <a:buClrTx/>
              <a:buSzTx/>
              <a:buFont typeface="Arial" charset="0"/>
              <a:buNone/>
              <a:tabLst/>
              <a:defRPr/>
            </a:pPr>
            <a:endParaRPr lang="en-US" sz="3000" dirty="0">
              <a:latin typeface="Times New Roman" charset="0"/>
              <a:ea typeface="Times New Roman" charset="0"/>
              <a:cs typeface="Times New Roman" charset="0"/>
            </a:endParaRPr>
          </a:p>
        </p:txBody>
      </p:sp>
      <p:sp>
        <p:nvSpPr>
          <p:cNvPr id="17" name="Subtitle 2"/>
          <p:cNvSpPr>
            <a:spLocks/>
          </p:cNvSpPr>
          <p:nvPr/>
        </p:nvSpPr>
        <p:spPr bwMode="auto">
          <a:xfrm>
            <a:off x="912815" y="27330445"/>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chemeClr val="bg1"/>
                </a:solidFill>
                <a:effectLst>
                  <a:outerShdw blurRad="38100" dist="38100" dir="2700000" algn="tl">
                    <a:srgbClr val="FFFFFF"/>
                  </a:outerShdw>
                </a:effectLst>
                <a:latin typeface="Calibri" pitchFamily="34" charset="0"/>
              </a:rPr>
              <a:t>CASE STUDY</a:t>
            </a:r>
            <a:endParaRPr lang="en-US" sz="6000" dirty="0">
              <a:solidFill>
                <a:schemeClr val="bg1"/>
              </a:solidFill>
              <a:effectLst>
                <a:outerShdw blurRad="38100" dist="38100" dir="2700000" algn="tl">
                  <a:srgbClr val="FFFFFF"/>
                </a:outerShdw>
              </a:effectLst>
              <a:latin typeface="Calibri" pitchFamily="34" charset="0"/>
            </a:endParaRPr>
          </a:p>
        </p:txBody>
      </p:sp>
      <p:sp>
        <p:nvSpPr>
          <p:cNvPr id="22" name="Subtitle 2"/>
          <p:cNvSpPr txBox="1">
            <a:spLocks/>
          </p:cNvSpPr>
          <p:nvPr/>
        </p:nvSpPr>
        <p:spPr>
          <a:xfrm>
            <a:off x="11640367" y="5675519"/>
            <a:ext cx="9756775" cy="30784947"/>
          </a:xfrm>
          <a:prstGeom prst="rect">
            <a:avLst/>
          </a:prstGeom>
          <a:solidFill>
            <a:schemeClr val="bg1"/>
          </a:solidFill>
          <a:ln w="9525">
            <a:solidFill>
              <a:schemeClr val="tx1"/>
            </a:solidFill>
            <a:miter lim="800000"/>
            <a:headEnd/>
            <a:tailEnd/>
          </a:ln>
        </p:spPr>
        <p:txBody>
          <a:bodyPr lIns="182880" tIns="91440" rIns="182880" bIns="91440" anchor="t"/>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0" indent="0" algn="l">
              <a:lnSpc>
                <a:spcPct val="100000"/>
              </a:lnSpc>
              <a:spcBef>
                <a:spcPts val="0"/>
              </a:spcBef>
            </a:pPr>
            <a:r>
              <a:rPr lang="en-US" sz="3800" dirty="0" smtClean="0">
                <a:latin typeface="Times New Roman" charset="0"/>
                <a:ea typeface="Times New Roman" charset="0"/>
                <a:cs typeface="Times New Roman" charset="0"/>
              </a:rPr>
              <a:t>Before </a:t>
            </a:r>
            <a:r>
              <a:rPr lang="en-US" sz="3800" dirty="0">
                <a:latin typeface="Times New Roman" charset="0"/>
                <a:ea typeface="Times New Roman" charset="0"/>
                <a:cs typeface="Times New Roman" charset="0"/>
              </a:rPr>
              <a:t>delivery a complete blood count (CBC) on the mother revealed an increased white blood cell count which indicates a current infection.  A chemistry panel revealed increased levels of C-reactive protein, which is indicative of an inflammatory process. An amniocentesis was performed to collect amniotic fluid for microbiology testing. The amniotic fluid was cloudy with a foul smell due to the infection. A gram stain of the specimen showed gram-negative, filamentous bacilli and white blood </a:t>
            </a:r>
            <a:r>
              <a:rPr lang="en-US" sz="3800" dirty="0" smtClean="0">
                <a:latin typeface="Times New Roman" charset="0"/>
                <a:ea typeface="Times New Roman" charset="0"/>
                <a:cs typeface="Times New Roman" charset="0"/>
              </a:rPr>
              <a:t>cells. </a:t>
            </a: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nSpc>
                <a:spcPct val="100000"/>
              </a:lnSpc>
              <a:spcBef>
                <a:spcPts val="0"/>
              </a:spcBef>
            </a:pPr>
            <a:r>
              <a:rPr lang="en-US" sz="3200" dirty="0" smtClean="0">
                <a:latin typeface="Times New Roman" charset="0"/>
                <a:ea typeface="Times New Roman" charset="0"/>
                <a:cs typeface="Times New Roman" charset="0"/>
              </a:rPr>
              <a:t>Gram Stain of </a:t>
            </a:r>
            <a:r>
              <a:rPr lang="en-US" sz="3200" i="1" dirty="0" smtClean="0">
                <a:latin typeface="Times New Roman" charset="0"/>
                <a:ea typeface="Times New Roman" charset="0"/>
                <a:cs typeface="Times New Roman" charset="0"/>
              </a:rPr>
              <a:t>Capnocytophaga</a:t>
            </a:r>
            <a:endParaRPr lang="en-US" sz="3200" dirty="0" smtClean="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r>
              <a:rPr lang="en-US" sz="3800" dirty="0">
                <a:latin typeface="Times New Roman" charset="0"/>
                <a:ea typeface="Times New Roman" charset="0"/>
                <a:cs typeface="Times New Roman" charset="0"/>
              </a:rPr>
              <a:t>Specimen are typically collected from oral and dental sites as well as respiratory samples, blood, and cerebrospinal and peritoneal fluids. Diagnosis starts with differentiation between different strains of </a:t>
            </a:r>
            <a:r>
              <a:rPr lang="en-US" sz="3800" i="1" dirty="0">
                <a:latin typeface="Times New Roman" charset="0"/>
                <a:ea typeface="Times New Roman" charset="0"/>
                <a:cs typeface="Times New Roman" charset="0"/>
              </a:rPr>
              <a:t>Capnocytophaga</a:t>
            </a:r>
            <a:r>
              <a:rPr lang="en-US" sz="3800" dirty="0">
                <a:latin typeface="Times New Roman" charset="0"/>
                <a:ea typeface="Times New Roman" charset="0"/>
                <a:cs typeface="Times New Roman" charset="0"/>
              </a:rPr>
              <a:t>. </a:t>
            </a:r>
            <a:r>
              <a:rPr lang="en-US" sz="3800" i="1" dirty="0">
                <a:latin typeface="Times New Roman" charset="0"/>
                <a:ea typeface="Times New Roman" charset="0"/>
                <a:cs typeface="Times New Roman" charset="0"/>
              </a:rPr>
              <a:t>C. canimorsus</a:t>
            </a:r>
            <a:r>
              <a:rPr lang="en-US" sz="3800" dirty="0">
                <a:latin typeface="Times New Roman" charset="0"/>
                <a:ea typeface="Times New Roman" charset="0"/>
                <a:cs typeface="Times New Roman" charset="0"/>
              </a:rPr>
              <a:t> is positive for catalase and oxidase, which differs from </a:t>
            </a:r>
            <a:r>
              <a:rPr lang="en-US" sz="3800" i="1" dirty="0">
                <a:latin typeface="Times New Roman" charset="0"/>
                <a:ea typeface="Times New Roman" charset="0"/>
                <a:cs typeface="Times New Roman" charset="0"/>
              </a:rPr>
              <a:t>C. </a:t>
            </a:r>
            <a:r>
              <a:rPr lang="en-US" sz="3800" i="1" dirty="0" err="1">
                <a:latin typeface="Times New Roman" charset="0"/>
                <a:ea typeface="Times New Roman" charset="0"/>
                <a:cs typeface="Times New Roman" charset="0"/>
              </a:rPr>
              <a:t>gingivalis</a:t>
            </a:r>
            <a:r>
              <a:rPr lang="en-US" sz="3800" dirty="0">
                <a:latin typeface="Times New Roman" charset="0"/>
                <a:ea typeface="Times New Roman" charset="0"/>
                <a:cs typeface="Times New Roman" charset="0"/>
              </a:rPr>
              <a:t>, </a:t>
            </a:r>
            <a:r>
              <a:rPr lang="en-US" sz="3800" i="1" dirty="0">
                <a:latin typeface="Times New Roman" charset="0"/>
                <a:ea typeface="Times New Roman" charset="0"/>
                <a:cs typeface="Times New Roman" charset="0"/>
              </a:rPr>
              <a:t>C. </a:t>
            </a:r>
            <a:r>
              <a:rPr lang="en-US" sz="3800" i="1" dirty="0" err="1">
                <a:latin typeface="Times New Roman" charset="0"/>
                <a:ea typeface="Times New Roman" charset="0"/>
                <a:cs typeface="Times New Roman" charset="0"/>
              </a:rPr>
              <a:t>ochracea</a:t>
            </a:r>
            <a:r>
              <a:rPr lang="en-US" sz="3800" dirty="0">
                <a:latin typeface="Times New Roman" charset="0"/>
                <a:ea typeface="Times New Roman" charset="0"/>
                <a:cs typeface="Times New Roman" charset="0"/>
              </a:rPr>
              <a:t>, and</a:t>
            </a:r>
            <a:r>
              <a:rPr lang="en-US" sz="3800" i="1" dirty="0">
                <a:latin typeface="Times New Roman" charset="0"/>
                <a:ea typeface="Times New Roman" charset="0"/>
                <a:cs typeface="Times New Roman" charset="0"/>
              </a:rPr>
              <a:t> C. </a:t>
            </a:r>
            <a:r>
              <a:rPr lang="en-US" sz="3800" i="1" dirty="0" err="1">
                <a:latin typeface="Times New Roman" charset="0"/>
                <a:ea typeface="Times New Roman" charset="0"/>
                <a:cs typeface="Times New Roman" charset="0"/>
              </a:rPr>
              <a:t>sputigena</a:t>
            </a:r>
            <a:r>
              <a:rPr lang="en-US" sz="3800" dirty="0">
                <a:latin typeface="Times New Roman" charset="0"/>
                <a:ea typeface="Times New Roman" charset="0"/>
                <a:cs typeface="Times New Roman" charset="0"/>
              </a:rPr>
              <a:t>. </a:t>
            </a:r>
            <a:r>
              <a:rPr lang="en-US" sz="3800" i="1" dirty="0">
                <a:latin typeface="Times New Roman" charset="0"/>
                <a:ea typeface="Times New Roman" charset="0"/>
                <a:cs typeface="Times New Roman" charset="0"/>
              </a:rPr>
              <a:t>C. canimorsus</a:t>
            </a:r>
            <a:r>
              <a:rPr lang="en-US" sz="3800" dirty="0">
                <a:latin typeface="Times New Roman" charset="0"/>
                <a:ea typeface="Times New Roman" charset="0"/>
                <a:cs typeface="Times New Roman" charset="0"/>
              </a:rPr>
              <a:t> is also positive for arginine </a:t>
            </a:r>
            <a:r>
              <a:rPr lang="en-US" sz="3800" dirty="0" err="1">
                <a:latin typeface="Times New Roman" charset="0"/>
                <a:ea typeface="Times New Roman" charset="0"/>
                <a:cs typeface="Times New Roman" charset="0"/>
              </a:rPr>
              <a:t>dehydrolase</a:t>
            </a:r>
            <a:r>
              <a:rPr lang="en-US" sz="3800" dirty="0">
                <a:latin typeface="Times New Roman" charset="0"/>
                <a:ea typeface="Times New Roman" charset="0"/>
                <a:cs typeface="Times New Roman" charset="0"/>
              </a:rPr>
              <a:t> and o-</a:t>
            </a:r>
            <a:r>
              <a:rPr lang="en-US" sz="3800" dirty="0" err="1">
                <a:latin typeface="Times New Roman" charset="0"/>
                <a:ea typeface="Times New Roman" charset="0"/>
                <a:cs typeface="Times New Roman" charset="0"/>
              </a:rPr>
              <a:t>nitrophenyl</a:t>
            </a:r>
            <a:r>
              <a:rPr lang="en-US" sz="3800" dirty="0">
                <a:latin typeface="Times New Roman" charset="0"/>
                <a:ea typeface="Times New Roman" charset="0"/>
                <a:cs typeface="Times New Roman" charset="0"/>
              </a:rPr>
              <a:t>-β-D-</a:t>
            </a:r>
            <a:r>
              <a:rPr lang="en-US" sz="3800" dirty="0" err="1">
                <a:latin typeface="Times New Roman" charset="0"/>
                <a:ea typeface="Times New Roman" charset="0"/>
                <a:cs typeface="Times New Roman" charset="0"/>
              </a:rPr>
              <a:t>galactopyranoside</a:t>
            </a:r>
            <a:r>
              <a:rPr lang="en-US" sz="3800" dirty="0">
                <a:latin typeface="Times New Roman" charset="0"/>
                <a:ea typeface="Times New Roman" charset="0"/>
                <a:cs typeface="Times New Roman" charset="0"/>
              </a:rPr>
              <a:t>. Negative </a:t>
            </a:r>
            <a:r>
              <a:rPr lang="en-US" sz="3800" dirty="0" smtClean="0">
                <a:latin typeface="Times New Roman" charset="0"/>
                <a:ea typeface="Times New Roman" charset="0"/>
                <a:cs typeface="Times New Roman" charset="0"/>
              </a:rPr>
              <a:t>biochemical results </a:t>
            </a:r>
            <a:r>
              <a:rPr lang="en-US" sz="3800" dirty="0">
                <a:latin typeface="Times New Roman" charset="0"/>
                <a:ea typeface="Times New Roman" charset="0"/>
                <a:cs typeface="Times New Roman" charset="0"/>
              </a:rPr>
              <a:t>include urease, </a:t>
            </a:r>
            <a:r>
              <a:rPr lang="en-US" sz="3800" dirty="0" smtClean="0">
                <a:latin typeface="Times New Roman" charset="0"/>
                <a:ea typeface="Times New Roman" charset="0"/>
                <a:cs typeface="Times New Roman" charset="0"/>
              </a:rPr>
              <a:t>nitrate, </a:t>
            </a:r>
            <a:r>
              <a:rPr lang="en-US" sz="3800" dirty="0">
                <a:latin typeface="Times New Roman" charset="0"/>
                <a:ea typeface="Times New Roman" charset="0"/>
                <a:cs typeface="Times New Roman" charset="0"/>
              </a:rPr>
              <a:t>and </a:t>
            </a:r>
            <a:r>
              <a:rPr lang="en-US" sz="3800" dirty="0" smtClean="0">
                <a:latin typeface="Times New Roman" charset="0"/>
                <a:ea typeface="Times New Roman" charset="0"/>
                <a:cs typeface="Times New Roman" charset="0"/>
              </a:rPr>
              <a:t>indole. </a:t>
            </a:r>
          </a:p>
          <a:p>
            <a:pPr marL="0" indent="0" algn="l">
              <a:lnSpc>
                <a:spcPct val="100000"/>
              </a:lnSpc>
              <a:spcBef>
                <a:spcPts val="0"/>
              </a:spcBef>
            </a:pPr>
            <a:r>
              <a:rPr lang="en-US" sz="3800" i="1" dirty="0" smtClean="0">
                <a:latin typeface="Times New Roman" charset="0"/>
                <a:ea typeface="Times New Roman" charset="0"/>
                <a:cs typeface="Times New Roman" charset="0"/>
              </a:rPr>
              <a:t>C</a:t>
            </a:r>
            <a:r>
              <a:rPr lang="en-US" sz="3800" i="1" dirty="0">
                <a:latin typeface="Times New Roman" charset="0"/>
                <a:ea typeface="Times New Roman" charset="0"/>
                <a:cs typeface="Times New Roman" charset="0"/>
              </a:rPr>
              <a:t>. canimorsus</a:t>
            </a:r>
            <a:r>
              <a:rPr lang="en-US" sz="3800" dirty="0">
                <a:latin typeface="Times New Roman" charset="0"/>
                <a:ea typeface="Times New Roman" charset="0"/>
                <a:cs typeface="Times New Roman" charset="0"/>
              </a:rPr>
              <a:t> ferments glucose, lactose, and </a:t>
            </a:r>
            <a:r>
              <a:rPr lang="en-US" sz="3800" dirty="0" smtClean="0">
                <a:latin typeface="Times New Roman" charset="0"/>
                <a:ea typeface="Times New Roman" charset="0"/>
                <a:cs typeface="Times New Roman" charset="0"/>
              </a:rPr>
              <a:t>maltose; growth of the organism requires iron in a carbon </a:t>
            </a:r>
            <a:r>
              <a:rPr lang="en-US" sz="3800" dirty="0">
                <a:latin typeface="Times New Roman" charset="0"/>
                <a:ea typeface="Times New Roman" charset="0"/>
                <a:cs typeface="Times New Roman" charset="0"/>
              </a:rPr>
              <a:t>dioxide-enriched </a:t>
            </a:r>
            <a:r>
              <a:rPr lang="en-US" sz="3800" dirty="0" smtClean="0">
                <a:latin typeface="Times New Roman" charset="0"/>
                <a:ea typeface="Times New Roman" charset="0"/>
                <a:cs typeface="Times New Roman" charset="0"/>
              </a:rPr>
              <a:t>environment(</a:t>
            </a:r>
            <a:r>
              <a:rPr lang="en-US" sz="3800" dirty="0" err="1" smtClean="0">
                <a:latin typeface="Times New Roman" charset="0"/>
                <a:ea typeface="Times New Roman" charset="0"/>
                <a:cs typeface="Times New Roman" charset="0"/>
              </a:rPr>
              <a:t>Janda</a:t>
            </a:r>
            <a:r>
              <a:rPr lang="en-US" sz="3800" dirty="0">
                <a:latin typeface="Times New Roman" charset="0"/>
                <a:ea typeface="Times New Roman" charset="0"/>
                <a:cs typeface="Times New Roman" charset="0"/>
              </a:rPr>
              <a:t>). </a:t>
            </a:r>
            <a:r>
              <a:rPr lang="en-US" sz="3800" i="1" dirty="0" err="1">
                <a:latin typeface="Times New Roman" charset="0"/>
                <a:ea typeface="Times New Roman" charset="0"/>
                <a:cs typeface="Times New Roman" charset="0"/>
              </a:rPr>
              <a:t>Capnocytophaga</a:t>
            </a:r>
            <a:r>
              <a:rPr lang="en-US" sz="3800" dirty="0">
                <a:latin typeface="Times New Roman" charset="0"/>
                <a:ea typeface="Times New Roman" charset="0"/>
                <a:cs typeface="Times New Roman" charset="0"/>
              </a:rPr>
              <a:t> </a:t>
            </a:r>
            <a:r>
              <a:rPr lang="en-US" sz="3800" dirty="0" smtClean="0">
                <a:latin typeface="Times New Roman" charset="0"/>
                <a:ea typeface="Times New Roman" charset="0"/>
                <a:cs typeface="Times New Roman" charset="0"/>
              </a:rPr>
              <a:t>spp. exhibits no </a:t>
            </a:r>
            <a:r>
              <a:rPr lang="en-US" sz="3800" dirty="0">
                <a:latin typeface="Times New Roman" charset="0"/>
                <a:ea typeface="Times New Roman" charset="0"/>
                <a:cs typeface="Times New Roman" charset="0"/>
              </a:rPr>
              <a:t>grow on </a:t>
            </a:r>
            <a:r>
              <a:rPr lang="en-US" sz="3800" dirty="0" err="1" smtClean="0">
                <a:latin typeface="Times New Roman" charset="0"/>
                <a:ea typeface="Times New Roman" charset="0"/>
                <a:cs typeface="Times New Roman" charset="0"/>
              </a:rPr>
              <a:t>MacConkey</a:t>
            </a:r>
            <a:r>
              <a:rPr lang="en-US" sz="3800" dirty="0" smtClean="0">
                <a:latin typeface="Times New Roman" charset="0"/>
                <a:ea typeface="Times New Roman" charset="0"/>
                <a:cs typeface="Times New Roman" charset="0"/>
              </a:rPr>
              <a:t> agar. On sheep’s blood agar (SBA), </a:t>
            </a:r>
            <a:r>
              <a:rPr lang="en-US" sz="3800" i="1" dirty="0" err="1" smtClean="0">
                <a:latin typeface="Times New Roman" charset="0"/>
                <a:ea typeface="Times New Roman" charset="0"/>
                <a:cs typeface="Times New Roman" charset="0"/>
              </a:rPr>
              <a:t>Capnocytophaga</a:t>
            </a:r>
            <a:r>
              <a:rPr lang="en-US" sz="3800" dirty="0" smtClean="0">
                <a:latin typeface="Times New Roman" charset="0"/>
                <a:ea typeface="Times New Roman" charset="0"/>
                <a:cs typeface="Times New Roman" charset="0"/>
              </a:rPr>
              <a:t> appears as iridescent flat spreading colonies showing no hemolysis. </a:t>
            </a: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gn="l">
              <a:lnSpc>
                <a:spcPct val="100000"/>
              </a:lnSpc>
              <a:spcBef>
                <a:spcPts val="0"/>
              </a:spcBef>
            </a:pPr>
            <a:endParaRPr lang="en-US" sz="3800" dirty="0">
              <a:latin typeface="Times New Roman" charset="0"/>
              <a:ea typeface="Times New Roman" charset="0"/>
              <a:cs typeface="Times New Roman" charset="0"/>
            </a:endParaRPr>
          </a:p>
          <a:p>
            <a:pPr marL="0" indent="0" algn="l">
              <a:lnSpc>
                <a:spcPct val="100000"/>
              </a:lnSpc>
              <a:spcBef>
                <a:spcPts val="0"/>
              </a:spcBef>
            </a:pPr>
            <a:endParaRPr lang="en-US" sz="3800" dirty="0" smtClean="0">
              <a:latin typeface="Times New Roman" charset="0"/>
              <a:ea typeface="Times New Roman" charset="0"/>
              <a:cs typeface="Times New Roman" charset="0"/>
            </a:endParaRPr>
          </a:p>
          <a:p>
            <a:pPr marL="0" indent="0">
              <a:lnSpc>
                <a:spcPct val="100000"/>
              </a:lnSpc>
              <a:spcBef>
                <a:spcPts val="0"/>
              </a:spcBef>
            </a:pPr>
            <a:endParaRPr lang="en-US" sz="3200" dirty="0" smtClean="0">
              <a:latin typeface="Times New Roman" charset="0"/>
              <a:ea typeface="Times New Roman" charset="0"/>
              <a:cs typeface="Times New Roman" charset="0"/>
            </a:endParaRPr>
          </a:p>
          <a:p>
            <a:pPr marL="0" indent="0">
              <a:lnSpc>
                <a:spcPct val="100000"/>
              </a:lnSpc>
              <a:spcBef>
                <a:spcPts val="0"/>
              </a:spcBef>
            </a:pPr>
            <a:r>
              <a:rPr lang="en-US" sz="3200" dirty="0" smtClean="0">
                <a:latin typeface="Times New Roman" charset="0"/>
                <a:ea typeface="Times New Roman" charset="0"/>
                <a:cs typeface="Times New Roman" charset="0"/>
              </a:rPr>
              <a:t>SBA Culture of </a:t>
            </a:r>
            <a:r>
              <a:rPr lang="en-US" sz="3200" i="1" dirty="0" smtClean="0">
                <a:latin typeface="Times New Roman" charset="0"/>
                <a:ea typeface="Times New Roman" charset="0"/>
                <a:cs typeface="Times New Roman" charset="0"/>
              </a:rPr>
              <a:t>Capnocytophaga</a:t>
            </a:r>
            <a:endParaRPr lang="en-US" sz="3200" dirty="0">
              <a:latin typeface="Times New Roman" charset="0"/>
              <a:ea typeface="Times New Roman" charset="0"/>
              <a:cs typeface="Times New Roman" charset="0"/>
            </a:endParaRPr>
          </a:p>
        </p:txBody>
      </p:sp>
      <p:sp>
        <p:nvSpPr>
          <p:cNvPr id="23" name="Subtitle 2"/>
          <p:cNvSpPr>
            <a:spLocks/>
          </p:cNvSpPr>
          <p:nvPr/>
        </p:nvSpPr>
        <p:spPr bwMode="auto">
          <a:xfrm>
            <a:off x="11640367" y="4727240"/>
            <a:ext cx="9756775" cy="914400"/>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smtClean="0">
                <a:solidFill>
                  <a:schemeClr val="bg1"/>
                </a:solidFill>
                <a:effectLst>
                  <a:outerShdw blurRad="38100" dist="38100" dir="2700000" algn="tl">
                    <a:srgbClr val="FFFFFF"/>
                  </a:outerShdw>
                </a:effectLst>
                <a:latin typeface="Calibri" pitchFamily="34" charset="0"/>
              </a:rPr>
              <a:t>CLINICAL FINDINGS</a:t>
            </a:r>
            <a:endParaRPr lang="en-US" sz="6000" dirty="0">
              <a:solidFill>
                <a:schemeClr val="bg1"/>
              </a:solidFill>
              <a:effectLst>
                <a:outerShdw blurRad="38100" dist="38100" dir="2700000" algn="tl">
                  <a:srgbClr val="FFFFFF"/>
                </a:outerShdw>
              </a:effectLst>
              <a:latin typeface="Calibri" pitchFamily="34" charset="0"/>
            </a:endParaRPr>
          </a:p>
        </p:txBody>
      </p:sp>
      <p:sp>
        <p:nvSpPr>
          <p:cNvPr id="30" name="Subtitle 2"/>
          <p:cNvSpPr txBox="1">
            <a:spLocks/>
          </p:cNvSpPr>
          <p:nvPr/>
        </p:nvSpPr>
        <p:spPr>
          <a:xfrm>
            <a:off x="912815" y="37828316"/>
            <a:ext cx="31100451" cy="5491383"/>
          </a:xfrm>
          <a:prstGeom prst="rect">
            <a:avLst/>
          </a:prstGeom>
          <a:solidFill>
            <a:schemeClr val="bg1"/>
          </a:solidFill>
          <a:ln w="9525">
            <a:solidFill>
              <a:schemeClr val="tx1"/>
            </a:solidFill>
            <a:miter lim="800000"/>
            <a:headEnd/>
            <a:tailEnd/>
          </a:ln>
        </p:spPr>
        <p:txBody>
          <a:bodyPr lIns="182880" tIns="91440" rIns="182880" bIns="91440" anchor="t"/>
          <a:lstStyle>
            <a:defPPr>
              <a:defRPr lang="en-US"/>
            </a:defPPr>
            <a:lvl1pPr marL="487363" indent="-487363" algn="ctr" defTabSz="3290888">
              <a:lnSpc>
                <a:spcPct val="90000"/>
              </a:lnSpc>
              <a:spcBef>
                <a:spcPts val="3600"/>
              </a:spcBef>
              <a:buFont typeface="Arial" charset="0"/>
              <a:buNone/>
              <a:defRPr sz="6000">
                <a:latin typeface="Calibri" pitchFamily="34" charset="0"/>
              </a:defRPr>
            </a:lvl1pPr>
          </a:lstStyle>
          <a:p>
            <a:pPr marL="457200" indent="-457200" algn="l">
              <a:lnSpc>
                <a:spcPct val="100000"/>
              </a:lnSpc>
              <a:spcBef>
                <a:spcPts val="0"/>
              </a:spcBef>
              <a:buAutoNum type="arabicPeriod"/>
            </a:pPr>
            <a:r>
              <a:rPr lang="en-US" sz="2400" dirty="0" smtClean="0">
                <a:latin typeface="Times New Roman" charset="0"/>
                <a:ea typeface="Times New Roman" charset="0"/>
                <a:cs typeface="Times New Roman" charset="0"/>
              </a:rPr>
              <a:t>Capnocytophaga</a:t>
            </a:r>
            <a:r>
              <a:rPr lang="en-US" sz="2400" dirty="0">
                <a:latin typeface="Times New Roman" charset="0"/>
                <a:ea typeface="Times New Roman" charset="0"/>
                <a:cs typeface="Times New Roman" charset="0"/>
              </a:rPr>
              <a:t>. (5/12/2016). Retrieved February 14, 2017, from </a:t>
            </a:r>
            <a:r>
              <a:rPr lang="en-US" sz="2400" u="sng" dirty="0">
                <a:latin typeface="Times New Roman" charset="0"/>
                <a:ea typeface="Times New Roman" charset="0"/>
                <a:cs typeface="Times New Roman" charset="0"/>
                <a:hlinkClick r:id="rId3"/>
              </a:rPr>
              <a:t>https://</a:t>
            </a:r>
            <a:r>
              <a:rPr lang="en-US" sz="2400" u="sng" dirty="0" smtClean="0">
                <a:latin typeface="Times New Roman" charset="0"/>
                <a:ea typeface="Times New Roman" charset="0"/>
                <a:cs typeface="Times New Roman" charset="0"/>
                <a:hlinkClick r:id="rId3"/>
              </a:rPr>
              <a:t>www.cdc.gov/capnocytophaga/index.html</a:t>
            </a:r>
            <a:endParaRPr lang="en-US" sz="2400" u="sng" dirty="0">
              <a:latin typeface="Times New Roman" charset="0"/>
              <a:ea typeface="Times New Roman" charset="0"/>
              <a:cs typeface="Times New Roman" charset="0"/>
            </a:endParaRPr>
          </a:p>
          <a:p>
            <a:pPr marL="457200" indent="-457200" algn="l">
              <a:lnSpc>
                <a:spcPct val="100000"/>
              </a:lnSpc>
              <a:spcBef>
                <a:spcPts val="0"/>
              </a:spcBef>
              <a:buAutoNum type="arabicPeriod"/>
            </a:pPr>
            <a:endParaRPr lang="en-US" sz="2400" dirty="0">
              <a:latin typeface="Times New Roman" charset="0"/>
              <a:ea typeface="Times New Roman" charset="0"/>
              <a:cs typeface="Times New Roman" charset="0"/>
            </a:endParaRPr>
          </a:p>
          <a:p>
            <a:pPr marL="0" indent="0" algn="l">
              <a:lnSpc>
                <a:spcPct val="100000"/>
              </a:lnSpc>
              <a:spcBef>
                <a:spcPts val="0"/>
              </a:spcBef>
            </a:pPr>
            <a:r>
              <a:rPr lang="en-US" sz="2400" dirty="0" smtClean="0">
                <a:latin typeface="Times New Roman" charset="0"/>
                <a:ea typeface="Times New Roman" charset="0"/>
                <a:cs typeface="Times New Roman" charset="0"/>
              </a:rPr>
              <a:t>2. Capnocytophaga </a:t>
            </a:r>
            <a:r>
              <a:rPr lang="en-US" sz="2400" dirty="0">
                <a:latin typeface="Times New Roman" charset="0"/>
                <a:ea typeface="Times New Roman" charset="0"/>
                <a:cs typeface="Times New Roman" charset="0"/>
              </a:rPr>
              <a:t>canimorsus: an emerging cause of sepsis, meningitis, and post-splenectomy infection after dog bites. (4/21/2015). Retrieved February 14, 2017, from </a:t>
            </a:r>
            <a:r>
              <a:rPr lang="en-US" sz="2400" u="sng" dirty="0">
                <a:latin typeface="Times New Roman" charset="0"/>
                <a:ea typeface="Times New Roman" charset="0"/>
                <a:cs typeface="Times New Roman" charset="0"/>
                <a:hlinkClick r:id="rId4"/>
              </a:rPr>
              <a:t>https://</a:t>
            </a:r>
            <a:r>
              <a:rPr lang="en-US" sz="2400" u="sng" dirty="0" smtClean="0">
                <a:latin typeface="Times New Roman" charset="0"/>
                <a:ea typeface="Times New Roman" charset="0"/>
                <a:cs typeface="Times New Roman" charset="0"/>
                <a:hlinkClick r:id="rId4"/>
              </a:rPr>
              <a:t>www.ncbi.nlm.nih.gov/pubmed/25828064</a:t>
            </a:r>
            <a:endParaRPr lang="en-US" sz="2400" dirty="0">
              <a:latin typeface="Times New Roman" charset="0"/>
              <a:ea typeface="Times New Roman" charset="0"/>
              <a:cs typeface="Times New Roman" charset="0"/>
            </a:endParaRPr>
          </a:p>
          <a:p>
            <a:pPr marL="0" indent="0" algn="l">
              <a:lnSpc>
                <a:spcPct val="100000"/>
              </a:lnSpc>
              <a:spcBef>
                <a:spcPts val="0"/>
              </a:spcBef>
            </a:pPr>
            <a:endParaRPr lang="en-US" sz="2400" dirty="0" smtClean="0">
              <a:latin typeface="Times New Roman" charset="0"/>
              <a:ea typeface="Times New Roman" charset="0"/>
              <a:cs typeface="Times New Roman" charset="0"/>
            </a:endParaRPr>
          </a:p>
          <a:p>
            <a:pPr marL="0" indent="0" algn="l">
              <a:lnSpc>
                <a:spcPct val="100000"/>
              </a:lnSpc>
              <a:spcBef>
                <a:spcPts val="0"/>
              </a:spcBef>
            </a:pPr>
            <a:r>
              <a:rPr lang="en-US" sz="2400" dirty="0" smtClean="0">
                <a:latin typeface="Times New Roman" charset="0"/>
                <a:ea typeface="Times New Roman" charset="0"/>
                <a:cs typeface="Times New Roman" charset="0"/>
              </a:rPr>
              <a:t>3. </a:t>
            </a:r>
            <a:r>
              <a:rPr lang="en-US" sz="2400" dirty="0" err="1">
                <a:latin typeface="Times New Roman" charset="0"/>
                <a:ea typeface="Times New Roman" charset="0"/>
                <a:cs typeface="Times New Roman" charset="0"/>
              </a:rPr>
              <a:t>Clantar</a:t>
            </a:r>
            <a:r>
              <a:rPr lang="en-US" sz="2400" dirty="0">
                <a:latin typeface="Times New Roman" charset="0"/>
                <a:ea typeface="Times New Roman" charset="0"/>
                <a:cs typeface="Times New Roman" charset="0"/>
              </a:rPr>
              <a:t>, M., Newman, H. N., Wilson, M., &amp; Spratt, D. A. (2005, April). </a:t>
            </a:r>
            <a:r>
              <a:rPr lang="en-US" sz="2400" dirty="0" err="1">
                <a:latin typeface="Times New Roman" charset="0"/>
                <a:ea typeface="Times New Roman" charset="0"/>
                <a:cs typeface="Times New Roman" charset="0"/>
              </a:rPr>
              <a:t>Moleculer</a:t>
            </a:r>
            <a:r>
              <a:rPr lang="en-US" sz="2400" dirty="0">
                <a:latin typeface="Times New Roman" charset="0"/>
                <a:ea typeface="Times New Roman" charset="0"/>
                <a:cs typeface="Times New Roman" charset="0"/>
              </a:rPr>
              <a:t> Identification of </a:t>
            </a:r>
            <a:r>
              <a:rPr lang="en-US" sz="2400" i="1" dirty="0">
                <a:latin typeface="Times New Roman" charset="0"/>
                <a:ea typeface="Times New Roman" charset="0"/>
                <a:cs typeface="Times New Roman" charset="0"/>
              </a:rPr>
              <a:t>Capnocytophaga</a:t>
            </a:r>
            <a:r>
              <a:rPr lang="en-US" sz="2400" dirty="0">
                <a:latin typeface="Times New Roman" charset="0"/>
                <a:ea typeface="Times New Roman" charset="0"/>
                <a:cs typeface="Times New Roman" charset="0"/>
              </a:rPr>
              <a:t> spp. via 12s </a:t>
            </a:r>
            <a:r>
              <a:rPr lang="en-US" sz="2400" dirty="0" err="1">
                <a:latin typeface="Times New Roman" charset="0"/>
                <a:ea typeface="Times New Roman" charset="0"/>
                <a:cs typeface="Times New Roman" charset="0"/>
              </a:rPr>
              <a:t>rRNA</a:t>
            </a:r>
            <a:r>
              <a:rPr lang="en-US" sz="2400" dirty="0">
                <a:latin typeface="Times New Roman" charset="0"/>
                <a:ea typeface="Times New Roman" charset="0"/>
                <a:cs typeface="Times New Roman" charset="0"/>
              </a:rPr>
              <a:t> PCR-Restriction Fragment Length Polymorphism Analysis. </a:t>
            </a:r>
            <a:r>
              <a:rPr lang="en-US" sz="2400" dirty="0" err="1">
                <a:latin typeface="Times New Roman" charset="0"/>
                <a:ea typeface="Times New Roman" charset="0"/>
                <a:cs typeface="Times New Roman" charset="0"/>
              </a:rPr>
              <a:t>Retrieveed</a:t>
            </a:r>
            <a:r>
              <a:rPr lang="en-US" sz="2400" dirty="0">
                <a:latin typeface="Times New Roman" charset="0"/>
                <a:ea typeface="Times New Roman" charset="0"/>
                <a:cs typeface="Times New Roman" charset="0"/>
              </a:rPr>
              <a:t> March 10, 2017, </a:t>
            </a:r>
            <a:r>
              <a:rPr lang="en-US" sz="2400" dirty="0" smtClean="0">
                <a:latin typeface="Times New Roman" charset="0"/>
                <a:ea typeface="Times New Roman" charset="0"/>
                <a:cs typeface="Times New Roman" charset="0"/>
              </a:rPr>
              <a:t>from </a:t>
            </a:r>
            <a:r>
              <a:rPr lang="en-US" sz="2400" u="sng" dirty="0" smtClean="0">
                <a:latin typeface="Times New Roman" charset="0"/>
                <a:ea typeface="Times New Roman" charset="0"/>
                <a:cs typeface="Times New Roman" charset="0"/>
                <a:hlinkClick r:id="rId5"/>
              </a:rPr>
              <a:t>https</a:t>
            </a:r>
            <a:r>
              <a:rPr lang="en-US" sz="2400" u="sng" dirty="0">
                <a:latin typeface="Times New Roman" charset="0"/>
                <a:ea typeface="Times New Roman" charset="0"/>
                <a:cs typeface="Times New Roman" charset="0"/>
                <a:hlinkClick r:id="rId5"/>
              </a:rPr>
              <a:t>://www.ncbi.nlm.nih.gov/pmc/articles/PMC1081330/figure/f1/</a:t>
            </a:r>
            <a:r>
              <a:rPr lang="en-US" sz="2400" dirty="0">
                <a:latin typeface="Times New Roman" charset="0"/>
                <a:ea typeface="Times New Roman" charset="0"/>
                <a:cs typeface="Times New Roman" charset="0"/>
              </a:rPr>
              <a:t> </a:t>
            </a:r>
            <a:endParaRPr lang="en-US" sz="2400" dirty="0" smtClean="0">
              <a:latin typeface="Times New Roman" charset="0"/>
              <a:ea typeface="Times New Roman" charset="0"/>
              <a:cs typeface="Times New Roman" charset="0"/>
            </a:endParaRPr>
          </a:p>
          <a:p>
            <a:pPr marL="0" indent="0" algn="l">
              <a:lnSpc>
                <a:spcPct val="100000"/>
              </a:lnSpc>
              <a:spcBef>
                <a:spcPts val="0"/>
              </a:spcBef>
            </a:pPr>
            <a:endParaRPr lang="en-US" sz="2400" dirty="0" smtClean="0">
              <a:latin typeface="Times New Roman" charset="0"/>
              <a:ea typeface="Times New Roman" charset="0"/>
              <a:cs typeface="Times New Roman" charset="0"/>
            </a:endParaRPr>
          </a:p>
          <a:p>
            <a:pPr marL="0" indent="0" algn="l">
              <a:lnSpc>
                <a:spcPct val="100000"/>
              </a:lnSpc>
              <a:spcBef>
                <a:spcPts val="0"/>
              </a:spcBef>
            </a:pPr>
            <a:r>
              <a:rPr lang="en-US" sz="2400" dirty="0" smtClean="0">
                <a:latin typeface="Times New Roman" charset="0"/>
                <a:ea typeface="Times New Roman" charset="0"/>
                <a:cs typeface="Times New Roman" charset="0"/>
              </a:rPr>
              <a:t>4. </a:t>
            </a:r>
            <a:r>
              <a:rPr lang="en-US" sz="2400" dirty="0" err="1" smtClean="0">
                <a:latin typeface="Times New Roman" charset="0"/>
                <a:ea typeface="Times New Roman" charset="0"/>
                <a:cs typeface="Times New Roman" charset="0"/>
              </a:rPr>
              <a:t>Janda</a:t>
            </a:r>
            <a:r>
              <a:rPr lang="en-US" sz="2400" dirty="0">
                <a:latin typeface="Times New Roman" charset="0"/>
                <a:ea typeface="Times New Roman" charset="0"/>
                <a:cs typeface="Times New Roman" charset="0"/>
              </a:rPr>
              <a:t>, J., Graves, M., Lindquist, D., &amp; Probert, W. (2006, February). </a:t>
            </a:r>
            <a:r>
              <a:rPr lang="en-US" sz="2400" dirty="0" smtClean="0">
                <a:latin typeface="Times New Roman" charset="0"/>
                <a:ea typeface="Times New Roman" charset="0"/>
                <a:cs typeface="Times New Roman" charset="0"/>
              </a:rPr>
              <a:t>Diagnosing </a:t>
            </a:r>
            <a:r>
              <a:rPr lang="en-US" sz="2400" dirty="0">
                <a:latin typeface="Times New Roman" charset="0"/>
                <a:ea typeface="Times New Roman" charset="0"/>
                <a:cs typeface="Times New Roman" charset="0"/>
              </a:rPr>
              <a:t>Capnocytophaga canimorsus Infections . Retrieved March 8, 2017, from </a:t>
            </a:r>
            <a:r>
              <a:rPr lang="en-US" sz="2400" u="sng" dirty="0">
                <a:latin typeface="Times New Roman" charset="0"/>
                <a:ea typeface="Times New Roman" charset="0"/>
                <a:cs typeface="Times New Roman" charset="0"/>
                <a:hlinkClick r:id="rId6"/>
              </a:rPr>
              <a:t>https://</a:t>
            </a:r>
            <a:r>
              <a:rPr lang="en-US" sz="2400" u="sng" dirty="0" smtClean="0">
                <a:latin typeface="Times New Roman" charset="0"/>
                <a:ea typeface="Times New Roman" charset="0"/>
                <a:cs typeface="Times New Roman" charset="0"/>
                <a:hlinkClick r:id="rId6"/>
              </a:rPr>
              <a:t>wwwnc.cdc.gov/eid/article/12/2/pdfs/05-0783.pdf</a:t>
            </a:r>
            <a:endParaRPr lang="en-US" sz="2400" dirty="0">
              <a:latin typeface="Times New Roman" charset="0"/>
              <a:ea typeface="Times New Roman" charset="0"/>
              <a:cs typeface="Times New Roman" charset="0"/>
            </a:endParaRPr>
          </a:p>
          <a:p>
            <a:pPr marL="0" indent="0" algn="l">
              <a:lnSpc>
                <a:spcPct val="100000"/>
              </a:lnSpc>
              <a:spcBef>
                <a:spcPts val="0"/>
              </a:spcBef>
            </a:pPr>
            <a:endParaRPr lang="en-US" sz="2400" dirty="0" smtClean="0">
              <a:latin typeface="Times New Roman" charset="0"/>
              <a:ea typeface="Times New Roman" charset="0"/>
              <a:cs typeface="Times New Roman" charset="0"/>
            </a:endParaRPr>
          </a:p>
          <a:p>
            <a:pPr marL="0" indent="0" algn="l">
              <a:lnSpc>
                <a:spcPct val="100000"/>
              </a:lnSpc>
              <a:spcBef>
                <a:spcPts val="0"/>
              </a:spcBef>
            </a:pPr>
            <a:r>
              <a:rPr lang="en-US" sz="2400" dirty="0" smtClean="0">
                <a:latin typeface="Times New Roman" charset="0"/>
                <a:ea typeface="Times New Roman" charset="0"/>
                <a:cs typeface="Times New Roman" charset="0"/>
              </a:rPr>
              <a:t>5. </a:t>
            </a:r>
            <a:r>
              <a:rPr lang="en-US" sz="2400" dirty="0" err="1" smtClean="0">
                <a:latin typeface="Times New Roman" charset="0"/>
                <a:ea typeface="Times New Roman" charset="0"/>
                <a:cs typeface="Times New Roman" charset="0"/>
              </a:rPr>
              <a:t>Mikamo</a:t>
            </a:r>
            <a:r>
              <a:rPr lang="en-US" sz="2400" dirty="0">
                <a:latin typeface="Times New Roman" charset="0"/>
                <a:ea typeface="Times New Roman" charset="0"/>
                <a:cs typeface="Times New Roman" charset="0"/>
              </a:rPr>
              <a:t>, H., Kawazoe, K., Sato, Y., Izumi, K., &amp; </a:t>
            </a:r>
            <a:r>
              <a:rPr lang="en-US" sz="2400" dirty="0" err="1">
                <a:latin typeface="Times New Roman" charset="0"/>
                <a:ea typeface="Times New Roman" charset="0"/>
                <a:cs typeface="Times New Roman" charset="0"/>
              </a:rPr>
              <a:t>Tamaya</a:t>
            </a:r>
            <a:r>
              <a:rPr lang="en-US" sz="2400" dirty="0">
                <a:latin typeface="Times New Roman" charset="0"/>
                <a:ea typeface="Times New Roman" charset="0"/>
                <a:cs typeface="Times New Roman" charset="0"/>
              </a:rPr>
              <a:t>, T. (1996). Intra‐Amniotic Infection Caused by Capnocytophaga Species. </a:t>
            </a:r>
            <a:r>
              <a:rPr lang="en-US" sz="2400" i="1" dirty="0">
                <a:latin typeface="Times New Roman" charset="0"/>
                <a:ea typeface="Times New Roman" charset="0"/>
                <a:cs typeface="Times New Roman" charset="0"/>
              </a:rPr>
              <a:t>Infectious Diseases in Obstetrics and Gynecology,</a:t>
            </a: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4</a:t>
            </a:r>
            <a:r>
              <a:rPr lang="en-US" sz="2400" dirty="0">
                <a:latin typeface="Times New Roman" charset="0"/>
                <a:ea typeface="Times New Roman" charset="0"/>
                <a:cs typeface="Times New Roman" charset="0"/>
              </a:rPr>
              <a:t>(5), 301-302. Retrieved March 8, 2017.</a:t>
            </a:r>
          </a:p>
          <a:p>
            <a:pPr marL="0" indent="0" algn="l">
              <a:lnSpc>
                <a:spcPct val="100000"/>
              </a:lnSpc>
              <a:spcBef>
                <a:spcPts val="0"/>
              </a:spcBef>
            </a:pPr>
            <a:endParaRPr lang="en-US" sz="2400" dirty="0" smtClean="0">
              <a:latin typeface="Times New Roman" charset="0"/>
              <a:ea typeface="Times New Roman" charset="0"/>
              <a:cs typeface="Times New Roman" charset="0"/>
            </a:endParaRPr>
          </a:p>
          <a:p>
            <a:pPr marL="0" indent="0" algn="l">
              <a:lnSpc>
                <a:spcPct val="100000"/>
              </a:lnSpc>
              <a:spcBef>
                <a:spcPts val="0"/>
              </a:spcBef>
            </a:pPr>
            <a:r>
              <a:rPr lang="en-US" sz="2400" dirty="0" smtClean="0">
                <a:latin typeface="Times New Roman" charset="0"/>
                <a:ea typeface="Times New Roman" charset="0"/>
                <a:cs typeface="Times New Roman" charset="0"/>
              </a:rPr>
              <a:t>6. </a:t>
            </a:r>
            <a:r>
              <a:rPr lang="en-US" sz="2400" dirty="0" err="1" smtClean="0">
                <a:latin typeface="Times New Roman" charset="0"/>
                <a:ea typeface="Times New Roman" charset="0"/>
                <a:cs typeface="Times New Roman" charset="0"/>
              </a:rPr>
              <a:t>Vellend</a:t>
            </a:r>
            <a:r>
              <a:rPr lang="en-US" sz="2400" dirty="0">
                <a:latin typeface="Times New Roman" charset="0"/>
                <a:ea typeface="Times New Roman" charset="0"/>
                <a:cs typeface="Times New Roman" charset="0"/>
              </a:rPr>
              <a:t>, H., &amp; Jolivet-</a:t>
            </a:r>
            <a:r>
              <a:rPr lang="en-US" sz="2400" dirty="0" err="1">
                <a:latin typeface="Times New Roman" charset="0"/>
                <a:ea typeface="Times New Roman" charset="0"/>
                <a:cs typeface="Times New Roman" charset="0"/>
              </a:rPr>
              <a:t>Gougeon</a:t>
            </a:r>
            <a:r>
              <a:rPr lang="en-US" sz="2400" dirty="0">
                <a:latin typeface="Times New Roman" charset="0"/>
                <a:ea typeface="Times New Roman" charset="0"/>
                <a:cs typeface="Times New Roman" charset="0"/>
              </a:rPr>
              <a:t>, A. (</a:t>
            </a:r>
            <a:r>
              <a:rPr lang="en-US" sz="2400" dirty="0" err="1">
                <a:latin typeface="Times New Roman" charset="0"/>
                <a:ea typeface="Times New Roman" charset="0"/>
                <a:cs typeface="Times New Roman" charset="0"/>
              </a:rPr>
              <a:t>n.d.</a:t>
            </a:r>
            <a:r>
              <a:rPr lang="en-US" sz="2400" dirty="0">
                <a:latin typeface="Times New Roman" charset="0"/>
                <a:ea typeface="Times New Roman" charset="0"/>
                <a:cs typeface="Times New Roman" charset="0"/>
              </a:rPr>
              <a:t>). Capnocytophaga species. Retrieved March 08, 2017, from </a:t>
            </a:r>
            <a:r>
              <a:rPr lang="en-US" sz="2400" u="sng" dirty="0">
                <a:latin typeface="Times New Roman" charset="0"/>
                <a:ea typeface="Times New Roman" charset="0"/>
                <a:cs typeface="Times New Roman" charset="0"/>
                <a:hlinkClick r:id="rId7"/>
              </a:rPr>
              <a:t>http://www.antimicrobe.org/b92.asp</a:t>
            </a:r>
            <a:endParaRPr lang="en-US" sz="2400" dirty="0">
              <a:latin typeface="Times New Roman" charset="0"/>
              <a:ea typeface="Times New Roman" charset="0"/>
              <a:cs typeface="Times New Roman" charset="0"/>
            </a:endParaRPr>
          </a:p>
          <a:p>
            <a:pPr marL="0" indent="0" algn="l">
              <a:spcBef>
                <a:spcPts val="0"/>
              </a:spcBef>
            </a:pPr>
            <a:endParaRPr lang="en-US" sz="2000" dirty="0"/>
          </a:p>
        </p:txBody>
      </p:sp>
      <p:sp>
        <p:nvSpPr>
          <p:cNvPr id="31" name="Subtitle 2"/>
          <p:cNvSpPr>
            <a:spLocks/>
          </p:cNvSpPr>
          <p:nvPr/>
        </p:nvSpPr>
        <p:spPr bwMode="auto">
          <a:xfrm>
            <a:off x="912815" y="36908714"/>
            <a:ext cx="31100450" cy="922724"/>
          </a:xfrm>
          <a:prstGeom prst="rect">
            <a:avLst/>
          </a:prstGeom>
          <a:solidFill>
            <a:schemeClr val="tx1"/>
          </a:solidFill>
          <a:ln w="9525">
            <a:solidFill>
              <a:schemeClr val="tx1"/>
            </a:solidFill>
            <a:miter lim="800000"/>
            <a:headEnd/>
            <a:tailEnd/>
          </a:ln>
        </p:spPr>
        <p:txBody>
          <a:bodyPr anchor="ctr"/>
          <a:lstStyle/>
          <a:p>
            <a:pPr algn="ctr" defTabSz="3290991">
              <a:lnSpc>
                <a:spcPct val="90000"/>
              </a:lnSpc>
              <a:spcBef>
                <a:spcPts val="3600"/>
              </a:spcBef>
            </a:pPr>
            <a:r>
              <a:rPr lang="en-US" sz="6000" dirty="0">
                <a:solidFill>
                  <a:schemeClr val="bg1"/>
                </a:solidFill>
                <a:effectLst>
                  <a:outerShdw blurRad="38100" dist="38100" dir="2700000" algn="tl">
                    <a:srgbClr val="FFFFFF"/>
                  </a:outerShdw>
                </a:effectLst>
                <a:latin typeface="Calibri" pitchFamily="34" charset="0"/>
              </a:rPr>
              <a:t>REFERENCES</a:t>
            </a:r>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934" y="497208"/>
            <a:ext cx="5142268" cy="3550415"/>
          </a:xfrm>
          <a:prstGeom prst="rect">
            <a:avLst/>
          </a:prstGeom>
        </p:spPr>
      </p:pic>
      <p:pic>
        <p:nvPicPr>
          <p:cNvPr id="34" name="Picture 33"/>
          <p:cNvPicPr/>
          <p:nvPr/>
        </p:nvPicPr>
        <p:blipFill>
          <a:blip r:embed="rId9"/>
          <a:stretch>
            <a:fillRect/>
          </a:stretch>
        </p:blipFill>
        <p:spPr>
          <a:xfrm>
            <a:off x="12318440" y="29638995"/>
            <a:ext cx="8171962" cy="5132760"/>
          </a:xfrm>
          <a:prstGeom prst="rect">
            <a:avLst/>
          </a:prstGeom>
        </p:spPr>
      </p:pic>
      <p:pic>
        <p:nvPicPr>
          <p:cNvPr id="36" name="Picture 35"/>
          <p:cNvPicPr/>
          <p:nvPr/>
        </p:nvPicPr>
        <p:blipFill>
          <a:blip r:embed="rId10"/>
          <a:stretch>
            <a:fillRect/>
          </a:stretch>
        </p:blipFill>
        <p:spPr>
          <a:xfrm>
            <a:off x="12318440" y="12974639"/>
            <a:ext cx="8400628" cy="4681428"/>
          </a:xfrm>
          <a:prstGeom prst="rect">
            <a:avLst/>
          </a:prstGeom>
        </p:spPr>
      </p:pic>
      <p:pic>
        <p:nvPicPr>
          <p:cNvPr id="41" name="Picture 40"/>
          <p:cNvPicPr>
            <a:picLocks noChangeAspect="1"/>
          </p:cNvPicPr>
          <p:nvPr/>
        </p:nvPicPr>
        <p:blipFill>
          <a:blip r:embed="rId11"/>
          <a:stretch>
            <a:fillRect/>
          </a:stretch>
        </p:blipFill>
        <p:spPr>
          <a:xfrm>
            <a:off x="22973618" y="17864995"/>
            <a:ext cx="8322517" cy="50143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5392</TotalTime>
  <Words>993</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Capnocytophaga: Presentation in Pregnant Females Chelsea Lawrence, Senna Meyer, Briece Pinson Erin Rumpke, MS, MLS College of Allied Health Sciences, Department of Clinical Health and Information Sciences Medical Laboratory Science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Lawrence, Chelsea (lawrenc3)</cp:lastModifiedBy>
  <cp:revision>58</cp:revision>
  <dcterms:created xsi:type="dcterms:W3CDTF">2015-02-24T04:26:09Z</dcterms:created>
  <dcterms:modified xsi:type="dcterms:W3CDTF">2017-04-28T03:19:21Z</dcterms:modified>
</cp:coreProperties>
</file>