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256" r:id="rId2"/>
  </p:sldIdLst>
  <p:sldSz cx="32918400" cy="43891200"/>
  <p:notesSz cx="6858000" cy="9144000"/>
  <p:defaultTextStyle>
    <a:defPPr>
      <a:defRPr lang="en-US"/>
    </a:defPPr>
    <a:lvl1pPr algn="l" defTabSz="3554413" rtl="0" fontAlgn="base">
      <a:spcBef>
        <a:spcPct val="0"/>
      </a:spcBef>
      <a:spcAft>
        <a:spcPct val="0"/>
      </a:spcAft>
      <a:defRPr sz="6900" kern="1200">
        <a:solidFill>
          <a:schemeClr val="tx1"/>
        </a:solidFill>
        <a:latin typeface="Arial" charset="0"/>
        <a:ea typeface="+mn-ea"/>
        <a:cs typeface="+mn-cs"/>
      </a:defRPr>
    </a:lvl1pPr>
    <a:lvl2pPr marL="1776413" indent="-1319213" algn="l" defTabSz="3554413" rtl="0" fontAlgn="base">
      <a:spcBef>
        <a:spcPct val="0"/>
      </a:spcBef>
      <a:spcAft>
        <a:spcPct val="0"/>
      </a:spcAft>
      <a:defRPr sz="6900" kern="1200">
        <a:solidFill>
          <a:schemeClr val="tx1"/>
        </a:solidFill>
        <a:latin typeface="Arial" charset="0"/>
        <a:ea typeface="+mn-ea"/>
        <a:cs typeface="+mn-cs"/>
      </a:defRPr>
    </a:lvl2pPr>
    <a:lvl3pPr marL="3554413" indent="-2640013" algn="l" defTabSz="3554413" rtl="0" fontAlgn="base">
      <a:spcBef>
        <a:spcPct val="0"/>
      </a:spcBef>
      <a:spcAft>
        <a:spcPct val="0"/>
      </a:spcAft>
      <a:defRPr sz="6900" kern="1200">
        <a:solidFill>
          <a:schemeClr val="tx1"/>
        </a:solidFill>
        <a:latin typeface="Arial" charset="0"/>
        <a:ea typeface="+mn-ea"/>
        <a:cs typeface="+mn-cs"/>
      </a:defRPr>
    </a:lvl3pPr>
    <a:lvl4pPr marL="5332413" indent="-3960813" algn="l" defTabSz="3554413" rtl="0" fontAlgn="base">
      <a:spcBef>
        <a:spcPct val="0"/>
      </a:spcBef>
      <a:spcAft>
        <a:spcPct val="0"/>
      </a:spcAft>
      <a:defRPr sz="6900" kern="1200">
        <a:solidFill>
          <a:schemeClr val="tx1"/>
        </a:solidFill>
        <a:latin typeface="Arial" charset="0"/>
        <a:ea typeface="+mn-ea"/>
        <a:cs typeface="+mn-cs"/>
      </a:defRPr>
    </a:lvl4pPr>
    <a:lvl5pPr marL="7108825" indent="-5280025" algn="l" defTabSz="3554413" rtl="0" fontAlgn="base">
      <a:spcBef>
        <a:spcPct val="0"/>
      </a:spcBef>
      <a:spcAft>
        <a:spcPct val="0"/>
      </a:spcAft>
      <a:defRPr sz="6900" kern="1200">
        <a:solidFill>
          <a:schemeClr val="tx1"/>
        </a:solidFill>
        <a:latin typeface="Arial" charset="0"/>
        <a:ea typeface="+mn-ea"/>
        <a:cs typeface="+mn-cs"/>
      </a:defRPr>
    </a:lvl5pPr>
    <a:lvl6pPr marL="2286000" algn="l" defTabSz="914400" rtl="0" eaLnBrk="1" latinLnBrk="0" hangingPunct="1">
      <a:defRPr sz="6900" kern="1200">
        <a:solidFill>
          <a:schemeClr val="tx1"/>
        </a:solidFill>
        <a:latin typeface="Arial" charset="0"/>
        <a:ea typeface="+mn-ea"/>
        <a:cs typeface="+mn-cs"/>
      </a:defRPr>
    </a:lvl6pPr>
    <a:lvl7pPr marL="2743200" algn="l" defTabSz="914400" rtl="0" eaLnBrk="1" latinLnBrk="0" hangingPunct="1">
      <a:defRPr sz="6900" kern="1200">
        <a:solidFill>
          <a:schemeClr val="tx1"/>
        </a:solidFill>
        <a:latin typeface="Arial" charset="0"/>
        <a:ea typeface="+mn-ea"/>
        <a:cs typeface="+mn-cs"/>
      </a:defRPr>
    </a:lvl7pPr>
    <a:lvl8pPr marL="3200400" algn="l" defTabSz="914400" rtl="0" eaLnBrk="1" latinLnBrk="0" hangingPunct="1">
      <a:defRPr sz="6900" kern="1200">
        <a:solidFill>
          <a:schemeClr val="tx1"/>
        </a:solidFill>
        <a:latin typeface="Arial" charset="0"/>
        <a:ea typeface="+mn-ea"/>
        <a:cs typeface="+mn-cs"/>
      </a:defRPr>
    </a:lvl8pPr>
    <a:lvl9pPr marL="3657600" algn="l" defTabSz="914400" rtl="0" eaLnBrk="1" latinLnBrk="0" hangingPunct="1">
      <a:defRPr sz="69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7033" userDrawn="1">
          <p15:clr>
            <a:srgbClr val="A4A3A4"/>
          </p15:clr>
        </p15:guide>
        <p15:guide id="2" pos="10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392" autoAdjust="0"/>
    <p:restoredTop sz="93750" autoAdjust="0"/>
  </p:normalViewPr>
  <p:slideViewPr>
    <p:cSldViewPr snapToGrid="0">
      <p:cViewPr>
        <p:scale>
          <a:sx n="30" d="100"/>
          <a:sy n="30" d="100"/>
        </p:scale>
        <p:origin x="144" y="144"/>
      </p:cViewPr>
      <p:guideLst>
        <p:guide orient="horz" pos="27033"/>
        <p:guide pos="10368"/>
      </p:guideLst>
    </p:cSldViewPr>
  </p:slideViewPr>
  <p:notesTextViewPr>
    <p:cViewPr>
      <p:scale>
        <a:sx n="1" d="1"/>
        <a:sy n="1" d="1"/>
      </p:scale>
      <p:origin x="0" y="0"/>
    </p:cViewPr>
  </p:notesTextViewPr>
  <p:sorterViewPr>
    <p:cViewPr>
      <p:scale>
        <a:sx n="60" d="100"/>
        <a:sy n="60" d="100"/>
      </p:scale>
      <p:origin x="0" y="0"/>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4" Type="http://schemas.openxmlformats.org/officeDocument/2006/relationships/presProps" Target="presProps.xml"/><Relationship Id="rId5" Type="http://schemas.openxmlformats.org/officeDocument/2006/relationships/viewProps" Target="viewProps.xml"/><Relationship Id="rId6" Type="http://schemas.openxmlformats.org/officeDocument/2006/relationships/theme" Target="theme/theme1.xml"/><Relationship Id="rId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A632DE78-B8C0-4BA7-AE2B-AE2179DD21FE}" type="datetimeFigureOut">
              <a:rPr lang="en-US" smtClean="0"/>
              <a:t>4/24/17</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63A84C-1013-4427-9822-6F5CF7C4AF2C}" type="slidenum">
              <a:rPr lang="en-US" smtClean="0"/>
              <a:t>‹#›</a:t>
            </a:fld>
            <a:endParaRPr lang="en-US"/>
          </a:p>
        </p:txBody>
      </p:sp>
    </p:spTree>
    <p:extLst>
      <p:ext uri="{BB962C8B-B14F-4D97-AF65-F5344CB8AC3E}">
        <p14:creationId xmlns:p14="http://schemas.microsoft.com/office/powerpoint/2010/main" val="19962064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71713" y="1143000"/>
            <a:ext cx="2314575" cy="3086100"/>
          </a:xfrm>
        </p:spPr>
      </p:sp>
      <p:sp>
        <p:nvSpPr>
          <p:cNvPr id="3" name="Notes Placeholder 2"/>
          <p:cNvSpPr>
            <a:spLocks noGrp="1"/>
          </p:cNvSpPr>
          <p:nvPr>
            <p:ph type="body" idx="1"/>
          </p:nvPr>
        </p:nvSpPr>
        <p:spPr/>
        <p:txBody>
          <a:bodyPr/>
          <a:lstStyle/>
          <a:p>
            <a:pPr marL="228600" indent="-228600">
              <a:buAutoNum type="arabicPeriod"/>
            </a:pPr>
            <a:r>
              <a:rPr lang="en-US" b="1" baseline="0" dirty="0" smtClean="0"/>
              <a:t>Posters must be no greater than 36” in width and be no greater than 48” in height!</a:t>
            </a:r>
          </a:p>
          <a:p>
            <a:pPr marL="228600" indent="-228600">
              <a:buAutoNum type="arabicPeriod"/>
            </a:pPr>
            <a:r>
              <a:rPr lang="en-US" b="0" baseline="0" dirty="0" smtClean="0"/>
              <a:t>The portrait-oriented template above is highly recommended.</a:t>
            </a:r>
          </a:p>
          <a:p>
            <a:pPr marL="228600" indent="-228600">
              <a:buAutoNum type="arabicPeriod"/>
            </a:pPr>
            <a:r>
              <a:rPr lang="en-US" sz="1200" b="0" kern="1200" dirty="0" smtClean="0">
                <a:solidFill>
                  <a:schemeClr val="tx1"/>
                </a:solidFill>
                <a:effectLst/>
                <a:latin typeface="+mn-lt"/>
                <a:ea typeface="+mn-ea"/>
                <a:cs typeface="+mn-cs"/>
              </a:rPr>
              <a:t>If landscape orientation is important to you, simply make a smaller poster</a:t>
            </a:r>
            <a:r>
              <a:rPr lang="en-US" sz="1200" b="0" kern="1200" baseline="0" dirty="0" smtClean="0">
                <a:solidFill>
                  <a:schemeClr val="tx1"/>
                </a:solidFill>
                <a:effectLst/>
                <a:latin typeface="+mn-lt"/>
                <a:ea typeface="+mn-ea"/>
                <a:cs typeface="+mn-cs"/>
              </a:rPr>
              <a:t> (e.g., 36” width by 24” height).</a:t>
            </a:r>
            <a:endParaRPr lang="en-US" b="0" baseline="0" dirty="0" smtClean="0"/>
          </a:p>
          <a:p>
            <a:pPr marL="228600" indent="-228600">
              <a:buAutoNum type="arabicPeriod"/>
            </a:pPr>
            <a:r>
              <a:rPr lang="en-US" b="0" baseline="0" dirty="0" smtClean="0"/>
              <a:t>Feel free to change/adjust the following aspects of the poster according to your needs:</a:t>
            </a:r>
          </a:p>
          <a:p>
            <a:pPr marL="685800" lvl="1" indent="-228600">
              <a:buFont typeface="+mj-lt"/>
              <a:buAutoNum type="alphaLcParenR"/>
            </a:pPr>
            <a:r>
              <a:rPr lang="en-US" b="0" baseline="0" smtClean="0"/>
              <a:t>Background color</a:t>
            </a:r>
            <a:endParaRPr lang="en-US" b="0" baseline="0" dirty="0" smtClean="0"/>
          </a:p>
          <a:p>
            <a:pPr marL="685800" lvl="1" indent="-228600">
              <a:buAutoNum type="alphaLcParenR"/>
            </a:pPr>
            <a:r>
              <a:rPr lang="en-US" b="0" baseline="0" dirty="0" smtClean="0"/>
              <a:t>Size of the text boxes; add or delete them as necessary.</a:t>
            </a:r>
          </a:p>
          <a:p>
            <a:pPr marL="685800" lvl="1" indent="-228600">
              <a:buAutoNum type="alphaLcParenR"/>
            </a:pPr>
            <a:r>
              <a:rPr lang="en-US" b="0" baseline="0" dirty="0" smtClean="0"/>
              <a:t>Text size (text size in content boxes is generally the same while smaller text is acceptable for figures, tables, and references)</a:t>
            </a:r>
          </a:p>
          <a:p>
            <a:pPr marL="685800" lvl="1" indent="-228600">
              <a:buAutoNum type="alphaLcParenR"/>
            </a:pPr>
            <a:r>
              <a:rPr lang="en-US" b="0" baseline="0" dirty="0" smtClean="0"/>
              <a:t> Titles of the text boxes</a:t>
            </a:r>
          </a:p>
          <a:p>
            <a:pPr marL="0" indent="0">
              <a:buNone/>
            </a:pPr>
            <a:endParaRPr lang="en-US" dirty="0"/>
          </a:p>
        </p:txBody>
      </p:sp>
      <p:sp>
        <p:nvSpPr>
          <p:cNvPr id="4" name="Slide Number Placeholder 3"/>
          <p:cNvSpPr>
            <a:spLocks noGrp="1"/>
          </p:cNvSpPr>
          <p:nvPr>
            <p:ph type="sldNum" sz="quarter" idx="10"/>
          </p:nvPr>
        </p:nvSpPr>
        <p:spPr/>
        <p:txBody>
          <a:bodyPr/>
          <a:lstStyle/>
          <a:p>
            <a:fld id="{7163A84C-1013-4427-9822-6F5CF7C4AF2C}" type="slidenum">
              <a:rPr lang="en-US" smtClean="0"/>
              <a:t>1</a:t>
            </a:fld>
            <a:endParaRPr lang="en-US"/>
          </a:p>
        </p:txBody>
      </p:sp>
    </p:spTree>
    <p:extLst>
      <p:ext uri="{BB962C8B-B14F-4D97-AF65-F5344CB8AC3E}">
        <p14:creationId xmlns:p14="http://schemas.microsoft.com/office/powerpoint/2010/main" val="6312557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8880" y="7183123"/>
            <a:ext cx="27980640" cy="15280640"/>
          </a:xfrm>
        </p:spPr>
        <p:txBody>
          <a:bodyPr anchor="b"/>
          <a:lstStyle>
            <a:lvl1pPr algn="ctr">
              <a:defRPr sz="21600"/>
            </a:lvl1pPr>
          </a:lstStyle>
          <a:p>
            <a:r>
              <a:rPr lang="en-US" smtClean="0"/>
              <a:t>Click to edit Master title style</a:t>
            </a:r>
            <a:endParaRPr lang="en-US" dirty="0"/>
          </a:p>
        </p:txBody>
      </p:sp>
      <p:sp>
        <p:nvSpPr>
          <p:cNvPr id="3" name="Subtitle 2"/>
          <p:cNvSpPr>
            <a:spLocks noGrp="1"/>
          </p:cNvSpPr>
          <p:nvPr>
            <p:ph type="subTitle" idx="1"/>
          </p:nvPr>
        </p:nvSpPr>
        <p:spPr>
          <a:xfrm>
            <a:off x="4114800" y="23053043"/>
            <a:ext cx="24688800" cy="10596877"/>
          </a:xfrm>
        </p:spPr>
        <p:txBody>
          <a:bodyPr/>
          <a:lstStyle>
            <a:lvl1pPr marL="0" indent="0" algn="ctr">
              <a:buNone/>
              <a:defRPr sz="8640"/>
            </a:lvl1pPr>
            <a:lvl2pPr marL="1645920" indent="0" algn="ctr">
              <a:buNone/>
              <a:defRPr sz="7200"/>
            </a:lvl2pPr>
            <a:lvl3pPr marL="3291840" indent="0" algn="ctr">
              <a:buNone/>
              <a:defRPr sz="6480"/>
            </a:lvl3pPr>
            <a:lvl4pPr marL="4937760" indent="0" algn="ctr">
              <a:buNone/>
              <a:defRPr sz="5760"/>
            </a:lvl4pPr>
            <a:lvl5pPr marL="6583680" indent="0" algn="ctr">
              <a:buNone/>
              <a:defRPr sz="5760"/>
            </a:lvl5pPr>
            <a:lvl6pPr marL="8229600" indent="0" algn="ctr">
              <a:buNone/>
              <a:defRPr sz="5760"/>
            </a:lvl6pPr>
            <a:lvl7pPr marL="9875520" indent="0" algn="ctr">
              <a:buNone/>
              <a:defRPr sz="5760"/>
            </a:lvl7pPr>
            <a:lvl8pPr marL="11521440" indent="0" algn="ctr">
              <a:buNone/>
              <a:defRPr sz="5760"/>
            </a:lvl8pPr>
            <a:lvl9pPr marL="13167360" indent="0" algn="ctr">
              <a:buNone/>
              <a:defRPr sz="576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a:defRPr/>
            </a:pPr>
            <a:fld id="{6ED7E1FC-1B83-4416-BF96-40A10637B113}" type="datetimeFigureOut">
              <a:rPr lang="en-US" smtClean="0"/>
              <a:pPr>
                <a:defRPr/>
              </a:pPr>
              <a:t>4/24/17</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DD4EA56-D4A2-40A9-8ED7-6738C2414C99}" type="slidenum">
              <a:rPr lang="en-US" smtClean="0"/>
              <a:pPr>
                <a:defRPr/>
              </a:pPr>
              <a:t>‹#›</a:t>
            </a:fld>
            <a:endParaRPr lang="en-US"/>
          </a:p>
        </p:txBody>
      </p:sp>
    </p:spTree>
    <p:extLst>
      <p:ext uri="{BB962C8B-B14F-4D97-AF65-F5344CB8AC3E}">
        <p14:creationId xmlns:p14="http://schemas.microsoft.com/office/powerpoint/2010/main" val="24974553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4B907720-2D66-4902-9621-CC3267D4ABE8}" type="datetimeFigureOut">
              <a:rPr lang="en-US" smtClean="0"/>
              <a:pPr>
                <a:defRPr/>
              </a:pPr>
              <a:t>4/24/17</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D411D35-92D6-483B-BCBF-95247C258C9B}" type="slidenum">
              <a:rPr lang="en-US" smtClean="0"/>
              <a:pPr>
                <a:defRPr/>
              </a:pPr>
              <a:t>‹#›</a:t>
            </a:fld>
            <a:endParaRPr lang="en-US"/>
          </a:p>
        </p:txBody>
      </p:sp>
    </p:spTree>
    <p:extLst>
      <p:ext uri="{BB962C8B-B14F-4D97-AF65-F5344CB8AC3E}">
        <p14:creationId xmlns:p14="http://schemas.microsoft.com/office/powerpoint/2010/main" val="5822596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557232" y="2336800"/>
            <a:ext cx="7098030" cy="37195763"/>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263142" y="2336800"/>
            <a:ext cx="20882610" cy="37195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B9DB34F0-6B1F-4829-A9D0-F9DC8DF1C529}" type="datetimeFigureOut">
              <a:rPr lang="en-US" smtClean="0"/>
              <a:pPr>
                <a:defRPr/>
              </a:pPr>
              <a:t>4/24/17</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8051ABD-1928-402C-9946-A9EB16BCE559}" type="slidenum">
              <a:rPr lang="en-US" smtClean="0"/>
              <a:pPr>
                <a:defRPr/>
              </a:pPr>
              <a:t>‹#›</a:t>
            </a:fld>
            <a:endParaRPr lang="en-US"/>
          </a:p>
        </p:txBody>
      </p:sp>
    </p:spTree>
    <p:extLst>
      <p:ext uri="{BB962C8B-B14F-4D97-AF65-F5344CB8AC3E}">
        <p14:creationId xmlns:p14="http://schemas.microsoft.com/office/powerpoint/2010/main" val="2788172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ADD4CD88-9C75-4D3A-8987-BD3A870B8111}" type="datetimeFigureOut">
              <a:rPr lang="en-US" smtClean="0"/>
              <a:pPr>
                <a:defRPr/>
              </a:pPr>
              <a:t>4/24/17</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EED440E-C645-4715-9721-2FE6AAEECF6E}" type="slidenum">
              <a:rPr lang="en-US" smtClean="0"/>
              <a:pPr>
                <a:defRPr/>
              </a:pPr>
              <a:t>‹#›</a:t>
            </a:fld>
            <a:endParaRPr lang="en-US"/>
          </a:p>
        </p:txBody>
      </p:sp>
    </p:spTree>
    <p:extLst>
      <p:ext uri="{BB962C8B-B14F-4D97-AF65-F5344CB8AC3E}">
        <p14:creationId xmlns:p14="http://schemas.microsoft.com/office/powerpoint/2010/main" val="42185870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45997" y="10942333"/>
            <a:ext cx="28392120" cy="18257517"/>
          </a:xfrm>
        </p:spPr>
        <p:txBody>
          <a:bodyPr anchor="b"/>
          <a:lstStyle>
            <a:lvl1pPr>
              <a:defRPr sz="21600"/>
            </a:lvl1pPr>
          </a:lstStyle>
          <a:p>
            <a:r>
              <a:rPr lang="en-US" smtClean="0"/>
              <a:t>Click to edit Master title style</a:t>
            </a:r>
            <a:endParaRPr lang="en-US" dirty="0"/>
          </a:p>
        </p:txBody>
      </p:sp>
      <p:sp>
        <p:nvSpPr>
          <p:cNvPr id="3" name="Text Placeholder 2"/>
          <p:cNvSpPr>
            <a:spLocks noGrp="1"/>
          </p:cNvSpPr>
          <p:nvPr>
            <p:ph type="body" idx="1"/>
          </p:nvPr>
        </p:nvSpPr>
        <p:spPr>
          <a:xfrm>
            <a:off x="2245997" y="29372573"/>
            <a:ext cx="28392120" cy="9601197"/>
          </a:xfrm>
        </p:spPr>
        <p:txBody>
          <a:bodyPr/>
          <a:lstStyle>
            <a:lvl1pPr marL="0" indent="0">
              <a:buNone/>
              <a:defRPr sz="8640">
                <a:solidFill>
                  <a:schemeClr val="tx1"/>
                </a:solidFill>
              </a:defRPr>
            </a:lvl1pPr>
            <a:lvl2pPr marL="1645920" indent="0">
              <a:buNone/>
              <a:defRPr sz="7200">
                <a:solidFill>
                  <a:schemeClr val="tx1">
                    <a:tint val="75000"/>
                  </a:schemeClr>
                </a:solidFill>
              </a:defRPr>
            </a:lvl2pPr>
            <a:lvl3pPr marL="3291840" indent="0">
              <a:buNone/>
              <a:defRPr sz="6480">
                <a:solidFill>
                  <a:schemeClr val="tx1">
                    <a:tint val="75000"/>
                  </a:schemeClr>
                </a:solidFill>
              </a:defRPr>
            </a:lvl3pPr>
            <a:lvl4pPr marL="4937760" indent="0">
              <a:buNone/>
              <a:defRPr sz="5760">
                <a:solidFill>
                  <a:schemeClr val="tx1">
                    <a:tint val="75000"/>
                  </a:schemeClr>
                </a:solidFill>
              </a:defRPr>
            </a:lvl4pPr>
            <a:lvl5pPr marL="6583680" indent="0">
              <a:buNone/>
              <a:defRPr sz="5760">
                <a:solidFill>
                  <a:schemeClr val="tx1">
                    <a:tint val="75000"/>
                  </a:schemeClr>
                </a:solidFill>
              </a:defRPr>
            </a:lvl5pPr>
            <a:lvl6pPr marL="8229600" indent="0">
              <a:buNone/>
              <a:defRPr sz="5760">
                <a:solidFill>
                  <a:schemeClr val="tx1">
                    <a:tint val="75000"/>
                  </a:schemeClr>
                </a:solidFill>
              </a:defRPr>
            </a:lvl6pPr>
            <a:lvl7pPr marL="9875520" indent="0">
              <a:buNone/>
              <a:defRPr sz="5760">
                <a:solidFill>
                  <a:schemeClr val="tx1">
                    <a:tint val="75000"/>
                  </a:schemeClr>
                </a:solidFill>
              </a:defRPr>
            </a:lvl7pPr>
            <a:lvl8pPr marL="11521440" indent="0">
              <a:buNone/>
              <a:defRPr sz="5760">
                <a:solidFill>
                  <a:schemeClr val="tx1">
                    <a:tint val="75000"/>
                  </a:schemeClr>
                </a:solidFill>
              </a:defRPr>
            </a:lvl8pPr>
            <a:lvl9pPr marL="13167360" indent="0">
              <a:buNone/>
              <a:defRPr sz="576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EA7BB478-ADA8-45C4-AC68-187622B8473E}" type="datetimeFigureOut">
              <a:rPr lang="en-US" smtClean="0"/>
              <a:pPr>
                <a:defRPr/>
              </a:pPr>
              <a:t>4/24/17</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AB50758-81EE-4803-A832-E3524E3F5BED}" type="slidenum">
              <a:rPr lang="en-US" smtClean="0"/>
              <a:pPr>
                <a:defRPr/>
              </a:pPr>
              <a:t>‹#›</a:t>
            </a:fld>
            <a:endParaRPr lang="en-US"/>
          </a:p>
        </p:txBody>
      </p:sp>
    </p:spTree>
    <p:extLst>
      <p:ext uri="{BB962C8B-B14F-4D97-AF65-F5344CB8AC3E}">
        <p14:creationId xmlns:p14="http://schemas.microsoft.com/office/powerpoint/2010/main" val="29167131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263140" y="11684000"/>
            <a:ext cx="13990320" cy="27848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16664940" y="11684000"/>
            <a:ext cx="13990320" cy="27848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a:defRPr/>
            </a:pPr>
            <a:fld id="{9EC92BC1-5FD3-458C-8211-415FF8A84350}" type="datetimeFigureOut">
              <a:rPr lang="en-US" smtClean="0"/>
              <a:pPr>
                <a:defRPr/>
              </a:pPr>
              <a:t>4/24/17</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763BF343-0A8E-477E-851F-E36103DD17D7}" type="slidenum">
              <a:rPr lang="en-US" smtClean="0"/>
              <a:pPr>
                <a:defRPr/>
              </a:pPr>
              <a:t>‹#›</a:t>
            </a:fld>
            <a:endParaRPr lang="en-US"/>
          </a:p>
        </p:txBody>
      </p:sp>
    </p:spTree>
    <p:extLst>
      <p:ext uri="{BB962C8B-B14F-4D97-AF65-F5344CB8AC3E}">
        <p14:creationId xmlns:p14="http://schemas.microsoft.com/office/powerpoint/2010/main" val="1203818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67428" y="2336810"/>
            <a:ext cx="28392120" cy="848360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267431" y="10759443"/>
            <a:ext cx="13926024" cy="5273037"/>
          </a:xfrm>
        </p:spPr>
        <p:txBody>
          <a:bodyPr anchor="b"/>
          <a:lstStyle>
            <a:lvl1pPr marL="0" indent="0">
              <a:buNone/>
              <a:defRPr sz="8640" b="1"/>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smtClean="0"/>
              <a:t>Click to edit Master text styles</a:t>
            </a:r>
          </a:p>
        </p:txBody>
      </p:sp>
      <p:sp>
        <p:nvSpPr>
          <p:cNvPr id="4" name="Content Placeholder 3"/>
          <p:cNvSpPr>
            <a:spLocks noGrp="1"/>
          </p:cNvSpPr>
          <p:nvPr>
            <p:ph sz="half" idx="2"/>
          </p:nvPr>
        </p:nvSpPr>
        <p:spPr>
          <a:xfrm>
            <a:off x="2267431" y="16032480"/>
            <a:ext cx="13926024" cy="235813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16664942" y="10759443"/>
            <a:ext cx="13994608" cy="5273037"/>
          </a:xfrm>
        </p:spPr>
        <p:txBody>
          <a:bodyPr anchor="b"/>
          <a:lstStyle>
            <a:lvl1pPr marL="0" indent="0">
              <a:buNone/>
              <a:defRPr sz="8640" b="1"/>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smtClean="0"/>
              <a:t>Click to edit Master text styles</a:t>
            </a:r>
          </a:p>
        </p:txBody>
      </p:sp>
      <p:sp>
        <p:nvSpPr>
          <p:cNvPr id="6" name="Content Placeholder 5"/>
          <p:cNvSpPr>
            <a:spLocks noGrp="1"/>
          </p:cNvSpPr>
          <p:nvPr>
            <p:ph sz="quarter" idx="4"/>
          </p:nvPr>
        </p:nvSpPr>
        <p:spPr>
          <a:xfrm>
            <a:off x="16664942" y="16032480"/>
            <a:ext cx="13994608" cy="235813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a:defRPr/>
            </a:pPr>
            <a:fld id="{68FF6ADA-46B5-4F30-8129-29D29855A015}" type="datetimeFigureOut">
              <a:rPr lang="en-US" smtClean="0"/>
              <a:pPr>
                <a:defRPr/>
              </a:pPr>
              <a:t>4/24/17</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5211B97F-A877-40F1-9246-0C49527F42F5}" type="slidenum">
              <a:rPr lang="en-US" smtClean="0"/>
              <a:pPr>
                <a:defRPr/>
              </a:pPr>
              <a:t>‹#›</a:t>
            </a:fld>
            <a:endParaRPr lang="en-US"/>
          </a:p>
        </p:txBody>
      </p:sp>
    </p:spTree>
    <p:extLst>
      <p:ext uri="{BB962C8B-B14F-4D97-AF65-F5344CB8AC3E}">
        <p14:creationId xmlns:p14="http://schemas.microsoft.com/office/powerpoint/2010/main" val="3994664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a:defRPr/>
            </a:pPr>
            <a:fld id="{DB01C621-DE3D-4C62-860B-75A70A4CD7DA}" type="datetimeFigureOut">
              <a:rPr lang="en-US" smtClean="0"/>
              <a:pPr>
                <a:defRPr/>
              </a:pPr>
              <a:t>4/24/17</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1A604477-2627-4DDD-B693-BBBCA9563DF9}" type="slidenum">
              <a:rPr lang="en-US" smtClean="0"/>
              <a:pPr>
                <a:defRPr/>
              </a:pPr>
              <a:t>‹#›</a:t>
            </a:fld>
            <a:endParaRPr lang="en-US"/>
          </a:p>
        </p:txBody>
      </p:sp>
    </p:spTree>
    <p:extLst>
      <p:ext uri="{BB962C8B-B14F-4D97-AF65-F5344CB8AC3E}">
        <p14:creationId xmlns:p14="http://schemas.microsoft.com/office/powerpoint/2010/main" val="17226697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7D4B0003-2155-4B1B-9C1B-27491D7758A5}" type="datetimeFigureOut">
              <a:rPr lang="en-US" smtClean="0"/>
              <a:pPr>
                <a:defRPr/>
              </a:pPr>
              <a:t>4/24/17</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28297BA2-D767-49F0-B5B3-89E597A9A654}" type="slidenum">
              <a:rPr lang="en-US" smtClean="0"/>
              <a:pPr>
                <a:defRPr/>
              </a:pPr>
              <a:t>‹#›</a:t>
            </a:fld>
            <a:endParaRPr lang="en-US"/>
          </a:p>
        </p:txBody>
      </p:sp>
    </p:spTree>
    <p:extLst>
      <p:ext uri="{BB962C8B-B14F-4D97-AF65-F5344CB8AC3E}">
        <p14:creationId xmlns:p14="http://schemas.microsoft.com/office/powerpoint/2010/main" val="663198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2926080"/>
            <a:ext cx="10617041" cy="10241280"/>
          </a:xfrm>
        </p:spPr>
        <p:txBody>
          <a:bodyPr anchor="b"/>
          <a:lstStyle>
            <a:lvl1pPr>
              <a:defRPr sz="11520"/>
            </a:lvl1pPr>
          </a:lstStyle>
          <a:p>
            <a:r>
              <a:rPr lang="en-US" smtClean="0"/>
              <a:t>Click to edit Master title style</a:t>
            </a:r>
            <a:endParaRPr lang="en-US" dirty="0"/>
          </a:p>
        </p:txBody>
      </p:sp>
      <p:sp>
        <p:nvSpPr>
          <p:cNvPr id="3" name="Content Placeholder 2"/>
          <p:cNvSpPr>
            <a:spLocks noGrp="1"/>
          </p:cNvSpPr>
          <p:nvPr>
            <p:ph idx="1"/>
          </p:nvPr>
        </p:nvSpPr>
        <p:spPr>
          <a:xfrm>
            <a:off x="13994608" y="6319530"/>
            <a:ext cx="16664940" cy="31191200"/>
          </a:xfrm>
        </p:spPr>
        <p:txBody>
          <a:bodyPr/>
          <a:lstStyle>
            <a:lvl1pPr>
              <a:defRPr sz="11520"/>
            </a:lvl1pPr>
            <a:lvl2pPr>
              <a:defRPr sz="10080"/>
            </a:lvl2pPr>
            <a:lvl3pPr>
              <a:defRPr sz="8640"/>
            </a:lvl3pPr>
            <a:lvl4pPr>
              <a:defRPr sz="7200"/>
            </a:lvl4pPr>
            <a:lvl5pPr>
              <a:defRPr sz="7200"/>
            </a:lvl5pPr>
            <a:lvl6pPr>
              <a:defRPr sz="7200"/>
            </a:lvl6pPr>
            <a:lvl7pPr>
              <a:defRPr sz="7200"/>
            </a:lvl7pPr>
            <a:lvl8pPr>
              <a:defRPr sz="7200"/>
            </a:lvl8pPr>
            <a:lvl9pPr>
              <a:defRPr sz="7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267428" y="13167360"/>
            <a:ext cx="10617041" cy="24394163"/>
          </a:xfrm>
        </p:spPr>
        <p:txBody>
          <a:bodyPr/>
          <a:lstStyle>
            <a:lvl1pPr marL="0" indent="0">
              <a:buNone/>
              <a:defRPr sz="5760"/>
            </a:lvl1pPr>
            <a:lvl2pPr marL="1645920" indent="0">
              <a:buNone/>
              <a:defRPr sz="5040"/>
            </a:lvl2pPr>
            <a:lvl3pPr marL="3291840" indent="0">
              <a:buNone/>
              <a:defRPr sz="4320"/>
            </a:lvl3pPr>
            <a:lvl4pPr marL="4937760" indent="0">
              <a:buNone/>
              <a:defRPr sz="3600"/>
            </a:lvl4pPr>
            <a:lvl5pPr marL="6583680" indent="0">
              <a:buNone/>
              <a:defRPr sz="3600"/>
            </a:lvl5pPr>
            <a:lvl6pPr marL="8229600" indent="0">
              <a:buNone/>
              <a:defRPr sz="3600"/>
            </a:lvl6pPr>
            <a:lvl7pPr marL="9875520" indent="0">
              <a:buNone/>
              <a:defRPr sz="3600"/>
            </a:lvl7pPr>
            <a:lvl8pPr marL="11521440" indent="0">
              <a:buNone/>
              <a:defRPr sz="3600"/>
            </a:lvl8pPr>
            <a:lvl9pPr marL="13167360" indent="0">
              <a:buNone/>
              <a:defRPr sz="36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FB7A0EDD-005D-4865-B05D-E5E225FABEAF}" type="datetimeFigureOut">
              <a:rPr lang="en-US" smtClean="0"/>
              <a:pPr>
                <a:defRPr/>
              </a:pPr>
              <a:t>4/24/17</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6F2AAA8B-D606-48CD-89B3-8B1A85FC428E}" type="slidenum">
              <a:rPr lang="en-US" smtClean="0"/>
              <a:pPr>
                <a:defRPr/>
              </a:pPr>
              <a:t>‹#›</a:t>
            </a:fld>
            <a:endParaRPr lang="en-US"/>
          </a:p>
        </p:txBody>
      </p:sp>
    </p:spTree>
    <p:extLst>
      <p:ext uri="{BB962C8B-B14F-4D97-AF65-F5344CB8AC3E}">
        <p14:creationId xmlns:p14="http://schemas.microsoft.com/office/powerpoint/2010/main" val="10129404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2926080"/>
            <a:ext cx="10617041" cy="10241280"/>
          </a:xfrm>
        </p:spPr>
        <p:txBody>
          <a:bodyPr anchor="b"/>
          <a:lstStyle>
            <a:lvl1pPr>
              <a:defRPr sz="1152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3994608" y="6319530"/>
            <a:ext cx="16664940" cy="31191200"/>
          </a:xfrm>
        </p:spPr>
        <p:txBody>
          <a:bodyPr anchor="t"/>
          <a:lstStyle>
            <a:lvl1pPr marL="0" indent="0">
              <a:buNone/>
              <a:defRPr sz="11520"/>
            </a:lvl1pPr>
            <a:lvl2pPr marL="1645920" indent="0">
              <a:buNone/>
              <a:defRPr sz="10080"/>
            </a:lvl2pPr>
            <a:lvl3pPr marL="3291840" indent="0">
              <a:buNone/>
              <a:defRPr sz="8640"/>
            </a:lvl3pPr>
            <a:lvl4pPr marL="4937760" indent="0">
              <a:buNone/>
              <a:defRPr sz="7200"/>
            </a:lvl4pPr>
            <a:lvl5pPr marL="6583680" indent="0">
              <a:buNone/>
              <a:defRPr sz="7200"/>
            </a:lvl5pPr>
            <a:lvl6pPr marL="8229600" indent="0">
              <a:buNone/>
              <a:defRPr sz="7200"/>
            </a:lvl6pPr>
            <a:lvl7pPr marL="9875520" indent="0">
              <a:buNone/>
              <a:defRPr sz="7200"/>
            </a:lvl7pPr>
            <a:lvl8pPr marL="11521440" indent="0">
              <a:buNone/>
              <a:defRPr sz="7200"/>
            </a:lvl8pPr>
            <a:lvl9pPr marL="13167360" indent="0">
              <a:buNone/>
              <a:defRPr sz="7200"/>
            </a:lvl9pPr>
          </a:lstStyle>
          <a:p>
            <a:r>
              <a:rPr lang="en-US" smtClean="0"/>
              <a:t>Click icon to add picture</a:t>
            </a:r>
            <a:endParaRPr lang="en-US" dirty="0"/>
          </a:p>
        </p:txBody>
      </p:sp>
      <p:sp>
        <p:nvSpPr>
          <p:cNvPr id="4" name="Text Placeholder 3"/>
          <p:cNvSpPr>
            <a:spLocks noGrp="1"/>
          </p:cNvSpPr>
          <p:nvPr>
            <p:ph type="body" sz="half" idx="2"/>
          </p:nvPr>
        </p:nvSpPr>
        <p:spPr>
          <a:xfrm>
            <a:off x="2267428" y="13167360"/>
            <a:ext cx="10617041" cy="24394163"/>
          </a:xfrm>
        </p:spPr>
        <p:txBody>
          <a:bodyPr/>
          <a:lstStyle>
            <a:lvl1pPr marL="0" indent="0">
              <a:buNone/>
              <a:defRPr sz="5760"/>
            </a:lvl1pPr>
            <a:lvl2pPr marL="1645920" indent="0">
              <a:buNone/>
              <a:defRPr sz="5040"/>
            </a:lvl2pPr>
            <a:lvl3pPr marL="3291840" indent="0">
              <a:buNone/>
              <a:defRPr sz="4320"/>
            </a:lvl3pPr>
            <a:lvl4pPr marL="4937760" indent="0">
              <a:buNone/>
              <a:defRPr sz="3600"/>
            </a:lvl4pPr>
            <a:lvl5pPr marL="6583680" indent="0">
              <a:buNone/>
              <a:defRPr sz="3600"/>
            </a:lvl5pPr>
            <a:lvl6pPr marL="8229600" indent="0">
              <a:buNone/>
              <a:defRPr sz="3600"/>
            </a:lvl6pPr>
            <a:lvl7pPr marL="9875520" indent="0">
              <a:buNone/>
              <a:defRPr sz="3600"/>
            </a:lvl7pPr>
            <a:lvl8pPr marL="11521440" indent="0">
              <a:buNone/>
              <a:defRPr sz="3600"/>
            </a:lvl8pPr>
            <a:lvl9pPr marL="13167360" indent="0">
              <a:buNone/>
              <a:defRPr sz="36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797DD4CE-E2AB-40A4-929F-96A5436EEA83}" type="datetimeFigureOut">
              <a:rPr lang="en-US" smtClean="0"/>
              <a:pPr>
                <a:defRPr/>
              </a:pPr>
              <a:t>4/24/17</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7811EAD9-E785-4F72-9860-DD85DA1C56BE}" type="slidenum">
              <a:rPr lang="en-US" smtClean="0"/>
              <a:pPr>
                <a:defRPr/>
              </a:pPr>
              <a:t>‹#›</a:t>
            </a:fld>
            <a:endParaRPr lang="en-US"/>
          </a:p>
        </p:txBody>
      </p:sp>
    </p:spTree>
    <p:extLst>
      <p:ext uri="{BB962C8B-B14F-4D97-AF65-F5344CB8AC3E}">
        <p14:creationId xmlns:p14="http://schemas.microsoft.com/office/powerpoint/2010/main" val="242784118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63140" y="2336810"/>
            <a:ext cx="28392120" cy="848360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263140" y="11684000"/>
            <a:ext cx="28392120" cy="278485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263140" y="40680650"/>
            <a:ext cx="7406640" cy="2336800"/>
          </a:xfrm>
          <a:prstGeom prst="rect">
            <a:avLst/>
          </a:prstGeom>
        </p:spPr>
        <p:txBody>
          <a:bodyPr vert="horz" lIns="91440" tIns="45720" rIns="91440" bIns="45720" rtlCol="0" anchor="ctr"/>
          <a:lstStyle>
            <a:lvl1pPr algn="l">
              <a:defRPr sz="4320">
                <a:solidFill>
                  <a:schemeClr val="tx1">
                    <a:tint val="75000"/>
                  </a:schemeClr>
                </a:solidFill>
              </a:defRPr>
            </a:lvl1pPr>
          </a:lstStyle>
          <a:p>
            <a:pPr>
              <a:defRPr/>
            </a:pPr>
            <a:fld id="{5A7DC3CD-F3FB-4092-8C9E-B4CCB61E75B1}" type="datetimeFigureOut">
              <a:rPr lang="en-US" smtClean="0"/>
              <a:pPr>
                <a:defRPr/>
              </a:pPr>
              <a:t>4/24/17</a:t>
            </a:fld>
            <a:endParaRPr lang="en-US"/>
          </a:p>
        </p:txBody>
      </p:sp>
      <p:sp>
        <p:nvSpPr>
          <p:cNvPr id="5" name="Footer Placeholder 4"/>
          <p:cNvSpPr>
            <a:spLocks noGrp="1"/>
          </p:cNvSpPr>
          <p:nvPr>
            <p:ph type="ftr" sz="quarter" idx="3"/>
          </p:nvPr>
        </p:nvSpPr>
        <p:spPr>
          <a:xfrm>
            <a:off x="10904220" y="40680650"/>
            <a:ext cx="11109960" cy="2336800"/>
          </a:xfrm>
          <a:prstGeom prst="rect">
            <a:avLst/>
          </a:prstGeom>
        </p:spPr>
        <p:txBody>
          <a:bodyPr vert="horz" lIns="91440" tIns="45720" rIns="91440" bIns="45720" rtlCol="0" anchor="ctr"/>
          <a:lstStyle>
            <a:lvl1pPr algn="ctr">
              <a:defRPr sz="432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23248620" y="40680650"/>
            <a:ext cx="7406640" cy="2336800"/>
          </a:xfrm>
          <a:prstGeom prst="rect">
            <a:avLst/>
          </a:prstGeom>
        </p:spPr>
        <p:txBody>
          <a:bodyPr vert="horz" lIns="91440" tIns="45720" rIns="91440" bIns="45720" rtlCol="0" anchor="ctr"/>
          <a:lstStyle>
            <a:lvl1pPr algn="r">
              <a:defRPr sz="4320">
                <a:solidFill>
                  <a:schemeClr val="tx1">
                    <a:tint val="75000"/>
                  </a:schemeClr>
                </a:solidFill>
              </a:defRPr>
            </a:lvl1pPr>
          </a:lstStyle>
          <a:p>
            <a:pPr>
              <a:defRPr/>
            </a:pPr>
            <a:fld id="{5CDB94A1-C7F3-4D22-8C63-3BA216F39740}" type="slidenum">
              <a:rPr lang="en-US" smtClean="0"/>
              <a:pPr>
                <a:defRPr/>
              </a:pPr>
              <a:t>‹#›</a:t>
            </a:fld>
            <a:endParaRPr lang="en-US"/>
          </a:p>
        </p:txBody>
      </p:sp>
    </p:spTree>
    <p:extLst>
      <p:ext uri="{BB962C8B-B14F-4D97-AF65-F5344CB8AC3E}">
        <p14:creationId xmlns:p14="http://schemas.microsoft.com/office/powerpoint/2010/main" val="16103754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3291840" rtl="0" eaLnBrk="1" latinLnBrk="0" hangingPunct="1">
        <a:lnSpc>
          <a:spcPct val="90000"/>
        </a:lnSpc>
        <a:spcBef>
          <a:spcPct val="0"/>
        </a:spcBef>
        <a:buNone/>
        <a:defRPr sz="15840" kern="1200">
          <a:solidFill>
            <a:schemeClr val="tx1"/>
          </a:solidFill>
          <a:latin typeface="+mj-lt"/>
          <a:ea typeface="+mj-ea"/>
          <a:cs typeface="+mj-cs"/>
        </a:defRPr>
      </a:lvl1pPr>
    </p:titleStyle>
    <p:bodyStyle>
      <a:lvl1pPr marL="822960" indent="-822960" algn="l" defTabSz="3291840" rtl="0" eaLnBrk="1" latinLnBrk="0" hangingPunct="1">
        <a:lnSpc>
          <a:spcPct val="90000"/>
        </a:lnSpc>
        <a:spcBef>
          <a:spcPts val="3600"/>
        </a:spcBef>
        <a:buFont typeface="Arial" panose="020B0604020202020204" pitchFamily="34" charset="0"/>
        <a:buChar char="•"/>
        <a:defRPr sz="10080" kern="1200">
          <a:solidFill>
            <a:schemeClr val="tx1"/>
          </a:solidFill>
          <a:latin typeface="+mn-lt"/>
          <a:ea typeface="+mn-ea"/>
          <a:cs typeface="+mn-cs"/>
        </a:defRPr>
      </a:lvl1pPr>
      <a:lvl2pPr marL="2468880" indent="-822960" algn="l" defTabSz="3291840" rtl="0" eaLnBrk="1" latinLnBrk="0" hangingPunct="1">
        <a:lnSpc>
          <a:spcPct val="90000"/>
        </a:lnSpc>
        <a:spcBef>
          <a:spcPts val="1800"/>
        </a:spcBef>
        <a:buFont typeface="Arial" panose="020B0604020202020204" pitchFamily="34" charset="0"/>
        <a:buChar char="•"/>
        <a:defRPr sz="8640" kern="1200">
          <a:solidFill>
            <a:schemeClr val="tx1"/>
          </a:solidFill>
          <a:latin typeface="+mn-lt"/>
          <a:ea typeface="+mn-ea"/>
          <a:cs typeface="+mn-cs"/>
        </a:defRPr>
      </a:lvl2pPr>
      <a:lvl3pPr marL="4114800" indent="-822960" algn="l" defTabSz="3291840" rtl="0" eaLnBrk="1" latinLnBrk="0" hangingPunct="1">
        <a:lnSpc>
          <a:spcPct val="90000"/>
        </a:lnSpc>
        <a:spcBef>
          <a:spcPts val="1800"/>
        </a:spcBef>
        <a:buFont typeface="Arial" panose="020B0604020202020204" pitchFamily="34" charset="0"/>
        <a:buChar char="•"/>
        <a:defRPr sz="7200" kern="1200">
          <a:solidFill>
            <a:schemeClr val="tx1"/>
          </a:solidFill>
          <a:latin typeface="+mn-lt"/>
          <a:ea typeface="+mn-ea"/>
          <a:cs typeface="+mn-cs"/>
        </a:defRPr>
      </a:lvl3pPr>
      <a:lvl4pPr marL="576072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4pPr>
      <a:lvl5pPr marL="740664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5pPr>
      <a:lvl6pPr marL="905256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6pPr>
      <a:lvl7pPr marL="1069848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7pPr>
      <a:lvl8pPr marL="1234440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8pPr>
      <a:lvl9pPr marL="1399032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9pPr>
    </p:bodyStyle>
    <p:otherStyle>
      <a:defPPr>
        <a:defRPr lang="en-US"/>
      </a:defPPr>
      <a:lvl1pPr marL="0" algn="l" defTabSz="3291840" rtl="0" eaLnBrk="1" latinLnBrk="0" hangingPunct="1">
        <a:defRPr sz="6480" kern="1200">
          <a:solidFill>
            <a:schemeClr val="tx1"/>
          </a:solidFill>
          <a:latin typeface="+mn-lt"/>
          <a:ea typeface="+mn-ea"/>
          <a:cs typeface="+mn-cs"/>
        </a:defRPr>
      </a:lvl1pPr>
      <a:lvl2pPr marL="1645920" algn="l" defTabSz="3291840" rtl="0" eaLnBrk="1" latinLnBrk="0" hangingPunct="1">
        <a:defRPr sz="6480" kern="1200">
          <a:solidFill>
            <a:schemeClr val="tx1"/>
          </a:solidFill>
          <a:latin typeface="+mn-lt"/>
          <a:ea typeface="+mn-ea"/>
          <a:cs typeface="+mn-cs"/>
        </a:defRPr>
      </a:lvl2pPr>
      <a:lvl3pPr marL="3291840" algn="l" defTabSz="3291840" rtl="0" eaLnBrk="1" latinLnBrk="0" hangingPunct="1">
        <a:defRPr sz="6480" kern="1200">
          <a:solidFill>
            <a:schemeClr val="tx1"/>
          </a:solidFill>
          <a:latin typeface="+mn-lt"/>
          <a:ea typeface="+mn-ea"/>
          <a:cs typeface="+mn-cs"/>
        </a:defRPr>
      </a:lvl3pPr>
      <a:lvl4pPr marL="4937760" algn="l" defTabSz="3291840" rtl="0" eaLnBrk="1" latinLnBrk="0" hangingPunct="1">
        <a:defRPr sz="6480" kern="1200">
          <a:solidFill>
            <a:schemeClr val="tx1"/>
          </a:solidFill>
          <a:latin typeface="+mn-lt"/>
          <a:ea typeface="+mn-ea"/>
          <a:cs typeface="+mn-cs"/>
        </a:defRPr>
      </a:lvl4pPr>
      <a:lvl5pPr marL="6583680" algn="l" defTabSz="3291840" rtl="0" eaLnBrk="1" latinLnBrk="0" hangingPunct="1">
        <a:defRPr sz="6480" kern="1200">
          <a:solidFill>
            <a:schemeClr val="tx1"/>
          </a:solidFill>
          <a:latin typeface="+mn-lt"/>
          <a:ea typeface="+mn-ea"/>
          <a:cs typeface="+mn-cs"/>
        </a:defRPr>
      </a:lvl5pPr>
      <a:lvl6pPr marL="8229600" algn="l" defTabSz="3291840" rtl="0" eaLnBrk="1" latinLnBrk="0" hangingPunct="1">
        <a:defRPr sz="6480" kern="1200">
          <a:solidFill>
            <a:schemeClr val="tx1"/>
          </a:solidFill>
          <a:latin typeface="+mn-lt"/>
          <a:ea typeface="+mn-ea"/>
          <a:cs typeface="+mn-cs"/>
        </a:defRPr>
      </a:lvl6pPr>
      <a:lvl7pPr marL="9875520" algn="l" defTabSz="3291840" rtl="0" eaLnBrk="1" latinLnBrk="0" hangingPunct="1">
        <a:defRPr sz="6480" kern="1200">
          <a:solidFill>
            <a:schemeClr val="tx1"/>
          </a:solidFill>
          <a:latin typeface="+mn-lt"/>
          <a:ea typeface="+mn-ea"/>
          <a:cs typeface="+mn-cs"/>
        </a:defRPr>
      </a:lvl7pPr>
      <a:lvl8pPr marL="11521440" algn="l" defTabSz="3291840" rtl="0" eaLnBrk="1" latinLnBrk="0" hangingPunct="1">
        <a:defRPr sz="6480" kern="1200">
          <a:solidFill>
            <a:schemeClr val="tx1"/>
          </a:solidFill>
          <a:latin typeface="+mn-lt"/>
          <a:ea typeface="+mn-ea"/>
          <a:cs typeface="+mn-cs"/>
        </a:defRPr>
      </a:lvl8pPr>
      <a:lvl9pPr marL="13167360" algn="l" defTabSz="3291840" rtl="0" eaLnBrk="1" latinLnBrk="0" hangingPunct="1">
        <a:defRPr sz="64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4" Type="http://schemas.openxmlformats.org/officeDocument/2006/relationships/notesSlide" Target="../notesSlides/notesSlide1.xml"/><Relationship Id="rId5" Type="http://schemas.openxmlformats.org/officeDocument/2006/relationships/image" Target="../media/image1.png"/><Relationship Id="rId6" Type="http://schemas.openxmlformats.org/officeDocument/2006/relationships/image" Target="../media/image2.jpeg"/><Relationship Id="rId7" Type="http://schemas.openxmlformats.org/officeDocument/2006/relationships/image" Target="../media/image3.jpeg"/><Relationship Id="rId1" Type="http://schemas.openxmlformats.org/officeDocument/2006/relationships/tags" Target="../tags/tag1.xml"/><Relationship Id="rId2" Type="http://schemas.openxmlformats.org/officeDocument/2006/relationships/tags" Target="../tags/tag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442856" y="467189"/>
            <a:ext cx="26996571" cy="4998021"/>
          </a:xfrm>
        </p:spPr>
        <p:txBody>
          <a:bodyPr wrap="square" numCol="1" anchor="ctr" anchorCtr="0" compatLnSpc="1">
            <a:prstTxWarp prst="textNoShape">
              <a:avLst/>
            </a:prstTxWarp>
            <a:normAutofit fontScale="90000"/>
          </a:bodyPr>
          <a:lstStyle/>
          <a:p>
            <a:r>
              <a:rPr lang="en-US" sz="9600" dirty="0"/>
              <a:t>Acute </a:t>
            </a:r>
            <a:r>
              <a:rPr lang="en-US" sz="9600" dirty="0" err="1"/>
              <a:t>Myelomonocytic</a:t>
            </a:r>
            <a:r>
              <a:rPr lang="en-US" sz="9600" dirty="0"/>
              <a:t> Leukemia and Its Clinical Presentation: A Case </a:t>
            </a:r>
            <a:r>
              <a:rPr lang="en-US" sz="9600" dirty="0" smtClean="0"/>
              <a:t>Study</a:t>
            </a:r>
            <a:r>
              <a:rPr lang="en-US" sz="8800" dirty="0">
                <a:latin typeface="Arial" charset="0"/>
                <a:cs typeface="Arial" charset="0"/>
              </a:rPr>
              <a:t/>
            </a:r>
            <a:br>
              <a:rPr lang="en-US" sz="8800" dirty="0">
                <a:latin typeface="Arial" charset="0"/>
                <a:cs typeface="Arial" charset="0"/>
              </a:rPr>
            </a:br>
            <a:r>
              <a:rPr lang="en-US" sz="6600" dirty="0" smtClean="0">
                <a:latin typeface="Arial" charset="0"/>
                <a:cs typeface="Arial" charset="0"/>
              </a:rPr>
              <a:t>Megan Kilpatrick, Morgan </a:t>
            </a:r>
            <a:r>
              <a:rPr lang="en-US" sz="6600" dirty="0" err="1" smtClean="0">
                <a:latin typeface="Arial" charset="0"/>
                <a:cs typeface="Arial" charset="0"/>
              </a:rPr>
              <a:t>Schmitmeyer</a:t>
            </a:r>
            <a:r>
              <a:rPr lang="en-US" sz="6600" dirty="0" smtClean="0">
                <a:latin typeface="Arial" charset="0"/>
                <a:cs typeface="Arial" charset="0"/>
              </a:rPr>
              <a:t>, Kati </a:t>
            </a:r>
            <a:r>
              <a:rPr lang="en-US" sz="6600" dirty="0" smtClean="0">
                <a:latin typeface="Arial" charset="0"/>
                <a:cs typeface="Arial" charset="0"/>
              </a:rPr>
              <a:t>Woodward, Erin Rumpke MS, MLS</a:t>
            </a:r>
            <a:r>
              <a:rPr lang="en-US" sz="6600" dirty="0">
                <a:latin typeface="Arial" charset="0"/>
                <a:cs typeface="Arial" charset="0"/>
              </a:rPr>
              <a:t/>
            </a:r>
            <a:br>
              <a:rPr lang="en-US" sz="6600" dirty="0">
                <a:latin typeface="Arial" charset="0"/>
                <a:cs typeface="Arial" charset="0"/>
              </a:rPr>
            </a:br>
            <a:r>
              <a:rPr lang="en-US" sz="6000" dirty="0">
                <a:latin typeface="Arial" charset="0"/>
                <a:cs typeface="Arial" charset="0"/>
              </a:rPr>
              <a:t>College of Allied Health Sciences, Department </a:t>
            </a:r>
            <a:r>
              <a:rPr lang="en-US" sz="6000" dirty="0" smtClean="0">
                <a:latin typeface="Arial" charset="0"/>
                <a:cs typeface="Arial" charset="0"/>
              </a:rPr>
              <a:t>of</a:t>
            </a:r>
            <a:r>
              <a:rPr lang="en-US" sz="6000" dirty="0">
                <a:latin typeface="Arial" charset="0"/>
                <a:cs typeface="Arial" charset="0"/>
              </a:rPr>
              <a:t> </a:t>
            </a:r>
            <a:r>
              <a:rPr lang="en-US" sz="6000" dirty="0" smtClean="0">
                <a:latin typeface="Arial" charset="0"/>
                <a:cs typeface="Arial" charset="0"/>
              </a:rPr>
              <a:t>Medical Laboratory Science</a:t>
            </a:r>
            <a:endParaRPr lang="en-US" sz="6000" dirty="0">
              <a:latin typeface="Arial" charset="0"/>
              <a:cs typeface="Arial" charset="0"/>
            </a:endParaRPr>
          </a:p>
        </p:txBody>
      </p:sp>
      <p:sp>
        <p:nvSpPr>
          <p:cNvPr id="3" name="Subtitle 2"/>
          <p:cNvSpPr>
            <a:spLocks noGrp="1"/>
          </p:cNvSpPr>
          <p:nvPr>
            <p:ph type="subTitle" idx="1"/>
          </p:nvPr>
        </p:nvSpPr>
        <p:spPr bwMode="auto">
          <a:xfrm>
            <a:off x="912815" y="6033530"/>
            <a:ext cx="9756775" cy="914400"/>
          </a:xfrm>
          <a:solidFill>
            <a:schemeClr val="tx1"/>
          </a:solidFill>
          <a:ln>
            <a:solidFill>
              <a:schemeClr val="tx1"/>
            </a:solidFill>
            <a:miter lim="800000"/>
            <a:headEnd/>
            <a:tailEnd/>
          </a:ln>
        </p:spPr>
        <p:txBody>
          <a:bodyPr wrap="square" numCol="1" anchor="ctr" anchorCtr="0" compatLnSpc="1">
            <a:prstTxWarp prst="textNoShape">
              <a:avLst/>
            </a:prstTxWarp>
            <a:normAutofit/>
          </a:bodyPr>
          <a:lstStyle/>
          <a:p>
            <a:r>
              <a:rPr lang="en-US" sz="6000" dirty="0">
                <a:solidFill>
                  <a:srgbClr val="FF0000"/>
                </a:solidFill>
                <a:effectLst>
                  <a:outerShdw blurRad="38100" dist="38100" dir="2700000" algn="tl">
                    <a:srgbClr val="FFFFFF"/>
                  </a:outerShdw>
                </a:effectLst>
              </a:rPr>
              <a:t>BACKGROUND</a:t>
            </a:r>
          </a:p>
        </p:txBody>
      </p:sp>
      <p:sp>
        <p:nvSpPr>
          <p:cNvPr id="4" name="Subtitle 2"/>
          <p:cNvSpPr txBox="1">
            <a:spLocks/>
          </p:cNvSpPr>
          <p:nvPr/>
        </p:nvSpPr>
        <p:spPr>
          <a:xfrm>
            <a:off x="1773241" y="8007352"/>
            <a:ext cx="9756775" cy="9934575"/>
          </a:xfrm>
          <a:prstGeom prst="rect">
            <a:avLst/>
          </a:prstGeom>
        </p:spPr>
        <p:txBody>
          <a:bodyPr>
            <a:normAutofit/>
          </a:bodyPr>
          <a:lstStyle>
            <a:lvl1pPr marL="0" indent="0" algn="ctr" defTabSz="3291840" rtl="0" eaLnBrk="1" latinLnBrk="0" hangingPunct="1">
              <a:lnSpc>
                <a:spcPct val="90000"/>
              </a:lnSpc>
              <a:spcBef>
                <a:spcPts val="3600"/>
              </a:spcBef>
              <a:buFont typeface="Arial" panose="020B0604020202020204" pitchFamily="34" charset="0"/>
              <a:buNone/>
              <a:defRPr sz="8640" kern="1200">
                <a:solidFill>
                  <a:schemeClr val="tx1"/>
                </a:solidFill>
                <a:latin typeface="+mn-lt"/>
                <a:ea typeface="+mn-ea"/>
                <a:cs typeface="+mn-cs"/>
              </a:defRPr>
            </a:lvl1pPr>
            <a:lvl2pPr marL="1645920" indent="0" algn="ctr" defTabSz="3291840" rtl="0" eaLnBrk="1" latinLnBrk="0" hangingPunct="1">
              <a:lnSpc>
                <a:spcPct val="90000"/>
              </a:lnSpc>
              <a:spcBef>
                <a:spcPts val="1800"/>
              </a:spcBef>
              <a:buFont typeface="Arial" panose="020B0604020202020204" pitchFamily="34" charset="0"/>
              <a:buNone/>
              <a:defRPr sz="7200" kern="1200">
                <a:solidFill>
                  <a:schemeClr val="tx1"/>
                </a:solidFill>
                <a:latin typeface="+mn-lt"/>
                <a:ea typeface="+mn-ea"/>
                <a:cs typeface="+mn-cs"/>
              </a:defRPr>
            </a:lvl2pPr>
            <a:lvl3pPr marL="3291840" indent="0" algn="ctr" defTabSz="3291840" rtl="0" eaLnBrk="1" latinLnBrk="0" hangingPunct="1">
              <a:lnSpc>
                <a:spcPct val="90000"/>
              </a:lnSpc>
              <a:spcBef>
                <a:spcPts val="1800"/>
              </a:spcBef>
              <a:buFont typeface="Arial" panose="020B0604020202020204" pitchFamily="34" charset="0"/>
              <a:buNone/>
              <a:defRPr sz="6480" kern="1200">
                <a:solidFill>
                  <a:schemeClr val="tx1"/>
                </a:solidFill>
                <a:latin typeface="+mn-lt"/>
                <a:ea typeface="+mn-ea"/>
                <a:cs typeface="+mn-cs"/>
              </a:defRPr>
            </a:lvl3pPr>
            <a:lvl4pPr marL="493776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4pPr>
            <a:lvl5pPr marL="658368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5pPr>
            <a:lvl6pPr marL="822960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6pPr>
            <a:lvl7pPr marL="987552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7pPr>
            <a:lvl8pPr marL="1152144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8pPr>
            <a:lvl9pPr marL="1316736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9pPr>
          </a:lstStyle>
          <a:p>
            <a:pPr fontAlgn="auto">
              <a:spcAft>
                <a:spcPts val="0"/>
              </a:spcAft>
              <a:defRPr/>
            </a:pPr>
            <a:endParaRPr lang="en-US"/>
          </a:p>
        </p:txBody>
      </p:sp>
      <p:sp>
        <p:nvSpPr>
          <p:cNvPr id="5" name="Subtitle 2"/>
          <p:cNvSpPr txBox="1">
            <a:spLocks/>
          </p:cNvSpPr>
          <p:nvPr/>
        </p:nvSpPr>
        <p:spPr>
          <a:xfrm>
            <a:off x="16572043" y="15299029"/>
            <a:ext cx="9756775" cy="9934575"/>
          </a:xfrm>
          <a:prstGeom prst="rect">
            <a:avLst/>
          </a:prstGeom>
        </p:spPr>
        <p:txBody>
          <a:bodyPr>
            <a:normAutofit/>
          </a:bodyPr>
          <a:lstStyle>
            <a:lvl1pPr marL="0" indent="0" algn="ctr" defTabSz="3291840" rtl="0" eaLnBrk="1" latinLnBrk="0" hangingPunct="1">
              <a:lnSpc>
                <a:spcPct val="90000"/>
              </a:lnSpc>
              <a:spcBef>
                <a:spcPts val="3600"/>
              </a:spcBef>
              <a:buFont typeface="Arial" panose="020B0604020202020204" pitchFamily="34" charset="0"/>
              <a:buNone/>
              <a:defRPr sz="8640" kern="1200">
                <a:solidFill>
                  <a:schemeClr val="tx1"/>
                </a:solidFill>
                <a:latin typeface="+mn-lt"/>
                <a:ea typeface="+mn-ea"/>
                <a:cs typeface="+mn-cs"/>
              </a:defRPr>
            </a:lvl1pPr>
            <a:lvl2pPr marL="1645920" indent="0" algn="ctr" defTabSz="3291840" rtl="0" eaLnBrk="1" latinLnBrk="0" hangingPunct="1">
              <a:lnSpc>
                <a:spcPct val="90000"/>
              </a:lnSpc>
              <a:spcBef>
                <a:spcPts val="1800"/>
              </a:spcBef>
              <a:buFont typeface="Arial" panose="020B0604020202020204" pitchFamily="34" charset="0"/>
              <a:buNone/>
              <a:defRPr sz="7200" kern="1200">
                <a:solidFill>
                  <a:schemeClr val="tx1"/>
                </a:solidFill>
                <a:latin typeface="+mn-lt"/>
                <a:ea typeface="+mn-ea"/>
                <a:cs typeface="+mn-cs"/>
              </a:defRPr>
            </a:lvl2pPr>
            <a:lvl3pPr marL="3291840" indent="0" algn="ctr" defTabSz="3291840" rtl="0" eaLnBrk="1" latinLnBrk="0" hangingPunct="1">
              <a:lnSpc>
                <a:spcPct val="90000"/>
              </a:lnSpc>
              <a:spcBef>
                <a:spcPts val="1800"/>
              </a:spcBef>
              <a:buFont typeface="Arial" panose="020B0604020202020204" pitchFamily="34" charset="0"/>
              <a:buNone/>
              <a:defRPr sz="6480" kern="1200">
                <a:solidFill>
                  <a:schemeClr val="tx1"/>
                </a:solidFill>
                <a:latin typeface="+mn-lt"/>
                <a:ea typeface="+mn-ea"/>
                <a:cs typeface="+mn-cs"/>
              </a:defRPr>
            </a:lvl3pPr>
            <a:lvl4pPr marL="493776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4pPr>
            <a:lvl5pPr marL="658368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5pPr>
            <a:lvl6pPr marL="822960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6pPr>
            <a:lvl7pPr marL="987552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7pPr>
            <a:lvl8pPr marL="1152144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8pPr>
            <a:lvl9pPr marL="1316736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9pPr>
          </a:lstStyle>
          <a:p>
            <a:pPr fontAlgn="auto">
              <a:spcAft>
                <a:spcPts val="0"/>
              </a:spcAft>
              <a:defRPr/>
            </a:pPr>
            <a:endParaRPr lang="en-US"/>
          </a:p>
        </p:txBody>
      </p:sp>
      <p:sp>
        <p:nvSpPr>
          <p:cNvPr id="7" name="Subtitle 2"/>
          <p:cNvSpPr txBox="1">
            <a:spLocks/>
          </p:cNvSpPr>
          <p:nvPr/>
        </p:nvSpPr>
        <p:spPr>
          <a:xfrm>
            <a:off x="41389300" y="7161214"/>
            <a:ext cx="9756775" cy="9934575"/>
          </a:xfrm>
          <a:prstGeom prst="rect">
            <a:avLst/>
          </a:prstGeom>
        </p:spPr>
        <p:txBody>
          <a:bodyPr>
            <a:normAutofit/>
          </a:bodyPr>
          <a:lstStyle>
            <a:lvl1pPr marL="0" indent="0" algn="ctr" defTabSz="3291840" rtl="0" eaLnBrk="1" latinLnBrk="0" hangingPunct="1">
              <a:lnSpc>
                <a:spcPct val="90000"/>
              </a:lnSpc>
              <a:spcBef>
                <a:spcPts val="3600"/>
              </a:spcBef>
              <a:buFont typeface="Arial" panose="020B0604020202020204" pitchFamily="34" charset="0"/>
              <a:buNone/>
              <a:defRPr sz="8640" kern="1200">
                <a:solidFill>
                  <a:schemeClr val="tx1"/>
                </a:solidFill>
                <a:latin typeface="+mn-lt"/>
                <a:ea typeface="+mn-ea"/>
                <a:cs typeface="+mn-cs"/>
              </a:defRPr>
            </a:lvl1pPr>
            <a:lvl2pPr marL="1645920" indent="0" algn="ctr" defTabSz="3291840" rtl="0" eaLnBrk="1" latinLnBrk="0" hangingPunct="1">
              <a:lnSpc>
                <a:spcPct val="90000"/>
              </a:lnSpc>
              <a:spcBef>
                <a:spcPts val="1800"/>
              </a:spcBef>
              <a:buFont typeface="Arial" panose="020B0604020202020204" pitchFamily="34" charset="0"/>
              <a:buNone/>
              <a:defRPr sz="7200" kern="1200">
                <a:solidFill>
                  <a:schemeClr val="tx1"/>
                </a:solidFill>
                <a:latin typeface="+mn-lt"/>
                <a:ea typeface="+mn-ea"/>
                <a:cs typeface="+mn-cs"/>
              </a:defRPr>
            </a:lvl2pPr>
            <a:lvl3pPr marL="3291840" indent="0" algn="ctr" defTabSz="3291840" rtl="0" eaLnBrk="1" latinLnBrk="0" hangingPunct="1">
              <a:lnSpc>
                <a:spcPct val="90000"/>
              </a:lnSpc>
              <a:spcBef>
                <a:spcPts val="1800"/>
              </a:spcBef>
              <a:buFont typeface="Arial" panose="020B0604020202020204" pitchFamily="34" charset="0"/>
              <a:buNone/>
              <a:defRPr sz="6480" kern="1200">
                <a:solidFill>
                  <a:schemeClr val="tx1"/>
                </a:solidFill>
                <a:latin typeface="+mn-lt"/>
                <a:ea typeface="+mn-ea"/>
                <a:cs typeface="+mn-cs"/>
              </a:defRPr>
            </a:lvl3pPr>
            <a:lvl4pPr marL="493776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4pPr>
            <a:lvl5pPr marL="658368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5pPr>
            <a:lvl6pPr marL="822960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6pPr>
            <a:lvl7pPr marL="987552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7pPr>
            <a:lvl8pPr marL="1152144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8pPr>
            <a:lvl9pPr marL="13167360" indent="0" algn="ctr" defTabSz="3291840" rtl="0" eaLnBrk="1" latinLnBrk="0" hangingPunct="1">
              <a:lnSpc>
                <a:spcPct val="90000"/>
              </a:lnSpc>
              <a:spcBef>
                <a:spcPts val="1800"/>
              </a:spcBef>
              <a:buFont typeface="Arial" panose="020B0604020202020204" pitchFamily="34" charset="0"/>
              <a:buNone/>
              <a:defRPr sz="5760" kern="1200">
                <a:solidFill>
                  <a:schemeClr val="tx1"/>
                </a:solidFill>
                <a:latin typeface="+mn-lt"/>
                <a:ea typeface="+mn-ea"/>
                <a:cs typeface="+mn-cs"/>
              </a:defRPr>
            </a:lvl9pPr>
          </a:lstStyle>
          <a:p>
            <a:pPr fontAlgn="auto">
              <a:spcAft>
                <a:spcPts val="0"/>
              </a:spcAft>
              <a:defRPr/>
            </a:pPr>
            <a:endParaRPr lang="en-US" dirty="0"/>
          </a:p>
        </p:txBody>
      </p:sp>
      <p:sp>
        <p:nvSpPr>
          <p:cNvPr id="9" name="Subtitle 2"/>
          <p:cNvSpPr txBox="1">
            <a:spLocks/>
          </p:cNvSpPr>
          <p:nvPr/>
        </p:nvSpPr>
        <p:spPr>
          <a:xfrm>
            <a:off x="11452921" y="25634141"/>
            <a:ext cx="9756775" cy="16529353"/>
          </a:xfrm>
          <a:prstGeom prst="rect">
            <a:avLst/>
          </a:prstGeom>
          <a:solidFill>
            <a:schemeClr val="bg1"/>
          </a:solidFill>
          <a:ln w="9525">
            <a:solidFill>
              <a:schemeClr val="tx1"/>
            </a:solidFill>
            <a:miter lim="800000"/>
            <a:headEnd/>
            <a:tailEnd/>
          </a:ln>
        </p:spPr>
        <p:txBody>
          <a:bodyPr lIns="182880" tIns="91440" rIns="182880" bIns="91440" anchor="ctr"/>
          <a:lstStyle>
            <a:defPPr>
              <a:defRPr lang="en-US"/>
            </a:defPPr>
            <a:lvl1pPr marL="487363" indent="-487363" algn="ctr" defTabSz="3290888">
              <a:lnSpc>
                <a:spcPct val="90000"/>
              </a:lnSpc>
              <a:spcBef>
                <a:spcPts val="3600"/>
              </a:spcBef>
              <a:buFont typeface="Arial" charset="0"/>
              <a:buNone/>
              <a:defRPr sz="6000">
                <a:latin typeface="Calibri" pitchFamily="34" charset="0"/>
              </a:defRPr>
            </a:lvl1pPr>
          </a:lstStyle>
          <a:p>
            <a:pPr algn="just"/>
            <a:r>
              <a:rPr lang="en-US" sz="3200" dirty="0" smtClean="0">
                <a:latin typeface="+mn-lt"/>
                <a:cs typeface="Arial"/>
              </a:rPr>
              <a:t>	Oncology planned </a:t>
            </a:r>
            <a:r>
              <a:rPr lang="en-US" sz="3200" dirty="0">
                <a:latin typeface="+mn-lt"/>
                <a:cs typeface="Arial"/>
              </a:rPr>
              <a:t>to proceed with FLAG induction chemotherapy, a typical AML treatment regimen. A few days </a:t>
            </a:r>
            <a:r>
              <a:rPr lang="en-US" sz="3200" dirty="0" smtClean="0">
                <a:latin typeface="+mn-lt"/>
                <a:cs typeface="Arial"/>
              </a:rPr>
              <a:t>post diagnosis the </a:t>
            </a:r>
            <a:r>
              <a:rPr lang="en-US" sz="3200" dirty="0">
                <a:latin typeface="+mn-lt"/>
                <a:cs typeface="Arial"/>
              </a:rPr>
              <a:t>patient presented </a:t>
            </a:r>
            <a:r>
              <a:rPr lang="en-US" sz="3200" dirty="0" smtClean="0">
                <a:latin typeface="+mn-lt"/>
                <a:cs typeface="Arial"/>
              </a:rPr>
              <a:t>to the emergency </a:t>
            </a:r>
            <a:r>
              <a:rPr lang="en-US" sz="3200" dirty="0">
                <a:latin typeface="+mn-lt"/>
                <a:cs typeface="Arial"/>
              </a:rPr>
              <a:t>room with severe chest </a:t>
            </a:r>
            <a:r>
              <a:rPr lang="en-US" sz="3200" dirty="0" smtClean="0">
                <a:latin typeface="+mn-lt"/>
                <a:cs typeface="Arial"/>
              </a:rPr>
              <a:t>pain, profuse </a:t>
            </a:r>
            <a:r>
              <a:rPr lang="en-US" sz="3200" dirty="0">
                <a:latin typeface="+mn-lt"/>
                <a:cs typeface="Arial"/>
              </a:rPr>
              <a:t>sweating and lip </a:t>
            </a:r>
            <a:r>
              <a:rPr lang="en-US" sz="3200" dirty="0" smtClean="0">
                <a:latin typeface="+mn-lt"/>
                <a:cs typeface="Arial"/>
              </a:rPr>
              <a:t>numbness. She was admitted for observation. Patient history reports </a:t>
            </a:r>
            <a:r>
              <a:rPr lang="en-US" sz="3200" dirty="0">
                <a:latin typeface="+mn-lt"/>
                <a:cs typeface="Arial"/>
              </a:rPr>
              <a:t>cardiomyopathy with a Bundle Branch Block (BBB) </a:t>
            </a:r>
            <a:r>
              <a:rPr lang="en-US" sz="3200" dirty="0" smtClean="0">
                <a:latin typeface="+mn-lt"/>
                <a:cs typeface="Arial"/>
              </a:rPr>
              <a:t>and </a:t>
            </a:r>
            <a:r>
              <a:rPr lang="en-US" sz="3200" dirty="0">
                <a:latin typeface="+mn-lt"/>
                <a:cs typeface="Arial"/>
              </a:rPr>
              <a:t>placement of an Implantable Cardioverter Defibrillator (ICD) to regulate the heart’s electrical activity, but no history of myocardial infarction. </a:t>
            </a:r>
            <a:r>
              <a:rPr lang="en-US" sz="3200" dirty="0" smtClean="0">
                <a:latin typeface="+mn-lt"/>
                <a:cs typeface="Arial"/>
              </a:rPr>
              <a:t>Additional history shows  </a:t>
            </a:r>
            <a:r>
              <a:rPr lang="en-US" sz="3200" dirty="0">
                <a:latin typeface="+mn-lt"/>
                <a:cs typeface="Arial"/>
              </a:rPr>
              <a:t>hypertension, fibromyalgia, osteoarthritis, melanoma, asthma, and a hiatal hernia for which she did not have surgery. </a:t>
            </a:r>
          </a:p>
          <a:p>
            <a:pPr algn="just"/>
            <a:r>
              <a:rPr lang="en-US" sz="3200" dirty="0" smtClean="0">
                <a:latin typeface="+mn-lt"/>
                <a:cs typeface="Arial"/>
              </a:rPr>
              <a:t>  	A CBC </a:t>
            </a:r>
            <a:r>
              <a:rPr lang="en-US" sz="3200" dirty="0">
                <a:latin typeface="+mn-lt"/>
                <a:cs typeface="Arial"/>
              </a:rPr>
              <a:t>performed the day of the patient’s visit to the ER, there were abnormal results of: high WBC, low RBC, low hemoglobin, low hematocrit, low MCHC, high RDW, very low platelets, low neutrophils, high lymphocytes, high eosinophils, high atypical </a:t>
            </a:r>
            <a:r>
              <a:rPr lang="en-US" sz="3200" dirty="0" err="1">
                <a:latin typeface="+mn-lt"/>
                <a:cs typeface="Arial"/>
              </a:rPr>
              <a:t>lymphs</a:t>
            </a:r>
            <a:r>
              <a:rPr lang="en-US" sz="3200" dirty="0">
                <a:latin typeface="+mn-lt"/>
                <a:cs typeface="Arial"/>
              </a:rPr>
              <a:t>, high nucleated RBCs, 48% blasts, anisocytosis, </a:t>
            </a:r>
            <a:r>
              <a:rPr lang="en-US" sz="3200" dirty="0" err="1">
                <a:latin typeface="+mn-lt"/>
                <a:cs typeface="Arial"/>
              </a:rPr>
              <a:t>polychromasia</a:t>
            </a:r>
            <a:r>
              <a:rPr lang="en-US" sz="3200" dirty="0">
                <a:latin typeface="+mn-lt"/>
                <a:cs typeface="Arial"/>
              </a:rPr>
              <a:t>, and high reticulocyte count. Q</a:t>
            </a:r>
            <a:r>
              <a:rPr lang="en-US" sz="3200" dirty="0" smtClean="0">
                <a:latin typeface="+mn-lt"/>
                <a:cs typeface="Arial"/>
              </a:rPr>
              <a:t>uantitative </a:t>
            </a:r>
            <a:r>
              <a:rPr lang="en-US" sz="3200" dirty="0">
                <a:latin typeface="+mn-lt"/>
                <a:cs typeface="Arial"/>
              </a:rPr>
              <a:t>D-dimer </a:t>
            </a:r>
            <a:r>
              <a:rPr lang="en-US" sz="3200" dirty="0" smtClean="0">
                <a:latin typeface="+mn-lt"/>
                <a:cs typeface="Arial"/>
              </a:rPr>
              <a:t>performed at the same visit was increased and a </a:t>
            </a:r>
            <a:r>
              <a:rPr lang="en-US" sz="3200" dirty="0">
                <a:latin typeface="+mn-lt"/>
                <a:cs typeface="Arial"/>
              </a:rPr>
              <a:t>comprehensive metabolic panel </a:t>
            </a:r>
            <a:r>
              <a:rPr lang="en-US" sz="3200" dirty="0" smtClean="0">
                <a:latin typeface="+mn-lt"/>
                <a:cs typeface="Arial"/>
              </a:rPr>
              <a:t>showed </a:t>
            </a:r>
            <a:r>
              <a:rPr lang="en-US" sz="3200" dirty="0">
                <a:latin typeface="+mn-lt"/>
                <a:cs typeface="Arial"/>
              </a:rPr>
              <a:t>an abnormally high AST level.</a:t>
            </a:r>
          </a:p>
          <a:p>
            <a:pPr algn="just"/>
            <a:r>
              <a:rPr lang="en-US" sz="3200" dirty="0" smtClean="0">
                <a:latin typeface="+mn-lt"/>
                <a:cs typeface="Arial"/>
              </a:rPr>
              <a:t>	Consultation </a:t>
            </a:r>
            <a:r>
              <a:rPr lang="en-US" sz="3200" dirty="0">
                <a:latin typeface="+mn-lt"/>
                <a:cs typeface="Arial"/>
              </a:rPr>
              <a:t>to review FLAG chemotherapy and the possible side </a:t>
            </a:r>
            <a:r>
              <a:rPr lang="en-US" sz="3200" dirty="0" smtClean="0">
                <a:latin typeface="+mn-lt"/>
                <a:cs typeface="Arial"/>
              </a:rPr>
              <a:t>effects cautioned of </a:t>
            </a:r>
            <a:r>
              <a:rPr lang="en-US" sz="3200" dirty="0">
                <a:latin typeface="+mn-lt"/>
                <a:cs typeface="Arial"/>
              </a:rPr>
              <a:t>low blood counts, </a:t>
            </a:r>
            <a:r>
              <a:rPr lang="en-US" sz="3200" dirty="0" smtClean="0">
                <a:latin typeface="+mn-lt"/>
                <a:cs typeface="Arial"/>
              </a:rPr>
              <a:t>increased infection </a:t>
            </a:r>
            <a:r>
              <a:rPr lang="en-US" sz="3200" dirty="0">
                <a:latin typeface="+mn-lt"/>
                <a:cs typeface="Arial"/>
              </a:rPr>
              <a:t>risk, hair loss, a </a:t>
            </a:r>
            <a:r>
              <a:rPr lang="en-US" sz="3200" dirty="0" smtClean="0">
                <a:latin typeface="+mn-lt"/>
                <a:cs typeface="Arial"/>
              </a:rPr>
              <a:t>anemia, </a:t>
            </a:r>
            <a:r>
              <a:rPr lang="en-US" sz="3200" dirty="0">
                <a:latin typeface="+mn-lt"/>
                <a:cs typeface="Arial"/>
              </a:rPr>
              <a:t>and the possibility of </a:t>
            </a:r>
            <a:r>
              <a:rPr lang="en-US" sz="3200" dirty="0" smtClean="0">
                <a:latin typeface="+mn-lt"/>
                <a:cs typeface="Arial"/>
              </a:rPr>
              <a:t>hospitalization. </a:t>
            </a:r>
            <a:r>
              <a:rPr lang="en-US" sz="3200" dirty="0">
                <a:latin typeface="+mn-lt"/>
                <a:cs typeface="Arial"/>
              </a:rPr>
              <a:t>FLAG induction treatment </a:t>
            </a:r>
            <a:r>
              <a:rPr lang="en-US" sz="3200" dirty="0" smtClean="0">
                <a:latin typeface="+mn-lt"/>
                <a:cs typeface="Arial"/>
              </a:rPr>
              <a:t>began the </a:t>
            </a:r>
            <a:r>
              <a:rPr lang="en-US" sz="3200" dirty="0">
                <a:latin typeface="+mn-lt"/>
                <a:cs typeface="Arial"/>
              </a:rPr>
              <a:t>following week and will be continued until her absolute neutrophil count lowers to 0.9-1.0x10^9/L and </a:t>
            </a:r>
            <a:r>
              <a:rPr lang="en-US" sz="3200" dirty="0" smtClean="0">
                <a:latin typeface="+mn-lt"/>
                <a:cs typeface="Arial"/>
              </a:rPr>
              <a:t>shows </a:t>
            </a:r>
            <a:r>
              <a:rPr lang="en-US" sz="3200" dirty="0">
                <a:latin typeface="+mn-lt"/>
                <a:cs typeface="Arial"/>
              </a:rPr>
              <a:t>no signs of leukemia. </a:t>
            </a:r>
            <a:r>
              <a:rPr lang="en-US" sz="3200" dirty="0" smtClean="0">
                <a:latin typeface="+mn-lt"/>
                <a:cs typeface="Arial"/>
              </a:rPr>
              <a:t>Cardiology plans </a:t>
            </a:r>
            <a:r>
              <a:rPr lang="en-US" sz="3200" dirty="0">
                <a:latin typeface="+mn-lt"/>
                <a:cs typeface="Arial"/>
              </a:rPr>
              <a:t>to proceed with </a:t>
            </a:r>
            <a:r>
              <a:rPr lang="en-US" sz="3200" dirty="0" smtClean="0">
                <a:latin typeface="+mn-lt"/>
                <a:cs typeface="Arial"/>
              </a:rPr>
              <a:t>heart </a:t>
            </a:r>
            <a:r>
              <a:rPr lang="en-US" sz="3200" dirty="0">
                <a:latin typeface="+mn-lt"/>
                <a:cs typeface="Arial"/>
              </a:rPr>
              <a:t>catheterization </a:t>
            </a:r>
            <a:r>
              <a:rPr lang="en-US" sz="3200" dirty="0" smtClean="0">
                <a:latin typeface="+mn-lt"/>
                <a:cs typeface="Arial"/>
              </a:rPr>
              <a:t>post recovery </a:t>
            </a:r>
            <a:r>
              <a:rPr lang="en-US" sz="3200" dirty="0">
                <a:latin typeface="+mn-lt"/>
                <a:cs typeface="Arial"/>
              </a:rPr>
              <a:t>from </a:t>
            </a:r>
            <a:r>
              <a:rPr lang="en-US" sz="3200" dirty="0" smtClean="0">
                <a:latin typeface="+mn-lt"/>
                <a:cs typeface="Arial"/>
              </a:rPr>
              <a:t>treatment.</a:t>
            </a:r>
            <a:endParaRPr lang="en-US" sz="3200" dirty="0">
              <a:latin typeface="+mn-lt"/>
              <a:cs typeface="Arial"/>
            </a:endParaRPr>
          </a:p>
        </p:txBody>
      </p:sp>
      <p:sp>
        <p:nvSpPr>
          <p:cNvPr id="10" name="Subtitle 2"/>
          <p:cNvSpPr txBox="1">
            <a:spLocks/>
          </p:cNvSpPr>
          <p:nvPr/>
        </p:nvSpPr>
        <p:spPr>
          <a:xfrm>
            <a:off x="858968" y="17604308"/>
            <a:ext cx="9756775" cy="25535439"/>
          </a:xfrm>
          <a:prstGeom prst="rect">
            <a:avLst/>
          </a:prstGeom>
          <a:solidFill>
            <a:schemeClr val="bg1"/>
          </a:solidFill>
          <a:ln w="9525">
            <a:solidFill>
              <a:schemeClr val="tx1"/>
            </a:solidFill>
            <a:miter lim="800000"/>
            <a:headEnd/>
            <a:tailEnd/>
          </a:ln>
        </p:spPr>
        <p:txBody>
          <a:bodyPr lIns="182880" tIns="91440" rIns="182880" bIns="91440" anchor="ctr"/>
          <a:lstStyle>
            <a:defPPr>
              <a:defRPr lang="en-US"/>
            </a:defPPr>
            <a:lvl1pPr marL="487363" indent="-487363" algn="ctr" defTabSz="3290888">
              <a:lnSpc>
                <a:spcPct val="90000"/>
              </a:lnSpc>
              <a:spcBef>
                <a:spcPts val="3600"/>
              </a:spcBef>
              <a:buFont typeface="Arial" charset="0"/>
              <a:buNone/>
              <a:defRPr sz="6000">
                <a:latin typeface="Calibri" pitchFamily="34" charset="0"/>
              </a:defRPr>
            </a:lvl1pPr>
          </a:lstStyle>
          <a:p>
            <a:pPr algn="just"/>
            <a:r>
              <a:rPr lang="en-US" sz="3200" dirty="0" smtClean="0">
                <a:latin typeface="+mn-lt"/>
                <a:cs typeface="Arial"/>
              </a:rPr>
              <a:t>	A </a:t>
            </a:r>
            <a:r>
              <a:rPr lang="en-US" sz="3200" dirty="0">
                <a:latin typeface="+mn-lt"/>
                <a:cs typeface="Arial"/>
              </a:rPr>
              <a:t>67 year old </a:t>
            </a:r>
            <a:r>
              <a:rPr lang="en-US" sz="3200" dirty="0" smtClean="0">
                <a:latin typeface="+mn-lt"/>
                <a:cs typeface="Arial"/>
              </a:rPr>
              <a:t>female </a:t>
            </a:r>
            <a:r>
              <a:rPr lang="en-US" sz="3200" dirty="0">
                <a:latin typeface="+mn-lt"/>
                <a:cs typeface="Arial"/>
              </a:rPr>
              <a:t>scheduled </a:t>
            </a:r>
            <a:r>
              <a:rPr lang="en-US" sz="3200" dirty="0" smtClean="0">
                <a:latin typeface="+mn-lt"/>
                <a:cs typeface="Arial"/>
              </a:rPr>
              <a:t>for angiogram </a:t>
            </a:r>
            <a:r>
              <a:rPr lang="en-US" sz="3200" dirty="0">
                <a:latin typeface="+mn-lt"/>
                <a:cs typeface="Arial"/>
              </a:rPr>
              <a:t>due to an abnormal stress test </a:t>
            </a:r>
            <a:r>
              <a:rPr lang="en-US" sz="3200" dirty="0" smtClean="0">
                <a:latin typeface="+mn-lt"/>
                <a:cs typeface="Arial"/>
              </a:rPr>
              <a:t>presented </a:t>
            </a:r>
            <a:r>
              <a:rPr lang="en-US" sz="3200" dirty="0">
                <a:latin typeface="+mn-lt"/>
                <a:cs typeface="Arial"/>
              </a:rPr>
              <a:t>with an abnormal complete blood count (CBC) including low hemoglobin, low platelets, high white blood cell (WBC) count, and a WBC differential with 17% </a:t>
            </a:r>
            <a:r>
              <a:rPr lang="en-US" sz="3200" dirty="0" smtClean="0">
                <a:latin typeface="+mn-lt"/>
                <a:cs typeface="Arial"/>
              </a:rPr>
              <a:t>blasts. Further testing provided a diagnosis </a:t>
            </a:r>
            <a:r>
              <a:rPr lang="en-US" sz="3200" dirty="0">
                <a:latin typeface="+mn-lt"/>
                <a:cs typeface="Arial"/>
              </a:rPr>
              <a:t>of Acute </a:t>
            </a:r>
            <a:r>
              <a:rPr lang="en-US" sz="3200" dirty="0" err="1">
                <a:latin typeface="+mn-lt"/>
                <a:cs typeface="Arial"/>
              </a:rPr>
              <a:t>Myelomonocytic</a:t>
            </a:r>
            <a:r>
              <a:rPr lang="en-US" sz="3200" dirty="0">
                <a:latin typeface="+mn-lt"/>
                <a:cs typeface="Arial"/>
              </a:rPr>
              <a:t> Leukemia. </a:t>
            </a:r>
          </a:p>
          <a:p>
            <a:pPr algn="just"/>
            <a:r>
              <a:rPr lang="en-US" sz="3200" dirty="0">
                <a:latin typeface="+mn-lt"/>
                <a:cs typeface="Arial"/>
              </a:rPr>
              <a:t>	P</a:t>
            </a:r>
            <a:r>
              <a:rPr lang="en-US" sz="3200" dirty="0" smtClean="0">
                <a:latin typeface="+mn-lt"/>
                <a:cs typeface="Arial"/>
              </a:rPr>
              <a:t>eripheral </a:t>
            </a:r>
            <a:r>
              <a:rPr lang="en-US" sz="3200" dirty="0">
                <a:latin typeface="+mn-lt"/>
                <a:cs typeface="Arial"/>
              </a:rPr>
              <a:t>blood smear analysis showed 17% blasts with fine chromatin and multiple nucleoli, and the presence of nucleated red blood cells. Both myeloid and erythroid populations in bone marrow aspirate were increased, noting 47% medium sized blasts and 39% erythroid precursors as a relative proportion of all nucleated cells. The myeloid precursor cells show a left shift and dysplastic cytoplasmic granulation. </a:t>
            </a:r>
            <a:r>
              <a:rPr lang="en-US" sz="3200" dirty="0" err="1">
                <a:latin typeface="+mn-lt"/>
                <a:cs typeface="Arial"/>
              </a:rPr>
              <a:t>B</a:t>
            </a:r>
            <a:r>
              <a:rPr lang="en-US" sz="3200" dirty="0" err="1" smtClean="0">
                <a:latin typeface="+mn-lt"/>
                <a:cs typeface="Arial"/>
              </a:rPr>
              <a:t>bone</a:t>
            </a:r>
            <a:r>
              <a:rPr lang="en-US" sz="3200" dirty="0" smtClean="0">
                <a:latin typeface="+mn-lt"/>
                <a:cs typeface="Arial"/>
              </a:rPr>
              <a:t> </a:t>
            </a:r>
            <a:r>
              <a:rPr lang="en-US" sz="3200" dirty="0">
                <a:latin typeface="+mn-lt"/>
                <a:cs typeface="Arial"/>
              </a:rPr>
              <a:t>marrow core biopsy showed 90% cellularity and was largely replaced by aggregates of medium sized blasts with prominent nuclei. Very few megakaryocytes were seen in the marrow, explaining the patient’s low platelet counts. The clot section and biopsy of the bone marrow </a:t>
            </a:r>
            <a:r>
              <a:rPr lang="en-US" sz="3200" dirty="0" smtClean="0">
                <a:latin typeface="+mn-lt"/>
                <a:cs typeface="Arial"/>
              </a:rPr>
              <a:t>was </a:t>
            </a:r>
            <a:r>
              <a:rPr lang="en-US" sz="3200" dirty="0">
                <a:latin typeface="+mn-lt"/>
                <a:cs typeface="Arial"/>
              </a:rPr>
              <a:t>stained with various </a:t>
            </a:r>
            <a:r>
              <a:rPr lang="en-US" sz="3200" dirty="0" err="1">
                <a:latin typeface="+mn-lt"/>
                <a:cs typeface="Arial"/>
              </a:rPr>
              <a:t>immunostains</a:t>
            </a:r>
            <a:r>
              <a:rPr lang="en-US" sz="3200" dirty="0">
                <a:latin typeface="+mn-lt"/>
                <a:cs typeface="Arial"/>
              </a:rPr>
              <a:t> to identify the type of blasts present. The blasts were positive for myeloperoxidase and a small proportion were positive for CD34 and CD117, </a:t>
            </a:r>
            <a:r>
              <a:rPr lang="en-US" sz="3200" dirty="0" smtClean="0">
                <a:latin typeface="+mn-lt"/>
                <a:cs typeface="Arial"/>
              </a:rPr>
              <a:t>confirming myeloid </a:t>
            </a:r>
            <a:r>
              <a:rPr lang="en-US" sz="3200" dirty="0">
                <a:latin typeface="+mn-lt"/>
                <a:cs typeface="Arial"/>
              </a:rPr>
              <a:t>origin. The iron stain showed </a:t>
            </a:r>
            <a:r>
              <a:rPr lang="en-US" sz="3200" dirty="0" smtClean="0">
                <a:latin typeface="+mn-lt"/>
                <a:cs typeface="Arial"/>
              </a:rPr>
              <a:t>no </a:t>
            </a:r>
            <a:r>
              <a:rPr lang="en-US" sz="3200" dirty="0">
                <a:latin typeface="+mn-lt"/>
                <a:cs typeface="Arial"/>
              </a:rPr>
              <a:t>ringed </a:t>
            </a:r>
            <a:r>
              <a:rPr lang="en-US" sz="3200" dirty="0" err="1">
                <a:latin typeface="+mn-lt"/>
                <a:cs typeface="Arial"/>
              </a:rPr>
              <a:t>sideroblasts</a:t>
            </a:r>
            <a:r>
              <a:rPr lang="en-US" sz="3200" dirty="0">
                <a:latin typeface="+mn-lt"/>
                <a:cs typeface="Arial"/>
              </a:rPr>
              <a:t> and the PAS stain showed few megakaryocytes. </a:t>
            </a:r>
          </a:p>
          <a:p>
            <a:pPr algn="just"/>
            <a:r>
              <a:rPr lang="en-US" sz="3200" dirty="0" smtClean="0">
                <a:latin typeface="+mn-lt"/>
                <a:cs typeface="Arial"/>
              </a:rPr>
              <a:t>	Chromosome </a:t>
            </a:r>
            <a:r>
              <a:rPr lang="en-US" sz="3200" dirty="0">
                <a:latin typeface="+mn-lt"/>
                <a:cs typeface="Arial"/>
              </a:rPr>
              <a:t>analysis showed </a:t>
            </a:r>
            <a:r>
              <a:rPr lang="en-US" sz="3200" dirty="0" smtClean="0">
                <a:latin typeface="+mn-lt"/>
                <a:cs typeface="Arial"/>
              </a:rPr>
              <a:t>an </a:t>
            </a:r>
            <a:r>
              <a:rPr lang="en-US" sz="3200" dirty="0">
                <a:latin typeface="+mn-lt"/>
                <a:cs typeface="Arial"/>
              </a:rPr>
              <a:t>trisomy 8. This </a:t>
            </a:r>
            <a:r>
              <a:rPr lang="en-US" sz="3200" dirty="0" smtClean="0">
                <a:latin typeface="+mn-lt"/>
                <a:cs typeface="Arial"/>
              </a:rPr>
              <a:t>karyotype mutation </a:t>
            </a:r>
            <a:r>
              <a:rPr lang="en-US" sz="3200" dirty="0">
                <a:latin typeface="+mn-lt"/>
                <a:cs typeface="Arial"/>
              </a:rPr>
              <a:t>is the most frequently seen in patients with myelodysplastic syndrome (MDS) and acute myeloid leukemia (AML). Fluorescence in situ hybridization (FISH</a:t>
            </a:r>
            <a:r>
              <a:rPr lang="en-US" sz="3200" dirty="0" smtClean="0">
                <a:latin typeface="+mn-lt"/>
                <a:cs typeface="Arial"/>
              </a:rPr>
              <a:t>) analysis confirmed </a:t>
            </a:r>
            <a:r>
              <a:rPr lang="en-US" sz="3200" dirty="0">
                <a:latin typeface="+mn-lt"/>
                <a:cs typeface="Arial"/>
              </a:rPr>
              <a:t>the presence of trisomy 8 with a signal pattern of 3A. </a:t>
            </a:r>
            <a:r>
              <a:rPr lang="en-US" sz="3200" dirty="0" smtClean="0">
                <a:latin typeface="+mn-lt"/>
                <a:cs typeface="Arial"/>
              </a:rPr>
              <a:t>Trisomy </a:t>
            </a:r>
            <a:r>
              <a:rPr lang="en-US" sz="3200" dirty="0">
                <a:latin typeface="+mn-lt"/>
                <a:cs typeface="Arial"/>
              </a:rPr>
              <a:t>8 mutation is associated with an intermediate prognosis for </a:t>
            </a:r>
            <a:r>
              <a:rPr lang="en-US" sz="3200" dirty="0" smtClean="0">
                <a:latin typeface="+mn-lt"/>
                <a:cs typeface="Arial"/>
              </a:rPr>
              <a:t>patients, better </a:t>
            </a:r>
            <a:r>
              <a:rPr lang="en-US" sz="3200" dirty="0">
                <a:latin typeface="+mn-lt"/>
                <a:cs typeface="Arial"/>
              </a:rPr>
              <a:t>than -7/7q- and worse than -5/5q- (</a:t>
            </a:r>
            <a:r>
              <a:rPr lang="en-US" sz="3200" dirty="0" err="1">
                <a:latin typeface="+mn-lt"/>
                <a:cs typeface="Arial"/>
              </a:rPr>
              <a:t>Schaich</a:t>
            </a:r>
            <a:r>
              <a:rPr lang="en-US" sz="3200" dirty="0">
                <a:latin typeface="+mn-lt"/>
                <a:cs typeface="Arial"/>
              </a:rPr>
              <a:t>, M., Et. al., 2007).</a:t>
            </a:r>
          </a:p>
          <a:p>
            <a:pPr algn="just"/>
            <a:r>
              <a:rPr lang="en-US" sz="3200" dirty="0" smtClean="0">
                <a:latin typeface="+mn-lt"/>
                <a:cs typeface="Arial"/>
              </a:rPr>
              <a:t>	Flow </a:t>
            </a:r>
            <a:r>
              <a:rPr lang="en-US" sz="3200" dirty="0" err="1">
                <a:latin typeface="+mn-lt"/>
                <a:cs typeface="Arial"/>
              </a:rPr>
              <a:t>c</a:t>
            </a:r>
            <a:r>
              <a:rPr lang="en-US" sz="3200" dirty="0" err="1" smtClean="0">
                <a:latin typeface="+mn-lt"/>
                <a:cs typeface="Arial"/>
              </a:rPr>
              <a:t>ytometry</a:t>
            </a:r>
            <a:r>
              <a:rPr lang="en-US" sz="3200" dirty="0" smtClean="0">
                <a:latin typeface="+mn-lt"/>
                <a:cs typeface="Arial"/>
              </a:rPr>
              <a:t> identified </a:t>
            </a:r>
            <a:r>
              <a:rPr lang="en-US" sz="3200" dirty="0">
                <a:latin typeface="+mn-lt"/>
                <a:cs typeface="Arial"/>
              </a:rPr>
              <a:t>two populations of blasts </a:t>
            </a:r>
            <a:r>
              <a:rPr lang="en-US" sz="3200" dirty="0" smtClean="0">
                <a:latin typeface="+mn-lt"/>
                <a:cs typeface="Arial"/>
              </a:rPr>
              <a:t>present; CD34 </a:t>
            </a:r>
            <a:r>
              <a:rPr lang="en-US" sz="3200" dirty="0">
                <a:latin typeface="+mn-lt"/>
                <a:cs typeface="Arial"/>
              </a:rPr>
              <a:t>positive </a:t>
            </a:r>
            <a:r>
              <a:rPr lang="en-US" sz="3200" dirty="0" err="1">
                <a:latin typeface="+mn-lt"/>
                <a:cs typeface="Arial"/>
              </a:rPr>
              <a:t>myeloblasts</a:t>
            </a:r>
            <a:r>
              <a:rPr lang="en-US" sz="3200" dirty="0">
                <a:latin typeface="+mn-lt"/>
                <a:cs typeface="Arial"/>
              </a:rPr>
              <a:t> </a:t>
            </a:r>
            <a:r>
              <a:rPr lang="en-US" sz="3200" dirty="0" smtClean="0">
                <a:latin typeface="+mn-lt"/>
                <a:cs typeface="Arial"/>
              </a:rPr>
              <a:t>and CD34 </a:t>
            </a:r>
            <a:r>
              <a:rPr lang="en-US" sz="3200" dirty="0">
                <a:latin typeface="+mn-lt"/>
                <a:cs typeface="Arial"/>
              </a:rPr>
              <a:t>negative immature cells of myeloid lineage with </a:t>
            </a:r>
            <a:r>
              <a:rPr lang="en-US" sz="3200" dirty="0" err="1">
                <a:latin typeface="+mn-lt"/>
                <a:cs typeface="Arial"/>
              </a:rPr>
              <a:t>monocytic</a:t>
            </a:r>
            <a:r>
              <a:rPr lang="en-US" sz="3200" dirty="0">
                <a:latin typeface="+mn-lt"/>
                <a:cs typeface="Arial"/>
              </a:rPr>
              <a:t> differentiation. </a:t>
            </a:r>
            <a:r>
              <a:rPr lang="en-US" sz="3200" dirty="0" smtClean="0">
                <a:latin typeface="+mn-lt"/>
                <a:cs typeface="Arial"/>
              </a:rPr>
              <a:t>This indicates acute </a:t>
            </a:r>
            <a:r>
              <a:rPr lang="en-US" sz="3200" dirty="0" err="1">
                <a:latin typeface="+mn-lt"/>
                <a:cs typeface="Arial"/>
              </a:rPr>
              <a:t>myelomonocytic</a:t>
            </a:r>
            <a:r>
              <a:rPr lang="en-US" sz="3200" dirty="0">
                <a:latin typeface="+mn-lt"/>
                <a:cs typeface="Arial"/>
              </a:rPr>
              <a:t> leukemia. 10% of cells are myeloid </a:t>
            </a:r>
            <a:r>
              <a:rPr lang="en-US" sz="3200" dirty="0" smtClean="0">
                <a:latin typeface="+mn-lt"/>
                <a:cs typeface="Arial"/>
              </a:rPr>
              <a:t>blasts </a:t>
            </a:r>
            <a:r>
              <a:rPr lang="en-US" sz="3200" dirty="0">
                <a:latin typeface="+mn-lt"/>
                <a:cs typeface="Arial"/>
              </a:rPr>
              <a:t>positive for CD13, CD33, CD34, CD38, CD71, CD117, HLA-DR, and myeloperoxidase. 39% of blasts are immature myeloid cells with </a:t>
            </a:r>
            <a:r>
              <a:rPr lang="en-US" sz="3200" dirty="0" err="1">
                <a:latin typeface="+mn-lt"/>
                <a:cs typeface="Arial"/>
              </a:rPr>
              <a:t>monocytic</a:t>
            </a:r>
            <a:r>
              <a:rPr lang="en-US" sz="3200" dirty="0">
                <a:latin typeface="+mn-lt"/>
                <a:cs typeface="Arial"/>
              </a:rPr>
              <a:t> </a:t>
            </a:r>
            <a:r>
              <a:rPr lang="en-US" sz="3200" dirty="0" smtClean="0">
                <a:latin typeface="+mn-lt"/>
                <a:cs typeface="Arial"/>
              </a:rPr>
              <a:t>differentiation positive </a:t>
            </a:r>
            <a:r>
              <a:rPr lang="en-US" sz="3200" dirty="0">
                <a:latin typeface="+mn-lt"/>
                <a:cs typeface="Arial"/>
              </a:rPr>
              <a:t>for CD64, CD33, CD15, CD4, CD38, CD71, HLA-DR, and myeloperoxidase but they are negative for CD34 and CD117. </a:t>
            </a:r>
          </a:p>
          <a:p>
            <a:pPr algn="just"/>
            <a:endParaRPr lang="en-US" sz="3200" dirty="0" smtClean="0">
              <a:latin typeface="+mn-lt"/>
              <a:cs typeface="Arial"/>
            </a:endParaRPr>
          </a:p>
        </p:txBody>
      </p:sp>
      <p:sp>
        <p:nvSpPr>
          <p:cNvPr id="11" name="Subtitle 2"/>
          <p:cNvSpPr>
            <a:spLocks/>
          </p:cNvSpPr>
          <p:nvPr/>
        </p:nvSpPr>
        <p:spPr bwMode="auto">
          <a:xfrm>
            <a:off x="11511032" y="24677105"/>
            <a:ext cx="9756775" cy="914400"/>
          </a:xfrm>
          <a:prstGeom prst="rect">
            <a:avLst/>
          </a:prstGeom>
          <a:solidFill>
            <a:schemeClr val="tx1"/>
          </a:solidFill>
          <a:ln w="9525">
            <a:solidFill>
              <a:schemeClr val="tx1"/>
            </a:solidFill>
            <a:miter lim="800000"/>
            <a:headEnd/>
            <a:tailEnd/>
          </a:ln>
        </p:spPr>
        <p:txBody>
          <a:bodyPr anchor="ctr"/>
          <a:lstStyle/>
          <a:p>
            <a:pPr algn="ctr" defTabSz="3290991">
              <a:lnSpc>
                <a:spcPct val="90000"/>
              </a:lnSpc>
              <a:spcBef>
                <a:spcPts val="3600"/>
              </a:spcBef>
            </a:pPr>
            <a:r>
              <a:rPr lang="en-US" sz="6000" dirty="0" smtClean="0">
                <a:solidFill>
                  <a:srgbClr val="FF0000"/>
                </a:solidFill>
                <a:effectLst>
                  <a:outerShdw blurRad="38100" dist="38100" dir="2700000" algn="tl">
                    <a:srgbClr val="FFFFFF"/>
                  </a:outerShdw>
                </a:effectLst>
                <a:latin typeface="Calibri" pitchFamily="34" charset="0"/>
              </a:rPr>
              <a:t>TREATMENT &amp; OUTCOME</a:t>
            </a:r>
            <a:endParaRPr lang="en-US" sz="6000" dirty="0">
              <a:solidFill>
                <a:srgbClr val="FF0000"/>
              </a:solidFill>
              <a:effectLst>
                <a:outerShdw blurRad="38100" dist="38100" dir="2700000" algn="tl">
                  <a:srgbClr val="FFFFFF"/>
                </a:outerShdw>
              </a:effectLst>
              <a:latin typeface="Calibri" pitchFamily="34" charset="0"/>
            </a:endParaRPr>
          </a:p>
        </p:txBody>
      </p:sp>
      <p:sp>
        <p:nvSpPr>
          <p:cNvPr id="12" name="Subtitle 2"/>
          <p:cNvSpPr>
            <a:spLocks/>
          </p:cNvSpPr>
          <p:nvPr/>
        </p:nvSpPr>
        <p:spPr bwMode="auto">
          <a:xfrm>
            <a:off x="858968" y="16808680"/>
            <a:ext cx="9756775" cy="914400"/>
          </a:xfrm>
          <a:prstGeom prst="rect">
            <a:avLst/>
          </a:prstGeom>
          <a:solidFill>
            <a:schemeClr val="tx1"/>
          </a:solidFill>
          <a:ln w="9525">
            <a:solidFill>
              <a:schemeClr val="tx1"/>
            </a:solidFill>
            <a:miter lim="800000"/>
            <a:headEnd/>
            <a:tailEnd/>
          </a:ln>
        </p:spPr>
        <p:txBody>
          <a:bodyPr anchor="ctr"/>
          <a:lstStyle/>
          <a:p>
            <a:pPr algn="ctr" defTabSz="3290991">
              <a:lnSpc>
                <a:spcPct val="90000"/>
              </a:lnSpc>
              <a:spcBef>
                <a:spcPts val="3600"/>
              </a:spcBef>
            </a:pPr>
            <a:r>
              <a:rPr lang="en-US" sz="6000" dirty="0" smtClean="0">
                <a:solidFill>
                  <a:srgbClr val="FF0000"/>
                </a:solidFill>
                <a:effectLst>
                  <a:outerShdw blurRad="38100" dist="38100" dir="2700000" algn="tl">
                    <a:srgbClr val="FFFFFF"/>
                  </a:outerShdw>
                </a:effectLst>
                <a:latin typeface="Calibri" pitchFamily="34" charset="0"/>
              </a:rPr>
              <a:t>CASE PRESENTATION</a:t>
            </a:r>
            <a:endParaRPr lang="en-US" sz="6000" dirty="0">
              <a:solidFill>
                <a:srgbClr val="FF0000"/>
              </a:solidFill>
              <a:effectLst>
                <a:outerShdw blurRad="38100" dist="38100" dir="2700000" algn="tl">
                  <a:srgbClr val="FFFFFF"/>
                </a:outerShdw>
              </a:effectLst>
              <a:latin typeface="Calibri" pitchFamily="34" charset="0"/>
            </a:endParaRPr>
          </a:p>
        </p:txBody>
      </p:sp>
      <p:sp>
        <p:nvSpPr>
          <p:cNvPr id="13" name="Subtitle 2"/>
          <p:cNvSpPr>
            <a:spLocks/>
          </p:cNvSpPr>
          <p:nvPr/>
        </p:nvSpPr>
        <p:spPr bwMode="auto">
          <a:xfrm>
            <a:off x="914401" y="6966982"/>
            <a:ext cx="9755189" cy="9622851"/>
          </a:xfrm>
          <a:prstGeom prst="rect">
            <a:avLst/>
          </a:prstGeom>
          <a:solidFill>
            <a:schemeClr val="bg1"/>
          </a:solidFill>
          <a:ln w="9525">
            <a:solidFill>
              <a:schemeClr val="tx1"/>
            </a:solidFill>
            <a:miter lim="800000"/>
            <a:headEnd/>
            <a:tailEnd/>
          </a:ln>
        </p:spPr>
        <p:txBody>
          <a:bodyPr lIns="182880" tIns="91440" rIns="182880" bIns="91440" anchor="ctr"/>
          <a:lstStyle/>
          <a:p>
            <a:pPr algn="just"/>
            <a:r>
              <a:rPr lang="en-US" sz="3200" dirty="0">
                <a:latin typeface="+mn-lt"/>
              </a:rPr>
              <a:t>Acute myelogenous leukemia is a clonal disorder in which </a:t>
            </a:r>
            <a:r>
              <a:rPr lang="en-US" sz="3200" dirty="0" err="1">
                <a:latin typeface="+mn-lt"/>
              </a:rPr>
              <a:t>myeloblasts</a:t>
            </a:r>
            <a:r>
              <a:rPr lang="en-US" sz="3200" dirty="0">
                <a:latin typeface="+mn-lt"/>
              </a:rPr>
              <a:t> and </a:t>
            </a:r>
            <a:r>
              <a:rPr lang="en-US" sz="3200" dirty="0" err="1">
                <a:latin typeface="+mn-lt"/>
              </a:rPr>
              <a:t>monoblasts</a:t>
            </a:r>
            <a:r>
              <a:rPr lang="en-US" sz="3200" dirty="0">
                <a:latin typeface="+mn-lt"/>
              </a:rPr>
              <a:t> dominate in the bone </a:t>
            </a:r>
            <a:r>
              <a:rPr lang="en-US" sz="3200" dirty="0" smtClean="0">
                <a:latin typeface="+mn-lt"/>
              </a:rPr>
              <a:t>marrow, </a:t>
            </a:r>
            <a:r>
              <a:rPr lang="en-US" sz="3200" dirty="0">
                <a:latin typeface="+mn-lt"/>
              </a:rPr>
              <a:t>uncontrollably displacing the normal cells. A</a:t>
            </a:r>
            <a:r>
              <a:rPr lang="en-US" sz="3200" dirty="0" smtClean="0">
                <a:latin typeface="+mn-lt"/>
              </a:rPr>
              <a:t>cute </a:t>
            </a:r>
            <a:r>
              <a:rPr lang="en-US" sz="3200" dirty="0" err="1" smtClean="0">
                <a:latin typeface="+mn-lt"/>
              </a:rPr>
              <a:t>leukemias</a:t>
            </a:r>
            <a:r>
              <a:rPr lang="en-US" sz="3200" dirty="0" smtClean="0">
                <a:latin typeface="+mn-lt"/>
              </a:rPr>
              <a:t> are </a:t>
            </a:r>
            <a:r>
              <a:rPr lang="en-US" sz="3200" dirty="0">
                <a:latin typeface="+mn-lt"/>
              </a:rPr>
              <a:t>categorized differently by </a:t>
            </a:r>
            <a:r>
              <a:rPr lang="en-US" sz="3200" dirty="0" smtClean="0">
                <a:latin typeface="+mn-lt"/>
              </a:rPr>
              <a:t>the </a:t>
            </a:r>
            <a:r>
              <a:rPr lang="en-US" sz="3200" dirty="0">
                <a:latin typeface="+mn-lt"/>
              </a:rPr>
              <a:t>French American British (FAB) and the World Health Organization (WHO). Acute </a:t>
            </a:r>
            <a:r>
              <a:rPr lang="en-US" sz="3200" dirty="0" err="1">
                <a:latin typeface="+mn-lt"/>
              </a:rPr>
              <a:t>myelomonocytic</a:t>
            </a:r>
            <a:r>
              <a:rPr lang="en-US" sz="3200" dirty="0">
                <a:latin typeface="+mn-lt"/>
              </a:rPr>
              <a:t> leukemia (AMML) is a type of acute </a:t>
            </a:r>
            <a:r>
              <a:rPr lang="en-US" sz="3200" dirty="0" err="1">
                <a:latin typeface="+mn-lt"/>
              </a:rPr>
              <a:t>myelocytic</a:t>
            </a:r>
            <a:r>
              <a:rPr lang="en-US" sz="3200" dirty="0">
                <a:latin typeface="+mn-lt"/>
              </a:rPr>
              <a:t> leukemia (AML) </a:t>
            </a:r>
            <a:r>
              <a:rPr lang="en-US" sz="3200" dirty="0" smtClean="0">
                <a:latin typeface="+mn-lt"/>
              </a:rPr>
              <a:t>classified </a:t>
            </a:r>
            <a:r>
              <a:rPr lang="en-US" sz="3200" dirty="0">
                <a:latin typeface="+mn-lt"/>
              </a:rPr>
              <a:t>as M4, which is defined as greater than thirty percent blasts for the WHO and greater than twenty percent blasts for the FAB. In AMML cases, chromosomal abnormalities and gene fusions </a:t>
            </a:r>
            <a:r>
              <a:rPr lang="en-US" sz="3200" dirty="0" smtClean="0">
                <a:latin typeface="+mn-lt"/>
              </a:rPr>
              <a:t>commonly cause immature </a:t>
            </a:r>
            <a:r>
              <a:rPr lang="en-US" sz="3200" dirty="0">
                <a:latin typeface="+mn-lt"/>
              </a:rPr>
              <a:t>cells to </a:t>
            </a:r>
            <a:r>
              <a:rPr lang="en-US" sz="3200" dirty="0" err="1">
                <a:latin typeface="+mn-lt"/>
              </a:rPr>
              <a:t>overproliferate</a:t>
            </a:r>
            <a:r>
              <a:rPr lang="en-US" sz="3200" dirty="0">
                <a:latin typeface="+mn-lt"/>
              </a:rPr>
              <a:t> in the marrow. In acute myelogenous </a:t>
            </a:r>
            <a:r>
              <a:rPr lang="en-US" sz="3200" dirty="0" err="1">
                <a:latin typeface="+mn-lt"/>
              </a:rPr>
              <a:t>leukemias</a:t>
            </a:r>
            <a:r>
              <a:rPr lang="en-US" sz="3200" dirty="0">
                <a:latin typeface="+mn-lt"/>
              </a:rPr>
              <a:t>, the </a:t>
            </a:r>
            <a:r>
              <a:rPr lang="en-US" sz="3200" dirty="0" smtClean="0">
                <a:latin typeface="+mn-lt"/>
              </a:rPr>
              <a:t>immature </a:t>
            </a:r>
            <a:r>
              <a:rPr lang="en-US" sz="3200" dirty="0">
                <a:latin typeface="+mn-lt"/>
              </a:rPr>
              <a:t>precursors </a:t>
            </a:r>
            <a:r>
              <a:rPr lang="en-US" sz="3200" dirty="0" smtClean="0">
                <a:latin typeface="+mn-lt"/>
              </a:rPr>
              <a:t>cells are differentiated by </a:t>
            </a:r>
            <a:r>
              <a:rPr lang="en-US" sz="3200" dirty="0">
                <a:latin typeface="+mn-lt"/>
              </a:rPr>
              <a:t>flow cytometry, cytogenetics, </a:t>
            </a:r>
            <a:r>
              <a:rPr lang="en-US" sz="3200" dirty="0" err="1">
                <a:latin typeface="+mn-lt"/>
              </a:rPr>
              <a:t>immunophenotyping</a:t>
            </a:r>
            <a:r>
              <a:rPr lang="en-US" sz="3200" dirty="0">
                <a:latin typeface="+mn-lt"/>
              </a:rPr>
              <a:t>, and special </a:t>
            </a:r>
            <a:r>
              <a:rPr lang="en-US" sz="3200" dirty="0" smtClean="0">
                <a:latin typeface="+mn-lt"/>
              </a:rPr>
              <a:t>stains.</a:t>
            </a:r>
            <a:endParaRPr lang="en-US" sz="3200" dirty="0">
              <a:latin typeface="+mn-lt"/>
            </a:endParaRPr>
          </a:p>
        </p:txBody>
      </p:sp>
      <p:sp>
        <p:nvSpPr>
          <p:cNvPr id="21" name="Subtitle 2"/>
          <p:cNvSpPr>
            <a:spLocks/>
          </p:cNvSpPr>
          <p:nvPr/>
        </p:nvSpPr>
        <p:spPr bwMode="auto">
          <a:xfrm>
            <a:off x="21906849" y="6131187"/>
            <a:ext cx="10300477" cy="778851"/>
          </a:xfrm>
          <a:prstGeom prst="rect">
            <a:avLst/>
          </a:prstGeom>
          <a:solidFill>
            <a:schemeClr val="tx1"/>
          </a:solidFill>
          <a:ln w="9525">
            <a:solidFill>
              <a:schemeClr val="tx1"/>
            </a:solidFill>
            <a:miter lim="800000"/>
            <a:headEnd/>
            <a:tailEnd/>
          </a:ln>
        </p:spPr>
        <p:txBody>
          <a:bodyPr anchor="ctr"/>
          <a:lstStyle/>
          <a:p>
            <a:pPr algn="ctr" defTabSz="3290991">
              <a:lnSpc>
                <a:spcPct val="90000"/>
              </a:lnSpc>
              <a:spcBef>
                <a:spcPts val="3600"/>
              </a:spcBef>
            </a:pPr>
            <a:r>
              <a:rPr lang="en-US" sz="6000" smtClean="0">
                <a:solidFill>
                  <a:srgbClr val="FF0000"/>
                </a:solidFill>
                <a:effectLst>
                  <a:outerShdw blurRad="38100" dist="38100" dir="2700000" algn="tl">
                    <a:srgbClr val="FFFFFF"/>
                  </a:outerShdw>
                </a:effectLst>
                <a:latin typeface="Calibri" pitchFamily="34" charset="0"/>
              </a:rPr>
              <a:t>DISCUSSION</a:t>
            </a:r>
            <a:endParaRPr lang="en-US" sz="6000" dirty="0">
              <a:solidFill>
                <a:srgbClr val="FF0000"/>
              </a:solidFill>
              <a:effectLst>
                <a:outerShdw blurRad="38100" dist="38100" dir="2700000" algn="tl">
                  <a:srgbClr val="FFFFFF"/>
                </a:outerShdw>
              </a:effectLst>
              <a:latin typeface="Calibri" pitchFamily="34" charset="0"/>
            </a:endParaRPr>
          </a:p>
        </p:txBody>
      </p:sp>
      <p:sp>
        <p:nvSpPr>
          <p:cNvPr id="22" name="Subtitle 2"/>
          <p:cNvSpPr txBox="1">
            <a:spLocks/>
          </p:cNvSpPr>
          <p:nvPr/>
        </p:nvSpPr>
        <p:spPr>
          <a:xfrm>
            <a:off x="11493646" y="16383790"/>
            <a:ext cx="9647924" cy="7705153"/>
          </a:xfrm>
          <a:prstGeom prst="rect">
            <a:avLst/>
          </a:prstGeom>
          <a:solidFill>
            <a:schemeClr val="bg1"/>
          </a:solidFill>
          <a:ln w="9525">
            <a:solidFill>
              <a:schemeClr val="tx1"/>
            </a:solidFill>
            <a:miter lim="800000"/>
            <a:headEnd/>
            <a:tailEnd/>
          </a:ln>
        </p:spPr>
        <p:txBody>
          <a:bodyPr lIns="182880" tIns="91440" rIns="182880" bIns="91440" anchor="ctr"/>
          <a:lstStyle>
            <a:defPPr>
              <a:defRPr lang="en-US"/>
            </a:defPPr>
            <a:lvl1pPr marL="487363" indent="-487363" algn="ctr" defTabSz="3290888">
              <a:lnSpc>
                <a:spcPct val="90000"/>
              </a:lnSpc>
              <a:spcBef>
                <a:spcPts val="3600"/>
              </a:spcBef>
              <a:buFont typeface="Arial" charset="0"/>
              <a:buNone/>
              <a:defRPr sz="6000">
                <a:latin typeface="Calibri" pitchFamily="34" charset="0"/>
              </a:defRPr>
            </a:lvl1pPr>
          </a:lstStyle>
          <a:p>
            <a:endParaRPr lang="en-US" sz="3000" dirty="0" smtClean="0"/>
          </a:p>
          <a:p>
            <a:endParaRPr lang="en-US" sz="3000" dirty="0"/>
          </a:p>
          <a:p>
            <a:endParaRPr lang="en-US" sz="3000" dirty="0" smtClean="0"/>
          </a:p>
          <a:p>
            <a:endParaRPr lang="en-US" sz="3000" dirty="0"/>
          </a:p>
          <a:p>
            <a:endParaRPr lang="en-US" sz="3000" dirty="0" smtClean="0"/>
          </a:p>
          <a:p>
            <a:endParaRPr lang="en-US" sz="3000" dirty="0" smtClean="0"/>
          </a:p>
          <a:p>
            <a:r>
              <a:rPr lang="en-US" sz="2800" dirty="0" smtClean="0"/>
              <a:t>Figure 1: Peripheral blood smear showing blasts of myelogenous origin, some with </a:t>
            </a:r>
            <a:r>
              <a:rPr lang="en-US" sz="2800" dirty="0" err="1" smtClean="0"/>
              <a:t>monocytic</a:t>
            </a:r>
            <a:r>
              <a:rPr lang="en-US" sz="2800" dirty="0" smtClean="0"/>
              <a:t> differentiation.</a:t>
            </a:r>
            <a:endParaRPr lang="en-US" sz="2800" dirty="0"/>
          </a:p>
        </p:txBody>
      </p:sp>
      <p:sp>
        <p:nvSpPr>
          <p:cNvPr id="23" name="Subtitle 2"/>
          <p:cNvSpPr>
            <a:spLocks/>
          </p:cNvSpPr>
          <p:nvPr/>
        </p:nvSpPr>
        <p:spPr bwMode="auto">
          <a:xfrm>
            <a:off x="11398498" y="6078476"/>
            <a:ext cx="9756775" cy="914400"/>
          </a:xfrm>
          <a:prstGeom prst="rect">
            <a:avLst/>
          </a:prstGeom>
          <a:solidFill>
            <a:schemeClr val="tx1"/>
          </a:solidFill>
          <a:ln w="9525">
            <a:solidFill>
              <a:schemeClr val="tx1"/>
            </a:solidFill>
            <a:miter lim="800000"/>
            <a:headEnd/>
            <a:tailEnd/>
          </a:ln>
        </p:spPr>
        <p:txBody>
          <a:bodyPr anchor="ctr"/>
          <a:lstStyle/>
          <a:p>
            <a:pPr algn="ctr" defTabSz="3290991">
              <a:lnSpc>
                <a:spcPct val="90000"/>
              </a:lnSpc>
              <a:spcBef>
                <a:spcPts val="3600"/>
              </a:spcBef>
            </a:pPr>
            <a:r>
              <a:rPr lang="en-US" sz="6000" dirty="0" smtClean="0">
                <a:solidFill>
                  <a:srgbClr val="FF0000"/>
                </a:solidFill>
                <a:effectLst>
                  <a:outerShdw blurRad="38100" dist="38100" dir="2700000" algn="tl">
                    <a:srgbClr val="FFFFFF"/>
                  </a:outerShdw>
                </a:effectLst>
                <a:latin typeface="Calibri" pitchFamily="34" charset="0"/>
              </a:rPr>
              <a:t>ABSTRACT</a:t>
            </a:r>
            <a:endParaRPr lang="en-US" sz="6000" dirty="0">
              <a:solidFill>
                <a:srgbClr val="FF0000"/>
              </a:solidFill>
              <a:effectLst>
                <a:outerShdw blurRad="38100" dist="38100" dir="2700000" algn="tl">
                  <a:srgbClr val="FFFFFF"/>
                </a:outerShdw>
              </a:effectLst>
              <a:latin typeface="Calibri" pitchFamily="34" charset="0"/>
            </a:endParaRPr>
          </a:p>
        </p:txBody>
      </p:sp>
      <p:sp>
        <p:nvSpPr>
          <p:cNvPr id="28" name="Subtitle 2"/>
          <p:cNvSpPr txBox="1">
            <a:spLocks/>
          </p:cNvSpPr>
          <p:nvPr/>
        </p:nvSpPr>
        <p:spPr>
          <a:xfrm>
            <a:off x="21906849" y="6898063"/>
            <a:ext cx="10300477" cy="23903539"/>
          </a:xfrm>
          <a:prstGeom prst="rect">
            <a:avLst/>
          </a:prstGeom>
          <a:solidFill>
            <a:schemeClr val="bg1"/>
          </a:solidFill>
          <a:ln w="9525">
            <a:solidFill>
              <a:schemeClr val="tx1"/>
            </a:solidFill>
            <a:miter lim="800000"/>
            <a:headEnd/>
            <a:tailEnd/>
          </a:ln>
        </p:spPr>
        <p:txBody>
          <a:bodyPr lIns="182880" tIns="91440" rIns="182880" bIns="91440" anchor="ctr"/>
          <a:lstStyle>
            <a:defPPr>
              <a:defRPr lang="en-US"/>
            </a:defPPr>
            <a:lvl1pPr marL="487363" indent="-487363" algn="ctr" defTabSz="3290888">
              <a:lnSpc>
                <a:spcPct val="90000"/>
              </a:lnSpc>
              <a:spcBef>
                <a:spcPts val="3600"/>
              </a:spcBef>
              <a:buFont typeface="Arial" charset="0"/>
              <a:buNone/>
              <a:defRPr sz="6000">
                <a:latin typeface="Calibri" pitchFamily="34" charset="0"/>
              </a:defRPr>
            </a:lvl1pPr>
          </a:lstStyle>
          <a:p>
            <a:pPr algn="just"/>
            <a:endParaRPr lang="en-US" sz="3200" dirty="0" smtClean="0">
              <a:latin typeface="+mn-lt"/>
              <a:cs typeface="Arial"/>
            </a:endParaRPr>
          </a:p>
          <a:p>
            <a:pPr algn="just"/>
            <a:endParaRPr lang="en-US" sz="3200" dirty="0">
              <a:latin typeface="+mn-lt"/>
              <a:cs typeface="Arial"/>
            </a:endParaRPr>
          </a:p>
          <a:p>
            <a:pPr algn="just"/>
            <a:endParaRPr lang="en-US" sz="3200" dirty="0" smtClean="0">
              <a:latin typeface="+mn-lt"/>
              <a:cs typeface="Arial"/>
            </a:endParaRPr>
          </a:p>
          <a:p>
            <a:pPr algn="just"/>
            <a:endParaRPr lang="en-US" sz="3200" dirty="0">
              <a:latin typeface="+mn-lt"/>
              <a:cs typeface="Arial"/>
            </a:endParaRPr>
          </a:p>
          <a:p>
            <a:pPr algn="just"/>
            <a:endParaRPr lang="en-US" sz="3200" dirty="0" smtClean="0">
              <a:latin typeface="+mn-lt"/>
              <a:cs typeface="Arial"/>
            </a:endParaRPr>
          </a:p>
          <a:p>
            <a:pPr algn="just"/>
            <a:endParaRPr lang="en-US" sz="3200" dirty="0">
              <a:latin typeface="+mn-lt"/>
              <a:cs typeface="Arial"/>
            </a:endParaRPr>
          </a:p>
          <a:p>
            <a:pPr algn="just"/>
            <a:endParaRPr lang="en-US" sz="3200" dirty="0" smtClean="0">
              <a:latin typeface="+mn-lt"/>
              <a:cs typeface="Arial"/>
            </a:endParaRPr>
          </a:p>
          <a:p>
            <a:pPr algn="just"/>
            <a:endParaRPr lang="en-US" sz="3200" dirty="0">
              <a:latin typeface="+mn-lt"/>
              <a:cs typeface="Arial"/>
            </a:endParaRPr>
          </a:p>
          <a:p>
            <a:pPr algn="just"/>
            <a:endParaRPr lang="en-US" sz="3200" dirty="0" smtClean="0">
              <a:latin typeface="+mn-lt"/>
              <a:cs typeface="Arial"/>
            </a:endParaRPr>
          </a:p>
          <a:p>
            <a:pPr algn="just"/>
            <a:endParaRPr lang="en-US" sz="3200" dirty="0">
              <a:latin typeface="+mn-lt"/>
              <a:cs typeface="Arial"/>
            </a:endParaRPr>
          </a:p>
          <a:p>
            <a:pPr algn="just"/>
            <a:endParaRPr lang="en-US" sz="3200" dirty="0" smtClean="0">
              <a:latin typeface="+mn-lt"/>
              <a:cs typeface="Arial"/>
            </a:endParaRPr>
          </a:p>
          <a:p>
            <a:pPr algn="just"/>
            <a:endParaRPr lang="en-US" sz="3200" dirty="0">
              <a:latin typeface="+mn-lt"/>
              <a:cs typeface="Arial"/>
            </a:endParaRPr>
          </a:p>
          <a:p>
            <a:pPr algn="just"/>
            <a:endParaRPr lang="en-US" sz="3200" dirty="0" smtClean="0">
              <a:latin typeface="+mn-lt"/>
              <a:cs typeface="Arial"/>
            </a:endParaRPr>
          </a:p>
          <a:p>
            <a:pPr algn="just"/>
            <a:endParaRPr lang="en-US" sz="3200" dirty="0">
              <a:latin typeface="+mn-lt"/>
              <a:cs typeface="Arial"/>
            </a:endParaRPr>
          </a:p>
          <a:p>
            <a:pPr algn="just"/>
            <a:endParaRPr lang="en-US" sz="3200" dirty="0" smtClean="0">
              <a:latin typeface="+mn-lt"/>
              <a:cs typeface="Arial"/>
            </a:endParaRPr>
          </a:p>
          <a:p>
            <a:pPr algn="just"/>
            <a:endParaRPr lang="en-US" sz="3200" dirty="0">
              <a:latin typeface="+mn-lt"/>
              <a:cs typeface="Arial"/>
            </a:endParaRPr>
          </a:p>
          <a:p>
            <a:pPr algn="just"/>
            <a:endParaRPr lang="en-US" sz="3200" dirty="0" smtClean="0">
              <a:latin typeface="+mn-lt"/>
              <a:cs typeface="Arial"/>
            </a:endParaRPr>
          </a:p>
          <a:p>
            <a:pPr algn="just"/>
            <a:endParaRPr lang="en-US" sz="3200" dirty="0">
              <a:latin typeface="+mn-lt"/>
              <a:cs typeface="Arial"/>
            </a:endParaRPr>
          </a:p>
          <a:p>
            <a:pPr algn="just"/>
            <a:r>
              <a:rPr lang="en-US" sz="3200" dirty="0" smtClean="0">
                <a:latin typeface="+mn-lt"/>
                <a:cs typeface="Arial"/>
              </a:rPr>
              <a:t>, </a:t>
            </a:r>
            <a:endParaRPr lang="en-US" sz="3200" dirty="0" smtClean="0">
              <a:latin typeface="+mn-lt"/>
              <a:cs typeface="Arial"/>
            </a:endParaRPr>
          </a:p>
          <a:p>
            <a:pPr algn="just"/>
            <a:endParaRPr lang="en-US" sz="3200" dirty="0">
              <a:latin typeface="+mn-lt"/>
              <a:cs typeface="Arial"/>
            </a:endParaRPr>
          </a:p>
          <a:p>
            <a:pPr algn="just"/>
            <a:endParaRPr lang="en-US" sz="3200" dirty="0" smtClean="0">
              <a:latin typeface="+mn-lt"/>
              <a:cs typeface="Arial"/>
            </a:endParaRPr>
          </a:p>
          <a:p>
            <a:pPr algn="just"/>
            <a:endParaRPr lang="en-US" sz="3200" dirty="0">
              <a:latin typeface="+mn-lt"/>
              <a:cs typeface="Arial"/>
            </a:endParaRPr>
          </a:p>
          <a:p>
            <a:pPr algn="just"/>
            <a:endParaRPr lang="en-US" sz="3200" dirty="0" smtClean="0">
              <a:latin typeface="+mn-lt"/>
              <a:cs typeface="Arial"/>
            </a:endParaRPr>
          </a:p>
          <a:p>
            <a:pPr algn="just"/>
            <a:r>
              <a:rPr lang="en-US" sz="3200" dirty="0">
                <a:latin typeface="+mn-lt"/>
                <a:cs typeface="Arial"/>
              </a:rPr>
              <a:t>	</a:t>
            </a:r>
            <a:r>
              <a:rPr lang="en-US" sz="3200" dirty="0" smtClean="0">
                <a:latin typeface="+mn-lt"/>
                <a:ea typeface="Calibri" charset="0"/>
                <a:cs typeface="Arial"/>
              </a:rPr>
              <a:t>The complex </a:t>
            </a:r>
            <a:r>
              <a:rPr lang="en-US" sz="3200" dirty="0">
                <a:latin typeface="+mn-lt"/>
                <a:ea typeface="Calibri" charset="0"/>
                <a:cs typeface="Arial"/>
              </a:rPr>
              <a:t>history of cardiac disease </a:t>
            </a:r>
            <a:r>
              <a:rPr lang="en-US" sz="3200" dirty="0" smtClean="0">
                <a:latin typeface="+mn-lt"/>
                <a:ea typeface="Calibri" charset="0"/>
                <a:cs typeface="Arial"/>
              </a:rPr>
              <a:t>and present </a:t>
            </a:r>
            <a:r>
              <a:rPr lang="en-US" sz="3200" dirty="0">
                <a:latin typeface="+mn-lt"/>
                <a:ea typeface="Calibri" charset="0"/>
                <a:cs typeface="Arial"/>
              </a:rPr>
              <a:t>cardiac </a:t>
            </a:r>
            <a:r>
              <a:rPr lang="en-US" sz="3200" dirty="0" smtClean="0">
                <a:latin typeface="+mn-lt"/>
                <a:ea typeface="Calibri" charset="0"/>
                <a:cs typeface="Arial"/>
              </a:rPr>
              <a:t>issues complicate this case. </a:t>
            </a:r>
            <a:r>
              <a:rPr lang="en-US" sz="3200" dirty="0">
                <a:latin typeface="+mn-lt"/>
                <a:ea typeface="Calibri" charset="0"/>
                <a:cs typeface="Arial"/>
              </a:rPr>
              <a:t>AMML is one of the most difficult </a:t>
            </a:r>
            <a:r>
              <a:rPr lang="en-US" sz="3200" dirty="0" err="1">
                <a:latin typeface="+mn-lt"/>
                <a:ea typeface="Calibri" charset="0"/>
                <a:cs typeface="Arial"/>
              </a:rPr>
              <a:t>leukemias</a:t>
            </a:r>
            <a:r>
              <a:rPr lang="en-US" sz="3200" dirty="0">
                <a:latin typeface="+mn-lt"/>
                <a:ea typeface="Calibri" charset="0"/>
                <a:cs typeface="Arial"/>
              </a:rPr>
              <a:t> to </a:t>
            </a:r>
            <a:r>
              <a:rPr lang="en-US" sz="3200" dirty="0" smtClean="0">
                <a:latin typeface="+mn-lt"/>
                <a:ea typeface="Calibri" charset="0"/>
                <a:cs typeface="Arial"/>
              </a:rPr>
              <a:t>treat</a:t>
            </a:r>
            <a:r>
              <a:rPr lang="en-US" sz="3200" dirty="0">
                <a:latin typeface="+mn-lt"/>
                <a:ea typeface="Calibri" charset="0"/>
                <a:cs typeface="Arial"/>
              </a:rPr>
              <a:t>. </a:t>
            </a:r>
            <a:r>
              <a:rPr lang="en-US" sz="3200" dirty="0" smtClean="0">
                <a:latin typeface="+mn-lt"/>
                <a:ea typeface="Calibri" charset="0"/>
                <a:cs typeface="Arial"/>
              </a:rPr>
              <a:t>Management is increasingly </a:t>
            </a:r>
            <a:r>
              <a:rPr lang="en-US" sz="3200" dirty="0">
                <a:latin typeface="+mn-lt"/>
                <a:ea typeface="Calibri" charset="0"/>
                <a:cs typeface="Arial"/>
              </a:rPr>
              <a:t>more difficult </a:t>
            </a:r>
            <a:r>
              <a:rPr lang="en-US" sz="3200" dirty="0" smtClean="0">
                <a:latin typeface="+mn-lt"/>
                <a:ea typeface="Calibri" charset="0"/>
                <a:cs typeface="Arial"/>
              </a:rPr>
              <a:t>when AMML is comorbid </a:t>
            </a:r>
            <a:r>
              <a:rPr lang="en-US" sz="3200" dirty="0">
                <a:latin typeface="+mn-lt"/>
                <a:ea typeface="Calibri" charset="0"/>
                <a:cs typeface="Arial"/>
              </a:rPr>
              <a:t>with other </a:t>
            </a:r>
            <a:r>
              <a:rPr lang="en-US" sz="3200" dirty="0" smtClean="0">
                <a:latin typeface="+mn-lt"/>
                <a:ea typeface="Calibri" charset="0"/>
                <a:cs typeface="Arial"/>
              </a:rPr>
              <a:t>conditions, such as </a:t>
            </a:r>
            <a:r>
              <a:rPr lang="en-US" sz="3200" dirty="0">
                <a:latin typeface="+mn-lt"/>
                <a:ea typeface="Calibri" charset="0"/>
                <a:cs typeface="Arial"/>
              </a:rPr>
              <a:t>cardiac disease. Precautions must be </a:t>
            </a:r>
            <a:r>
              <a:rPr lang="en-US" sz="3200" dirty="0" smtClean="0">
                <a:latin typeface="+mn-lt"/>
                <a:ea typeface="Calibri" charset="0"/>
                <a:cs typeface="Arial"/>
              </a:rPr>
              <a:t>taken as cases </a:t>
            </a:r>
            <a:r>
              <a:rPr lang="en-US" sz="3200" dirty="0">
                <a:latin typeface="+mn-lt"/>
                <a:ea typeface="Calibri" charset="0"/>
                <a:cs typeface="Arial"/>
              </a:rPr>
              <a:t>where common AML treatments have caused cardiomyopathy and heart </a:t>
            </a:r>
            <a:r>
              <a:rPr lang="en-US" sz="3200" dirty="0" smtClean="0">
                <a:latin typeface="+mn-lt"/>
                <a:ea typeface="Calibri" charset="0"/>
                <a:cs typeface="Arial"/>
              </a:rPr>
              <a:t>disease have been documented. This </a:t>
            </a:r>
            <a:r>
              <a:rPr lang="en-US" sz="3200" dirty="0">
                <a:latin typeface="+mn-lt"/>
                <a:ea typeface="Calibri" charset="0"/>
                <a:cs typeface="Arial"/>
              </a:rPr>
              <a:t>patient must be treated with great care to ensure the chemotherapy does not worsen her cardiac symptoms. </a:t>
            </a:r>
          </a:p>
          <a:p>
            <a:pPr algn="just"/>
            <a:r>
              <a:rPr lang="en-US" sz="3200" dirty="0" smtClean="0">
                <a:latin typeface="+mn-lt"/>
                <a:ea typeface="Calibri" charset="0"/>
                <a:cs typeface="Arial"/>
              </a:rPr>
              <a:t>	Chemotherapy </a:t>
            </a:r>
            <a:r>
              <a:rPr lang="en-US" sz="3200" dirty="0">
                <a:latin typeface="+mn-lt"/>
                <a:ea typeface="Calibri" charset="0"/>
                <a:cs typeface="Arial"/>
              </a:rPr>
              <a:t>for AML often includes anthracycline based treatment </a:t>
            </a:r>
            <a:r>
              <a:rPr lang="en-US" sz="3200" dirty="0" smtClean="0">
                <a:latin typeface="+mn-lt"/>
                <a:ea typeface="Calibri" charset="0"/>
                <a:cs typeface="Arial"/>
              </a:rPr>
              <a:t>that can have high </a:t>
            </a:r>
            <a:r>
              <a:rPr lang="en-US" sz="3200" dirty="0">
                <a:latin typeface="+mn-lt"/>
                <a:ea typeface="Calibri" charset="0"/>
                <a:cs typeface="Arial"/>
              </a:rPr>
              <a:t>mortality and morbidity in patients of advanced age or with </a:t>
            </a:r>
            <a:r>
              <a:rPr lang="en-US" sz="3200" dirty="0" smtClean="0">
                <a:latin typeface="+mn-lt"/>
                <a:ea typeface="Calibri" charset="0"/>
                <a:cs typeface="Arial"/>
              </a:rPr>
              <a:t>comorbidities. </a:t>
            </a:r>
            <a:r>
              <a:rPr lang="en-US" sz="3200" dirty="0">
                <a:latin typeface="+mn-lt"/>
                <a:ea typeface="Calibri" charset="0"/>
                <a:cs typeface="Arial"/>
              </a:rPr>
              <a:t>Patients with pre-existing cardiac disease or previous exposure to anthracycline are at risk of developing cardiotoxicity, </a:t>
            </a:r>
            <a:r>
              <a:rPr lang="en-US" sz="3200" dirty="0" smtClean="0">
                <a:latin typeface="+mn-lt"/>
                <a:ea typeface="Calibri" charset="0"/>
                <a:cs typeface="Arial"/>
              </a:rPr>
              <a:t>defined as muscle </a:t>
            </a:r>
            <a:r>
              <a:rPr lang="en-US" sz="3200" dirty="0">
                <a:latin typeface="+mn-lt"/>
                <a:ea typeface="Calibri" charset="0"/>
                <a:cs typeface="Arial"/>
              </a:rPr>
              <a:t>damage or an electrical dysfunction of the heart (Saini et. al., 2014). </a:t>
            </a:r>
            <a:r>
              <a:rPr lang="en-US" sz="3200" dirty="0" err="1">
                <a:latin typeface="+mn-lt"/>
                <a:ea typeface="Calibri" charset="0"/>
                <a:cs typeface="Arial"/>
              </a:rPr>
              <a:t>Anthracyclines</a:t>
            </a:r>
            <a:r>
              <a:rPr lang="en-US" sz="3200" dirty="0">
                <a:latin typeface="+mn-lt"/>
                <a:ea typeface="Calibri" charset="0"/>
                <a:cs typeface="Arial"/>
              </a:rPr>
              <a:t> </a:t>
            </a:r>
            <a:r>
              <a:rPr lang="en-US" sz="3200" dirty="0" smtClean="0">
                <a:latin typeface="+mn-lt"/>
                <a:ea typeface="Calibri" charset="0"/>
                <a:cs typeface="Arial"/>
              </a:rPr>
              <a:t>have been </a:t>
            </a:r>
            <a:r>
              <a:rPr lang="en-US" sz="3200" dirty="0">
                <a:latin typeface="+mn-lt"/>
                <a:ea typeface="Calibri" charset="0"/>
                <a:cs typeface="Arial"/>
              </a:rPr>
              <a:t>correlated with </a:t>
            </a:r>
            <a:r>
              <a:rPr lang="en-US" sz="3200" dirty="0" smtClean="0">
                <a:latin typeface="+mn-lt"/>
                <a:ea typeface="Calibri" charset="0"/>
                <a:cs typeface="Arial"/>
              </a:rPr>
              <a:t>higher </a:t>
            </a:r>
            <a:r>
              <a:rPr lang="en-US" sz="3200" dirty="0">
                <a:latin typeface="+mn-lt"/>
                <a:ea typeface="Calibri" charset="0"/>
                <a:cs typeface="Arial"/>
              </a:rPr>
              <a:t>rate of congestive heart failure (</a:t>
            </a:r>
            <a:r>
              <a:rPr lang="en-US" sz="3200" dirty="0" err="1">
                <a:latin typeface="+mn-lt"/>
                <a:ea typeface="Calibri" charset="0"/>
                <a:cs typeface="Arial"/>
              </a:rPr>
              <a:t>Anderlini</a:t>
            </a:r>
            <a:r>
              <a:rPr lang="en-US" sz="3200" dirty="0">
                <a:latin typeface="+mn-lt"/>
                <a:ea typeface="Calibri" charset="0"/>
                <a:cs typeface="Arial"/>
              </a:rPr>
              <a:t> et. al. 1). This patient who has a history of a bundle branch block and </a:t>
            </a:r>
            <a:r>
              <a:rPr lang="en-US" sz="3200" dirty="0" smtClean="0">
                <a:latin typeface="+mn-lt"/>
                <a:ea typeface="Calibri" charset="0"/>
                <a:cs typeface="Arial"/>
              </a:rPr>
              <a:t>an ICD </a:t>
            </a:r>
            <a:r>
              <a:rPr lang="en-US" sz="3200" dirty="0">
                <a:latin typeface="+mn-lt"/>
                <a:ea typeface="Calibri" charset="0"/>
                <a:cs typeface="Arial"/>
              </a:rPr>
              <a:t>regulating her heart’s rhythm would be put in danger by treatment via anthracycline due to the cardiac electrical dysfunction that could result. The oncologist treating this patient chose to treat her AMML with FLAG chemotherapy. FLAG is a common chemotherapy regimen used to treat newly diagnosed acute myeloid </a:t>
            </a:r>
            <a:r>
              <a:rPr lang="en-US" sz="3200" dirty="0" err="1">
                <a:latin typeface="+mn-lt"/>
                <a:ea typeface="Calibri" charset="0"/>
                <a:cs typeface="Arial"/>
              </a:rPr>
              <a:t>leukemias</a:t>
            </a:r>
            <a:r>
              <a:rPr lang="en-US" sz="3200" dirty="0">
                <a:latin typeface="+mn-lt"/>
                <a:ea typeface="Calibri" charset="0"/>
                <a:cs typeface="Arial"/>
              </a:rPr>
              <a:t> in patients that are older, have pre-existing heart disease, or have other significant comorbid diseases. FLAG is comprised of </a:t>
            </a:r>
            <a:r>
              <a:rPr lang="en-US" sz="3200" dirty="0" err="1">
                <a:latin typeface="+mn-lt"/>
                <a:ea typeface="Calibri" charset="0"/>
                <a:cs typeface="Arial"/>
              </a:rPr>
              <a:t>fludarabine</a:t>
            </a:r>
            <a:r>
              <a:rPr lang="en-US" sz="3200" dirty="0">
                <a:latin typeface="+mn-lt"/>
                <a:ea typeface="Calibri" charset="0"/>
                <a:cs typeface="Arial"/>
              </a:rPr>
              <a:t>, </a:t>
            </a:r>
            <a:r>
              <a:rPr lang="en-US" sz="3200" dirty="0" err="1">
                <a:latin typeface="+mn-lt"/>
                <a:ea typeface="Calibri" charset="0"/>
                <a:cs typeface="Arial"/>
              </a:rPr>
              <a:t>cytarabine</a:t>
            </a:r>
            <a:r>
              <a:rPr lang="en-US" sz="3200" dirty="0">
                <a:latin typeface="+mn-lt"/>
                <a:ea typeface="Calibri" charset="0"/>
                <a:cs typeface="Arial"/>
              </a:rPr>
              <a:t>, and granulocyte stimulating factor (G-CSF). </a:t>
            </a:r>
            <a:r>
              <a:rPr lang="en-US" sz="3200" dirty="0" smtClean="0">
                <a:latin typeface="+mn-lt"/>
                <a:ea typeface="Calibri" charset="0"/>
                <a:cs typeface="Arial"/>
              </a:rPr>
              <a:t> </a:t>
            </a:r>
            <a:r>
              <a:rPr lang="en-US" sz="3200" dirty="0" err="1">
                <a:latin typeface="+mn-lt"/>
                <a:ea typeface="Calibri" charset="0"/>
                <a:cs typeface="Arial"/>
              </a:rPr>
              <a:t>F</a:t>
            </a:r>
            <a:r>
              <a:rPr lang="en-US" sz="3200" dirty="0" err="1" smtClean="0">
                <a:latin typeface="+mn-lt"/>
                <a:ea typeface="Calibri" charset="0"/>
                <a:cs typeface="Arial"/>
              </a:rPr>
              <a:t>ludarabine</a:t>
            </a:r>
            <a:r>
              <a:rPr lang="en-US" sz="3200" dirty="0" smtClean="0">
                <a:latin typeface="+mn-lt"/>
                <a:ea typeface="Calibri" charset="0"/>
                <a:cs typeface="Arial"/>
              </a:rPr>
              <a:t> </a:t>
            </a:r>
            <a:r>
              <a:rPr lang="en-US" sz="3200" dirty="0">
                <a:latin typeface="+mn-lt"/>
                <a:ea typeface="Calibri" charset="0"/>
                <a:cs typeface="Arial"/>
              </a:rPr>
              <a:t>increases the production of </a:t>
            </a:r>
            <a:r>
              <a:rPr lang="en-US" sz="3200" dirty="0" err="1">
                <a:latin typeface="+mn-lt"/>
                <a:ea typeface="Calibri" charset="0"/>
                <a:cs typeface="Arial"/>
              </a:rPr>
              <a:t>cytarabine</a:t>
            </a:r>
            <a:r>
              <a:rPr lang="en-US" sz="3200" dirty="0">
                <a:latin typeface="+mn-lt"/>
                <a:ea typeface="Calibri" charset="0"/>
                <a:cs typeface="Arial"/>
              </a:rPr>
              <a:t> metabolite in AML cells, the </a:t>
            </a:r>
            <a:r>
              <a:rPr lang="en-US" sz="3200" dirty="0" err="1">
                <a:latin typeface="+mn-lt"/>
                <a:ea typeface="Calibri" charset="0"/>
                <a:cs typeface="Arial"/>
              </a:rPr>
              <a:t>cytarabine</a:t>
            </a:r>
            <a:r>
              <a:rPr lang="en-US" sz="3200" dirty="0">
                <a:latin typeface="+mn-lt"/>
                <a:ea typeface="Calibri" charset="0"/>
                <a:cs typeface="Arial"/>
              </a:rPr>
              <a:t> is an antimetabolite against the AML cells that are now producing increased amounts of the </a:t>
            </a:r>
            <a:r>
              <a:rPr lang="en-US" sz="3200" dirty="0" err="1">
                <a:latin typeface="+mn-lt"/>
                <a:ea typeface="Calibri" charset="0"/>
                <a:cs typeface="Arial"/>
              </a:rPr>
              <a:t>cytarabine</a:t>
            </a:r>
            <a:r>
              <a:rPr lang="en-US" sz="3200" dirty="0">
                <a:latin typeface="+mn-lt"/>
                <a:ea typeface="Calibri" charset="0"/>
                <a:cs typeface="Arial"/>
              </a:rPr>
              <a:t> metabolite, and the G-CSF stimulates the production of more white blood cells to compensate for neutropenia (</a:t>
            </a:r>
            <a:r>
              <a:rPr lang="en-US" sz="3200" dirty="0" err="1">
                <a:latin typeface="+mn-lt"/>
                <a:ea typeface="Calibri" charset="0"/>
                <a:cs typeface="Arial"/>
              </a:rPr>
              <a:t>Pastore</a:t>
            </a:r>
            <a:r>
              <a:rPr lang="en-US" sz="3200" dirty="0">
                <a:latin typeface="+mn-lt"/>
                <a:ea typeface="Calibri" charset="0"/>
                <a:cs typeface="Arial"/>
              </a:rPr>
              <a:t>, et. al., 2003).</a:t>
            </a:r>
          </a:p>
          <a:p>
            <a:pPr algn="just"/>
            <a:r>
              <a:rPr lang="en-US" sz="3200" dirty="0" smtClean="0">
                <a:latin typeface="+mn-lt"/>
                <a:ea typeface="Calibri" charset="0"/>
                <a:cs typeface="Arial"/>
              </a:rPr>
              <a:t>	In California, a study conducted with AML patient raises additional concerns. This study demonstrated an </a:t>
            </a:r>
            <a:r>
              <a:rPr lang="en-US" sz="3200" dirty="0">
                <a:latin typeface="+mn-lt"/>
                <a:ea typeface="Calibri" charset="0"/>
                <a:cs typeface="Arial"/>
              </a:rPr>
              <a:t>increased risk of developing </a:t>
            </a:r>
            <a:r>
              <a:rPr lang="en-US" sz="3200" dirty="0">
                <a:ea typeface="Calibri" charset="0"/>
                <a:cs typeface="Arial"/>
              </a:rPr>
              <a:t>deep vein thrombosis (DVT</a:t>
            </a:r>
            <a:r>
              <a:rPr lang="en-US" sz="3200" dirty="0" smtClean="0">
                <a:ea typeface="Calibri" charset="0"/>
                <a:cs typeface="Arial"/>
              </a:rPr>
              <a:t>)</a:t>
            </a:r>
            <a:r>
              <a:rPr lang="en-US" sz="3200" dirty="0" smtClean="0">
                <a:latin typeface="+mn-lt"/>
                <a:ea typeface="Calibri" charset="0"/>
                <a:cs typeface="Arial"/>
              </a:rPr>
              <a:t> </a:t>
            </a:r>
            <a:r>
              <a:rPr lang="en-US" sz="3200" dirty="0">
                <a:latin typeface="+mn-lt"/>
                <a:ea typeface="Calibri" charset="0"/>
                <a:cs typeface="Arial"/>
              </a:rPr>
              <a:t>in patients with acute leukemia, especially in the beginning stages of treatment. </a:t>
            </a:r>
            <a:r>
              <a:rPr lang="en-US" sz="3200" dirty="0" smtClean="0">
                <a:latin typeface="+mn-lt"/>
                <a:ea typeface="Calibri" charset="0"/>
                <a:cs typeface="Arial"/>
              </a:rPr>
              <a:t>Identified </a:t>
            </a:r>
            <a:r>
              <a:rPr lang="en-US" sz="3200" dirty="0">
                <a:latin typeface="+mn-lt"/>
                <a:ea typeface="Calibri" charset="0"/>
                <a:cs typeface="Arial"/>
              </a:rPr>
              <a:t>risk </a:t>
            </a:r>
            <a:r>
              <a:rPr lang="en-US" sz="3200" dirty="0" smtClean="0">
                <a:latin typeface="+mn-lt"/>
                <a:ea typeface="Calibri" charset="0"/>
                <a:cs typeface="Arial"/>
              </a:rPr>
              <a:t>factors include </a:t>
            </a:r>
            <a:r>
              <a:rPr lang="en-US" sz="3200" dirty="0">
                <a:latin typeface="+mn-lt"/>
                <a:ea typeface="Calibri" charset="0"/>
                <a:cs typeface="Arial"/>
              </a:rPr>
              <a:t>being female, having a central venous catheter, and having two or more chronic comorbid conditions (Ku, et. al. 2008). This could be significant for the patient in this case study as she is newly diagnosed with AML, is in the beginning of her chemotherapy treatment, and has the additional risk factor of being </a:t>
            </a:r>
            <a:r>
              <a:rPr lang="en-US" sz="3200" dirty="0" smtClean="0">
                <a:latin typeface="+mn-lt"/>
                <a:ea typeface="Calibri" charset="0"/>
                <a:cs typeface="Arial"/>
              </a:rPr>
              <a:t>female. </a:t>
            </a:r>
          </a:p>
          <a:p>
            <a:pPr algn="just"/>
            <a:r>
              <a:rPr lang="en-US" sz="3200" dirty="0" smtClean="0">
                <a:latin typeface="+mn-lt"/>
                <a:cs typeface="Arial"/>
              </a:rPr>
              <a:t/>
            </a:r>
            <a:br>
              <a:rPr lang="en-US" sz="3200" dirty="0" smtClean="0">
                <a:latin typeface="+mn-lt"/>
                <a:cs typeface="Arial"/>
              </a:rPr>
            </a:br>
            <a:r>
              <a:rPr lang="en-US" sz="3200" dirty="0" smtClean="0">
                <a:latin typeface="+mn-lt"/>
                <a:cs typeface="Arial"/>
              </a:rPr>
              <a:t/>
            </a:r>
            <a:br>
              <a:rPr lang="en-US" sz="3200" dirty="0" smtClean="0">
                <a:latin typeface="+mn-lt"/>
                <a:cs typeface="Arial"/>
              </a:rPr>
            </a:br>
            <a:r>
              <a:rPr lang="en-US" sz="3200" dirty="0" smtClean="0">
                <a:latin typeface="+mn-lt"/>
                <a:cs typeface="Arial"/>
              </a:rPr>
              <a:t/>
            </a:r>
            <a:br>
              <a:rPr lang="en-US" sz="3200" dirty="0" smtClean="0">
                <a:latin typeface="+mn-lt"/>
                <a:cs typeface="Arial"/>
              </a:rPr>
            </a:br>
            <a:r>
              <a:rPr lang="en-US" sz="3200" dirty="0" smtClean="0">
                <a:latin typeface="+mn-lt"/>
                <a:cs typeface="Arial"/>
              </a:rPr>
              <a:t/>
            </a:r>
            <a:br>
              <a:rPr lang="en-US" sz="3200" dirty="0" smtClean="0">
                <a:latin typeface="+mn-lt"/>
                <a:cs typeface="Arial"/>
              </a:rPr>
            </a:br>
            <a:r>
              <a:rPr lang="en-US" sz="3200" dirty="0" smtClean="0">
                <a:latin typeface="+mn-lt"/>
                <a:cs typeface="Arial"/>
              </a:rPr>
              <a:t/>
            </a:r>
            <a:br>
              <a:rPr lang="en-US" sz="3200" dirty="0" smtClean="0">
                <a:latin typeface="+mn-lt"/>
                <a:cs typeface="Arial"/>
              </a:rPr>
            </a:br>
            <a:r>
              <a:rPr lang="en-US" sz="3200" dirty="0" smtClean="0">
                <a:latin typeface="+mn-lt"/>
                <a:cs typeface="Arial"/>
              </a:rPr>
              <a:t/>
            </a:r>
            <a:br>
              <a:rPr lang="en-US" sz="3200" dirty="0" smtClean="0">
                <a:latin typeface="+mn-lt"/>
                <a:cs typeface="Arial"/>
              </a:rPr>
            </a:br>
            <a:r>
              <a:rPr lang="en-US" sz="3200" dirty="0" smtClean="0">
                <a:latin typeface="+mn-lt"/>
                <a:cs typeface="Arial"/>
              </a:rPr>
              <a:t/>
            </a:r>
            <a:br>
              <a:rPr lang="en-US" sz="3200" dirty="0" smtClean="0">
                <a:latin typeface="+mn-lt"/>
                <a:cs typeface="Arial"/>
              </a:rPr>
            </a:br>
            <a:r>
              <a:rPr lang="en-US" sz="3200" dirty="0" smtClean="0">
                <a:latin typeface="+mn-lt"/>
                <a:cs typeface="Arial"/>
              </a:rPr>
              <a:t/>
            </a:r>
            <a:br>
              <a:rPr lang="en-US" sz="3200" dirty="0" smtClean="0">
                <a:latin typeface="+mn-lt"/>
                <a:cs typeface="Arial"/>
              </a:rPr>
            </a:br>
            <a:r>
              <a:rPr lang="en-US" sz="3200" dirty="0" smtClean="0">
                <a:latin typeface="+mn-lt"/>
                <a:cs typeface="Arial"/>
              </a:rPr>
              <a:t/>
            </a:r>
            <a:br>
              <a:rPr lang="en-US" sz="3200" dirty="0" smtClean="0">
                <a:latin typeface="+mn-lt"/>
                <a:cs typeface="Arial"/>
              </a:rPr>
            </a:br>
            <a:endParaRPr lang="en-US" sz="3200" dirty="0" smtClean="0">
              <a:latin typeface="+mn-lt"/>
              <a:cs typeface="Arial"/>
            </a:endParaRPr>
          </a:p>
          <a:p>
            <a:pPr algn="just"/>
            <a:r>
              <a:rPr lang="en-US" sz="3200" dirty="0">
                <a:latin typeface="+mn-lt"/>
                <a:cs typeface="Arial"/>
              </a:rPr>
              <a:t> </a:t>
            </a:r>
          </a:p>
          <a:p>
            <a:pPr algn="just"/>
            <a:r>
              <a:rPr lang="en-US" sz="3200" dirty="0">
                <a:latin typeface="+mn-lt"/>
                <a:cs typeface="Arial"/>
              </a:rPr>
              <a:t> </a:t>
            </a:r>
          </a:p>
          <a:p>
            <a:pPr algn="just"/>
            <a:r>
              <a:rPr lang="en-US" sz="3200" dirty="0">
                <a:latin typeface="+mn-lt"/>
                <a:cs typeface="Arial"/>
              </a:rPr>
              <a:t> </a:t>
            </a:r>
          </a:p>
          <a:p>
            <a:pPr algn="just"/>
            <a:r>
              <a:rPr lang="en-US" sz="3200" dirty="0">
                <a:latin typeface="+mn-lt"/>
                <a:cs typeface="Arial"/>
              </a:rPr>
              <a:t> </a:t>
            </a:r>
          </a:p>
          <a:p>
            <a:pPr algn="just"/>
            <a:r>
              <a:rPr lang="en-US" sz="3200" dirty="0">
                <a:latin typeface="+mn-lt"/>
                <a:cs typeface="Arial"/>
              </a:rPr>
              <a:t> </a:t>
            </a:r>
          </a:p>
          <a:p>
            <a:pPr algn="just"/>
            <a:r>
              <a:rPr lang="en-US" sz="3200" dirty="0">
                <a:latin typeface="+mn-lt"/>
                <a:cs typeface="Arial"/>
              </a:rPr>
              <a:t> </a:t>
            </a:r>
          </a:p>
          <a:p>
            <a:pPr algn="just"/>
            <a:r>
              <a:rPr lang="en-US" sz="3200" dirty="0">
                <a:latin typeface="+mn-lt"/>
                <a:cs typeface="Arial"/>
              </a:rPr>
              <a:t> </a:t>
            </a:r>
          </a:p>
          <a:p>
            <a:pPr algn="just"/>
            <a:r>
              <a:rPr lang="en-US" sz="3200" dirty="0">
                <a:latin typeface="+mn-lt"/>
                <a:cs typeface="Arial"/>
              </a:rPr>
              <a:t> </a:t>
            </a:r>
          </a:p>
          <a:p>
            <a:pPr algn="just"/>
            <a:r>
              <a:rPr lang="en-US" sz="3200" dirty="0">
                <a:latin typeface="+mn-lt"/>
                <a:cs typeface="Arial"/>
              </a:rPr>
              <a:t> </a:t>
            </a:r>
          </a:p>
          <a:p>
            <a:pPr algn="just"/>
            <a:r>
              <a:rPr lang="en-US" sz="3200" dirty="0">
                <a:latin typeface="+mn-lt"/>
                <a:cs typeface="Arial"/>
              </a:rPr>
              <a:t> </a:t>
            </a:r>
          </a:p>
          <a:p>
            <a:pPr algn="just"/>
            <a:r>
              <a:rPr lang="en-US" sz="3200" dirty="0">
                <a:latin typeface="+mn-lt"/>
                <a:cs typeface="Arial"/>
              </a:rPr>
              <a:t> </a:t>
            </a:r>
          </a:p>
          <a:p>
            <a:pPr algn="just"/>
            <a:r>
              <a:rPr lang="en-US" sz="3200" dirty="0">
                <a:latin typeface="+mn-lt"/>
                <a:cs typeface="Arial"/>
              </a:rPr>
              <a:t> </a:t>
            </a:r>
          </a:p>
          <a:p>
            <a:pPr algn="just"/>
            <a:r>
              <a:rPr lang="en-US" sz="3200" dirty="0">
                <a:latin typeface="+mn-lt"/>
                <a:cs typeface="Arial"/>
              </a:rPr>
              <a:t> </a:t>
            </a:r>
          </a:p>
          <a:p>
            <a:pPr algn="just"/>
            <a:r>
              <a:rPr lang="en-US" sz="3200" dirty="0">
                <a:latin typeface="+mn-lt"/>
                <a:cs typeface="Arial"/>
              </a:rPr>
              <a:t> </a:t>
            </a:r>
          </a:p>
          <a:p>
            <a:pPr algn="just"/>
            <a:r>
              <a:rPr lang="en-US" sz="3200" dirty="0">
                <a:latin typeface="+mn-lt"/>
                <a:cs typeface="Arial"/>
              </a:rPr>
              <a:t> </a:t>
            </a:r>
          </a:p>
          <a:p>
            <a:pPr algn="just"/>
            <a:r>
              <a:rPr lang="en-US" sz="3200" dirty="0">
                <a:latin typeface="+mn-lt"/>
                <a:cs typeface="Arial"/>
              </a:rPr>
              <a:t> </a:t>
            </a:r>
          </a:p>
          <a:p>
            <a:pPr marL="457214" indent="-457214" algn="just">
              <a:buFont typeface="Arial" panose="020B0604020202020204" pitchFamily="34" charset="0"/>
              <a:buChar char="•"/>
            </a:pPr>
            <a:endParaRPr lang="en-US" sz="3200" dirty="0">
              <a:latin typeface="+mn-lt"/>
              <a:cs typeface="Arial"/>
            </a:endParaRPr>
          </a:p>
        </p:txBody>
      </p:sp>
      <p:sp>
        <p:nvSpPr>
          <p:cNvPr id="29" name="Subtitle 2"/>
          <p:cNvSpPr>
            <a:spLocks/>
          </p:cNvSpPr>
          <p:nvPr/>
        </p:nvSpPr>
        <p:spPr bwMode="auto">
          <a:xfrm>
            <a:off x="21927963" y="30861946"/>
            <a:ext cx="10244336" cy="931921"/>
          </a:xfrm>
          <a:prstGeom prst="rect">
            <a:avLst/>
          </a:prstGeom>
          <a:solidFill>
            <a:schemeClr val="tx1"/>
          </a:solidFill>
          <a:ln w="9525">
            <a:solidFill>
              <a:schemeClr val="tx1"/>
            </a:solidFill>
            <a:miter lim="800000"/>
            <a:headEnd/>
            <a:tailEnd/>
          </a:ln>
        </p:spPr>
        <p:txBody>
          <a:bodyPr anchor="ctr"/>
          <a:lstStyle/>
          <a:p>
            <a:pPr algn="ctr" defTabSz="3290991">
              <a:lnSpc>
                <a:spcPct val="90000"/>
              </a:lnSpc>
              <a:spcBef>
                <a:spcPts val="3600"/>
              </a:spcBef>
            </a:pPr>
            <a:r>
              <a:rPr lang="en-US" sz="6000" dirty="0" smtClean="0">
                <a:solidFill>
                  <a:srgbClr val="FF0000"/>
                </a:solidFill>
                <a:effectLst>
                  <a:outerShdw blurRad="38100" dist="38100" dir="2700000" algn="tl">
                    <a:srgbClr val="FFFFFF"/>
                  </a:outerShdw>
                </a:effectLst>
                <a:latin typeface="Calibri" pitchFamily="34" charset="0"/>
              </a:rPr>
              <a:t>CONCLUSION</a:t>
            </a:r>
            <a:endParaRPr lang="en-US" sz="6000" dirty="0">
              <a:solidFill>
                <a:srgbClr val="FF0000"/>
              </a:solidFill>
              <a:effectLst>
                <a:outerShdw blurRad="38100" dist="38100" dir="2700000" algn="tl">
                  <a:srgbClr val="FFFFFF"/>
                </a:outerShdw>
              </a:effectLst>
              <a:latin typeface="Calibri" pitchFamily="34" charset="0"/>
            </a:endParaRPr>
          </a:p>
        </p:txBody>
      </p:sp>
      <p:sp>
        <p:nvSpPr>
          <p:cNvPr id="30" name="Subtitle 2"/>
          <p:cNvSpPr txBox="1">
            <a:spLocks/>
          </p:cNvSpPr>
          <p:nvPr/>
        </p:nvSpPr>
        <p:spPr>
          <a:xfrm>
            <a:off x="21927962" y="31836692"/>
            <a:ext cx="10286669" cy="6813863"/>
          </a:xfrm>
          <a:prstGeom prst="rect">
            <a:avLst/>
          </a:prstGeom>
          <a:solidFill>
            <a:schemeClr val="bg1"/>
          </a:solidFill>
          <a:ln w="9525">
            <a:solidFill>
              <a:schemeClr val="tx1"/>
            </a:solidFill>
            <a:miter lim="800000"/>
            <a:headEnd/>
            <a:tailEnd/>
          </a:ln>
        </p:spPr>
        <p:txBody>
          <a:bodyPr lIns="182880" tIns="91440" rIns="182880" bIns="91440" anchor="ctr"/>
          <a:lstStyle>
            <a:defPPr>
              <a:defRPr lang="en-US"/>
            </a:defPPr>
            <a:lvl1pPr marL="487363" indent="-487363" algn="ctr" defTabSz="3290888">
              <a:lnSpc>
                <a:spcPct val="90000"/>
              </a:lnSpc>
              <a:spcBef>
                <a:spcPts val="3600"/>
              </a:spcBef>
              <a:buFont typeface="Arial" charset="0"/>
              <a:buNone/>
              <a:defRPr sz="6000">
                <a:latin typeface="Calibri" pitchFamily="34" charset="0"/>
              </a:defRPr>
            </a:lvl1pPr>
          </a:lstStyle>
          <a:p>
            <a:pPr algn="just"/>
            <a:endParaRPr lang="en-US" sz="3200" dirty="0" smtClean="0"/>
          </a:p>
          <a:p>
            <a:pPr algn="just"/>
            <a:endParaRPr lang="en-US" sz="3200" dirty="0" smtClean="0"/>
          </a:p>
          <a:p>
            <a:pPr algn="just"/>
            <a:r>
              <a:rPr lang="en-US" sz="3200" dirty="0" smtClean="0">
                <a:latin typeface="+mn-lt"/>
              </a:rPr>
              <a:t>	Acute </a:t>
            </a:r>
            <a:r>
              <a:rPr lang="en-US" sz="3200" dirty="0">
                <a:latin typeface="+mn-lt"/>
              </a:rPr>
              <a:t>myeloid leukemia alone has a dismal rate of recovery, with only 26.8% of patients surviving more than 5 years after diagnosis (National Cancer Institute, 2012). Comorbidities with conditions like cardiac disease complicate treatment and are likely to make the patient’s chance of survival even lower.  More research is needed to determine the possible links between AML and cardiac disease in order to better care for patients like the one in this case study. Despite the high morbidity and mortality rates new treatments for AML are continually being developed, especially treatments for patients with preexisting health conditions since treating these patients is most </a:t>
            </a:r>
            <a:r>
              <a:rPr lang="en-US" sz="3200" dirty="0" smtClean="0">
                <a:latin typeface="+mn-lt"/>
              </a:rPr>
              <a:t>difficult</a:t>
            </a:r>
          </a:p>
          <a:p>
            <a:pPr algn="just"/>
            <a:r>
              <a:rPr lang="en-US" sz="3200" dirty="0" smtClean="0"/>
              <a:t>.</a:t>
            </a:r>
            <a:endParaRPr lang="en-US" sz="3200" dirty="0"/>
          </a:p>
          <a:p>
            <a:pPr algn="just"/>
            <a:endParaRPr lang="en-US" sz="3200" dirty="0"/>
          </a:p>
        </p:txBody>
      </p:sp>
      <p:sp>
        <p:nvSpPr>
          <p:cNvPr id="31" name="Subtitle 2"/>
          <p:cNvSpPr>
            <a:spLocks/>
          </p:cNvSpPr>
          <p:nvPr/>
        </p:nvSpPr>
        <p:spPr bwMode="auto">
          <a:xfrm>
            <a:off x="21885630" y="38781184"/>
            <a:ext cx="10329001" cy="1014067"/>
          </a:xfrm>
          <a:prstGeom prst="rect">
            <a:avLst/>
          </a:prstGeom>
          <a:solidFill>
            <a:schemeClr val="tx1"/>
          </a:solidFill>
          <a:ln w="9525">
            <a:solidFill>
              <a:schemeClr val="tx1"/>
            </a:solidFill>
            <a:miter lim="800000"/>
            <a:headEnd/>
            <a:tailEnd/>
          </a:ln>
        </p:spPr>
        <p:txBody>
          <a:bodyPr anchor="ctr"/>
          <a:lstStyle/>
          <a:p>
            <a:pPr algn="ctr" defTabSz="3290991">
              <a:lnSpc>
                <a:spcPct val="90000"/>
              </a:lnSpc>
              <a:spcBef>
                <a:spcPts val="3600"/>
              </a:spcBef>
            </a:pPr>
            <a:r>
              <a:rPr lang="en-US" sz="6000" dirty="0">
                <a:solidFill>
                  <a:srgbClr val="FF0000"/>
                </a:solidFill>
                <a:effectLst>
                  <a:outerShdw blurRad="38100" dist="38100" dir="2700000" algn="tl">
                    <a:srgbClr val="FFFFFF"/>
                  </a:outerShdw>
                </a:effectLst>
                <a:latin typeface="Calibri" pitchFamily="34" charset="0"/>
              </a:rPr>
              <a:t>REFERENCES</a:t>
            </a:r>
          </a:p>
        </p:txBody>
      </p:sp>
      <p:pic>
        <p:nvPicPr>
          <p:cNvPr id="33" name="Picture 3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73241" y="1042191"/>
            <a:ext cx="3791712" cy="2435352"/>
          </a:xfrm>
          <a:prstGeom prst="rect">
            <a:avLst/>
          </a:prstGeom>
        </p:spPr>
      </p:pic>
      <p:pic>
        <p:nvPicPr>
          <p:cNvPr id="32" name="Picture 5" descr="M4-634-002a"/>
          <p:cNvPicPr>
            <a:picLocks noChangeAspect="1" noChangeArrowheads="1"/>
          </p:cNvPicPr>
          <p:nvPr>
            <p:custDataLst>
              <p:tags r:id="rId1"/>
            </p:custDataLst>
          </p:nvPr>
        </p:nvPicPr>
        <p:blipFill>
          <a:blip r:embed="rId6">
            <a:extLst>
              <a:ext uri="{28A0092B-C50C-407E-A947-70E740481C1C}">
                <a14:useLocalDpi xmlns:a14="http://schemas.microsoft.com/office/drawing/2010/main" val="0"/>
              </a:ext>
            </a:extLst>
          </a:blip>
          <a:srcRect/>
          <a:stretch>
            <a:fillRect/>
          </a:stretch>
        </p:blipFill>
        <p:spPr bwMode="auto">
          <a:xfrm>
            <a:off x="11926588" y="17017205"/>
            <a:ext cx="4198938" cy="4800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4" name="Picture 4" descr="M4-228-003a"/>
          <p:cNvPicPr>
            <a:picLocks noChangeAspect="1" noChangeArrowheads="1"/>
          </p:cNvPicPr>
          <p:nvPr>
            <p:custDataLst>
              <p:tags r:id="rId2"/>
            </p:custDataLst>
          </p:nvPr>
        </p:nvPicPr>
        <p:blipFill>
          <a:blip r:embed="rId7">
            <a:extLst>
              <a:ext uri="{28A0092B-C50C-407E-A947-70E740481C1C}">
                <a14:useLocalDpi xmlns:a14="http://schemas.microsoft.com/office/drawing/2010/main" val="0"/>
              </a:ext>
            </a:extLst>
          </a:blip>
          <a:srcRect/>
          <a:stretch>
            <a:fillRect/>
          </a:stretch>
        </p:blipFill>
        <p:spPr bwMode="auto">
          <a:xfrm>
            <a:off x="16487379" y="17012206"/>
            <a:ext cx="4041775" cy="4800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TextBox 5"/>
          <p:cNvSpPr txBox="1"/>
          <p:nvPr/>
        </p:nvSpPr>
        <p:spPr>
          <a:xfrm>
            <a:off x="11398497" y="6992876"/>
            <a:ext cx="9756775" cy="8463856"/>
          </a:xfrm>
          <a:prstGeom prst="rect">
            <a:avLst/>
          </a:prstGeom>
          <a:solidFill>
            <a:schemeClr val="bg1"/>
          </a:solidFill>
        </p:spPr>
        <p:txBody>
          <a:bodyPr wrap="square" rtlCol="0">
            <a:spAutoFit/>
          </a:bodyPr>
          <a:lstStyle/>
          <a:p>
            <a:pPr algn="just"/>
            <a:endParaRPr lang="en-US" sz="3200" dirty="0" smtClean="0">
              <a:latin typeface="+mn-lt"/>
            </a:endParaRPr>
          </a:p>
          <a:p>
            <a:pPr algn="just"/>
            <a:r>
              <a:rPr lang="en-US" sz="3200" dirty="0" smtClean="0">
                <a:latin typeface="+mn-lt"/>
              </a:rPr>
              <a:t>A </a:t>
            </a:r>
            <a:r>
              <a:rPr lang="en-US" sz="3200" dirty="0">
                <a:latin typeface="+mn-lt"/>
              </a:rPr>
              <a:t>67-year-old female presented </a:t>
            </a:r>
            <a:r>
              <a:rPr lang="en-US" sz="3200" dirty="0" smtClean="0">
                <a:latin typeface="+mn-lt"/>
              </a:rPr>
              <a:t>for an </a:t>
            </a:r>
            <a:r>
              <a:rPr lang="en-US" sz="3200" dirty="0" err="1" smtClean="0">
                <a:latin typeface="+mn-lt"/>
              </a:rPr>
              <a:t>antiogram</a:t>
            </a:r>
            <a:r>
              <a:rPr lang="en-US" sz="3200" dirty="0" smtClean="0">
                <a:latin typeface="+mn-lt"/>
              </a:rPr>
              <a:t> with </a:t>
            </a:r>
            <a:r>
              <a:rPr lang="en-US" sz="3200" dirty="0">
                <a:latin typeface="+mn-lt"/>
              </a:rPr>
              <a:t>an abnormal complete blood count (CBC</a:t>
            </a:r>
            <a:r>
              <a:rPr lang="en-US" sz="3200" dirty="0" smtClean="0">
                <a:latin typeface="+mn-lt"/>
              </a:rPr>
              <a:t>). </a:t>
            </a:r>
            <a:r>
              <a:rPr lang="en-US" sz="3200" dirty="0">
                <a:latin typeface="+mn-lt"/>
              </a:rPr>
              <a:t>W</a:t>
            </a:r>
            <a:r>
              <a:rPr lang="en-US" sz="3200" dirty="0" smtClean="0">
                <a:latin typeface="+mn-lt"/>
              </a:rPr>
              <a:t>hite </a:t>
            </a:r>
            <a:r>
              <a:rPr lang="en-US" sz="3200" dirty="0">
                <a:latin typeface="+mn-lt"/>
              </a:rPr>
              <a:t>blood cell (WBC) differential showed 17% blasts which </a:t>
            </a:r>
            <a:r>
              <a:rPr lang="en-US" sz="3200" dirty="0" smtClean="0">
                <a:latin typeface="+mn-lt"/>
              </a:rPr>
              <a:t>initiated performing a bone </a:t>
            </a:r>
            <a:r>
              <a:rPr lang="en-US" sz="3200" dirty="0">
                <a:latin typeface="+mn-lt"/>
              </a:rPr>
              <a:t>marrow </a:t>
            </a:r>
            <a:r>
              <a:rPr lang="en-US" sz="3200" dirty="0" smtClean="0">
                <a:latin typeface="+mn-lt"/>
              </a:rPr>
              <a:t>biopsy. </a:t>
            </a:r>
            <a:r>
              <a:rPr lang="en-US" sz="3200" dirty="0">
                <a:latin typeface="+mn-lt"/>
              </a:rPr>
              <a:t>The bone marrow aspirate smear showed an increased number of blasts and the bone marrow core biopsy showed 90% cellularity where normal precursors were replaced by blasts. Flow cytometry and chromosome analysis results were consistent with Acute </a:t>
            </a:r>
            <a:r>
              <a:rPr lang="en-US" sz="3200" dirty="0" err="1">
                <a:latin typeface="+mn-lt"/>
              </a:rPr>
              <a:t>Myelomonocytic</a:t>
            </a:r>
            <a:r>
              <a:rPr lang="en-US" sz="3200" dirty="0">
                <a:latin typeface="+mn-lt"/>
              </a:rPr>
              <a:t> Leukemia (AMML). </a:t>
            </a:r>
            <a:r>
              <a:rPr lang="en-US" sz="3200" dirty="0" smtClean="0">
                <a:latin typeface="+mn-lt"/>
              </a:rPr>
              <a:t>FLAG </a:t>
            </a:r>
            <a:r>
              <a:rPr lang="en-US" sz="3200" dirty="0">
                <a:latin typeface="+mn-lt"/>
              </a:rPr>
              <a:t>chemotherapy </a:t>
            </a:r>
            <a:r>
              <a:rPr lang="en-US" sz="3200" dirty="0" smtClean="0">
                <a:latin typeface="+mn-lt"/>
              </a:rPr>
              <a:t>was initiated until </a:t>
            </a:r>
            <a:r>
              <a:rPr lang="en-US" sz="3200" dirty="0">
                <a:latin typeface="+mn-lt"/>
              </a:rPr>
              <a:t>a goal of 0.9-1.0x10^9/L absolute neutrophil count is achieved, at which time a catheter will be placed to </a:t>
            </a:r>
            <a:r>
              <a:rPr lang="en-US" sz="3200" dirty="0" smtClean="0">
                <a:latin typeface="+mn-lt"/>
              </a:rPr>
              <a:t>address cardiac </a:t>
            </a:r>
            <a:r>
              <a:rPr lang="en-US" sz="3200" dirty="0">
                <a:latin typeface="+mn-lt"/>
              </a:rPr>
              <a:t>comorbidities. Cardiac disease and AML comorbidities </a:t>
            </a:r>
            <a:r>
              <a:rPr lang="en-US" sz="3200" dirty="0" smtClean="0">
                <a:latin typeface="+mn-lt"/>
              </a:rPr>
              <a:t>are commonly encountered in </a:t>
            </a:r>
            <a:r>
              <a:rPr lang="en-US" sz="3200" dirty="0">
                <a:latin typeface="+mn-lt"/>
              </a:rPr>
              <a:t>oncology patients. </a:t>
            </a:r>
            <a:r>
              <a:rPr lang="en-US" sz="3200" dirty="0" smtClean="0">
                <a:latin typeface="+mn-lt"/>
              </a:rPr>
              <a:t>Treatment plans must account for possible cardiac </a:t>
            </a:r>
            <a:r>
              <a:rPr lang="en-US" sz="3200" dirty="0">
                <a:latin typeface="+mn-lt"/>
              </a:rPr>
              <a:t>complications. </a:t>
            </a:r>
            <a:endParaRPr lang="en-US" sz="3200" dirty="0" smtClean="0">
              <a:latin typeface="+mn-lt"/>
            </a:endParaRPr>
          </a:p>
          <a:p>
            <a:pPr algn="just"/>
            <a:endParaRPr lang="en-US" sz="3200" dirty="0" smtClean="0">
              <a:latin typeface="+mn-lt"/>
            </a:endParaRPr>
          </a:p>
        </p:txBody>
      </p:sp>
      <p:sp>
        <p:nvSpPr>
          <p:cNvPr id="8" name="TextBox 7"/>
          <p:cNvSpPr txBox="1"/>
          <p:nvPr/>
        </p:nvSpPr>
        <p:spPr>
          <a:xfrm>
            <a:off x="21790323" y="39739127"/>
            <a:ext cx="10657975" cy="3970318"/>
          </a:xfrm>
          <a:prstGeom prst="rect">
            <a:avLst/>
          </a:prstGeom>
          <a:solidFill>
            <a:schemeClr val="bg1"/>
          </a:solidFill>
        </p:spPr>
        <p:txBody>
          <a:bodyPr wrap="square" rtlCol="0">
            <a:spAutoFit/>
          </a:bodyPr>
          <a:lstStyle/>
          <a:p>
            <a:r>
              <a:rPr lang="en-US" sz="1800" dirty="0" err="1"/>
              <a:t>Anderlini</a:t>
            </a:r>
            <a:r>
              <a:rPr lang="en-US" sz="1800" dirty="0"/>
              <a:t>, P., Wong, F. C., </a:t>
            </a:r>
            <a:r>
              <a:rPr lang="en-US" sz="1800" dirty="0" err="1"/>
              <a:t>Katarjian</a:t>
            </a:r>
            <a:r>
              <a:rPr lang="en-US" sz="1800" dirty="0"/>
              <a:t>, H. M., Benjamin, R. S., </a:t>
            </a:r>
            <a:r>
              <a:rPr lang="en-US" sz="1800" dirty="0" err="1"/>
              <a:t>Andreef</a:t>
            </a:r>
            <a:r>
              <a:rPr lang="en-US" sz="1800" dirty="0"/>
              <a:t>, M., </a:t>
            </a:r>
            <a:r>
              <a:rPr lang="en-US" sz="1800" dirty="0" err="1"/>
              <a:t>Kornblau</a:t>
            </a:r>
            <a:r>
              <a:rPr lang="en-US" sz="1800" dirty="0"/>
              <a:t>, S. M</a:t>
            </a:r>
            <a:r>
              <a:rPr lang="en-US" sz="1800" dirty="0" smtClean="0"/>
              <a:t>., </a:t>
            </a:r>
            <a:r>
              <a:rPr lang="en-US" sz="1800" dirty="0" err="1" smtClean="0"/>
              <a:t>Estey</a:t>
            </a:r>
            <a:r>
              <a:rPr lang="en-US" sz="1800" dirty="0"/>
              <a:t>, E. (1995). </a:t>
            </a:r>
            <a:r>
              <a:rPr lang="en-US" sz="1800" dirty="0" err="1"/>
              <a:t>Idarubicin</a:t>
            </a:r>
            <a:r>
              <a:rPr lang="en-US" sz="1800" dirty="0"/>
              <a:t> cardiotoxicity: a retrospective study in acute </a:t>
            </a:r>
            <a:r>
              <a:rPr lang="en-US" sz="1800" dirty="0" smtClean="0"/>
              <a:t>myeloid leukemia </a:t>
            </a:r>
            <a:r>
              <a:rPr lang="en-US" sz="1800" dirty="0"/>
              <a:t>and myelodysplasia. </a:t>
            </a:r>
            <a:r>
              <a:rPr lang="en-US" sz="1800" i="1" dirty="0"/>
              <a:t>Journal of Clinical Oncology ,13</a:t>
            </a:r>
            <a:r>
              <a:rPr lang="en-US" sz="1800" dirty="0"/>
              <a:t>(11), </a:t>
            </a:r>
            <a:r>
              <a:rPr lang="en-US" sz="1800" dirty="0" smtClean="0"/>
              <a:t>2827-2834. </a:t>
            </a:r>
          </a:p>
          <a:p>
            <a:r>
              <a:rPr lang="en-US" sz="1800" dirty="0"/>
              <a:t/>
            </a:r>
            <a:br>
              <a:rPr lang="en-US" sz="1800" dirty="0"/>
            </a:br>
            <a:r>
              <a:rPr lang="en-US" sz="1800" dirty="0"/>
              <a:t>Ku, G. H., White, R. H., Chew, H. K., Harvey, D. J., Zhou, H., &amp; </a:t>
            </a:r>
            <a:r>
              <a:rPr lang="en-US" sz="1800" dirty="0" err="1"/>
              <a:t>Wun</a:t>
            </a:r>
            <a:r>
              <a:rPr lang="en-US" sz="1800" dirty="0"/>
              <a:t>, T. (2008). </a:t>
            </a:r>
            <a:r>
              <a:rPr lang="en-US" sz="1800" dirty="0" smtClean="0"/>
              <a:t>Venous thromboembolism </a:t>
            </a:r>
            <a:r>
              <a:rPr lang="en-US" sz="1800" dirty="0"/>
              <a:t>in patients with acute leukemia: incidence, risk factors, and effect </a:t>
            </a:r>
            <a:r>
              <a:rPr lang="en-US" sz="1800" dirty="0" smtClean="0"/>
              <a:t>on survival</a:t>
            </a:r>
            <a:r>
              <a:rPr lang="en-US" sz="1800" dirty="0"/>
              <a:t>. </a:t>
            </a:r>
            <a:r>
              <a:rPr lang="en-US" sz="1800" i="1" dirty="0"/>
              <a:t>Blood Journal,113</a:t>
            </a:r>
            <a:r>
              <a:rPr lang="en-US" sz="1800" dirty="0"/>
              <a:t>(17), </a:t>
            </a:r>
            <a:r>
              <a:rPr lang="en-US" sz="1800" dirty="0" smtClean="0"/>
              <a:t>3911-3917.</a:t>
            </a:r>
          </a:p>
          <a:p>
            <a:endParaRPr lang="en-US" sz="1800" dirty="0"/>
          </a:p>
          <a:p>
            <a:r>
              <a:rPr lang="en-US" sz="1800" dirty="0" err="1" smtClean="0"/>
              <a:t>Pastore</a:t>
            </a:r>
            <a:r>
              <a:rPr lang="en-US" sz="1800" dirty="0"/>
              <a:t>, D. et. al. (2003) FLAG-IDA in the treatment of refractory/relapsed acute myeloid</a:t>
            </a:r>
            <a:endParaRPr lang="en-US" sz="1800" b="1" dirty="0"/>
          </a:p>
          <a:p>
            <a:r>
              <a:rPr lang="en-US" sz="1800" dirty="0"/>
              <a:t>leukemia: single-center experience. </a:t>
            </a:r>
            <a:endParaRPr lang="en-US" sz="1800" dirty="0" smtClean="0"/>
          </a:p>
          <a:p>
            <a:r>
              <a:rPr lang="en-US" sz="1800" dirty="0"/>
              <a:t/>
            </a:r>
            <a:br>
              <a:rPr lang="en-US" sz="1800" dirty="0"/>
            </a:br>
            <a:r>
              <a:rPr lang="en-US" sz="1800" dirty="0" err="1"/>
              <a:t>Schaich</a:t>
            </a:r>
            <a:r>
              <a:rPr lang="en-US" sz="1800" dirty="0"/>
              <a:t>, M., Et. al. (2007). Prognosis Of Acute Myeloid Leukemia Patients Up To 60 Years </a:t>
            </a:r>
            <a:r>
              <a:rPr lang="en-US" sz="1800" dirty="0" smtClean="0"/>
              <a:t>Of Age </a:t>
            </a:r>
            <a:r>
              <a:rPr lang="en-US" sz="1800" dirty="0"/>
              <a:t>Exhibiting Trisomy 8 Within A Non-Complex Karyotype: Individual </a:t>
            </a:r>
            <a:r>
              <a:rPr lang="en-US" sz="1800" dirty="0" smtClean="0"/>
              <a:t>Patient Data-Based </a:t>
            </a:r>
            <a:r>
              <a:rPr lang="en-US" sz="1800" dirty="0"/>
              <a:t>Meta-Analysis Of The German Acute Myeloid Leukemia </a:t>
            </a:r>
            <a:r>
              <a:rPr lang="en-US" sz="1800" dirty="0" smtClean="0"/>
              <a:t>Intergroup. </a:t>
            </a:r>
            <a:r>
              <a:rPr lang="en-US" sz="1800" i="1" dirty="0" err="1" smtClean="0"/>
              <a:t>Hematologica</a:t>
            </a:r>
            <a:r>
              <a:rPr lang="en-US" sz="1800" i="1" dirty="0"/>
              <a:t>,</a:t>
            </a:r>
            <a:r>
              <a:rPr lang="en-US" sz="1800" dirty="0"/>
              <a:t> (92), 763-770. </a:t>
            </a: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labinegh\AppData\Local\Temp\articulate\presenter\imgtemp\fJKuvTEA_files\slide0001_image001.jpg"/>
</p:tagLst>
</file>

<file path=ppt/tags/tag2.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labinegh\AppData\Local\Temp\articulate\presenter\imgtemp\nbKBIqfA_files\slide0001_image001.jpg"/>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4084</TotalTime>
  <Words>448</Words>
  <Application>Microsoft Macintosh PowerPoint</Application>
  <PresentationFormat>Custom</PresentationFormat>
  <Paragraphs>87</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Calibri</vt:lpstr>
      <vt:lpstr>Calibri Light</vt:lpstr>
      <vt:lpstr>Arial</vt:lpstr>
      <vt:lpstr>Office Theme</vt:lpstr>
      <vt:lpstr>Acute Myelomonocytic Leukemia and Its Clinical Presentation: A Case Study Megan Kilpatrick, Morgan Schmitmeyer, Kati Woodward, Erin Rumpke MS, MLS College of Allied Health Sciences, Department of Medical Laboratory Science</vt:lpstr>
    </vt:vector>
  </TitlesOfParts>
  <Company/>
  <LinksUpToDate>false</LinksUpToDate>
  <SharedDoc>false</SharedDoc>
  <HyperlinksChanged>false</HyperlinksChanged>
  <AppVersion>15.0031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Kati Woodward</cp:lastModifiedBy>
  <cp:revision>47</cp:revision>
  <cp:lastPrinted>2017-04-10T15:12:46Z</cp:lastPrinted>
  <dcterms:created xsi:type="dcterms:W3CDTF">2015-02-24T04:26:09Z</dcterms:created>
  <dcterms:modified xsi:type="dcterms:W3CDTF">2017-04-24T13:16:57Z</dcterms:modified>
</cp:coreProperties>
</file>