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7432000" cy="40233600"/>
  <p:notesSz cx="7004050" cy="929005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672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60" autoAdjust="0"/>
    <p:restoredTop sz="94676" autoAdjust="0"/>
  </p:normalViewPr>
  <p:slideViewPr>
    <p:cSldViewPr>
      <p:cViewPr>
        <p:scale>
          <a:sx n="30" d="100"/>
          <a:sy n="30" d="100"/>
        </p:scale>
        <p:origin x="2456" y="-2568"/>
      </p:cViewPr>
      <p:guideLst>
        <p:guide orient="horz" pos="12672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163" y="0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E0C0E-1430-6740-BF25-03584F82EF7A}" type="datetimeFigureOut">
              <a:rPr lang="en-US" smtClean="0"/>
              <a:t>5/11/17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33638" y="1162050"/>
            <a:ext cx="2136775" cy="3135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70400"/>
            <a:ext cx="5603875" cy="36591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4913"/>
            <a:ext cx="30353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163" y="8824913"/>
            <a:ext cx="30353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0F884-D849-2148-838E-8BAAB90A1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85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0F884-D849-2148-838E-8BAAB90A10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62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26700480" y="0"/>
            <a:ext cx="731520" cy="40233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731520" cy="40233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27432000" cy="45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35661600"/>
            <a:ext cx="27432000" cy="457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nstructions"/>
          <p:cNvSpPr/>
          <p:nvPr userDrawn="1"/>
        </p:nvSpPr>
        <p:spPr>
          <a:xfrm>
            <a:off x="-13716000" y="0"/>
            <a:ext cx="12801600" cy="40233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228600" rIns="228600" bIns="228600" rtlCol="0" anchor="t"/>
          <a:lstStyle>
            <a:defPPr>
              <a:defRPr lang="en-US"/>
            </a:defPPr>
            <a:lvl1pPr marL="0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843430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686861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530291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37372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21715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1060582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904013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4747443" algn="l" defTabSz="3686861" rtl="0" eaLnBrk="1" latinLnBrk="0" hangingPunct="1">
              <a:defRPr sz="725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spcAft>
                <a:spcPts val="2400"/>
              </a:spcAft>
            </a:pPr>
            <a:r>
              <a:rPr lang="en-US" sz="880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Poster Print Size:</a:t>
            </a:r>
            <a:endParaRPr sz="8800">
              <a:solidFill>
                <a:srgbClr val="7F7F7F"/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2400"/>
              </a:spcAft>
            </a:pPr>
            <a:r>
              <a:rPr lang="en-US" sz="600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This poster template is 44” high by 30” wide but can be used to print any size poster with a similar aspect ratio.</a:t>
            </a:r>
          </a:p>
          <a:p>
            <a:pPr lvl="0">
              <a:spcBef>
                <a:spcPts val="0"/>
              </a:spcBef>
              <a:spcAft>
                <a:spcPts val="2400"/>
              </a:spcAft>
            </a:pPr>
            <a:r>
              <a:rPr lang="en-US" sz="880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Placeholders</a:t>
            </a:r>
            <a:r>
              <a:rPr sz="880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:</a:t>
            </a:r>
          </a:p>
          <a:p>
            <a:pPr lvl="0">
              <a:spcBef>
                <a:spcPts val="0"/>
              </a:spcBef>
              <a:spcAft>
                <a:spcPts val="2400"/>
              </a:spcAft>
            </a:pPr>
            <a:r>
              <a:rPr sz="600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The </a:t>
            </a:r>
            <a:r>
              <a:rPr lang="en-US" sz="600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various elements included</a:t>
            </a:r>
            <a:r>
              <a:rPr sz="600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in this </a:t>
            </a:r>
            <a:r>
              <a:rPr lang="en-US" sz="600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poster are ones</a:t>
            </a:r>
            <a:r>
              <a:rPr lang="en-US" sz="6000" baseline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we often see in medical, research, and scientific posters.</a:t>
            </a:r>
            <a:r>
              <a:rPr sz="600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en-US" sz="600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Feel</a:t>
            </a:r>
            <a:r>
              <a:rPr lang="en-US" sz="6000" baseline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free to edit, move,  add, and delete items, or change the layout to suit your needs. Always check with your conference organizer for specific requirements.</a:t>
            </a:r>
          </a:p>
          <a:p>
            <a:pPr lvl="0">
              <a:spcBef>
                <a:spcPts val="0"/>
              </a:spcBef>
              <a:spcAft>
                <a:spcPts val="2400"/>
              </a:spcAft>
            </a:pPr>
            <a:r>
              <a:rPr lang="en-US" sz="880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Image</a:t>
            </a:r>
            <a:r>
              <a:rPr lang="en-US" sz="8800" baseline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Quality</a:t>
            </a:r>
            <a:r>
              <a:rPr lang="en-US" sz="880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:</a:t>
            </a:r>
          </a:p>
          <a:p>
            <a:pPr lvl="0">
              <a:spcBef>
                <a:spcPts val="0"/>
              </a:spcBef>
              <a:spcAft>
                <a:spcPts val="2400"/>
              </a:spcAft>
            </a:pPr>
            <a:r>
              <a:rPr lang="en-US" sz="600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You can place digital photos or logo art in your poster file by selecting the </a:t>
            </a:r>
            <a:r>
              <a:rPr lang="en-US" sz="6000" b="1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Insert, Picture</a:t>
            </a:r>
            <a:r>
              <a:rPr lang="en-US" sz="600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command, or by using standard copy &amp; paste. For best results, all graphic elements should be at least </a:t>
            </a:r>
            <a:r>
              <a:rPr lang="en-US" sz="6000" b="1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150-200 pixels per inch in their final printed size</a:t>
            </a:r>
            <a:r>
              <a:rPr lang="en-US" sz="600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. For instance, a 1600 x 1200 pixel</a:t>
            </a:r>
            <a:r>
              <a:rPr lang="en-US" sz="6000" baseline="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 photo will usually look fine up to </a:t>
            </a:r>
            <a:r>
              <a:rPr lang="en-US" sz="600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8“-10” wide on your printed poster.</a:t>
            </a:r>
          </a:p>
          <a:p>
            <a:pPr lvl="0">
              <a:spcBef>
                <a:spcPts val="0"/>
              </a:spcBef>
              <a:spcAft>
                <a:spcPts val="2400"/>
              </a:spcAft>
            </a:pPr>
            <a:r>
              <a:rPr lang="en-US" sz="600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To preview the print quality of images, select a magnification of 100% when previewing your poster. This will give you a good idea of what it will look like in print. If you are laying out a large poster and using half-scale dimensions, be sure to preview your graphics at 200% to see them at their final printed size.</a:t>
            </a:r>
          </a:p>
          <a:p>
            <a:pPr lvl="0">
              <a:spcBef>
                <a:spcPts val="0"/>
              </a:spcBef>
              <a:spcAft>
                <a:spcPts val="2400"/>
              </a:spcAft>
            </a:pPr>
            <a:r>
              <a:rPr lang="en-US" sz="600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Please note that graphics from websites (such as the logo on your hospital's or university's home page) will only be 72dpi and not suitable for printing.</a:t>
            </a:r>
          </a:p>
          <a:p>
            <a:pPr lvl="0" algn="ctr">
              <a:spcBef>
                <a:spcPts val="0"/>
              </a:spcBef>
              <a:spcAft>
                <a:spcPts val="2400"/>
              </a:spcAft>
            </a:pPr>
            <a:r>
              <a:rPr lang="en-US" sz="440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/>
            </a:r>
            <a:br>
              <a:rPr lang="en-US" sz="440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</a:br>
            <a:r>
              <a:rPr lang="en-US" sz="4400">
                <a:solidFill>
                  <a:srgbClr val="7F7F7F"/>
                </a:solidFill>
                <a:latin typeface="Calibri" pitchFamily="34" charset="0"/>
                <a:cs typeface="Calibri" panose="020F0502020204030204" pitchFamily="34" charset="0"/>
              </a:rPr>
              <a:t>[This sidebar area does not print.]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28346400" y="0"/>
            <a:ext cx="12801600" cy="40233600"/>
            <a:chOff x="33832800" y="0"/>
            <a:chExt cx="12801600" cy="43891200"/>
          </a:xfrm>
        </p:grpSpPr>
        <p:sp>
          <p:nvSpPr>
            <p:cNvPr id="21" name="Instructions"/>
            <p:cNvSpPr/>
            <p:nvPr userDrawn="1"/>
          </p:nvSpPr>
          <p:spPr>
            <a:xfrm>
              <a:off x="33832800" y="0"/>
              <a:ext cx="12801600" cy="43891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28600" tIns="228600" rIns="228600" bIns="228600" rtlCol="0" anchor="t"/>
            <a:lstStyle>
              <a:defPPr>
                <a:defRPr lang="en-US"/>
              </a:defPPr>
              <a:lvl1pPr marL="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84343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68686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553029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737372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921715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106058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290401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474744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0"/>
                </a:spcBef>
                <a:spcAft>
                  <a:spcPts val="1800"/>
                </a:spcAft>
              </a:pPr>
              <a:r>
                <a:rPr lang="en-US" sz="880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Change</a:t>
              </a:r>
              <a:r>
                <a:rPr lang="en-US" sz="8800" baseline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Color Theme</a:t>
              </a:r>
              <a:r>
                <a:rPr lang="en-US" sz="880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:</a:t>
              </a:r>
              <a:endParaRPr sz="880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800"/>
                </a:spcAft>
              </a:pPr>
              <a:r>
                <a:rPr lang="en-US" sz="600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This template is designed to use the built-in color themes in</a:t>
              </a:r>
              <a:r>
                <a:rPr lang="en-US" sz="6000" baseline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the newer versions of PowerPoint.</a:t>
              </a:r>
            </a:p>
            <a:p>
              <a:pPr lvl="0">
                <a:spcBef>
                  <a:spcPts val="0"/>
                </a:spcBef>
                <a:spcAft>
                  <a:spcPts val="1800"/>
                </a:spcAft>
              </a:pPr>
              <a:r>
                <a:rPr lang="en-US" sz="6000" baseline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To change the color theme, select the </a:t>
              </a:r>
              <a:r>
                <a:rPr lang="en-US" sz="6000" b="1" baseline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Design</a:t>
              </a:r>
              <a:r>
                <a:rPr lang="en-US" sz="6000" baseline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tab, then select the </a:t>
              </a:r>
              <a:r>
                <a:rPr lang="en-US" sz="6000" b="1" baseline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Colors</a:t>
              </a:r>
              <a:r>
                <a:rPr lang="en-US" sz="6000" baseline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drop-down list.</a:t>
              </a:r>
            </a:p>
            <a:p>
              <a:pPr lvl="0">
                <a:spcBef>
                  <a:spcPts val="0"/>
                </a:spcBef>
                <a:spcAft>
                  <a:spcPts val="1800"/>
                </a:spcAft>
              </a:pPr>
              <a:endParaRPr lang="en-US" sz="600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800"/>
                </a:spcAft>
              </a:pPr>
              <a:endParaRPr lang="en-US" sz="600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800"/>
                </a:spcAft>
              </a:pPr>
              <a:endParaRPr lang="en-US" sz="600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800"/>
                </a:spcAft>
              </a:pPr>
              <a:endParaRPr lang="en-US" sz="600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800"/>
                </a:spcAft>
              </a:pPr>
              <a:endParaRPr lang="en-US" sz="600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800"/>
                </a:spcAft>
              </a:pPr>
              <a:endParaRPr lang="en-US" sz="600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800"/>
                </a:spcAft>
              </a:pPr>
              <a:endParaRPr lang="en-US" sz="600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800"/>
                </a:spcAft>
              </a:pPr>
              <a:endParaRPr lang="en-US" sz="600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800"/>
                </a:spcAft>
              </a:pPr>
              <a:endParaRPr lang="en-US" sz="600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>
                <a:spcBef>
                  <a:spcPts val="0"/>
                </a:spcBef>
                <a:spcAft>
                  <a:spcPts val="1800"/>
                </a:spcAft>
              </a:pPr>
              <a:r>
                <a:rPr lang="en-US" sz="6000" baseline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The default color theme for this template is “Office”, so you can always return to that after trying some of the alternatives.</a:t>
              </a:r>
            </a:p>
            <a:p>
              <a:pPr lvl="0">
                <a:spcBef>
                  <a:spcPts val="0"/>
                </a:spcBef>
                <a:spcAft>
                  <a:spcPts val="1800"/>
                </a:spcAft>
              </a:pPr>
              <a:r>
                <a:rPr lang="en-US" sz="880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Printing Your Poster:</a:t>
              </a:r>
            </a:p>
            <a:p>
              <a:pPr lvl="0">
                <a:spcBef>
                  <a:spcPts val="0"/>
                </a:spcBef>
                <a:spcAft>
                  <a:spcPts val="1800"/>
                </a:spcAft>
              </a:pPr>
              <a:r>
                <a:rPr lang="en-US" sz="600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Once your poster file is ready, visit</a:t>
              </a:r>
              <a:r>
                <a:rPr lang="en-US" sz="6000" baseline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</a:t>
              </a:r>
              <a:r>
                <a:rPr lang="en-US" sz="6000" b="1" baseline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www.genigraphics.com</a:t>
              </a:r>
              <a:r>
                <a:rPr lang="en-US" sz="6000" baseline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 to order a high-quality, affordable poster print. Every order receives a free design review and we can deliver as fast as next business day within the US and Canada. </a:t>
              </a:r>
            </a:p>
            <a:p>
              <a:pPr lvl="0">
                <a:spcBef>
                  <a:spcPts val="0"/>
                </a:spcBef>
                <a:spcAft>
                  <a:spcPts val="1800"/>
                </a:spcAft>
              </a:pPr>
              <a:r>
                <a:rPr lang="en-US" sz="6000" baseline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Genigraphics® has been producing output from PowerPoint® longer than anyone in the industry; dating back to when we helped Microsoft® design the PowerPoint software. </a:t>
              </a:r>
            </a:p>
            <a:p>
              <a:pPr lvl="0">
                <a:spcBef>
                  <a:spcPts val="0"/>
                </a:spcBef>
                <a:spcAft>
                  <a:spcPts val="1800"/>
                </a:spcAft>
              </a:pPr>
              <a:endParaRPr lang="en-US" sz="600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 lvl="0" algn="ctr">
                <a:spcBef>
                  <a:spcPts val="0"/>
                </a:spcBef>
                <a:spcAft>
                  <a:spcPts val="1800"/>
                </a:spcAft>
              </a:pPr>
              <a:r>
                <a:rPr lang="en-US" sz="6000" baseline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US and Canada:  1-800-790-4001</a:t>
              </a:r>
              <a:br>
                <a:rPr lang="en-US" sz="6000" baseline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6000" baseline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Email: info@genigraphics.com</a:t>
              </a:r>
            </a:p>
            <a:p>
              <a:pPr lvl="0" algn="ctr">
                <a:spcBef>
                  <a:spcPts val="0"/>
                </a:spcBef>
                <a:spcAft>
                  <a:spcPts val="1800"/>
                </a:spcAft>
              </a:pPr>
              <a:r>
                <a:rPr lang="en-US" sz="440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/>
              </a:r>
              <a:br>
                <a:rPr lang="en-US" sz="440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</a:br>
              <a:r>
                <a:rPr lang="en-US" sz="440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Calibri" panose="020F0502020204030204" pitchFamily="34" charset="0"/>
                </a:rPr>
                <a:t>[This sidebar area does not print.]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81342" y="8977745"/>
              <a:ext cx="11904515" cy="10246927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0" y="39928800"/>
            <a:ext cx="5297435" cy="18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44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6BDF-9D0E-4E2B-85B8-D8F4790360C9}" type="datetimeFigureOut">
              <a:rPr lang="en-US" smtClean="0"/>
              <a:t>5/11/17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5EA-769C-4ECD-B48E-D6FCDC24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65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611210"/>
            <a:ext cx="24688800" cy="67056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9387844"/>
            <a:ext cx="24688800" cy="26552316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37290591"/>
            <a:ext cx="6400800" cy="2142067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D6BDF-9D0E-4E2B-85B8-D8F4790360C9}" type="datetimeFigureOut">
              <a:rPr lang="en-US" smtClean="0"/>
              <a:t>5/11/17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37290591"/>
            <a:ext cx="8686800" cy="2142067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37290591"/>
            <a:ext cx="6400800" cy="2142067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075EA-769C-4ECD-B48E-D6FCDC24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389120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38912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438912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438912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438912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4389120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jpg"/><Relationship Id="rId13" Type="http://schemas.openxmlformats.org/officeDocument/2006/relationships/image" Target="../media/image13.jpg"/><Relationship Id="rId14" Type="http://schemas.openxmlformats.org/officeDocument/2006/relationships/image" Target="../media/image14.jpg"/><Relationship Id="rId15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G"/><Relationship Id="rId7" Type="http://schemas.openxmlformats.org/officeDocument/2006/relationships/image" Target="../media/image7.JPG"/><Relationship Id="rId8" Type="http://schemas.openxmlformats.org/officeDocument/2006/relationships/image" Target="../media/image8.jpg"/><Relationship Id="rId9" Type="http://schemas.openxmlformats.org/officeDocument/2006/relationships/image" Target="../media/image9.emf"/><Relationship Id="rId10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14649287" y="13788995"/>
            <a:ext cx="2234370" cy="22364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11499246" y="15759799"/>
            <a:ext cx="4044144" cy="44126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 Box 122"/>
          <p:cNvSpPr txBox="1">
            <a:spLocks noChangeArrowheads="1"/>
          </p:cNvSpPr>
          <p:nvPr/>
        </p:nvSpPr>
        <p:spPr bwMode="auto">
          <a:xfrm>
            <a:off x="3881883" y="0"/>
            <a:ext cx="2027682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182880" rIns="91440" bIns="91440" anchor="ctr" anchorCtr="0">
            <a:norm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7200" b="1" dirty="0">
                <a:solidFill>
                  <a:schemeClr val="accent2"/>
                </a:solidFill>
              </a:rPr>
              <a:t>The Remarkable Journey of </a:t>
            </a:r>
            <a:r>
              <a:rPr lang="en-US" sz="7200" b="1" i="1" dirty="0">
                <a:solidFill>
                  <a:schemeClr val="accent2"/>
                </a:solidFill>
              </a:rPr>
              <a:t>Piper u</a:t>
            </a:r>
            <a:r>
              <a:rPr lang="en-US" sz="7200" b="1" i="1" dirty="0" smtClean="0">
                <a:solidFill>
                  <a:schemeClr val="accent2"/>
                </a:solidFill>
              </a:rPr>
              <a:t>mbellatum</a:t>
            </a:r>
            <a:endParaRPr lang="en-US" sz="7200" b="1" i="1" dirty="0">
              <a:solidFill>
                <a:schemeClr val="accent2"/>
              </a:solidFill>
            </a:endParaRPr>
          </a:p>
        </p:txBody>
      </p:sp>
      <p:sp>
        <p:nvSpPr>
          <p:cNvPr id="40" name="Text Box 123"/>
          <p:cNvSpPr txBox="1">
            <a:spLocks noChangeArrowheads="1"/>
          </p:cNvSpPr>
          <p:nvPr/>
        </p:nvSpPr>
        <p:spPr bwMode="auto">
          <a:xfrm>
            <a:off x="4572000" y="2416629"/>
            <a:ext cx="18288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91440" rIns="91440" bIns="91440" anchor="ctr" anchorCtr="0">
            <a:normAutofit fontScale="77500" lnSpcReduction="20000"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800" dirty="0">
                <a:solidFill>
                  <a:schemeClr val="bg1"/>
                </a:solidFill>
              </a:rPr>
              <a:t>Lindsey Miller</a:t>
            </a:r>
            <a:r>
              <a:rPr lang="en-US" sz="4800" baseline="30000" dirty="0">
                <a:solidFill>
                  <a:schemeClr val="bg1"/>
                </a:solidFill>
              </a:rPr>
              <a:t>1</a:t>
            </a:r>
            <a:r>
              <a:rPr lang="en-US" sz="4800" dirty="0">
                <a:solidFill>
                  <a:schemeClr val="bg1"/>
                </a:solidFill>
              </a:rPr>
              <a:t> &amp; Eric J. Tepe</a:t>
            </a:r>
            <a:r>
              <a:rPr lang="en-US" sz="4800" baseline="30000" dirty="0">
                <a:solidFill>
                  <a:schemeClr val="bg1"/>
                </a:solidFill>
              </a:rPr>
              <a:t>2</a:t>
            </a:r>
          </a:p>
          <a:p>
            <a:pPr algn="ctr" eaLnBrk="1" hangingPunct="1"/>
            <a:r>
              <a:rPr lang="en-US" sz="4800" dirty="0">
                <a:solidFill>
                  <a:schemeClr val="bg1"/>
                </a:solidFill>
              </a:rPr>
              <a:t>Department of Biological Sciences, University of Cincinnati, Cincinnati, OH 45202 </a:t>
            </a:r>
            <a:endParaRPr lang="en-US" sz="4800" baseline="300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4800" baseline="30000" dirty="0">
                <a:solidFill>
                  <a:schemeClr val="bg1"/>
                </a:solidFill>
              </a:rPr>
              <a:t>1</a:t>
            </a:r>
            <a:r>
              <a:rPr lang="en-US" sz="4800" dirty="0">
                <a:solidFill>
                  <a:schemeClr val="bg1"/>
                </a:solidFill>
              </a:rPr>
              <a:t>mille3ln@mail.uc.edu </a:t>
            </a:r>
            <a:r>
              <a:rPr lang="en-US" sz="4800" baseline="30000" dirty="0">
                <a:solidFill>
                  <a:schemeClr val="bg1"/>
                </a:solidFill>
              </a:rPr>
              <a:t>2</a:t>
            </a:r>
            <a:r>
              <a:rPr lang="en-US" sz="4800" dirty="0">
                <a:solidFill>
                  <a:schemeClr val="bg1"/>
                </a:solidFill>
              </a:rPr>
              <a:t>eric.tepe@uc.edu</a:t>
            </a:r>
          </a:p>
          <a:p>
            <a:pPr algn="ctr" eaLnBrk="1" hangingPunct="1"/>
            <a:endParaRPr lang="en-US" sz="4800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071" y="5076648"/>
            <a:ext cx="13653541" cy="7572552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818533" y="31616570"/>
            <a:ext cx="2287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References</a:t>
            </a:r>
          </a:p>
        </p:txBody>
      </p:sp>
      <p:sp>
        <p:nvSpPr>
          <p:cNvPr id="34" name="Rounded Rectangular Callout 33"/>
          <p:cNvSpPr/>
          <p:nvPr/>
        </p:nvSpPr>
        <p:spPr>
          <a:xfrm>
            <a:off x="8955925" y="9540252"/>
            <a:ext cx="2614507" cy="2057400"/>
          </a:xfrm>
          <a:prstGeom prst="wedgeRoundRectCallout">
            <a:avLst>
              <a:gd name="adj1" fmla="val 106671"/>
              <a:gd name="adj2" fmla="val -715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3"/>
                </a:solidFill>
              </a:rPr>
              <a:t>JAMAICA</a:t>
            </a:r>
          </a:p>
          <a:p>
            <a:pPr algn="ctr"/>
            <a:r>
              <a:rPr lang="en-US" sz="2000" dirty="0" smtClean="0">
                <a:solidFill>
                  <a:schemeClr val="accent3"/>
                </a:solidFill>
              </a:rPr>
              <a:t>Plumier’s description in 1693 was the first New World mention of the species</a:t>
            </a: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22424470" y="7050966"/>
            <a:ext cx="2797730" cy="2109835"/>
          </a:xfrm>
          <a:prstGeom prst="wedgeRoundRectCallout">
            <a:avLst>
              <a:gd name="adj1" fmla="val -102479"/>
              <a:gd name="adj2" fmla="val 849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</a:rPr>
              <a:t>INDONESIA</a:t>
            </a:r>
          </a:p>
          <a:p>
            <a:pPr algn="ctr"/>
            <a:r>
              <a:rPr lang="en-US" sz="2000" dirty="0" smtClean="0">
                <a:solidFill>
                  <a:schemeClr val="accent2"/>
                </a:solidFill>
              </a:rPr>
              <a:t>Between 1653-1670, Rumpf described many medicinal uses of        </a:t>
            </a:r>
            <a:r>
              <a:rPr lang="en-US" sz="2000" i="1" dirty="0" smtClean="0">
                <a:solidFill>
                  <a:schemeClr val="accent2"/>
                </a:solidFill>
              </a:rPr>
              <a:t>P. umbellatum </a:t>
            </a:r>
            <a:r>
              <a:rPr lang="en-US" sz="2000" dirty="0" smtClean="0">
                <a:solidFill>
                  <a:schemeClr val="accent2"/>
                </a:solidFill>
              </a:rPr>
              <a:t>among the natives of Ambon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155400" y="10220235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Native</a:t>
            </a:r>
            <a:endParaRPr lang="en-US" sz="1600" dirty="0" smtClean="0"/>
          </a:p>
          <a:p>
            <a:endParaRPr lang="en-US" sz="2000" dirty="0" smtClean="0"/>
          </a:p>
          <a:p>
            <a:r>
              <a:rPr lang="en-US" sz="2000" dirty="0" smtClean="0"/>
              <a:t>Non-native</a:t>
            </a:r>
            <a:endParaRPr lang="en-US" sz="1600" dirty="0"/>
          </a:p>
        </p:txBody>
      </p:sp>
      <p:sp>
        <p:nvSpPr>
          <p:cNvPr id="37" name="Rectangle 36"/>
          <p:cNvSpPr/>
          <p:nvPr/>
        </p:nvSpPr>
        <p:spPr>
          <a:xfrm>
            <a:off x="23774400" y="10859252"/>
            <a:ext cx="381000" cy="3783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3774400" y="10252882"/>
            <a:ext cx="381000" cy="3783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523999" y="5159829"/>
            <a:ext cx="630613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i="1" dirty="0">
                <a:latin typeface="STLiti" charset="-122"/>
                <a:ea typeface="STLiti" charset="-122"/>
                <a:cs typeface="STLiti" charset="-122"/>
              </a:rPr>
              <a:t>Piper </a:t>
            </a:r>
            <a:r>
              <a:rPr lang="en-US" sz="2700" i="1" dirty="0" smtClean="0">
                <a:latin typeface="STLiti" charset="-122"/>
                <a:ea typeface="STLiti" charset="-122"/>
                <a:cs typeface="STLiti" charset="-122"/>
              </a:rPr>
              <a:t>umbellatum</a:t>
            </a:r>
            <a:r>
              <a:rPr lang="en-US" sz="2700" dirty="0" smtClean="0">
                <a:latin typeface="STLiti" charset="-122"/>
                <a:ea typeface="STLiti" charset="-122"/>
                <a:cs typeface="STLiti" charset="-122"/>
              </a:rPr>
              <a:t>, a relative </a:t>
            </a:r>
            <a:r>
              <a:rPr lang="en-US" sz="2700" dirty="0">
                <a:latin typeface="STLiti" charset="-122"/>
                <a:ea typeface="STLiti" charset="-122"/>
                <a:cs typeface="STLiti" charset="-122"/>
              </a:rPr>
              <a:t>of the cultivated </a:t>
            </a:r>
            <a:r>
              <a:rPr lang="en-US" sz="2700" dirty="0" smtClean="0">
                <a:latin typeface="STLiti" charset="-122"/>
                <a:ea typeface="STLiti" charset="-122"/>
                <a:cs typeface="STLiti" charset="-122"/>
              </a:rPr>
              <a:t>plants </a:t>
            </a:r>
            <a:r>
              <a:rPr lang="en-US" sz="2700" i="1" dirty="0">
                <a:latin typeface="STLiti" charset="-122"/>
                <a:ea typeface="STLiti" charset="-122"/>
                <a:cs typeface="STLiti" charset="-122"/>
              </a:rPr>
              <a:t>black</a:t>
            </a:r>
            <a:r>
              <a:rPr lang="en-US" sz="2700" dirty="0">
                <a:latin typeface="STLiti" charset="-122"/>
                <a:ea typeface="STLiti" charset="-122"/>
                <a:cs typeface="STLiti" charset="-122"/>
              </a:rPr>
              <a:t> pepper </a:t>
            </a:r>
            <a:r>
              <a:rPr lang="en-US" sz="2700" dirty="0" smtClean="0">
                <a:latin typeface="STLiti" charset="-122"/>
                <a:ea typeface="STLiti" charset="-122"/>
                <a:cs typeface="STLiti" charset="-122"/>
              </a:rPr>
              <a:t>(</a:t>
            </a:r>
            <a:r>
              <a:rPr lang="en-US" sz="2700" i="1" dirty="0">
                <a:latin typeface="STLiti" charset="-122"/>
                <a:ea typeface="STLiti" charset="-122"/>
                <a:cs typeface="STLiti" charset="-122"/>
              </a:rPr>
              <a:t>P. </a:t>
            </a:r>
            <a:r>
              <a:rPr lang="en-US" sz="2700" i="1" dirty="0" smtClean="0">
                <a:latin typeface="STLiti" charset="-122"/>
                <a:ea typeface="STLiti" charset="-122"/>
                <a:cs typeface="STLiti" charset="-122"/>
              </a:rPr>
              <a:t>nigrum</a:t>
            </a:r>
            <a:r>
              <a:rPr lang="en-US" sz="2700" dirty="0" smtClean="0">
                <a:latin typeface="STLiti" charset="-122"/>
                <a:ea typeface="STLiti" charset="-122"/>
                <a:cs typeface="STLiti" charset="-122"/>
              </a:rPr>
              <a:t>) </a:t>
            </a:r>
            <a:r>
              <a:rPr lang="en-US" sz="2700" dirty="0">
                <a:latin typeface="STLiti" charset="-122"/>
                <a:ea typeface="STLiti" charset="-122"/>
                <a:cs typeface="STLiti" charset="-122"/>
              </a:rPr>
              <a:t>and kava </a:t>
            </a:r>
            <a:r>
              <a:rPr lang="en-US" sz="2700" dirty="0" smtClean="0">
                <a:latin typeface="STLiti" charset="-122"/>
                <a:ea typeface="STLiti" charset="-122"/>
                <a:cs typeface="STLiti" charset="-122"/>
              </a:rPr>
              <a:t>(</a:t>
            </a:r>
            <a:r>
              <a:rPr lang="en-US" sz="2700" i="1" dirty="0">
                <a:latin typeface="STLiti" charset="-122"/>
                <a:ea typeface="STLiti" charset="-122"/>
                <a:cs typeface="STLiti" charset="-122"/>
              </a:rPr>
              <a:t>P. methisticum </a:t>
            </a:r>
            <a:r>
              <a:rPr lang="en-US" sz="2700" dirty="0" smtClean="0">
                <a:latin typeface="STLiti" charset="-122"/>
                <a:ea typeface="STLiti" charset="-122"/>
                <a:cs typeface="STLiti" charset="-122"/>
              </a:rPr>
              <a:t>), is </a:t>
            </a:r>
            <a:r>
              <a:rPr lang="en-US" sz="2700" dirty="0">
                <a:latin typeface="STLiti" charset="-122"/>
                <a:ea typeface="STLiti" charset="-122"/>
                <a:cs typeface="STLiti" charset="-122"/>
              </a:rPr>
              <a:t>believed to be native to the New World </a:t>
            </a:r>
            <a:r>
              <a:rPr lang="en-US" sz="2700" dirty="0" smtClean="0">
                <a:latin typeface="STLiti" charset="-122"/>
                <a:ea typeface="STLiti" charset="-122"/>
                <a:cs typeface="STLiti" charset="-122"/>
              </a:rPr>
              <a:t>tropics.  However, it </a:t>
            </a:r>
            <a:r>
              <a:rPr lang="en-US" sz="2700" dirty="0">
                <a:latin typeface="STLiti" charset="-122"/>
                <a:ea typeface="STLiti" charset="-122"/>
                <a:cs typeface="STLiti" charset="-122"/>
              </a:rPr>
              <a:t>can now be found in hot, humid habitats around the World.  This plant is a bit enigmatic </a:t>
            </a:r>
            <a:r>
              <a:rPr lang="en-US" sz="2700" dirty="0" smtClean="0">
                <a:latin typeface="STLiti" charset="-122"/>
                <a:ea typeface="STLiti" charset="-122"/>
                <a:cs typeface="STLiti" charset="-122"/>
              </a:rPr>
              <a:t>due to its native-like behavior in </a:t>
            </a:r>
            <a:r>
              <a:rPr lang="en-US" sz="2700" dirty="0">
                <a:latin typeface="STLiti" charset="-122"/>
                <a:ea typeface="STLiti" charset="-122"/>
                <a:cs typeface="STLiti" charset="-122"/>
              </a:rPr>
              <a:t>much of the Old World </a:t>
            </a:r>
            <a:r>
              <a:rPr lang="en-US" sz="2700" dirty="0" smtClean="0">
                <a:latin typeface="STLiti" charset="-122"/>
                <a:ea typeface="STLiti" charset="-122"/>
                <a:cs typeface="STLiti" charset="-122"/>
              </a:rPr>
              <a:t>    – </a:t>
            </a:r>
            <a:r>
              <a:rPr lang="en-US" sz="2700" dirty="0">
                <a:latin typeface="STLiti" charset="-122"/>
                <a:ea typeface="STLiti" charset="-122"/>
                <a:cs typeface="STLiti" charset="-122"/>
              </a:rPr>
              <a:t>occurring in very specific habitats – while behaving like an invasive weed throughout </a:t>
            </a:r>
            <a:r>
              <a:rPr lang="en-US" sz="2700" dirty="0" smtClean="0">
                <a:latin typeface="STLiti" charset="-122"/>
                <a:ea typeface="STLiti" charset="-122"/>
                <a:cs typeface="STLiti" charset="-122"/>
              </a:rPr>
              <a:t>its supposed native habitat in the </a:t>
            </a:r>
            <a:r>
              <a:rPr lang="en-US" sz="2700" dirty="0">
                <a:latin typeface="STLiti" charset="-122"/>
                <a:ea typeface="STLiti" charset="-122"/>
                <a:cs typeface="STLiti" charset="-122"/>
              </a:rPr>
              <a:t>New World.  </a:t>
            </a:r>
            <a:r>
              <a:rPr lang="en-US" sz="2700" dirty="0" smtClean="0">
                <a:latin typeface="STLiti" charset="-122"/>
                <a:ea typeface="STLiti" charset="-122"/>
                <a:cs typeface="STLiti" charset="-122"/>
              </a:rPr>
              <a:t>Additionally, </a:t>
            </a:r>
            <a:r>
              <a:rPr lang="en-US" sz="2700" dirty="0">
                <a:latin typeface="STLiti" charset="-122"/>
                <a:ea typeface="STLiti" charset="-122"/>
                <a:cs typeface="STLiti" charset="-122"/>
              </a:rPr>
              <a:t>the first description of P. umbellatum in the Old World predates its first mention in the New World</a:t>
            </a:r>
            <a:r>
              <a:rPr lang="en-US" sz="2700" dirty="0" smtClean="0">
                <a:latin typeface="STLiti" charset="-122"/>
                <a:ea typeface="STLiti" charset="-122"/>
                <a:cs typeface="STLiti" charset="-122"/>
              </a:rPr>
              <a:t>. </a:t>
            </a:r>
            <a:r>
              <a:rPr lang="en-US" sz="2700" dirty="0">
                <a:latin typeface="STLiti" charset="-122"/>
                <a:ea typeface="STLiti" charset="-122"/>
                <a:cs typeface="STLiti" charset="-122"/>
              </a:rPr>
              <a:t>These observations beg the question: </a:t>
            </a:r>
            <a:r>
              <a:rPr lang="en-US" sz="2700" b="1" dirty="0">
                <a:latin typeface="STLiti" charset="-122"/>
                <a:ea typeface="STLiti" charset="-122"/>
                <a:cs typeface="STLiti" charset="-122"/>
              </a:rPr>
              <a:t>is P. umbellatum truly New World in origin?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9982200" y="12721464"/>
            <a:ext cx="176778" cy="1072265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9455378" y="12721464"/>
            <a:ext cx="23034" cy="1072265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542292" y="12694432"/>
            <a:ext cx="7730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The Pothomorphe Lineage of </a:t>
            </a:r>
            <a:r>
              <a:rPr lang="en-US" sz="4000" b="1" i="1" dirty="0" smtClean="0">
                <a:solidFill>
                  <a:schemeClr val="accent1"/>
                </a:solidFill>
              </a:rPr>
              <a:t>Piper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79250" y="21735728"/>
            <a:ext cx="68563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chemeClr val="accent1"/>
                </a:solidFill>
              </a:rPr>
              <a:t>Results</a:t>
            </a:r>
            <a:endParaRPr lang="en-US" sz="3400" b="1" dirty="0">
              <a:solidFill>
                <a:schemeClr val="accent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184942" y="22323147"/>
            <a:ext cx="844498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ZapfDingbatsITC" charset="0"/>
              <a:buChar char="✻"/>
            </a:pPr>
            <a:r>
              <a:rPr lang="en-US" sz="2400" dirty="0"/>
              <a:t>DNA sequences indicate that the entire </a:t>
            </a:r>
            <a:r>
              <a:rPr lang="en-US" sz="2400" dirty="0" smtClean="0"/>
              <a:t>Pothomorphe lineage </a:t>
            </a:r>
            <a:r>
              <a:rPr lang="en-US" sz="2400" dirty="0"/>
              <a:t>is New World in origin</a:t>
            </a:r>
          </a:p>
          <a:p>
            <a:endParaRPr lang="en-US" sz="1200" dirty="0"/>
          </a:p>
          <a:p>
            <a:pPr marL="342900" indent="-342900">
              <a:buClr>
                <a:schemeClr val="accent2"/>
              </a:buClr>
              <a:buFont typeface="ZapfDingbatsITC" charset="0"/>
              <a:buChar char="✻"/>
            </a:pPr>
            <a:r>
              <a:rPr lang="en-US" sz="2400" dirty="0"/>
              <a:t>Old World accessions we sampled all appear to have come from a single dispersal event from the New World to the Old </a:t>
            </a:r>
            <a:r>
              <a:rPr lang="en-US" sz="2400" dirty="0" smtClean="0"/>
              <a:t>World</a:t>
            </a:r>
          </a:p>
          <a:p>
            <a:pPr marL="342900" indent="-342900">
              <a:buClr>
                <a:schemeClr val="accent2"/>
              </a:buClr>
              <a:buFont typeface="ArialUnicodeMS" charset="0"/>
              <a:buChar char="✽"/>
            </a:pPr>
            <a:endParaRPr lang="en-US" sz="1200" dirty="0"/>
          </a:p>
          <a:p>
            <a:pPr marL="342900" indent="-342900">
              <a:buClr>
                <a:schemeClr val="accent2"/>
              </a:buClr>
              <a:buFont typeface="ZapfDingbatsITC" charset="0"/>
              <a:buChar char="✻"/>
            </a:pPr>
            <a:r>
              <a:rPr lang="en-US" sz="2400" dirty="0" smtClean="0"/>
              <a:t>Our results include the first account of </a:t>
            </a:r>
            <a:r>
              <a:rPr lang="en-US" sz="2400" i="1" dirty="0" smtClean="0"/>
              <a:t>P. peltatum </a:t>
            </a:r>
            <a:r>
              <a:rPr lang="en-US" sz="2400" dirty="0" smtClean="0"/>
              <a:t>outside its native range (in Papua New Guinea), and the evidence for inclusion of </a:t>
            </a:r>
            <a:r>
              <a:rPr lang="en-US" sz="2400" i="1" dirty="0" smtClean="0"/>
              <a:t>P. barbatum </a:t>
            </a:r>
            <a:r>
              <a:rPr lang="en-US" sz="2400" dirty="0" smtClean="0"/>
              <a:t>in this group</a:t>
            </a:r>
            <a:endParaRPr lang="en-US" sz="2400" dirty="0"/>
          </a:p>
          <a:p>
            <a:pPr marL="457200" indent="-457200">
              <a:buFont typeface="Arial" charset="0"/>
              <a:buChar char="•"/>
            </a:pPr>
            <a:endParaRPr lang="en-US" sz="3000" dirty="0"/>
          </a:p>
        </p:txBody>
      </p:sp>
      <p:sp>
        <p:nvSpPr>
          <p:cNvPr id="77" name="TextBox 76"/>
          <p:cNvSpPr txBox="1"/>
          <p:nvPr/>
        </p:nvSpPr>
        <p:spPr>
          <a:xfrm>
            <a:off x="11731772" y="12694432"/>
            <a:ext cx="6150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/>
                </a:solidFill>
              </a:rPr>
              <a:t>Medicinal Uses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9726535" y="12697106"/>
            <a:ext cx="6150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/>
                </a:solidFill>
              </a:rPr>
              <a:t>Relatives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30263" y="13744258"/>
            <a:ext cx="61433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3"/>
              </a:buClr>
              <a:buFont typeface="ZapfDingbatsITC" charset="0"/>
              <a:buChar char="✻"/>
            </a:pPr>
            <a:r>
              <a:rPr lang="en-US" sz="2400" dirty="0">
                <a:solidFill>
                  <a:srgbClr val="000000"/>
                </a:solidFill>
              </a:rPr>
              <a:t>Pothomorphe contains </a:t>
            </a:r>
            <a:r>
              <a:rPr lang="en-US" sz="2400" dirty="0" smtClean="0">
                <a:solidFill>
                  <a:srgbClr val="000000"/>
                </a:solidFill>
              </a:rPr>
              <a:t>seven to ten </a:t>
            </a:r>
            <a:r>
              <a:rPr lang="en-US" sz="2400" dirty="0">
                <a:solidFill>
                  <a:srgbClr val="000000"/>
                </a:solidFill>
              </a:rPr>
              <a:t>species of highly aromatic </a:t>
            </a:r>
            <a:r>
              <a:rPr lang="en-US" sz="2400" dirty="0" smtClean="0">
                <a:solidFill>
                  <a:srgbClr val="000000"/>
                </a:solidFill>
              </a:rPr>
              <a:t>shrubs and vines</a:t>
            </a:r>
            <a:endParaRPr lang="en-US" sz="2400" dirty="0">
              <a:solidFill>
                <a:srgbClr val="000000"/>
              </a:solidFill>
            </a:endParaRPr>
          </a:p>
          <a:p>
            <a:endParaRPr lang="en-US" sz="1200" dirty="0">
              <a:solidFill>
                <a:srgbClr val="000000"/>
              </a:solidFill>
            </a:endParaRPr>
          </a:p>
          <a:p>
            <a:pPr marL="342900" indent="-342900">
              <a:buClr>
                <a:schemeClr val="accent3"/>
              </a:buClr>
              <a:buFont typeface="ZapfDingbatsITC" charset="0"/>
              <a:buChar char="✻"/>
            </a:pPr>
            <a:r>
              <a:rPr lang="en-US" sz="2400" dirty="0">
                <a:solidFill>
                  <a:srgbClr val="000000"/>
                </a:solidFill>
              </a:rPr>
              <a:t>Due to its high concentration of </a:t>
            </a:r>
            <a:r>
              <a:rPr lang="en-US" sz="2400" dirty="0" smtClean="0">
                <a:solidFill>
                  <a:srgbClr val="000000"/>
                </a:solidFill>
              </a:rPr>
              <a:t>safrole and other compounds, </a:t>
            </a:r>
            <a:r>
              <a:rPr lang="en-US" sz="2400" dirty="0">
                <a:solidFill>
                  <a:srgbClr val="000000"/>
                </a:solidFill>
              </a:rPr>
              <a:t>plants in the Piperaceae family have a </a:t>
            </a:r>
            <a:r>
              <a:rPr lang="en-US" sz="2400" dirty="0" smtClean="0">
                <a:solidFill>
                  <a:srgbClr val="000000"/>
                </a:solidFill>
              </a:rPr>
              <a:t>strong, sweet, spicy </a:t>
            </a:r>
            <a:r>
              <a:rPr lang="en-US" sz="2400" dirty="0">
                <a:solidFill>
                  <a:srgbClr val="000000"/>
                </a:solidFill>
              </a:rPr>
              <a:t>aroma</a:t>
            </a:r>
          </a:p>
          <a:p>
            <a:endParaRPr lang="en-US" sz="2500" dirty="0">
              <a:solidFill>
                <a:srgbClr val="000000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19924425" y="16383000"/>
            <a:ext cx="5755031" cy="3964708"/>
            <a:chOff x="20278607" y="16572602"/>
            <a:chExt cx="5755031" cy="396470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78607" y="16572602"/>
              <a:ext cx="5755031" cy="3964708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sp>
          <p:nvSpPr>
            <p:cNvPr id="79" name="TextBox 78"/>
            <p:cNvSpPr txBox="1"/>
            <p:nvPr/>
          </p:nvSpPr>
          <p:spPr>
            <a:xfrm>
              <a:off x="24424646" y="16608743"/>
              <a:ext cx="1483354" cy="415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schemeClr val="bg1"/>
                  </a:solidFill>
                </a:rPr>
                <a:t>P. auritum</a:t>
              </a:r>
              <a:endParaRPr lang="en-US" sz="1600" i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766055" y="32262901"/>
            <a:ext cx="177904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LucidaGrande" charset="0"/>
              <a:buChar char="∙"/>
            </a:pPr>
            <a:r>
              <a:rPr lang="en-US" sz="1800" dirty="0" smtClean="0"/>
              <a:t>Amorim, C. Z., Flores, C. A., Gomes, B.E., Marques, A. D., Cordeiro, R. S. B., 1988. Screening for antimalarial activity in the genus </a:t>
            </a:r>
            <a:r>
              <a:rPr lang="en-US" sz="1800" i="1" dirty="0" err="1" smtClean="0"/>
              <a:t>Potomorphe</a:t>
            </a:r>
            <a:r>
              <a:rPr lang="en-US" sz="1800" dirty="0" smtClean="0"/>
              <a:t>. </a:t>
            </a:r>
            <a:r>
              <a:rPr lang="en-US" sz="1800" i="1" dirty="0" smtClean="0"/>
              <a:t>Journal of </a:t>
            </a:r>
            <a:r>
              <a:rPr lang="en-US" sz="1800" i="1" dirty="0" err="1" smtClean="0"/>
              <a:t>Ethnopharmacology</a:t>
            </a:r>
            <a:r>
              <a:rPr lang="en-US" sz="1800" i="1" dirty="0" smtClean="0"/>
              <a:t> </a:t>
            </a:r>
            <a:r>
              <a:rPr lang="en-US" sz="1800" dirty="0" smtClean="0"/>
              <a:t>24, 101-106.</a:t>
            </a:r>
          </a:p>
          <a:p>
            <a:pPr marL="342900" indent="-342900">
              <a:buFont typeface="LucidaGrande" charset="0"/>
              <a:buChar char="∙"/>
            </a:pPr>
            <a:r>
              <a:rPr lang="en-US" sz="1800" dirty="0" err="1" smtClean="0"/>
              <a:t>Ejele</a:t>
            </a:r>
            <a:r>
              <a:rPr lang="en-US" sz="1800" dirty="0" smtClean="0"/>
              <a:t>, A. E., </a:t>
            </a:r>
            <a:r>
              <a:rPr lang="en-US" sz="1800" dirty="0" err="1" smtClean="0"/>
              <a:t>Duru</a:t>
            </a:r>
            <a:r>
              <a:rPr lang="en-US" sz="1800" dirty="0" smtClean="0"/>
              <a:t>, I. A., </a:t>
            </a:r>
            <a:r>
              <a:rPr lang="en-US" sz="1800" dirty="0" err="1" smtClean="0"/>
              <a:t>Ogukwe</a:t>
            </a:r>
            <a:r>
              <a:rPr lang="en-US" sz="1800" dirty="0" smtClean="0"/>
              <a:t>, C. E., </a:t>
            </a:r>
            <a:r>
              <a:rPr lang="en-US" sz="1800" dirty="0" err="1" smtClean="0"/>
              <a:t>Iwu</a:t>
            </a:r>
            <a:r>
              <a:rPr lang="en-US" sz="1800" dirty="0" smtClean="0"/>
              <a:t>, I. </a:t>
            </a:r>
            <a:r>
              <a:rPr lang="en-US" sz="1800" dirty="0"/>
              <a:t>C., 2012. </a:t>
            </a:r>
            <a:r>
              <a:rPr lang="en-US" sz="1800" dirty="0" err="1"/>
              <a:t>Phytochemistry</a:t>
            </a:r>
            <a:r>
              <a:rPr lang="en-US" sz="1800" dirty="0"/>
              <a:t> and Antimicrobial Potential of Basic Metabolites of Piper Umbellatum, Piper </a:t>
            </a:r>
            <a:r>
              <a:rPr lang="en-US" sz="1800" dirty="0" err="1"/>
              <a:t>Guineense</a:t>
            </a:r>
            <a:r>
              <a:rPr lang="en-US" sz="1800" dirty="0"/>
              <a:t>, </a:t>
            </a:r>
            <a:r>
              <a:rPr lang="en-US" sz="1800" dirty="0" err="1"/>
              <a:t>Ocimum</a:t>
            </a:r>
            <a:r>
              <a:rPr lang="en-US" sz="1800" dirty="0"/>
              <a:t> </a:t>
            </a:r>
            <a:r>
              <a:rPr lang="en-US" sz="1800" dirty="0" err="1"/>
              <a:t>Gratissimium</a:t>
            </a:r>
            <a:r>
              <a:rPr lang="en-US" sz="1800" dirty="0"/>
              <a:t> and </a:t>
            </a:r>
            <a:r>
              <a:rPr lang="en-US" sz="1800" dirty="0" err="1"/>
              <a:t>Newbouldia</a:t>
            </a:r>
            <a:r>
              <a:rPr lang="en-US" sz="1800" dirty="0"/>
              <a:t> </a:t>
            </a:r>
            <a:r>
              <a:rPr lang="en-US" sz="1800" dirty="0" err="1"/>
              <a:t>Laevis</a:t>
            </a:r>
            <a:r>
              <a:rPr lang="en-US" sz="1800" dirty="0"/>
              <a:t> </a:t>
            </a:r>
            <a:r>
              <a:rPr lang="en-US" sz="1800" dirty="0" smtClean="0"/>
              <a:t>Extracts</a:t>
            </a:r>
            <a:r>
              <a:rPr lang="en-US" sz="1800" i="1" dirty="0"/>
              <a:t>. Journal of Emerging Trends in Engineering and Applied Sciences </a:t>
            </a:r>
            <a:r>
              <a:rPr lang="en-US" sz="1800" dirty="0"/>
              <a:t>(JETEAS) 3 (2): </a:t>
            </a:r>
            <a:r>
              <a:rPr lang="en-US" sz="1800" dirty="0" smtClean="0"/>
              <a:t>309-314.</a:t>
            </a:r>
          </a:p>
          <a:p>
            <a:pPr marL="342900" indent="-342900">
              <a:buFont typeface="LucidaGrande" charset="0"/>
              <a:buChar char="∙"/>
            </a:pPr>
            <a:r>
              <a:rPr lang="en-US" sz="1800" dirty="0"/>
              <a:t>Da Silva, I. F., De Oliveira, R. G., Mendes </a:t>
            </a:r>
            <a:r>
              <a:rPr lang="en-US" sz="1800" dirty="0" err="1"/>
              <a:t>Soares</a:t>
            </a:r>
            <a:r>
              <a:rPr lang="en-US" sz="1800" dirty="0"/>
              <a:t>, I., Da Costa </a:t>
            </a:r>
            <a:r>
              <a:rPr lang="en-US" sz="1800" dirty="0" err="1"/>
              <a:t>Alvim</a:t>
            </a:r>
            <a:r>
              <a:rPr lang="en-US" sz="1800" dirty="0"/>
              <a:t>, T., </a:t>
            </a:r>
            <a:r>
              <a:rPr lang="en-US" sz="1800" dirty="0" err="1"/>
              <a:t>Donizeti</a:t>
            </a:r>
            <a:r>
              <a:rPr lang="en-US" sz="1800" dirty="0"/>
              <a:t> </a:t>
            </a:r>
            <a:r>
              <a:rPr lang="en-US" sz="1800" dirty="0" err="1"/>
              <a:t>Ascêncio</a:t>
            </a:r>
            <a:r>
              <a:rPr lang="en-US" sz="1800" dirty="0"/>
              <a:t>, S., &amp; De Oliveira Martins, D. T. (2014). Evaluation of acute toxicity, antibacterial activity, and mode of action of the </a:t>
            </a:r>
            <a:r>
              <a:rPr lang="en-US" sz="1800" dirty="0" err="1"/>
              <a:t>hydroethanolic</a:t>
            </a:r>
            <a:r>
              <a:rPr lang="en-US" sz="1800" dirty="0"/>
              <a:t> extract of Piper umbellatum L. </a:t>
            </a:r>
            <a:r>
              <a:rPr lang="en-US" sz="1800" i="1" dirty="0"/>
              <a:t>Journal of </a:t>
            </a:r>
            <a:r>
              <a:rPr lang="en-US" sz="1800" i="1" dirty="0" err="1"/>
              <a:t>Ethnopharmacology</a:t>
            </a:r>
            <a:r>
              <a:rPr lang="en-US" sz="1800" dirty="0"/>
              <a:t>, </a:t>
            </a:r>
            <a:r>
              <a:rPr lang="en-US" sz="1800" i="1" dirty="0"/>
              <a:t>151</a:t>
            </a:r>
            <a:r>
              <a:rPr lang="en-US" sz="1800" dirty="0"/>
              <a:t>(1</a:t>
            </a:r>
            <a:r>
              <a:rPr lang="en-US" sz="1800" dirty="0" smtClean="0"/>
              <a:t>).</a:t>
            </a:r>
          </a:p>
          <a:p>
            <a:pPr marL="342900" indent="-342900">
              <a:buFont typeface="LucidaGrande" charset="0"/>
              <a:buChar char="∙"/>
            </a:pPr>
            <a:r>
              <a:rPr lang="en-US" sz="1800" dirty="0" smtClean="0"/>
              <a:t>Dyer</a:t>
            </a:r>
            <a:r>
              <a:rPr lang="en-US" sz="1800" dirty="0"/>
              <a:t>, L. A. and Palmer, A. D. N. 2004. Piper: A Model Genus for Studies of </a:t>
            </a:r>
            <a:r>
              <a:rPr lang="en-US" sz="1800" dirty="0" err="1"/>
              <a:t>Phytochemistry</a:t>
            </a:r>
            <a:r>
              <a:rPr lang="en-US" sz="1800" dirty="0"/>
              <a:t>, Ecology, &amp; Evolution. New York: Kluwer Academic/Plenum Publishers, 2004</a:t>
            </a:r>
            <a:r>
              <a:rPr lang="en-US" sz="1800" dirty="0" smtClean="0"/>
              <a:t>.</a:t>
            </a:r>
          </a:p>
          <a:p>
            <a:pPr marL="342900" indent="-342900">
              <a:buFont typeface="LucidaGrande" charset="0"/>
              <a:buChar char="∙"/>
            </a:pPr>
            <a:r>
              <a:rPr lang="en-US" sz="1800" dirty="0"/>
              <a:t>Jaramillo, M. A., &amp; Manos, P. S. (2001). Phylogeny and patterns of floral diversity in the genus Piper (Piperaceae). American Journal of Botany, 88(4), 706–716. </a:t>
            </a:r>
          </a:p>
          <a:p>
            <a:pPr marL="342900" indent="-342900">
              <a:buFont typeface="LucidaGrande" charset="0"/>
              <a:buChar char="∙"/>
            </a:pPr>
            <a:r>
              <a:rPr lang="en-US" sz="1800" dirty="0" err="1"/>
              <a:t>Roersch</a:t>
            </a:r>
            <a:r>
              <a:rPr lang="en-US" sz="1800" dirty="0"/>
              <a:t>, C. M. F. B. (2010). Piper umbellatum L.: A comparative cross-cultural analysis of its medicinal uses and an </a:t>
            </a:r>
            <a:r>
              <a:rPr lang="en-US" sz="1800" dirty="0" err="1"/>
              <a:t>ethnopharmacological</a:t>
            </a:r>
            <a:r>
              <a:rPr lang="en-US" sz="1800" dirty="0"/>
              <a:t> evaluation. Journal of </a:t>
            </a:r>
            <a:r>
              <a:rPr lang="en-US" sz="1800" dirty="0" err="1"/>
              <a:t>Ethnopharmacology</a:t>
            </a:r>
            <a:r>
              <a:rPr lang="en-US" sz="1800" dirty="0"/>
              <a:t>. </a:t>
            </a:r>
          </a:p>
          <a:p>
            <a:pPr marL="342900" indent="-342900">
              <a:buFont typeface="LucidaGrande" charset="0"/>
              <a:buChar char="∙"/>
            </a:pPr>
            <a:r>
              <a:rPr lang="en-US" sz="1800" dirty="0" smtClean="0"/>
              <a:t>Photo </a:t>
            </a:r>
            <a:r>
              <a:rPr lang="en-US" sz="1800" dirty="0"/>
              <a:t>credits: Piper images by E.J. </a:t>
            </a:r>
            <a:r>
              <a:rPr lang="en-US" sz="1800" dirty="0" err="1"/>
              <a:t>Tepe</a:t>
            </a:r>
            <a:r>
              <a:rPr lang="en-US" sz="1800" dirty="0"/>
              <a:t>, </a:t>
            </a:r>
            <a:r>
              <a:rPr lang="en-US" sz="1800" dirty="0" smtClean="0"/>
              <a:t>Grilled snapper wrapped on </a:t>
            </a:r>
            <a:r>
              <a:rPr lang="en-US" sz="1800" dirty="0" err="1" smtClean="0"/>
              <a:t>Hoja</a:t>
            </a:r>
            <a:r>
              <a:rPr lang="en-US" sz="1800" dirty="0" smtClean="0"/>
              <a:t> </a:t>
            </a:r>
            <a:r>
              <a:rPr lang="en-US" sz="1800" dirty="0"/>
              <a:t>S</a:t>
            </a:r>
            <a:r>
              <a:rPr lang="en-US" sz="1800" dirty="0" smtClean="0"/>
              <a:t>anta image by Elaine Johnson, </a:t>
            </a:r>
            <a:r>
              <a:rPr lang="en-US" sz="1800" dirty="0" err="1" smtClean="0"/>
              <a:t>Hoja</a:t>
            </a:r>
            <a:r>
              <a:rPr lang="en-US" sz="1800" dirty="0" smtClean="0"/>
              <a:t> Santa and Green Mole Sauce and </a:t>
            </a:r>
            <a:r>
              <a:rPr lang="en-US" sz="1800" dirty="0" err="1" smtClean="0"/>
              <a:t>Hoja</a:t>
            </a:r>
            <a:r>
              <a:rPr lang="en-US" sz="1800" dirty="0" smtClean="0"/>
              <a:t>-Santa Wrapped Goat Cheese images by Victoria </a:t>
            </a:r>
            <a:r>
              <a:rPr lang="en-US" sz="1800" dirty="0" err="1" smtClean="0"/>
              <a:t>Challancin</a:t>
            </a:r>
            <a:r>
              <a:rPr lang="en-US" sz="1800" dirty="0" smtClean="0"/>
              <a:t>, Salsa de </a:t>
            </a:r>
            <a:r>
              <a:rPr lang="en-US" sz="1800" dirty="0" err="1" smtClean="0"/>
              <a:t>tomate</a:t>
            </a:r>
            <a:r>
              <a:rPr lang="en-US" sz="1800" dirty="0" smtClean="0"/>
              <a:t> y </a:t>
            </a:r>
            <a:r>
              <a:rPr lang="en-US" sz="1800" dirty="0" err="1" smtClean="0"/>
              <a:t>Hoja</a:t>
            </a:r>
            <a:r>
              <a:rPr lang="en-US" sz="1800" dirty="0" smtClean="0"/>
              <a:t> Santa image by Curio Gastro, </a:t>
            </a:r>
            <a:r>
              <a:rPr lang="en-US" sz="1800" dirty="0" err="1" smtClean="0"/>
              <a:t>Hoja</a:t>
            </a:r>
            <a:r>
              <a:rPr lang="en-US" sz="1800" dirty="0" smtClean="0"/>
              <a:t> Santa Margarita image by Gillian Ferguson, Dylan, and Jeni.</a:t>
            </a:r>
          </a:p>
          <a:p>
            <a:pPr marL="342900" indent="-342900">
              <a:buFont typeface="LucidaGrande" charset="0"/>
              <a:buChar char="∙"/>
            </a:pPr>
            <a:endParaRPr lang="en-US" sz="2000" dirty="0"/>
          </a:p>
        </p:txBody>
      </p:sp>
      <p:sp>
        <p:nvSpPr>
          <p:cNvPr id="82" name="TextBox 81"/>
          <p:cNvSpPr txBox="1"/>
          <p:nvPr/>
        </p:nvSpPr>
        <p:spPr>
          <a:xfrm>
            <a:off x="6597069" y="25740422"/>
            <a:ext cx="6150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/>
                </a:solidFill>
              </a:rPr>
              <a:t>Culinary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606187" y="26136600"/>
            <a:ext cx="455528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3"/>
              </a:buClr>
              <a:buFont typeface="ZapfDingbatsITC" charset="0"/>
              <a:buChar char="✻"/>
            </a:pPr>
            <a:r>
              <a:rPr lang="en-US" sz="2500" dirty="0" smtClean="0"/>
              <a:t>One of the local Mexican names for </a:t>
            </a:r>
            <a:r>
              <a:rPr lang="en-US" sz="2500" i="1" dirty="0" smtClean="0"/>
              <a:t>P</a:t>
            </a:r>
            <a:r>
              <a:rPr lang="en-US" sz="2500" i="1" dirty="0"/>
              <a:t>. auritum </a:t>
            </a:r>
            <a:r>
              <a:rPr lang="en-US" sz="2500" dirty="0" smtClean="0"/>
              <a:t>is </a:t>
            </a:r>
            <a:r>
              <a:rPr lang="en-US" sz="2500" dirty="0"/>
              <a:t>"</a:t>
            </a:r>
            <a:r>
              <a:rPr lang="en-US" sz="2500" dirty="0" err="1"/>
              <a:t>Hoja</a:t>
            </a:r>
            <a:r>
              <a:rPr lang="en-US" sz="2500" dirty="0"/>
              <a:t> Santa" which in Spanish means "sacred leaf</a:t>
            </a:r>
            <a:r>
              <a:rPr lang="en-US" sz="2500" dirty="0" smtClean="0"/>
              <a:t>"</a:t>
            </a:r>
            <a:endParaRPr lang="en-US" sz="2500" dirty="0"/>
          </a:p>
          <a:p>
            <a:pPr marL="457200" indent="-457200">
              <a:buFont typeface="Arial" charset="0"/>
              <a:buChar char="•"/>
            </a:pPr>
            <a:endParaRPr lang="en-US" sz="3000" dirty="0"/>
          </a:p>
        </p:txBody>
      </p:sp>
      <p:sp>
        <p:nvSpPr>
          <p:cNvPr id="20" name="TextBox 19"/>
          <p:cNvSpPr txBox="1"/>
          <p:nvPr/>
        </p:nvSpPr>
        <p:spPr>
          <a:xfrm>
            <a:off x="10553193" y="20182373"/>
            <a:ext cx="25087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smtClean="0"/>
              <a:t>analgesic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a</a:t>
            </a:r>
            <a:r>
              <a:rPr lang="en-US" sz="2000" dirty="0" smtClean="0"/>
              <a:t>bdominal pains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antiseptic*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migraine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malaria*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5194808" y="19866450"/>
            <a:ext cx="250871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100"/>
              <a:t>a</a:t>
            </a:r>
            <a:r>
              <a:rPr lang="en-US" sz="2100" smtClean="0"/>
              <a:t>nti-inflammatory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100"/>
              <a:t>c</a:t>
            </a:r>
            <a:r>
              <a:rPr lang="en-US" sz="2100" smtClean="0"/>
              <a:t>alms birth pains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100"/>
              <a:t>d</a:t>
            </a:r>
            <a:r>
              <a:rPr lang="en-US" sz="2100" smtClean="0"/>
              <a:t>igestive tract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100" smtClean="0"/>
              <a:t>jaundice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100" smtClean="0"/>
              <a:t>fever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0217257" y="27440053"/>
            <a:ext cx="5062359" cy="3649547"/>
            <a:chOff x="19421171" y="26963094"/>
            <a:chExt cx="5062359" cy="364954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10" t="18428" r="24548" b="17712"/>
            <a:stretch/>
          </p:blipFill>
          <p:spPr>
            <a:xfrm>
              <a:off x="19421171" y="26963094"/>
              <a:ext cx="5062359" cy="3649547"/>
            </a:xfrm>
            <a:prstGeom prst="rect">
              <a:avLst/>
            </a:prstGeom>
            <a:effectLst>
              <a:softEdge rad="31750"/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19445835" y="30208888"/>
              <a:ext cx="43798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/>
                <a:t>Grilled snapper wrapped in Hoja </a:t>
              </a:r>
              <a:r>
                <a:rPr lang="en-US" sz="2000"/>
                <a:t>S</a:t>
              </a:r>
              <a:r>
                <a:rPr lang="en-US" sz="2000" smtClean="0"/>
                <a:t>anta</a:t>
              </a:r>
              <a:endParaRPr lang="en-US" sz="200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133600" y="27933726"/>
            <a:ext cx="3491606" cy="3155874"/>
            <a:chOff x="1337514" y="26581236"/>
            <a:chExt cx="3491606" cy="315587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551"/>
            <a:stretch/>
          </p:blipFill>
          <p:spPr>
            <a:xfrm>
              <a:off x="1383303" y="26581236"/>
              <a:ext cx="3445817" cy="3138214"/>
            </a:xfrm>
            <a:prstGeom prst="rect">
              <a:avLst/>
            </a:prstGeom>
            <a:effectLst>
              <a:softEdge rad="31750"/>
            </a:effectLst>
          </p:spPr>
        </p:pic>
        <p:sp>
          <p:nvSpPr>
            <p:cNvPr id="23" name="TextBox 22"/>
            <p:cNvSpPr txBox="1"/>
            <p:nvPr/>
          </p:nvSpPr>
          <p:spPr>
            <a:xfrm>
              <a:off x="1337514" y="29337000"/>
              <a:ext cx="34916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</a:rPr>
                <a:t>Hoja Santa &amp; Green Mole Sauce</a:t>
              </a:r>
              <a:endParaRPr lang="en-US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462015" y="26913186"/>
            <a:ext cx="5535533" cy="4176414"/>
            <a:chOff x="8685840" y="25815638"/>
            <a:chExt cx="5535533" cy="417641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5840" y="25815638"/>
              <a:ext cx="5535533" cy="4151650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sp>
          <p:nvSpPr>
            <p:cNvPr id="24" name="TextBox 23"/>
            <p:cNvSpPr txBox="1"/>
            <p:nvPr/>
          </p:nvSpPr>
          <p:spPr>
            <a:xfrm>
              <a:off x="8734643" y="29591942"/>
              <a:ext cx="4419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/>
                <a:t>Hoja-Santa Wrapped Goat Cheese</a:t>
              </a:r>
              <a:endParaRPr lang="en-US" sz="20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596506" y="27058793"/>
            <a:ext cx="4021793" cy="4030807"/>
            <a:chOff x="14743623" y="26220593"/>
            <a:chExt cx="4021793" cy="403080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43623" y="26220593"/>
              <a:ext cx="4021793" cy="4021793"/>
            </a:xfrm>
            <a:prstGeom prst="rect">
              <a:avLst/>
            </a:prstGeom>
            <a:effectLst>
              <a:softEdge rad="31750"/>
            </a:effectLst>
          </p:spPr>
        </p:pic>
        <p:sp>
          <p:nvSpPr>
            <p:cNvPr id="27" name="TextBox 26"/>
            <p:cNvSpPr txBox="1"/>
            <p:nvPr/>
          </p:nvSpPr>
          <p:spPr>
            <a:xfrm>
              <a:off x="14750957" y="29851290"/>
              <a:ext cx="33084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/>
                <a:t>Salsa de tomate y Hoja Santa</a:t>
              </a:r>
              <a:endParaRPr lang="en-US" sz="2000"/>
            </a:p>
          </p:txBody>
        </p:sp>
      </p:grpSp>
      <p:sp>
        <p:nvSpPr>
          <p:cNvPr id="91" name="Donut 90"/>
          <p:cNvSpPr/>
          <p:nvPr/>
        </p:nvSpPr>
        <p:spPr>
          <a:xfrm>
            <a:off x="10698267" y="15807939"/>
            <a:ext cx="722376" cy="721668"/>
          </a:xfrm>
          <a:prstGeom prst="donut">
            <a:avLst>
              <a:gd name="adj" fmla="val 7460"/>
            </a:avLst>
          </a:prstGeom>
          <a:blipFill rotWithShape="0">
            <a:blip r:embed="rId9"/>
            <a:stretch>
              <a:fillRect/>
            </a:stretch>
          </a:blip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47" name="Picture 46" descr="logo-of-nsf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0918" y="33481796"/>
            <a:ext cx="2032000" cy="204470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8665193" y="34132415"/>
            <a:ext cx="5267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smtClean="0">
                <a:latin typeface="Times New Roman"/>
                <a:cs typeface="Times New Roman"/>
              </a:rPr>
              <a:t>This work was made possible by funding from </a:t>
            </a:r>
            <a:r>
              <a:rPr lang="en-US" sz="2400">
                <a:latin typeface="Times New Roman"/>
                <a:cs typeface="Times New Roman"/>
              </a:rPr>
              <a:t>T</a:t>
            </a:r>
            <a:r>
              <a:rPr lang="en-US" sz="2400" smtClean="0">
                <a:latin typeface="Times New Roman"/>
                <a:cs typeface="Times New Roman"/>
              </a:rPr>
              <a:t>he National Science Foundation</a:t>
            </a:r>
            <a:endParaRPr lang="en-US" sz="2400"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01" y="13314946"/>
            <a:ext cx="5871066" cy="686881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287225" y="25662740"/>
            <a:ext cx="16770498" cy="928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67481" y="20208895"/>
            <a:ext cx="867990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This is the 50% Majority rule, post burn-in tree from Bayesian analysis of nuclear ITS and chloroplast </a:t>
            </a:r>
            <a:r>
              <a:rPr lang="en-US" sz="1800" i="1" dirty="0" err="1"/>
              <a:t>petA</a:t>
            </a:r>
            <a:r>
              <a:rPr lang="en-US" sz="1800" i="1" dirty="0"/>
              <a:t>–</a:t>
            </a:r>
            <a:r>
              <a:rPr lang="en-US" sz="1800" i="1" dirty="0" err="1"/>
              <a:t>psbJ</a:t>
            </a:r>
            <a:r>
              <a:rPr lang="en-US" sz="1800" i="1" dirty="0"/>
              <a:t> </a:t>
            </a:r>
            <a:r>
              <a:rPr lang="en-US" sz="1800" dirty="0"/>
              <a:t>sequences.  Branch support values are Bayesian posterior probabilities.  Accessions within the “Pothomorphe” lineage (enclosed in the boxes) are color coded according to geography with </a:t>
            </a:r>
            <a:r>
              <a:rPr lang="en-US" sz="1800" dirty="0">
                <a:solidFill>
                  <a:schemeClr val="accent3"/>
                </a:solidFill>
              </a:rPr>
              <a:t>green</a:t>
            </a:r>
            <a:r>
              <a:rPr lang="en-US" sz="1800" dirty="0"/>
              <a:t> for New World and </a:t>
            </a:r>
            <a:r>
              <a:rPr lang="en-US" sz="1800" dirty="0">
                <a:solidFill>
                  <a:schemeClr val="accent2"/>
                </a:solidFill>
              </a:rPr>
              <a:t>peach</a:t>
            </a:r>
            <a:r>
              <a:rPr lang="en-US" sz="1800" dirty="0"/>
              <a:t> for Old World.</a:t>
            </a:r>
          </a:p>
          <a:p>
            <a:endParaRPr lang="en-US" sz="2000" dirty="0"/>
          </a:p>
        </p:txBody>
      </p:sp>
      <p:sp>
        <p:nvSpPr>
          <p:cNvPr id="54" name="TextBox 53"/>
          <p:cNvSpPr txBox="1"/>
          <p:nvPr/>
        </p:nvSpPr>
        <p:spPr>
          <a:xfrm>
            <a:off x="16628227" y="16412588"/>
            <a:ext cx="250871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100" smtClean="0"/>
              <a:t>urinary tract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100" dirty="0"/>
              <a:t>s</a:t>
            </a:r>
            <a:r>
              <a:rPr lang="en-US" sz="2100" dirty="0" smtClean="0"/>
              <a:t>kin irritation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100" dirty="0" smtClean="0"/>
              <a:t>respiratory tract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100" dirty="0" smtClean="0"/>
              <a:t>liver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100" dirty="0" smtClean="0"/>
              <a:t>dropsy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567781" y="13630589"/>
            <a:ext cx="250871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100" dirty="0" smtClean="0"/>
              <a:t>anemia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100" dirty="0" smtClean="0"/>
              <a:t>rheumatism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100" dirty="0" smtClean="0"/>
              <a:t>lung diseases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100" dirty="0" smtClean="0"/>
              <a:t>swellings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100" dirty="0" smtClean="0"/>
              <a:t>wounds</a:t>
            </a:r>
          </a:p>
        </p:txBody>
      </p:sp>
      <p:pic>
        <p:nvPicPr>
          <p:cNvPr id="58" name="Picture 57"/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37"/>
          <a:stretch/>
        </p:blipFill>
        <p:spPr bwMode="auto">
          <a:xfrm>
            <a:off x="11587376" y="15826110"/>
            <a:ext cx="3872710" cy="4280417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 rot="19202381">
            <a:off x="13557155" y="19176618"/>
            <a:ext cx="1656371" cy="492103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81490"/>
              </a:avLst>
            </a:prstTxWarp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</a:rPr>
              <a:t>    P. umbellatum</a:t>
            </a:r>
            <a:endParaRPr lang="en-US" sz="2400" i="1" dirty="0">
              <a:solidFill>
                <a:schemeClr val="bg1"/>
              </a:solidFill>
            </a:endParaRPr>
          </a:p>
        </p:txBody>
      </p:sp>
      <p:pic>
        <p:nvPicPr>
          <p:cNvPr id="59" name="Picture 58"/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9" t="855" r="16666" b="-855"/>
          <a:stretch/>
        </p:blipFill>
        <p:spPr bwMode="auto">
          <a:xfrm>
            <a:off x="14699457" y="13826015"/>
            <a:ext cx="2132316" cy="213437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0" name="Donut 59"/>
          <p:cNvSpPr/>
          <p:nvPr/>
        </p:nvSpPr>
        <p:spPr>
          <a:xfrm>
            <a:off x="17664151" y="15037502"/>
            <a:ext cx="722376" cy="721668"/>
          </a:xfrm>
          <a:prstGeom prst="donut">
            <a:avLst>
              <a:gd name="adj" fmla="val 7460"/>
            </a:avLst>
          </a:prstGeom>
          <a:blipFill rotWithShape="0">
            <a:blip r:embed="rId9"/>
            <a:stretch>
              <a:fillRect/>
            </a:stretch>
          </a:blip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2" name="TextBox 61"/>
          <p:cNvSpPr txBox="1"/>
          <p:nvPr/>
        </p:nvSpPr>
        <p:spPr>
          <a:xfrm rot="4461875">
            <a:off x="14411634" y="14845575"/>
            <a:ext cx="1399669" cy="516640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81490"/>
              </a:avLst>
            </a:prstTxWarp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</a:rPr>
              <a:t>    P. umbellatum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414278" y="22355275"/>
            <a:ext cx="87781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Most of the various traditional medicinal uses of </a:t>
            </a:r>
            <a:r>
              <a:rPr lang="en-US" sz="2400" i="1" dirty="0"/>
              <a:t>P. umbellatum </a:t>
            </a:r>
            <a:r>
              <a:rPr lang="en-US" sz="2400" dirty="0"/>
              <a:t>around the World have yet to be studied through clinical trials.  However, several properties have been evaluated and show promising results (*).  These include the significant reduction of malaria parasites in mice injected with </a:t>
            </a:r>
            <a:r>
              <a:rPr lang="en-US" sz="2400" i="1" dirty="0"/>
              <a:t>P. umbellatum </a:t>
            </a:r>
            <a:r>
              <a:rPr lang="en-US" sz="2400" dirty="0"/>
              <a:t>extract as well as considerable </a:t>
            </a:r>
            <a:r>
              <a:rPr lang="en-US" sz="2400" i="1" dirty="0"/>
              <a:t>in vitro</a:t>
            </a:r>
            <a:r>
              <a:rPr lang="en-US" sz="2400" dirty="0"/>
              <a:t> anti-microbial activity and a confirmed low toxicity of </a:t>
            </a:r>
            <a:r>
              <a:rPr lang="en-US" sz="2400" i="1" dirty="0"/>
              <a:t>P. umbellatum </a:t>
            </a:r>
            <a:r>
              <a:rPr lang="en-US" sz="2400" dirty="0"/>
              <a:t>leaves </a:t>
            </a:r>
            <a:r>
              <a:rPr lang="en-US" sz="2400" i="1" dirty="0"/>
              <a:t>in vivo</a:t>
            </a:r>
            <a:r>
              <a:rPr lang="en-US" sz="2400" dirty="0"/>
              <a:t>.  </a:t>
            </a:r>
          </a:p>
          <a:p>
            <a:pPr algn="just"/>
            <a:endParaRPr lang="en-US" sz="2400" dirty="0"/>
          </a:p>
        </p:txBody>
      </p:sp>
      <p:sp>
        <p:nvSpPr>
          <p:cNvPr id="70" name="Donut 69"/>
          <p:cNvSpPr/>
          <p:nvPr/>
        </p:nvSpPr>
        <p:spPr>
          <a:xfrm>
            <a:off x="16471357" y="18562351"/>
            <a:ext cx="722376" cy="721668"/>
          </a:xfrm>
          <a:prstGeom prst="donut">
            <a:avLst>
              <a:gd name="adj" fmla="val 7460"/>
            </a:avLst>
          </a:prstGeom>
          <a:blipFill rotWithShape="0">
            <a:blip r:embed="rId9"/>
            <a:stretch>
              <a:fillRect/>
            </a:stretch>
          </a:blip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3" name="TextBox 42"/>
          <p:cNvSpPr txBox="1"/>
          <p:nvPr/>
        </p:nvSpPr>
        <p:spPr>
          <a:xfrm>
            <a:off x="19749389" y="20878800"/>
            <a:ext cx="6105102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3"/>
              </a:buClr>
              <a:buFont typeface="ZapfDingbatsITC" charset="0"/>
              <a:buChar char="✻"/>
            </a:pPr>
            <a:r>
              <a:rPr lang="en-US" sz="2400" i="1" dirty="0">
                <a:solidFill>
                  <a:srgbClr val="000000"/>
                </a:solidFill>
              </a:rPr>
              <a:t>P. auritum</a:t>
            </a:r>
            <a:r>
              <a:rPr lang="en-US" sz="2400" dirty="0">
                <a:solidFill>
                  <a:srgbClr val="000000"/>
                </a:solidFill>
              </a:rPr>
              <a:t> is the most well-known species </a:t>
            </a:r>
            <a:r>
              <a:rPr lang="en-US" sz="2400" dirty="0" smtClean="0">
                <a:solidFill>
                  <a:srgbClr val="000000"/>
                </a:solidFill>
              </a:rPr>
              <a:t>in the Pothomorphe lineage with </a:t>
            </a:r>
            <a:r>
              <a:rPr lang="en-US" sz="2400" dirty="0">
                <a:solidFill>
                  <a:srgbClr val="000000"/>
                </a:solidFill>
              </a:rPr>
              <a:t>nicknames such as </a:t>
            </a:r>
            <a:r>
              <a:rPr lang="en-US" sz="2400" dirty="0" err="1">
                <a:solidFill>
                  <a:srgbClr val="000000"/>
                </a:solidFill>
              </a:rPr>
              <a:t>Hoja</a:t>
            </a:r>
            <a:r>
              <a:rPr lang="en-US" sz="2400" dirty="0">
                <a:solidFill>
                  <a:srgbClr val="000000"/>
                </a:solidFill>
              </a:rPr>
              <a:t> Santa, </a:t>
            </a:r>
            <a:r>
              <a:rPr lang="en-US" sz="2400" dirty="0" err="1">
                <a:solidFill>
                  <a:srgbClr val="000000"/>
                </a:solidFill>
              </a:rPr>
              <a:t>Acuyo</a:t>
            </a:r>
            <a:r>
              <a:rPr lang="en-US" sz="2400" dirty="0">
                <a:solidFill>
                  <a:srgbClr val="000000"/>
                </a:solidFill>
              </a:rPr>
              <a:t>, and the </a:t>
            </a:r>
            <a:r>
              <a:rPr lang="en-US" sz="2400" dirty="0" err="1">
                <a:solidFill>
                  <a:srgbClr val="000000"/>
                </a:solidFill>
              </a:rPr>
              <a:t>Rootbeer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Plant</a:t>
            </a:r>
          </a:p>
          <a:p>
            <a:pPr marL="342900" indent="-342900">
              <a:buClr>
                <a:schemeClr val="accent3"/>
              </a:buClr>
              <a:buFont typeface="ZapfDingbatsITC" charset="0"/>
              <a:buChar char="✻"/>
            </a:pPr>
            <a:endParaRPr lang="en-US" sz="1200" dirty="0">
              <a:solidFill>
                <a:srgbClr val="000000"/>
              </a:solidFill>
            </a:endParaRPr>
          </a:p>
          <a:p>
            <a:pPr marL="342900" indent="-342900">
              <a:buClr>
                <a:schemeClr val="accent3"/>
              </a:buClr>
              <a:buFont typeface="ZapfDingbatsITC" charset="0"/>
              <a:buChar char="✻"/>
            </a:pPr>
            <a:r>
              <a:rPr lang="en-US" sz="2400" dirty="0">
                <a:solidFill>
                  <a:srgbClr val="000000"/>
                </a:solidFill>
              </a:rPr>
              <a:t>Leaves from </a:t>
            </a:r>
            <a:r>
              <a:rPr lang="en-US" sz="2400" i="1" dirty="0">
                <a:solidFill>
                  <a:srgbClr val="000000"/>
                </a:solidFill>
              </a:rPr>
              <a:t>P. auritum</a:t>
            </a:r>
            <a:r>
              <a:rPr lang="en-US" sz="2400" dirty="0">
                <a:solidFill>
                  <a:srgbClr val="000000"/>
                </a:solidFill>
              </a:rPr>
              <a:t> are used for cooking in parts of Mexico due to its sweet, spicy </a:t>
            </a:r>
            <a:r>
              <a:rPr lang="en-US" sz="2400" dirty="0" smtClean="0">
                <a:solidFill>
                  <a:srgbClr val="000000"/>
                </a:solidFill>
              </a:rPr>
              <a:t>leaves</a:t>
            </a:r>
          </a:p>
          <a:p>
            <a:pPr marL="342900" indent="-342900">
              <a:buClr>
                <a:schemeClr val="accent3"/>
              </a:buClr>
              <a:buFont typeface="ZapfDingbatsITC" charset="0"/>
              <a:buChar char="✻"/>
            </a:pPr>
            <a:endParaRPr lang="en-US" sz="1200" dirty="0" smtClean="0">
              <a:solidFill>
                <a:srgbClr val="000000"/>
              </a:solidFill>
            </a:endParaRPr>
          </a:p>
          <a:p>
            <a:pPr marL="342900" indent="-342900">
              <a:buClr>
                <a:schemeClr val="accent3"/>
              </a:buClr>
              <a:buFont typeface="ZapfDingbatsITC" charset="0"/>
              <a:buChar char="✻"/>
            </a:pPr>
            <a:r>
              <a:rPr lang="en-US" sz="2400" dirty="0" smtClean="0"/>
              <a:t>The leaves of </a:t>
            </a:r>
            <a:r>
              <a:rPr lang="en-US" sz="2400" i="1" dirty="0" smtClean="0"/>
              <a:t>P. auritum</a:t>
            </a:r>
            <a:r>
              <a:rPr lang="en-US" sz="2400" dirty="0" smtClean="0"/>
              <a:t> have a combination of flavors similar to sassafras, anise, black pepper, tarragon, and nutmeg</a:t>
            </a:r>
          </a:p>
          <a:p>
            <a:pPr marL="342900" indent="-342900">
              <a:buClr>
                <a:schemeClr val="accent3"/>
              </a:buClr>
              <a:buFont typeface="ZapfDingbatsITC" charset="0"/>
              <a:buChar char="✻"/>
            </a:pPr>
            <a:endParaRPr lang="en-US" sz="1200" dirty="0"/>
          </a:p>
          <a:p>
            <a:pPr marL="342900" indent="-342900">
              <a:buClr>
                <a:schemeClr val="accent3"/>
              </a:buClr>
              <a:buFont typeface="ZapfDingbatsITC" charset="0"/>
              <a:buChar char="✻"/>
            </a:pPr>
            <a:r>
              <a:rPr lang="en-US" sz="2400" dirty="0"/>
              <a:t>The leaves of </a:t>
            </a:r>
            <a:r>
              <a:rPr lang="en-US" sz="2400" i="1" dirty="0"/>
              <a:t>P. auritum </a:t>
            </a:r>
            <a:r>
              <a:rPr lang="en-US" sz="2400" dirty="0"/>
              <a:t>are used in many Mexican dishes to wrap food and add </a:t>
            </a:r>
            <a:r>
              <a:rPr lang="en-US" sz="2400" dirty="0" smtClean="0"/>
              <a:t>flavoring</a:t>
            </a:r>
            <a:r>
              <a:rPr lang="mr-IN" sz="2400" dirty="0" smtClean="0"/>
              <a:t>…</a:t>
            </a:r>
            <a:endParaRPr lang="en-US" sz="2400" dirty="0"/>
          </a:p>
          <a:p>
            <a:pPr marL="342900" indent="-342900">
              <a:buClr>
                <a:schemeClr val="accent3"/>
              </a:buClr>
              <a:buFont typeface="ZapfDingbatsITC" charset="0"/>
              <a:buChar char="✻"/>
            </a:pPr>
            <a:endParaRPr lang="en-US" sz="2500" dirty="0"/>
          </a:p>
          <a:p>
            <a:pPr marL="342900" indent="-342900">
              <a:buClr>
                <a:schemeClr val="accent3"/>
              </a:buClr>
              <a:buFont typeface="ZapfDingbatsITC" charset="0"/>
              <a:buChar char="✻"/>
            </a:pPr>
            <a:endParaRPr lang="en-US" sz="3600" dirty="0" smtClean="0">
              <a:solidFill>
                <a:srgbClr val="000000"/>
              </a:solidFill>
            </a:endParaRPr>
          </a:p>
          <a:p>
            <a:endParaRPr lang="en-US" sz="2500" dirty="0"/>
          </a:p>
        </p:txBody>
      </p:sp>
      <p:grpSp>
        <p:nvGrpSpPr>
          <p:cNvPr id="8" name="Group 7"/>
          <p:cNvGrpSpPr/>
          <p:nvPr/>
        </p:nvGrpSpPr>
        <p:grpSpPr>
          <a:xfrm>
            <a:off x="6224163" y="27172745"/>
            <a:ext cx="2638895" cy="3916855"/>
            <a:chOff x="5462434" y="26292033"/>
            <a:chExt cx="2638895" cy="3916855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05" t="13260" b="10394"/>
            <a:stretch/>
          </p:blipFill>
          <p:spPr>
            <a:xfrm>
              <a:off x="5462434" y="26319336"/>
              <a:ext cx="2638895" cy="3889552"/>
            </a:xfrm>
            <a:prstGeom prst="rect">
              <a:avLst/>
            </a:prstGeom>
            <a:effectLst>
              <a:softEdge rad="31750"/>
            </a:effectLst>
          </p:spPr>
        </p:pic>
        <p:sp>
          <p:nvSpPr>
            <p:cNvPr id="75" name="TextBox 74"/>
            <p:cNvSpPr txBox="1"/>
            <p:nvPr/>
          </p:nvSpPr>
          <p:spPr>
            <a:xfrm>
              <a:off x="5544092" y="26292033"/>
              <a:ext cx="24128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>
                  <a:solidFill>
                    <a:schemeClr val="bg1"/>
                  </a:solidFill>
                </a:rPr>
                <a:t>Hoja Santa Margarita</a:t>
              </a:r>
              <a:endParaRPr lang="en-US" sz="2000">
                <a:solidFill>
                  <a:schemeClr val="bg1"/>
                </a:solidFill>
              </a:endParaRPr>
            </a:p>
          </p:txBody>
        </p:sp>
      </p:grpSp>
      <p:cxnSp>
        <p:nvCxnSpPr>
          <p:cNvPr id="64" name="Straight Connector 63"/>
          <p:cNvCxnSpPr/>
          <p:nvPr/>
        </p:nvCxnSpPr>
        <p:spPr>
          <a:xfrm>
            <a:off x="1287225" y="31391341"/>
            <a:ext cx="24620775" cy="13632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0" y="35688424"/>
            <a:ext cx="27432000" cy="4545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3169" y="32220878"/>
            <a:ext cx="5418311" cy="115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51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ark green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636363"/>
      </a:accent1>
      <a:accent2>
        <a:srgbClr val="EFBB91"/>
      </a:accent2>
      <a:accent3>
        <a:srgbClr val="6FAB7F"/>
      </a:accent3>
      <a:accent4>
        <a:srgbClr val="174D1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11038</TotalTime>
  <Words>905</Words>
  <Application>Microsoft Macintosh PowerPoint</Application>
  <PresentationFormat>Custom</PresentationFormat>
  <Paragraphs>74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ArialUnicodeMS</vt:lpstr>
      <vt:lpstr>Calibri</vt:lpstr>
      <vt:lpstr>LucidaGrande</vt:lpstr>
      <vt:lpstr>Mangal</vt:lpstr>
      <vt:lpstr>STLiti</vt:lpstr>
      <vt:lpstr>Times New Roman</vt:lpstr>
      <vt:lpstr>ZapfDingbatsITC</vt:lpstr>
      <vt:lpstr>Office Theme</vt:lpstr>
      <vt:lpstr>PowerPoint Presentation</vt:lpstr>
    </vt:vector>
  </TitlesOfParts>
  <Company>Genigraphics LLC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Genigraphics Research Poster Template 44x30</dc:title>
  <dc:creator>Jay Larson</dc:creator>
  <dc:description>Quality poster printing
www.genigraphics.com
1-800-790-4001</dc:description>
  <cp:lastModifiedBy>Lindsey Miller</cp:lastModifiedBy>
  <cp:revision>185</cp:revision>
  <cp:lastPrinted>2017-04-18T17:13:47Z</cp:lastPrinted>
  <dcterms:created xsi:type="dcterms:W3CDTF">2013-02-10T21:14:48Z</dcterms:created>
  <dcterms:modified xsi:type="dcterms:W3CDTF">2017-05-11T18:48:50Z</dcterms:modified>
</cp:coreProperties>
</file>