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4"/>
  </p:notesMasterIdLst>
  <p:sldIdLst>
    <p:sldId id="267" r:id="rId4"/>
    <p:sldId id="322" r:id="rId5"/>
    <p:sldId id="257" r:id="rId6"/>
    <p:sldId id="268" r:id="rId7"/>
    <p:sldId id="282" r:id="rId8"/>
    <p:sldId id="283" r:id="rId9"/>
    <p:sldId id="284" r:id="rId10"/>
    <p:sldId id="309" r:id="rId11"/>
    <p:sldId id="286" r:id="rId12"/>
    <p:sldId id="288" r:id="rId13"/>
    <p:sldId id="310" r:id="rId14"/>
    <p:sldId id="321" r:id="rId15"/>
    <p:sldId id="320" r:id="rId16"/>
    <p:sldId id="311" r:id="rId17"/>
    <p:sldId id="312" r:id="rId18"/>
    <p:sldId id="337" r:id="rId19"/>
    <p:sldId id="298" r:id="rId20"/>
    <p:sldId id="338" r:id="rId21"/>
    <p:sldId id="339" r:id="rId22"/>
    <p:sldId id="340" r:id="rId23"/>
    <p:sldId id="341" r:id="rId24"/>
    <p:sldId id="342" r:id="rId25"/>
    <p:sldId id="343" r:id="rId26"/>
    <p:sldId id="344" r:id="rId27"/>
    <p:sldId id="345" r:id="rId28"/>
    <p:sldId id="324" r:id="rId29"/>
    <p:sldId id="325" r:id="rId30"/>
    <p:sldId id="332" r:id="rId31"/>
    <p:sldId id="293" r:id="rId32"/>
    <p:sldId id="296" r:id="rId33"/>
    <p:sldId id="295" r:id="rId34"/>
    <p:sldId id="327" r:id="rId35"/>
    <p:sldId id="336" r:id="rId36"/>
    <p:sldId id="292" r:id="rId37"/>
    <p:sldId id="328" r:id="rId38"/>
    <p:sldId id="329" r:id="rId39"/>
    <p:sldId id="271" r:id="rId40"/>
    <p:sldId id="333" r:id="rId41"/>
    <p:sldId id="334" r:id="rId42"/>
    <p:sldId id="33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892" autoAdjust="0"/>
  </p:normalViewPr>
  <p:slideViewPr>
    <p:cSldViewPr>
      <p:cViewPr>
        <p:scale>
          <a:sx n="100" d="100"/>
          <a:sy n="100" d="100"/>
        </p:scale>
        <p:origin x="-408" y="13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855184-16A4-48DC-AD32-74784BB4A9E0}" type="datetimeFigureOut">
              <a:rPr lang="en-US" smtClean="0"/>
              <a:t>3/31/2015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8D256C-0A45-4CCC-B978-AAE868D5F4B8}" type="slidenum">
              <a:rPr lang="en-US" smtClean="0"/>
              <a:t>‹#›</a:t>
            </a:fld>
            <a:endParaRPr lang="en-US"/>
          </a:p>
        </p:txBody>
      </p:sp>
    </p:spTree>
    <p:extLst>
      <p:ext uri="{BB962C8B-B14F-4D97-AF65-F5344CB8AC3E}">
        <p14:creationId xmlns:p14="http://schemas.microsoft.com/office/powerpoint/2010/main" val="182810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C1D0-44CB-4575-924B-BA319D8B448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4293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C1D0-44CB-4575-924B-BA319D8B448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42939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3000" dirty="0" smtClean="0"/>
              <a:t>From</a:t>
            </a:r>
            <a:r>
              <a:rPr lang="en-US" sz="3000" baseline="0" dirty="0" smtClean="0"/>
              <a:t> the job description: </a:t>
            </a:r>
            <a:r>
              <a:rPr lang="en-US" sz="3200" dirty="0" smtClean="0"/>
              <a:t>Assist librarians with projects for international students funded by the Diversity Grant: </a:t>
            </a:r>
          </a:p>
          <a:p>
            <a:pPr lvl="1"/>
            <a:endParaRPr lang="en-US" sz="3000" dirty="0" smtClean="0"/>
          </a:p>
          <a:p>
            <a:pPr lvl="1"/>
            <a:r>
              <a:rPr lang="en-US" sz="3000" dirty="0" smtClean="0"/>
              <a:t>October, 2014: table tennis tournament at Langsam</a:t>
            </a:r>
          </a:p>
          <a:p>
            <a:pPr lvl="1"/>
            <a:r>
              <a:rPr lang="en-US" sz="3000" dirty="0" smtClean="0"/>
              <a:t>November, 2014: Event for domestic and international students “Coming Together to Give Thanks”</a:t>
            </a:r>
          </a:p>
          <a:p>
            <a:pPr lvl="1"/>
            <a:r>
              <a:rPr lang="en-US" sz="3000" dirty="0" smtClean="0"/>
              <a:t>October - December, 2014: Research online library guides and orientation for international students</a:t>
            </a:r>
            <a:endParaRPr lang="en-US" sz="3000" dirty="0"/>
          </a:p>
        </p:txBody>
      </p:sp>
      <p:sp>
        <p:nvSpPr>
          <p:cNvPr id="4" name="Slide Number Placeholder 3"/>
          <p:cNvSpPr>
            <a:spLocks noGrp="1"/>
          </p:cNvSpPr>
          <p:nvPr>
            <p:ph type="sldNum" sz="quarter" idx="10"/>
          </p:nvPr>
        </p:nvSpPr>
        <p:spPr/>
        <p:txBody>
          <a:bodyPr/>
          <a:lstStyle/>
          <a:p>
            <a:fld id="{5E8D256C-0A45-4CCC-B978-AAE868D5F4B8}" type="slidenum">
              <a:rPr lang="en-US" smtClean="0"/>
              <a:t>17</a:t>
            </a:fld>
            <a:endParaRPr lang="en-US"/>
          </a:p>
        </p:txBody>
      </p:sp>
    </p:spTree>
    <p:extLst>
      <p:ext uri="{BB962C8B-B14F-4D97-AF65-F5344CB8AC3E}">
        <p14:creationId xmlns:p14="http://schemas.microsoft.com/office/powerpoint/2010/main" val="3214881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C1D0-44CB-4575-924B-BA319D8B448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042939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recap what Holly and Anvita said, library events helped bring domestic and international students together, and build a better understanding of the diversity on campus.</a:t>
            </a:r>
          </a:p>
          <a:p>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26</a:t>
            </a:fld>
            <a:endParaRPr lang="en-US"/>
          </a:p>
        </p:txBody>
      </p:sp>
    </p:spTree>
    <p:extLst>
      <p:ext uri="{BB962C8B-B14F-4D97-AF65-F5344CB8AC3E}">
        <p14:creationId xmlns:p14="http://schemas.microsoft.com/office/powerpoint/2010/main" val="346117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At the same time most events also had educational learning outcomes. We helped students discover library resources and learn about collections and services. At</a:t>
            </a:r>
            <a:r>
              <a:rPr lang="en-US" baseline="0" dirty="0" smtClean="0"/>
              <a:t> the Discovering Your Roots event students talked how they had used the library edition of Ancestry.com to research gamily history. This event as well as our Thanksgiving event featured book form the library collection. At the beginning of the year we offered a fun event in which students created community art using dust jackets from the Cohen Enrichment collection. They learned about the collection and their work has been on display in Langsam Library for the whole year. Attractive cover designs draw students’ attention and if they become interested in a book they can see the book’s call number and check it out.</a:t>
            </a:r>
            <a:endParaRPr lang="en-US"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5E8D256C-0A45-4CCC-B978-AAE868D5F4B8}" type="slidenum">
              <a:rPr lang="en-US" smtClean="0"/>
              <a:t>27</a:t>
            </a:fld>
            <a:endParaRPr lang="en-US"/>
          </a:p>
        </p:txBody>
      </p:sp>
    </p:spTree>
    <p:extLst>
      <p:ext uri="{BB962C8B-B14F-4D97-AF65-F5344CB8AC3E}">
        <p14:creationId xmlns:p14="http://schemas.microsoft.com/office/powerpoint/2010/main" val="73217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C1D0-44CB-4575-924B-BA319D8B448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42939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Through events library</a:t>
            </a:r>
            <a:r>
              <a:rPr lang="en-US" baseline="0" dirty="0" smtClean="0"/>
              <a:t> faculty and staff got</a:t>
            </a:r>
            <a:r>
              <a:rPr lang="en-US" dirty="0" smtClean="0"/>
              <a:t> to know our patrons better and</a:t>
            </a:r>
            <a:r>
              <a:rPr lang="en-US" baseline="0" dirty="0" smtClean="0"/>
              <a:t> this will help us </a:t>
            </a:r>
            <a:r>
              <a:rPr lang="en-US" dirty="0" smtClean="0"/>
              <a:t>provide better services</a:t>
            </a:r>
            <a:r>
              <a:rPr lang="en-US" baseline="0" dirty="0" smtClean="0"/>
              <a:t> to them. We have</a:t>
            </a:r>
            <a:r>
              <a:rPr lang="en-US" dirty="0" smtClean="0"/>
              <a:t> a network of friends, including a number of student organizations as well as campus services and academic departments.</a:t>
            </a:r>
          </a:p>
          <a:p>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29</a:t>
            </a:fld>
            <a:endParaRPr lang="en-US"/>
          </a:p>
        </p:txBody>
      </p:sp>
    </p:spTree>
    <p:extLst>
      <p:ext uri="{BB962C8B-B14F-4D97-AF65-F5344CB8AC3E}">
        <p14:creationId xmlns:p14="http://schemas.microsoft.com/office/powerpoint/2010/main" val="342388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orientation</a:t>
            </a:r>
            <a:r>
              <a:rPr lang="en-US" baseline="0" dirty="0" smtClean="0"/>
              <a:t> and events, we used other ways to help students succeed. We sent out a monthly email newsletter Library Lifesaver. It featured resources and services especially relevant at certain times of the semester, for example, library workshops, special services during the exam week, answers to frequently asked questions, etc. Thanks to Holly’s research and recommendations we have been able to enhance our online guide, for example, by embedding online videos.</a:t>
            </a:r>
          </a:p>
          <a:p>
            <a:r>
              <a:rPr lang="en-US" baseline="0" dirty="0" smtClean="0"/>
              <a:t>Now I would like to turn it over to Rosemary.</a:t>
            </a:r>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30</a:t>
            </a:fld>
            <a:endParaRPr lang="en-US"/>
          </a:p>
        </p:txBody>
      </p:sp>
    </p:spTree>
    <p:extLst>
      <p:ext uri="{BB962C8B-B14F-4D97-AF65-F5344CB8AC3E}">
        <p14:creationId xmlns:p14="http://schemas.microsoft.com/office/powerpoint/2010/main" val="2242651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 goal</a:t>
            </a:r>
            <a:r>
              <a:rPr lang="en-US" baseline="0" dirty="0" smtClean="0"/>
              <a:t> of our grant-funded activities was to p</a:t>
            </a:r>
            <a:r>
              <a:rPr lang="en-US" sz="1200" kern="1200" dirty="0" smtClean="0">
                <a:solidFill>
                  <a:schemeClr val="tx1"/>
                </a:solidFill>
                <a:effectLst/>
                <a:latin typeface="+mn-lt"/>
                <a:ea typeface="+mn-ea"/>
                <a:cs typeface="+mn-cs"/>
              </a:rPr>
              <a:t>rovide diversity training to UCL staff and student employees to raise the level of awareness of issues around diversity and inclusion. We worked with the ESL Language Center to organize a student panel attended</a:t>
            </a:r>
            <a:r>
              <a:rPr lang="en-US" sz="1200" kern="1200" baseline="0" dirty="0" smtClean="0">
                <a:solidFill>
                  <a:schemeClr val="tx1"/>
                </a:solidFill>
                <a:effectLst/>
                <a:latin typeface="+mn-lt"/>
                <a:ea typeface="+mn-ea"/>
                <a:cs typeface="+mn-cs"/>
              </a:rPr>
              <a:t> by library and UC International staff. During the panel students talked about their experiences of living in the US and studying at UC. They talked about misunderstandings and difficulties thy had had due to cultural differences and differences in education systems in the US and their countries. They students offered some great insights and </a:t>
            </a:r>
            <a:r>
              <a:rPr lang="en-US" sz="1200" kern="1200" dirty="0" smtClean="0">
                <a:solidFill>
                  <a:schemeClr val="tx1"/>
                </a:solidFill>
                <a:effectLst/>
                <a:latin typeface="+mn-lt"/>
                <a:ea typeface="+mn-ea"/>
                <a:cs typeface="+mn-cs"/>
              </a:rPr>
              <a:t> advice to the university services in working effectively with students from diverse nationalities and academic backgrounds. The panel was recorded and we’ll be using it in the future to train student employees</a:t>
            </a:r>
            <a:r>
              <a:rPr lang="en-US" sz="1200" kern="1200" baseline="0" dirty="0" smtClean="0">
                <a:solidFill>
                  <a:schemeClr val="tx1"/>
                </a:solidFill>
                <a:effectLst/>
                <a:latin typeface="+mn-lt"/>
                <a:ea typeface="+mn-ea"/>
                <a:cs typeface="+mn-cs"/>
              </a:rPr>
              <a:t> and have conversations with staff and students about diversity.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8D256C-0A45-4CCC-B978-AAE868D5F4B8}" type="slidenum">
              <a:rPr lang="en-US" smtClean="0"/>
              <a:t>32</a:t>
            </a:fld>
            <a:endParaRPr lang="en-US"/>
          </a:p>
        </p:txBody>
      </p:sp>
    </p:spTree>
    <p:extLst>
      <p:ext uri="{BB962C8B-B14F-4D97-AF65-F5344CB8AC3E}">
        <p14:creationId xmlns:p14="http://schemas.microsoft.com/office/powerpoint/2010/main" val="393795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also asked the students top describe situations in which they felt it necessary to be an ambassador for their country,</a:t>
            </a:r>
            <a:r>
              <a:rPr lang="en-US" sz="1200" kern="1200" baseline="0" dirty="0" smtClean="0">
                <a:solidFill>
                  <a:schemeClr val="tx1"/>
                </a:solidFill>
                <a:effectLst/>
                <a:latin typeface="+mn-lt"/>
                <a:ea typeface="+mn-ea"/>
                <a:cs typeface="+mn-cs"/>
              </a:rPr>
              <a:t> including </a:t>
            </a:r>
            <a:r>
              <a:rPr lang="en-US" sz="1200" kern="1200" dirty="0" smtClean="0">
                <a:solidFill>
                  <a:schemeClr val="tx1"/>
                </a:solidFill>
                <a:effectLst/>
                <a:latin typeface="+mn-lt"/>
                <a:ea typeface="+mn-ea"/>
                <a:cs typeface="+mn-cs"/>
              </a:rPr>
              <a:t>situations in which they needed to clarify incorrect stereotypes or assumptions about your home cultures.</a:t>
            </a:r>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33</a:t>
            </a:fld>
            <a:endParaRPr lang="en-US"/>
          </a:p>
        </p:txBody>
      </p:sp>
    </p:spTree>
    <p:extLst>
      <p:ext uri="{BB962C8B-B14F-4D97-AF65-F5344CB8AC3E}">
        <p14:creationId xmlns:p14="http://schemas.microsoft.com/office/powerpoint/2010/main" val="161754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Enhance online and face-to-face international student library orientation to create a solid foundation for academic success by emphasizing concepts related to U.S. academic culture, libraries, and scholarship practices.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Provide diversity training to UCL staff and student employees to raise the level of awareness of issues around diversity and inclusion.</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39C1D0-44CB-4575-924B-BA319D8B448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42939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received very positive feedback form the staff who attended the panel,</a:t>
            </a:r>
            <a:r>
              <a:rPr lang="en-US" baseline="0" dirty="0" smtClean="0"/>
              <a:t> including suggestions for future events to deepen our understanding of diversity and enhance our cultural competemcy, such as conversations with library staff who have traveled to other countries, panels of domestic and international students. On April 14</a:t>
            </a:r>
            <a:r>
              <a:rPr lang="en-US" baseline="30000" dirty="0" smtClean="0"/>
              <a:t>th</a:t>
            </a:r>
            <a:r>
              <a:rPr lang="en-US" baseline="0" dirty="0" smtClean="0"/>
              <a:t> we are going to host another panel on study abroad experiences. Please help us spread the word.</a:t>
            </a:r>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35</a:t>
            </a:fld>
            <a:endParaRPr lang="en-US"/>
          </a:p>
        </p:txBody>
      </p:sp>
    </p:spTree>
    <p:extLst>
      <p:ext uri="{BB962C8B-B14F-4D97-AF65-F5344CB8AC3E}">
        <p14:creationId xmlns:p14="http://schemas.microsoft.com/office/powerpoint/2010/main" val="216534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our staff said on multiple occasions, what really helped them deepen their understanding of diversty was attending library events with an international focus and especially</a:t>
            </a:r>
            <a:r>
              <a:rPr lang="en-US" baseline="0" dirty="0" smtClean="0"/>
              <a:t> being involved in the planning and presentation of those events working side by side with students.</a:t>
            </a:r>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36</a:t>
            </a:fld>
            <a:endParaRPr lang="en-US"/>
          </a:p>
        </p:txBody>
      </p:sp>
    </p:spTree>
    <p:extLst>
      <p:ext uri="{BB962C8B-B14F-4D97-AF65-F5344CB8AC3E}">
        <p14:creationId xmlns:p14="http://schemas.microsoft.com/office/powerpoint/2010/main" val="688890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love to invite comments and questions. If you think of something later, you are very welcome to contact us. Also if you have an idea of an event or initiative please</a:t>
            </a:r>
            <a:r>
              <a:rPr lang="en-US" baseline="0" dirty="0" smtClean="0"/>
              <a:t> let us know and let’s work together.</a:t>
            </a:r>
            <a:endParaRPr lang="en-US" dirty="0"/>
          </a:p>
        </p:txBody>
      </p:sp>
      <p:sp>
        <p:nvSpPr>
          <p:cNvPr id="4" name="Slide Number Placeholder 3"/>
          <p:cNvSpPr>
            <a:spLocks noGrp="1"/>
          </p:cNvSpPr>
          <p:nvPr>
            <p:ph type="sldNum" sz="quarter" idx="10"/>
          </p:nvPr>
        </p:nvSpPr>
        <p:spPr/>
        <p:txBody>
          <a:bodyPr/>
          <a:lstStyle/>
          <a:p>
            <a:fld id="{2C39C1D0-44CB-4575-924B-BA319D8B448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04293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 Libraries were honored to be part of UC’s first</a:t>
            </a:r>
            <a:r>
              <a:rPr lang="en-US" baseline="0" dirty="0" smtClean="0"/>
              <a:t> Orientation International Students Conference. We had an hour-long session with the students. The presentation was designed by 3 international student, a grad, an undergrad, and an alum. They helped to make sure that the presentation contains all essential information for new international students and at the same time not overwhelming, fun, and easy to understand. We were very happy with the level of interaction, but we wanted to make sure that we can meet more students and give an opportunity to students who might not have wanted to ask questions in front of an audience to learn what they needed to know, so we also provided a table at the resource fair. More students stopped by to talk to Rosemary and Holly and check their knowledge of plagiarism using a simple interactive lift-the-flap exhibit.</a:t>
            </a:r>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5</a:t>
            </a:fld>
            <a:endParaRPr lang="en-US"/>
          </a:p>
        </p:txBody>
      </p:sp>
    </p:spTree>
    <p:extLst>
      <p:ext uri="{BB962C8B-B14F-4D97-AF65-F5344CB8AC3E}">
        <p14:creationId xmlns:p14="http://schemas.microsoft.com/office/powerpoint/2010/main" val="928397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next day we hosted active,</a:t>
            </a:r>
            <a:r>
              <a:rPr lang="en-US" baseline="0" dirty="0" smtClean="0"/>
              <a:t> hands-on orientation for undergraduate international students in Langsam Library. </a:t>
            </a:r>
            <a:r>
              <a:rPr lang="en-US" dirty="0" smtClean="0"/>
              <a:t>We wanted to make sure that students felt welcome the moment they step into the library. The library was decorated with the flags</a:t>
            </a:r>
            <a:r>
              <a:rPr lang="en-US" baseline="0" dirty="0" smtClean="0"/>
              <a:t> representing the 117 countries of the UC international family. At the very beginning of their library tour the students watched a video, in which Dean Wang, originally form China, greeted the students in English and Chinese. In 2014 we expanded the video by adding greetings in several other languages recorded by librarians, faculty, staff, and students. Let’s watch a snippet from this brief video, which set a wonderful tone for the orientation experience.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6</a:t>
            </a:fld>
            <a:endParaRPr lang="en-US"/>
          </a:p>
        </p:txBody>
      </p:sp>
    </p:spTree>
    <p:extLst>
      <p:ext uri="{BB962C8B-B14F-4D97-AF65-F5344CB8AC3E}">
        <p14:creationId xmlns:p14="http://schemas.microsoft.com/office/powerpoint/2010/main" val="402628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pictures show some of the orientation activities.</a:t>
            </a:r>
            <a:r>
              <a:rPr lang="en-US" baseline="0" dirty="0" smtClean="0"/>
              <a:t> The students searched the catalog and  located books in the stacks. We had carefully selected books for this activity. One of the learning outcomes we had in mind for the students was to show that in our collection we had books about different countries and cultures written by international authors</a:t>
            </a:r>
            <a:r>
              <a:rPr lang="en-US" baseline="0" dirty="0" smtClean="0"/>
              <a:t>. The students also </a:t>
            </a:r>
            <a:r>
              <a:rPr lang="en-US" baseline="0" dirty="0" smtClean="0"/>
              <a:t>learned about printing and safety. </a:t>
            </a:r>
            <a:r>
              <a:rPr lang="en-US" baseline="0" dirty="0" smtClean="0"/>
              <a:t>In the </a:t>
            </a:r>
            <a:r>
              <a:rPr lang="en-US" baseline="0" dirty="0" smtClean="0"/>
              <a:t>final activity </a:t>
            </a:r>
            <a:r>
              <a:rPr lang="en-US" baseline="0" dirty="0" smtClean="0"/>
              <a:t>we asked the </a:t>
            </a:r>
            <a:r>
              <a:rPr lang="en-US" baseline="0" dirty="0" err="1" smtClean="0"/>
              <a:t>studnets</a:t>
            </a:r>
            <a:r>
              <a:rPr lang="en-US" baseline="0" dirty="0" smtClean="0"/>
              <a:t> to </a:t>
            </a:r>
            <a:r>
              <a:rPr lang="en-US" baseline="0" dirty="0" smtClean="0"/>
              <a:t>put star stickers on the map of the world to indicate where they came from. We displayed the board throughout the Welcome week and added the map of the US so everyone walking into the library can put their star on the map.</a:t>
            </a:r>
            <a:endParaRPr lang="en-US" dirty="0"/>
          </a:p>
        </p:txBody>
      </p:sp>
      <p:sp>
        <p:nvSpPr>
          <p:cNvPr id="4" name="Slide Number Placeholder 3"/>
          <p:cNvSpPr>
            <a:spLocks noGrp="1"/>
          </p:cNvSpPr>
          <p:nvPr>
            <p:ph type="sldNum" sz="quarter" idx="10"/>
          </p:nvPr>
        </p:nvSpPr>
        <p:spPr/>
        <p:txBody>
          <a:bodyPr/>
          <a:lstStyle/>
          <a:p>
            <a:fld id="{1252AD52-9772-4E93-B4D8-BE2DF798E7AA}" type="slidenum">
              <a:rPr lang="en-US" smtClean="0"/>
              <a:t>7</a:t>
            </a:fld>
            <a:endParaRPr lang="en-US"/>
          </a:p>
        </p:txBody>
      </p:sp>
    </p:spTree>
    <p:extLst>
      <p:ext uri="{BB962C8B-B14F-4D97-AF65-F5344CB8AC3E}">
        <p14:creationId xmlns:p14="http://schemas.microsoft.com/office/powerpoint/2010/main" val="3714064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grant objectives was to</a:t>
            </a:r>
            <a:r>
              <a:rPr lang="en-US" baseline="0" dirty="0" smtClean="0"/>
              <a:t> develop online orientation that students could watch prior to their arrival to UC or anytime they had a need to learn something. This is still in progress, because UC has licensed perfect software for this purpose and training will occur in three weeks, However Holly has done a lot of research for the content and she will talk about what this orientation will look like.</a:t>
            </a:r>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8</a:t>
            </a:fld>
            <a:endParaRPr lang="en-US"/>
          </a:p>
        </p:txBody>
      </p:sp>
    </p:spTree>
    <p:extLst>
      <p:ext uri="{BB962C8B-B14F-4D97-AF65-F5344CB8AC3E}">
        <p14:creationId xmlns:p14="http://schemas.microsoft.com/office/powerpoint/2010/main" val="1338881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the matching grant from UC Libraries were we able to hire international</a:t>
            </a:r>
            <a:r>
              <a:rPr lang="en-US" baseline="0" dirty="0" smtClean="0"/>
              <a:t> students to serve as liaisons to students organizations and help with developing online resources, print materials, and events. We felt that this arrangement will benefit the libraries as well as the students. In addition some students including a student orientation leader volunteered to help. You can see how happy students were to talk to Holly: it was their first day at UC, the amount of information was overwhelming, and it was nice to give them an opportunity to chat with Holly in their native language.</a:t>
            </a:r>
          </a:p>
          <a:p>
            <a:r>
              <a:rPr lang="en-US" baseline="0" dirty="0" smtClean="0"/>
              <a:t>At this point I would like to turn it over to Holly to speak about her experiences. </a:t>
            </a:r>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9</a:t>
            </a:fld>
            <a:endParaRPr lang="en-US"/>
          </a:p>
        </p:txBody>
      </p:sp>
    </p:spTree>
    <p:extLst>
      <p:ext uri="{BB962C8B-B14F-4D97-AF65-F5344CB8AC3E}">
        <p14:creationId xmlns:p14="http://schemas.microsoft.com/office/powerpoint/2010/main" val="3173502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800" dirty="0" smtClean="0"/>
              <a:t>From</a:t>
            </a:r>
            <a:r>
              <a:rPr lang="en-US" sz="2800" baseline="0" dirty="0" smtClean="0"/>
              <a:t> the job description: </a:t>
            </a:r>
            <a:r>
              <a:rPr lang="en-US" sz="2800" dirty="0" smtClean="0"/>
              <a:t>Assist librarians with projects for international students funded by the Diversity Grant: </a:t>
            </a:r>
            <a:endParaRPr lang="en-US" sz="3000" dirty="0" smtClean="0"/>
          </a:p>
          <a:p>
            <a:pPr lvl="1"/>
            <a:r>
              <a:rPr lang="en-US" sz="3000" dirty="0" smtClean="0"/>
              <a:t>August, 2014: orientations to UC Libraries for international students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3000" dirty="0" smtClean="0"/>
              <a:t>From</a:t>
            </a:r>
            <a:r>
              <a:rPr lang="en-US" sz="3000" baseline="0" dirty="0" smtClean="0"/>
              <a:t> the job description: </a:t>
            </a:r>
            <a:r>
              <a:rPr lang="en-US" sz="3200" dirty="0" smtClean="0"/>
              <a:t>Assist librarians with projects for international students funded by the Diversity Grant: </a:t>
            </a:r>
          </a:p>
          <a:p>
            <a:pPr lvl="1"/>
            <a:endParaRPr lang="en-US" sz="3000" dirty="0" smtClean="0"/>
          </a:p>
          <a:p>
            <a:pPr lvl="1"/>
            <a:r>
              <a:rPr lang="en-US" sz="3000" dirty="0" smtClean="0"/>
              <a:t>October, 2014: table tennis tournament at Langsam</a:t>
            </a:r>
          </a:p>
          <a:p>
            <a:pPr lvl="1"/>
            <a:r>
              <a:rPr lang="en-US" sz="3000" dirty="0" smtClean="0"/>
              <a:t>November, 2014: Event for domestic and international students “Coming Together to Give Thanks”</a:t>
            </a:r>
          </a:p>
          <a:p>
            <a:pPr lvl="1"/>
            <a:r>
              <a:rPr lang="en-US" sz="3000" dirty="0" smtClean="0"/>
              <a:t>October - December, 2014: Research online library guides and orientation for international students</a:t>
            </a:r>
            <a:endParaRPr lang="en-US" sz="3000" dirty="0"/>
          </a:p>
        </p:txBody>
      </p:sp>
      <p:sp>
        <p:nvSpPr>
          <p:cNvPr id="4" name="Slide Number Placeholder 3"/>
          <p:cNvSpPr>
            <a:spLocks noGrp="1"/>
          </p:cNvSpPr>
          <p:nvPr>
            <p:ph type="sldNum" sz="quarter" idx="10"/>
          </p:nvPr>
        </p:nvSpPr>
        <p:spPr/>
        <p:txBody>
          <a:bodyPr/>
          <a:lstStyle/>
          <a:p>
            <a:fld id="{5E8D256C-0A45-4CCC-B978-AAE868D5F4B8}" type="slidenum">
              <a:rPr lang="en-US" smtClean="0"/>
              <a:t>11</a:t>
            </a:fld>
            <a:endParaRPr lang="en-US"/>
          </a:p>
        </p:txBody>
      </p:sp>
    </p:spTree>
    <p:extLst>
      <p:ext uri="{BB962C8B-B14F-4D97-AF65-F5344CB8AC3E}">
        <p14:creationId xmlns:p14="http://schemas.microsoft.com/office/powerpoint/2010/main" val="3214881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8D256C-0A45-4CCC-B978-AAE868D5F4B8}" type="slidenum">
              <a:rPr lang="en-US" smtClean="0"/>
              <a:t>13</a:t>
            </a:fld>
            <a:endParaRPr lang="en-US"/>
          </a:p>
        </p:txBody>
      </p:sp>
    </p:spTree>
    <p:extLst>
      <p:ext uri="{BB962C8B-B14F-4D97-AF65-F5344CB8AC3E}">
        <p14:creationId xmlns:p14="http://schemas.microsoft.com/office/powerpoint/2010/main" val="8791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B2FAB9-4D59-41C3-A60E-8AB7548E01E3}"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268901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B2FAB9-4D59-41C3-A60E-8AB7548E01E3}"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389996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B2FAB9-4D59-41C3-A60E-8AB7548E01E3}"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3082160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D883F89-0656-453A-B1ED-7ED58847BA2A}" type="datetimeFigureOut">
              <a:rPr lang="en-US">
                <a:solidFill>
                  <a:prstClr val="black">
                    <a:tint val="75000"/>
                  </a:prstClr>
                </a:solidFill>
              </a:rPr>
              <a:pPr>
                <a:def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0B32DA-7D7F-4D12-A8FC-651330B5B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2492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AEF790-36D5-493F-B2B1-FBF2AB3EF14D}" type="datetimeFigureOut">
              <a:rPr lang="en-US">
                <a:solidFill>
                  <a:prstClr val="black">
                    <a:tint val="75000"/>
                  </a:prstClr>
                </a:solidFill>
              </a:rPr>
              <a:pPr>
                <a:def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C6D910-6C12-4101-8A3A-D66BDE2846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599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182C47F-950E-4040-9925-7DC3C5DF7FE9}" type="datetimeFigureOut">
              <a:rPr lang="en-US">
                <a:solidFill>
                  <a:prstClr val="black">
                    <a:tint val="75000"/>
                  </a:prstClr>
                </a:solidFill>
              </a:rPr>
              <a:pPr>
                <a:def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659DAF-4F6A-44D9-A3ED-9EEE62B8A4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913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98AECA4-1B8F-441C-BB51-3B320D3611A9}" type="datetimeFigureOut">
              <a:rPr lang="en-US">
                <a:solidFill>
                  <a:prstClr val="black">
                    <a:tint val="75000"/>
                  </a:prstClr>
                </a:solidFill>
              </a:rPr>
              <a:pPr>
                <a:defRPr/>
              </a:pPr>
              <a:t>3/31/2015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8B075D-18CC-459A-8E7C-37724BC1CF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8890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3071B68-95CE-4E76-9D46-286793E8AB7F}" type="datetimeFigureOut">
              <a:rPr lang="en-US">
                <a:solidFill>
                  <a:prstClr val="black">
                    <a:tint val="75000"/>
                  </a:prstClr>
                </a:solidFill>
              </a:rPr>
              <a:pPr>
                <a:defRPr/>
              </a:pPr>
              <a:t>3/31/2015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2C98CE-1703-45CB-83E9-8CBAFB7825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9417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0F66EF-2F86-4DED-BF7D-84C0F690E9D3}" type="datetimeFigureOut">
              <a:rPr lang="en-US">
                <a:solidFill>
                  <a:prstClr val="black">
                    <a:tint val="75000"/>
                  </a:prstClr>
                </a:solidFill>
              </a:rPr>
              <a:pPr>
                <a:defRPr/>
              </a:pPr>
              <a:t>3/31/2015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00415A-59DE-42B2-9164-D8F0ED6384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6606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C5FF9E-A3AE-40D9-A06B-02BF4B24CC45}" type="datetimeFigureOut">
              <a:rPr lang="en-US">
                <a:solidFill>
                  <a:prstClr val="black">
                    <a:tint val="75000"/>
                  </a:prstClr>
                </a:solidFill>
              </a:rPr>
              <a:pPr>
                <a:defRPr/>
              </a:pPr>
              <a:t>3/31/2015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28F2DF0-592A-4B46-A5F0-4D26C93AA1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0481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80F288-7813-418C-B85F-AEA0E124BCCC}" type="datetimeFigureOut">
              <a:rPr lang="en-US">
                <a:solidFill>
                  <a:prstClr val="black">
                    <a:tint val="75000"/>
                  </a:prstClr>
                </a:solidFill>
              </a:rPr>
              <a:pPr>
                <a:defRPr/>
              </a:pPr>
              <a:t>3/31/2015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8B77E9E-3813-48C2-82BD-608C96407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078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B2FAB9-4D59-41C3-A60E-8AB7548E01E3}"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2226068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2F48E3-6ACF-465F-9A85-B94BA37527BB}" type="datetimeFigureOut">
              <a:rPr lang="en-US">
                <a:solidFill>
                  <a:prstClr val="black">
                    <a:tint val="75000"/>
                  </a:prstClr>
                </a:solidFill>
              </a:rPr>
              <a:pPr>
                <a:defRPr/>
              </a:pPr>
              <a:t>3/31/2015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7672EF-0E47-4876-944D-BEF6BABA62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7085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8F551E-E472-4C7D-92FF-96A2FEE982CD}" type="datetimeFigureOut">
              <a:rPr lang="en-US">
                <a:solidFill>
                  <a:prstClr val="black">
                    <a:tint val="75000"/>
                  </a:prstClr>
                </a:solidFill>
              </a:rPr>
              <a:pPr>
                <a:def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9AF715-C4AB-4DEA-9DEC-B0B59EB78F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0803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16DFAB-ABE6-4A17-8C92-859F35EDA6FD}" type="datetimeFigureOut">
              <a:rPr lang="en-US">
                <a:solidFill>
                  <a:prstClr val="black">
                    <a:tint val="75000"/>
                  </a:prstClr>
                </a:solidFill>
              </a:rPr>
              <a:pPr>
                <a:defRPr/>
              </a:pPr>
              <a:t>3/31/2015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D2C548-AA2F-47F7-9087-62A70C0BC2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5012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21B549C-6C44-4E0D-901D-E110D8784760}" type="datetimeFigureOut">
              <a:rPr lang="en-US" altLang="zh-CN"/>
              <a:pPr/>
              <a:t>3/31/2015</a:t>
            </a:fld>
            <a:endParaRPr lang="en-US" altLang="zh-CN"/>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80BBEE85-8FFA-42DC-B6D6-5D4ABB92B30A}" type="slidenum">
              <a:rPr lang="en-US" altLang="zh-CN"/>
              <a:pPr/>
              <a:t>‹#›</a:t>
            </a:fld>
            <a:endParaRPr lang="en-US" altLang="zh-CN"/>
          </a:p>
        </p:txBody>
      </p:sp>
    </p:spTree>
    <p:extLst>
      <p:ext uri="{BB962C8B-B14F-4D97-AF65-F5344CB8AC3E}">
        <p14:creationId xmlns:p14="http://schemas.microsoft.com/office/powerpoint/2010/main" val="3165107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A20FA76-0D58-4AEB-AD89-640F54F5DDCC}" type="datetimeFigureOut">
              <a:rPr lang="en-US" altLang="zh-CN"/>
              <a:pPr/>
              <a:t>3/31/2015</a:t>
            </a:fld>
            <a:endParaRPr lang="en-US" altLang="zh-CN"/>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818E6CD1-7462-485B-AD8B-964CF5B8DCAB}" type="slidenum">
              <a:rPr lang="en-US" altLang="zh-CN"/>
              <a:pPr/>
              <a:t>‹#›</a:t>
            </a:fld>
            <a:endParaRPr lang="en-US" altLang="zh-CN"/>
          </a:p>
        </p:txBody>
      </p:sp>
    </p:spTree>
    <p:extLst>
      <p:ext uri="{BB962C8B-B14F-4D97-AF65-F5344CB8AC3E}">
        <p14:creationId xmlns:p14="http://schemas.microsoft.com/office/powerpoint/2010/main" val="1936960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EB0B5E9-309B-4E63-9205-2F03CCCCCB17}" type="datetimeFigureOut">
              <a:rPr lang="en-US" altLang="zh-CN"/>
              <a:pPr/>
              <a:t>3/31/2015</a:t>
            </a:fld>
            <a:endParaRPr lang="en-US" altLang="zh-CN"/>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7BE7C272-7B67-4591-9601-A3E6B4FE7744}" type="slidenum">
              <a:rPr lang="en-US" altLang="zh-CN"/>
              <a:pPr/>
              <a:t>‹#›</a:t>
            </a:fld>
            <a:endParaRPr lang="en-US" altLang="zh-CN"/>
          </a:p>
        </p:txBody>
      </p:sp>
    </p:spTree>
    <p:extLst>
      <p:ext uri="{BB962C8B-B14F-4D97-AF65-F5344CB8AC3E}">
        <p14:creationId xmlns:p14="http://schemas.microsoft.com/office/powerpoint/2010/main" val="3769357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35650B2-D564-4C4F-8BA1-0CBC4F83D179}" type="datetimeFigureOut">
              <a:rPr lang="en-US" altLang="zh-CN"/>
              <a:pPr/>
              <a:t>3/31/2015</a:t>
            </a:fld>
            <a:endParaRPr lang="en-US" altLang="zh-CN"/>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0D324D2B-0AD5-4EEE-9340-81DB4131A485}" type="slidenum">
              <a:rPr lang="en-US" altLang="zh-CN"/>
              <a:pPr/>
              <a:t>‹#›</a:t>
            </a:fld>
            <a:endParaRPr lang="en-US" altLang="zh-CN"/>
          </a:p>
        </p:txBody>
      </p:sp>
    </p:spTree>
    <p:extLst>
      <p:ext uri="{BB962C8B-B14F-4D97-AF65-F5344CB8AC3E}">
        <p14:creationId xmlns:p14="http://schemas.microsoft.com/office/powerpoint/2010/main" val="3627691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85C9AFB0-5D1B-485D-A7CB-4A6DB7E92BBA}" type="datetimeFigureOut">
              <a:rPr lang="en-US" altLang="zh-CN"/>
              <a:pPr/>
              <a:t>3/31/2015</a:t>
            </a:fld>
            <a:endParaRPr lang="en-US" altLang="zh-CN"/>
          </a:p>
        </p:txBody>
      </p:sp>
      <p:sp>
        <p:nvSpPr>
          <p:cNvPr id="8" name="Footer Placeholder 4"/>
          <p:cNvSpPr>
            <a:spLocks noGrp="1"/>
          </p:cNvSpPr>
          <p:nvPr>
            <p:ph type="ftr" sz="quarter" idx="11"/>
          </p:nvPr>
        </p:nvSpPr>
        <p:spPr/>
        <p:txBody>
          <a:bodyPr/>
          <a:lstStyle>
            <a:lvl1pPr>
              <a:defRPr/>
            </a:lvl1pPr>
          </a:lstStyle>
          <a:p>
            <a:endParaRPr lang="zh-CN" altLang="en-US"/>
          </a:p>
        </p:txBody>
      </p:sp>
      <p:sp>
        <p:nvSpPr>
          <p:cNvPr id="9" name="Slide Number Placeholder 5"/>
          <p:cNvSpPr>
            <a:spLocks noGrp="1"/>
          </p:cNvSpPr>
          <p:nvPr>
            <p:ph type="sldNum" sz="quarter" idx="12"/>
          </p:nvPr>
        </p:nvSpPr>
        <p:spPr/>
        <p:txBody>
          <a:bodyPr/>
          <a:lstStyle>
            <a:lvl1pPr>
              <a:defRPr/>
            </a:lvl1pPr>
          </a:lstStyle>
          <a:p>
            <a:fld id="{181BD5B9-59F1-4248-BD9F-7C5ED21DE011}" type="slidenum">
              <a:rPr lang="en-US" altLang="zh-CN"/>
              <a:pPr/>
              <a:t>‹#›</a:t>
            </a:fld>
            <a:endParaRPr lang="en-US" altLang="zh-CN"/>
          </a:p>
        </p:txBody>
      </p:sp>
    </p:spTree>
    <p:extLst>
      <p:ext uri="{BB962C8B-B14F-4D97-AF65-F5344CB8AC3E}">
        <p14:creationId xmlns:p14="http://schemas.microsoft.com/office/powerpoint/2010/main" val="1927504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DCC96EB-A6C3-4306-B004-EC38F76F6333}" type="datetimeFigureOut">
              <a:rPr lang="en-US" altLang="zh-CN"/>
              <a:pPr/>
              <a:t>3/31/2015</a:t>
            </a:fld>
            <a:endParaRPr lang="en-US" altLang="zh-CN"/>
          </a:p>
        </p:txBody>
      </p:sp>
      <p:sp>
        <p:nvSpPr>
          <p:cNvPr id="4" name="Footer Placeholder 4"/>
          <p:cNvSpPr>
            <a:spLocks noGrp="1"/>
          </p:cNvSpPr>
          <p:nvPr>
            <p:ph type="ftr" sz="quarter" idx="11"/>
          </p:nvPr>
        </p:nvSpPr>
        <p:spPr/>
        <p:txBody>
          <a:bodyPr/>
          <a:lstStyle>
            <a:lvl1pPr>
              <a:defRPr/>
            </a:lvl1pPr>
          </a:lstStyle>
          <a:p>
            <a:endParaRPr lang="zh-CN" altLang="en-US"/>
          </a:p>
        </p:txBody>
      </p:sp>
      <p:sp>
        <p:nvSpPr>
          <p:cNvPr id="5" name="Slide Number Placeholder 5"/>
          <p:cNvSpPr>
            <a:spLocks noGrp="1"/>
          </p:cNvSpPr>
          <p:nvPr>
            <p:ph type="sldNum" sz="quarter" idx="12"/>
          </p:nvPr>
        </p:nvSpPr>
        <p:spPr/>
        <p:txBody>
          <a:bodyPr/>
          <a:lstStyle>
            <a:lvl1pPr>
              <a:defRPr/>
            </a:lvl1pPr>
          </a:lstStyle>
          <a:p>
            <a:fld id="{A1333812-A9A7-40DB-84AD-2B199B598A38}" type="slidenum">
              <a:rPr lang="en-US" altLang="zh-CN"/>
              <a:pPr/>
              <a:t>‹#›</a:t>
            </a:fld>
            <a:endParaRPr lang="en-US" altLang="zh-CN"/>
          </a:p>
        </p:txBody>
      </p:sp>
    </p:spTree>
    <p:extLst>
      <p:ext uri="{BB962C8B-B14F-4D97-AF65-F5344CB8AC3E}">
        <p14:creationId xmlns:p14="http://schemas.microsoft.com/office/powerpoint/2010/main" val="1802574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C1917FB-ABA9-4D69-841A-65070B60C8CB}" type="datetimeFigureOut">
              <a:rPr lang="en-US" altLang="zh-CN"/>
              <a:pPr/>
              <a:t>3/31/2015</a:t>
            </a:fld>
            <a:endParaRPr lang="en-US" altLang="zh-CN"/>
          </a:p>
        </p:txBody>
      </p:sp>
      <p:sp>
        <p:nvSpPr>
          <p:cNvPr id="3" name="Footer Placeholder 4"/>
          <p:cNvSpPr>
            <a:spLocks noGrp="1"/>
          </p:cNvSpPr>
          <p:nvPr>
            <p:ph type="ftr" sz="quarter" idx="11"/>
          </p:nvPr>
        </p:nvSpPr>
        <p:spPr/>
        <p:txBody>
          <a:bodyPr/>
          <a:lstStyle>
            <a:lvl1pPr>
              <a:defRPr/>
            </a:lvl1pPr>
          </a:lstStyle>
          <a:p>
            <a:endParaRPr lang="zh-CN" altLang="en-US"/>
          </a:p>
        </p:txBody>
      </p:sp>
      <p:sp>
        <p:nvSpPr>
          <p:cNvPr id="4" name="Slide Number Placeholder 5"/>
          <p:cNvSpPr>
            <a:spLocks noGrp="1"/>
          </p:cNvSpPr>
          <p:nvPr>
            <p:ph type="sldNum" sz="quarter" idx="12"/>
          </p:nvPr>
        </p:nvSpPr>
        <p:spPr/>
        <p:txBody>
          <a:bodyPr/>
          <a:lstStyle>
            <a:lvl1pPr>
              <a:defRPr/>
            </a:lvl1pPr>
          </a:lstStyle>
          <a:p>
            <a:fld id="{B5BD41B7-FA84-4AD7-AAAB-3121AE347970}" type="slidenum">
              <a:rPr lang="en-US" altLang="zh-CN"/>
              <a:pPr/>
              <a:t>‹#›</a:t>
            </a:fld>
            <a:endParaRPr lang="en-US" altLang="zh-CN"/>
          </a:p>
        </p:txBody>
      </p:sp>
    </p:spTree>
    <p:extLst>
      <p:ext uri="{BB962C8B-B14F-4D97-AF65-F5344CB8AC3E}">
        <p14:creationId xmlns:p14="http://schemas.microsoft.com/office/powerpoint/2010/main" val="308121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B2FAB9-4D59-41C3-A60E-8AB7548E01E3}" type="datetimeFigureOut">
              <a:rPr lang="en-US" smtClean="0"/>
              <a:t>3/31/2015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497683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0F36CDC-1F37-42AB-9C57-BB016654BC97}" type="datetimeFigureOut">
              <a:rPr lang="en-US" altLang="zh-CN"/>
              <a:pPr/>
              <a:t>3/31/2015</a:t>
            </a:fld>
            <a:endParaRPr lang="en-US" altLang="zh-CN"/>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841247A3-798A-4E5C-B443-92314531388F}" type="slidenum">
              <a:rPr lang="en-US" altLang="zh-CN"/>
              <a:pPr/>
              <a:t>‹#›</a:t>
            </a:fld>
            <a:endParaRPr lang="en-US" altLang="zh-CN"/>
          </a:p>
        </p:txBody>
      </p:sp>
    </p:spTree>
    <p:extLst>
      <p:ext uri="{BB962C8B-B14F-4D97-AF65-F5344CB8AC3E}">
        <p14:creationId xmlns:p14="http://schemas.microsoft.com/office/powerpoint/2010/main" val="3000677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1BADA82-25FF-4621-AD1F-36A0F525D027}" type="datetimeFigureOut">
              <a:rPr lang="en-US" altLang="zh-CN"/>
              <a:pPr/>
              <a:t>3/31/2015</a:t>
            </a:fld>
            <a:endParaRPr lang="en-US" altLang="zh-CN"/>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5918714E-D909-4563-A06A-4082974E4F25}" type="slidenum">
              <a:rPr lang="en-US" altLang="zh-CN"/>
              <a:pPr/>
              <a:t>‹#›</a:t>
            </a:fld>
            <a:endParaRPr lang="en-US" altLang="zh-CN"/>
          </a:p>
        </p:txBody>
      </p:sp>
    </p:spTree>
    <p:extLst>
      <p:ext uri="{BB962C8B-B14F-4D97-AF65-F5344CB8AC3E}">
        <p14:creationId xmlns:p14="http://schemas.microsoft.com/office/powerpoint/2010/main" val="4077098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5C9E9C1-9CDC-4727-AD0A-810A220EA2F0}" type="datetimeFigureOut">
              <a:rPr lang="en-US" altLang="zh-CN"/>
              <a:pPr/>
              <a:t>3/31/2015</a:t>
            </a:fld>
            <a:endParaRPr lang="en-US" altLang="zh-CN"/>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055BDF12-0A04-41C2-9838-C95FA6C98ECC}" type="slidenum">
              <a:rPr lang="en-US" altLang="zh-CN"/>
              <a:pPr/>
              <a:t>‹#›</a:t>
            </a:fld>
            <a:endParaRPr lang="en-US" altLang="zh-CN"/>
          </a:p>
        </p:txBody>
      </p:sp>
    </p:spTree>
    <p:extLst>
      <p:ext uri="{BB962C8B-B14F-4D97-AF65-F5344CB8AC3E}">
        <p14:creationId xmlns:p14="http://schemas.microsoft.com/office/powerpoint/2010/main" val="3917777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5BEFC31-7459-499B-B109-670908E607CC}" type="datetimeFigureOut">
              <a:rPr lang="en-US" altLang="zh-CN"/>
              <a:pPr/>
              <a:t>3/31/2015</a:t>
            </a:fld>
            <a:endParaRPr lang="en-US" altLang="zh-CN"/>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FCA176BC-64AD-4B70-B7B2-5E02A9DE8552}" type="slidenum">
              <a:rPr lang="en-US" altLang="zh-CN"/>
              <a:pPr/>
              <a:t>‹#›</a:t>
            </a:fld>
            <a:endParaRPr lang="en-US" altLang="zh-CN"/>
          </a:p>
        </p:txBody>
      </p:sp>
    </p:spTree>
    <p:extLst>
      <p:ext uri="{BB962C8B-B14F-4D97-AF65-F5344CB8AC3E}">
        <p14:creationId xmlns:p14="http://schemas.microsoft.com/office/powerpoint/2010/main" val="198380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B2FAB9-4D59-41C3-A60E-8AB7548E01E3}" type="datetimeFigureOut">
              <a:rPr lang="en-US" smtClean="0"/>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167938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B2FAB9-4D59-41C3-A60E-8AB7548E01E3}" type="datetimeFigureOut">
              <a:rPr lang="en-US" smtClean="0"/>
              <a:t>3/31/2015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424720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B2FAB9-4D59-41C3-A60E-8AB7548E01E3}" type="datetimeFigureOut">
              <a:rPr lang="en-US" smtClean="0"/>
              <a:t>3/31/2015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33101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2FAB9-4D59-41C3-A60E-8AB7548E01E3}" type="datetimeFigureOut">
              <a:rPr lang="en-US" smtClean="0"/>
              <a:t>3/31/2015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408397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B2FAB9-4D59-41C3-A60E-8AB7548E01E3}" type="datetimeFigureOut">
              <a:rPr lang="en-US" smtClean="0"/>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75074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B2FAB9-4D59-41C3-A60E-8AB7548E01E3}" type="datetimeFigureOut">
              <a:rPr lang="en-US" smtClean="0"/>
              <a:t>3/31/2015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4183F-A28F-44D3-AB41-EE99324DC033}" type="slidenum">
              <a:rPr lang="en-US" smtClean="0"/>
              <a:t>‹#›</a:t>
            </a:fld>
            <a:endParaRPr lang="en-US"/>
          </a:p>
        </p:txBody>
      </p:sp>
    </p:spTree>
    <p:extLst>
      <p:ext uri="{BB962C8B-B14F-4D97-AF65-F5344CB8AC3E}">
        <p14:creationId xmlns:p14="http://schemas.microsoft.com/office/powerpoint/2010/main" val="1465330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2FAB9-4D59-41C3-A60E-8AB7548E01E3}" type="datetimeFigureOut">
              <a:rPr lang="en-US" smtClean="0"/>
              <a:t>3/31/2015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4183F-A28F-44D3-AB41-EE99324DC033}" type="slidenum">
              <a:rPr lang="en-US" smtClean="0"/>
              <a:t>‹#›</a:t>
            </a:fld>
            <a:endParaRPr lang="en-US"/>
          </a:p>
        </p:txBody>
      </p:sp>
    </p:spTree>
    <p:extLst>
      <p:ext uri="{BB962C8B-B14F-4D97-AF65-F5344CB8AC3E}">
        <p14:creationId xmlns:p14="http://schemas.microsoft.com/office/powerpoint/2010/main" val="1141374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A60C70A-B420-4C72-9455-F41A6F76F466}" type="datetimeFigureOut">
              <a:rPr lang="en-US">
                <a:solidFill>
                  <a:prstClr val="black">
                    <a:tint val="75000"/>
                  </a:prstClr>
                </a:solidFill>
              </a:rPr>
              <a:pPr>
                <a:defRPr/>
              </a:pPr>
              <a:t>3/31/2015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DC206A5-ED8D-4AB4-BF91-98B3CC29DA1D}" type="slidenum">
              <a:rPr lang="en-US">
                <a:solidFill>
                  <a:prstClr val="black">
                    <a:tint val="75000"/>
                  </a:prstClr>
                </a:solidFill>
              </a:rPr>
              <a:pPr>
                <a:defRPr/>
              </a:pPr>
              <a:t>‹#›</a:t>
            </a:fld>
            <a:endParaRPr lang="en-US">
              <a:solidFill>
                <a:prstClr val="black">
                  <a:tint val="75000"/>
                </a:prstClr>
              </a:solidFill>
            </a:endParaRPr>
          </a:p>
        </p:txBody>
      </p:sp>
      <p:pic>
        <p:nvPicPr>
          <p:cNvPr id="1031" name="Picture 6" descr="white.jpg"/>
          <p:cNvPicPr>
            <a:picLocks noChangeAspect="1"/>
          </p:cNvPicPr>
          <p:nvPr userDrawn="1"/>
        </p:nvPicPr>
        <p:blipFill>
          <a:blip r:embed="rId13">
            <a:extLst>
              <a:ext uri="{28A0092B-C50C-407E-A947-70E740481C1C}">
                <a14:useLocalDpi xmlns:a14="http://schemas.microsoft.com/office/drawing/2010/main" val="0"/>
              </a:ext>
            </a:extLst>
          </a:blip>
          <a:srcRect l="22539" t="6667" b="288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201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zh-C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35" tIns="45718" rIns="91435" bIns="45718" numCol="1" anchor="ctr" anchorCtr="0" compatLnSpc="1">
            <a:prstTxWarp prst="textNoShape">
              <a:avLst/>
            </a:prstTxWarp>
          </a:bodyPr>
          <a:lstStyle>
            <a:lvl1pPr>
              <a:defRPr sz="1200">
                <a:solidFill>
                  <a:srgbClr val="898989"/>
                </a:solidFill>
                <a:latin typeface="Calibri" pitchFamily="34" charset="0"/>
              </a:defRPr>
            </a:lvl1pPr>
          </a:lstStyle>
          <a:p>
            <a:pPr defTabSz="914354" fontAlgn="base">
              <a:spcBef>
                <a:spcPct val="0"/>
              </a:spcBef>
              <a:spcAft>
                <a:spcPct val="0"/>
              </a:spcAft>
            </a:pPr>
            <a:fld id="{AA5DD0DF-E7E6-4C30-A172-4F5C63AE681F}" type="datetimeFigureOut">
              <a:rPr lang="en-US" altLang="zh-CN" smtClean="0">
                <a:ea typeface="ＭＳ Ｐゴシック" pitchFamily="34" charset="-128"/>
              </a:rPr>
              <a:pPr defTabSz="914354" fontAlgn="base">
                <a:spcBef>
                  <a:spcPct val="0"/>
                </a:spcBef>
                <a:spcAft>
                  <a:spcPct val="0"/>
                </a:spcAft>
              </a:pPr>
              <a:t>3/31/2015</a:t>
            </a:fld>
            <a:endParaRPr lang="en-US" altLang="zh-CN" smtClean="0">
              <a:ea typeface="ＭＳ Ｐゴシック" pitchFamily="34" charset="-128"/>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wrap="square" lIns="91435" tIns="45718" rIns="91435" bIns="45718" numCol="1" anchor="ctr" anchorCtr="0" compatLnSpc="1">
            <a:prstTxWarp prst="textNoShape">
              <a:avLst/>
            </a:prstTxWarp>
          </a:bodyPr>
          <a:lstStyle>
            <a:lvl1pPr algn="ctr">
              <a:defRPr sz="1200">
                <a:solidFill>
                  <a:srgbClr val="898989"/>
                </a:solidFill>
                <a:latin typeface="Calibri" pitchFamily="34" charset="0"/>
              </a:defRPr>
            </a:lvl1pPr>
          </a:lstStyle>
          <a:p>
            <a:pPr defTabSz="914354" fontAlgn="base">
              <a:spcBef>
                <a:spcPct val="0"/>
              </a:spcBef>
              <a:spcAft>
                <a:spcPct val="0"/>
              </a:spcAft>
            </a:pPr>
            <a:endParaRPr lang="zh-CN" altLang="en-US" smtClean="0">
              <a:ea typeface="ＭＳ Ｐゴシック" pitchFamily="34" charset="-128"/>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Calibri" pitchFamily="34" charset="0"/>
              </a:defRPr>
            </a:lvl1pPr>
          </a:lstStyle>
          <a:p>
            <a:pPr defTabSz="914354" fontAlgn="base">
              <a:spcBef>
                <a:spcPct val="0"/>
              </a:spcBef>
              <a:spcAft>
                <a:spcPct val="0"/>
              </a:spcAft>
            </a:pPr>
            <a:fld id="{1C0BF93F-0550-4734-A424-404A9B3D5DF0}" type="slidenum">
              <a:rPr lang="en-US" altLang="zh-CN" smtClean="0">
                <a:ea typeface="ＭＳ Ｐゴシック" pitchFamily="34" charset="-128"/>
              </a:rPr>
              <a:pPr defTabSz="914354" fontAlgn="base">
                <a:spcBef>
                  <a:spcPct val="0"/>
                </a:spcBef>
                <a:spcAft>
                  <a:spcPct val="0"/>
                </a:spcAft>
              </a:pPr>
              <a:t>‹#›</a:t>
            </a:fld>
            <a:endParaRPr lang="en-US" altLang="zh-CN" smtClean="0">
              <a:ea typeface="ＭＳ Ｐゴシック" pitchFamily="34" charset="-128"/>
            </a:endParaRPr>
          </a:p>
        </p:txBody>
      </p:sp>
      <p:pic>
        <p:nvPicPr>
          <p:cNvPr id="1031" name="Picture 6" descr="redbook.jpg"/>
          <p:cNvPicPr>
            <a:picLocks noChangeAspect="1"/>
          </p:cNvPicPr>
          <p:nvPr userDrawn="1"/>
        </p:nvPicPr>
        <p:blipFill>
          <a:blip r:embed="rId13">
            <a:extLst>
              <a:ext uri="{28A0092B-C50C-407E-A947-70E740481C1C}">
                <a14:useLocalDpi xmlns:a14="http://schemas.microsoft.com/office/drawing/2010/main" val="0"/>
              </a:ext>
            </a:extLst>
          </a:blip>
          <a:srcRect l="19910" t="5113" r="5202" b="2032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647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77"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p:titleStyle>
    <p:bodyStyle>
      <a:lvl1pPr marL="342883" indent="-342883"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13" indent="-285736"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2943" indent="-228589"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120" indent="-228589"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297" indent="-228589"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slide" Target="slide40.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list=UUkCQi8Jny1Gr456Vyu_FC0A&amp;v=SP3vungFoDk" TargetMode="Externa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hyperlink" Target="https://www.youtube.com/watch?v=LTtxk2JthvI&amp;list=UUkCQi8Jny1Gr456Vyu_FC0A&amp;index=7" TargetMode="External"/><Relationship Id="rId4" Type="http://schemas.openxmlformats.org/officeDocument/2006/relationships/hyperlink" Target="https://www.youtube.com/watch?v=wf4n8iGpkUU&amp;list=UUkCQi8Jny1Gr456Vyu_FC0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S0v2woIjrts?t=44m24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S0v2woIjrts&amp;feature=youtu.be"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hyperlink" Target="https://youtu.be/S0v2woIjrts?t=50m5s"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hyperlink" Target="mailto:olga.hart@uc.edu"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mailto:zhang2hg@mail.uc.edu" TargetMode="External"/><Relationship Id="rId5" Type="http://schemas.openxmlformats.org/officeDocument/2006/relationships/hyperlink" Target="mailto:shashiaa@mail.uc.edu" TargetMode="External"/><Relationship Id="rId4" Type="http://schemas.openxmlformats.org/officeDocument/2006/relationships/hyperlink" Target="mailto:rosemary.franklin@uc.ed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13.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1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 Target="slide1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hyperlink" Target="https://www.youtube.com/watch?list=PLnJ5u3C3Fs8TFeJHW1e_Lblw-QmUiPlJ2&amp;v=21rwiVCojo0" TargetMode="Externa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52400" y="609600"/>
            <a:ext cx="853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Understanding Culture and Diversity in </a:t>
            </a:r>
            <a:r>
              <a:rPr lang="en-US" dirty="0" smtClean="0"/>
              <a:t>Building UC </a:t>
            </a:r>
            <a:r>
              <a:rPr lang="en-US" dirty="0"/>
              <a:t>Global Community: </a:t>
            </a:r>
            <a:br>
              <a:rPr lang="en-US" dirty="0"/>
            </a:br>
            <a:r>
              <a:rPr lang="en-US" dirty="0"/>
              <a:t>UC Libraries’ Experience</a:t>
            </a:r>
          </a:p>
        </p:txBody>
      </p:sp>
      <p:sp>
        <p:nvSpPr>
          <p:cNvPr id="9" name="Subtitle 2"/>
          <p:cNvSpPr txBox="1">
            <a:spLocks/>
          </p:cNvSpPr>
          <p:nvPr/>
        </p:nvSpPr>
        <p:spPr bwMode="auto">
          <a:xfrm>
            <a:off x="2637971" y="3733800"/>
            <a:ext cx="4191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55000" lnSpcReduction="20000"/>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eaLnBrk="1" fontAlgn="auto" hangingPunct="1">
              <a:spcAft>
                <a:spcPts val="0"/>
              </a:spcAft>
              <a:buFont typeface="Arial" pitchFamily="34" charset="0"/>
              <a:buNone/>
              <a:defRPr/>
            </a:pPr>
            <a:endParaRPr lang="en-US" dirty="0" smtClean="0">
              <a:solidFill>
                <a:prstClr val="black"/>
              </a:solidFill>
            </a:endParaRPr>
          </a:p>
          <a:p>
            <a:pPr algn="ctr" eaLnBrk="1" fontAlgn="auto" hangingPunct="1">
              <a:spcAft>
                <a:spcPts val="0"/>
              </a:spcAft>
              <a:buFont typeface="Arial" pitchFamily="34" charset="0"/>
              <a:buNone/>
              <a:defRPr/>
            </a:pPr>
            <a:r>
              <a:rPr lang="en-US" sz="4400" b="1" dirty="0" smtClean="0">
                <a:solidFill>
                  <a:prstClr val="black">
                    <a:lumMod val="85000"/>
                    <a:lumOff val="15000"/>
                  </a:prstClr>
                </a:solidFill>
              </a:rPr>
              <a:t>UC 2015 Diversity Conference</a:t>
            </a:r>
          </a:p>
          <a:p>
            <a:pPr algn="ctr" eaLnBrk="1" fontAlgn="auto" hangingPunct="1">
              <a:spcAft>
                <a:spcPts val="0"/>
              </a:spcAft>
              <a:buFont typeface="Arial" pitchFamily="34" charset="0"/>
              <a:buNone/>
              <a:defRPr/>
            </a:pPr>
            <a:endParaRPr lang="en-US" sz="4400" dirty="0" smtClean="0">
              <a:solidFill>
                <a:prstClr val="black">
                  <a:lumMod val="85000"/>
                  <a:lumOff val="15000"/>
                </a:prstClr>
              </a:solidFill>
            </a:endParaRPr>
          </a:p>
          <a:p>
            <a:pPr algn="ctr" eaLnBrk="1" fontAlgn="auto" hangingPunct="1">
              <a:spcAft>
                <a:spcPts val="0"/>
              </a:spcAft>
              <a:buFont typeface="Arial" pitchFamily="34" charset="0"/>
              <a:buNone/>
              <a:defRPr/>
            </a:pPr>
            <a:r>
              <a:rPr lang="en-US" sz="4400" dirty="0" smtClean="0">
                <a:solidFill>
                  <a:prstClr val="black">
                    <a:lumMod val="85000"/>
                    <a:lumOff val="15000"/>
                  </a:prstClr>
                </a:solidFill>
              </a:rPr>
              <a:t>Rosemary Franklin</a:t>
            </a:r>
          </a:p>
          <a:p>
            <a:pPr algn="ctr" eaLnBrk="1" fontAlgn="auto" hangingPunct="1">
              <a:spcAft>
                <a:spcPts val="0"/>
              </a:spcAft>
              <a:buFont typeface="Arial" pitchFamily="34" charset="0"/>
              <a:buNone/>
              <a:defRPr/>
            </a:pPr>
            <a:r>
              <a:rPr lang="en-US" sz="4400" dirty="0" smtClean="0">
                <a:solidFill>
                  <a:prstClr val="black">
                    <a:lumMod val="85000"/>
                    <a:lumOff val="15000"/>
                  </a:prstClr>
                </a:solidFill>
              </a:rPr>
              <a:t>Olga Hart</a:t>
            </a:r>
          </a:p>
          <a:p>
            <a:pPr algn="ctr" eaLnBrk="1" fontAlgn="auto" hangingPunct="1">
              <a:spcAft>
                <a:spcPts val="0"/>
              </a:spcAft>
              <a:buFont typeface="Arial" pitchFamily="34" charset="0"/>
              <a:buNone/>
              <a:defRPr/>
            </a:pPr>
            <a:r>
              <a:rPr lang="en-US" sz="4400" dirty="0" smtClean="0">
                <a:solidFill>
                  <a:prstClr val="black">
                    <a:lumMod val="85000"/>
                    <a:lumOff val="15000"/>
                  </a:prstClr>
                </a:solidFill>
              </a:rPr>
              <a:t>Anvita </a:t>
            </a:r>
            <a:r>
              <a:rPr lang="en-US" sz="4400" dirty="0" err="1" smtClean="0">
                <a:solidFill>
                  <a:prstClr val="black">
                    <a:lumMod val="85000"/>
                    <a:lumOff val="15000"/>
                  </a:prstClr>
                </a:solidFill>
              </a:rPr>
              <a:t>Shashidhar</a:t>
            </a:r>
            <a:endParaRPr lang="en-US" sz="4400" dirty="0" smtClean="0">
              <a:solidFill>
                <a:prstClr val="black">
                  <a:lumMod val="85000"/>
                  <a:lumOff val="15000"/>
                </a:prstClr>
              </a:solidFill>
            </a:endParaRPr>
          </a:p>
          <a:p>
            <a:pPr algn="ctr" eaLnBrk="1" fontAlgn="auto" hangingPunct="1">
              <a:spcAft>
                <a:spcPts val="0"/>
              </a:spcAft>
              <a:buFont typeface="Arial" pitchFamily="34" charset="0"/>
              <a:buNone/>
              <a:defRPr/>
            </a:pPr>
            <a:r>
              <a:rPr lang="en-US" sz="4400" dirty="0" smtClean="0">
                <a:solidFill>
                  <a:prstClr val="black">
                    <a:lumMod val="85000"/>
                    <a:lumOff val="15000"/>
                  </a:prstClr>
                </a:solidFill>
              </a:rPr>
              <a:t>Hongying Zhang</a:t>
            </a:r>
          </a:p>
        </p:txBody>
      </p:sp>
    </p:spTree>
    <p:extLst>
      <p:ext uri="{BB962C8B-B14F-4D97-AF65-F5344CB8AC3E}">
        <p14:creationId xmlns:p14="http://schemas.microsoft.com/office/powerpoint/2010/main" val="483986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Student experiences: Holly</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439916"/>
            <a:ext cx="3297225" cy="492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 y="2832318"/>
            <a:ext cx="4191000" cy="1815882"/>
          </a:xfrm>
          <a:prstGeom prst="rect">
            <a:avLst/>
          </a:prstGeom>
          <a:solidFill>
            <a:schemeClr val="accent1">
              <a:lumMod val="20000"/>
              <a:lumOff val="80000"/>
            </a:schemeClr>
          </a:solidFill>
        </p:spPr>
        <p:txBody>
          <a:bodyPr wrap="square" rtlCol="0">
            <a:spAutoFit/>
          </a:bodyPr>
          <a:lstStyle/>
          <a:p>
            <a:r>
              <a:rPr lang="en-US" sz="2800" dirty="0" smtClean="0"/>
              <a:t>“UC </a:t>
            </a:r>
            <a:r>
              <a:rPr lang="en-US" sz="2800" dirty="0"/>
              <a:t>Libraries </a:t>
            </a:r>
            <a:r>
              <a:rPr lang="en-US" sz="2800" dirty="0" smtClean="0"/>
              <a:t>provides </a:t>
            </a:r>
            <a:r>
              <a:rPr lang="en-US" sz="2800" dirty="0"/>
              <a:t>an ideal environment for both domestic and international students.” </a:t>
            </a:r>
          </a:p>
        </p:txBody>
      </p:sp>
    </p:spTree>
    <p:extLst>
      <p:ext uri="{BB962C8B-B14F-4D97-AF65-F5344CB8AC3E}">
        <p14:creationId xmlns:p14="http://schemas.microsoft.com/office/powerpoint/2010/main" val="1666802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at the library: orientation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142" y="1524000"/>
            <a:ext cx="3216658" cy="483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285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4017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Holly’s approach to orientation: color and design</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62" t="26077" r="20819" b="17852"/>
          <a:stretch/>
        </p:blipFill>
        <p:spPr bwMode="auto">
          <a:xfrm>
            <a:off x="1" y="1676401"/>
            <a:ext cx="4724400" cy="3578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835" t="26293" r="20493" b="17134"/>
          <a:stretch/>
        </p:blipFill>
        <p:spPr bwMode="auto">
          <a:xfrm>
            <a:off x="4397345" y="3276600"/>
            <a:ext cx="4600302" cy="3428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7343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199" t="26940" r="20836" b="17242"/>
          <a:stretch/>
        </p:blipFill>
        <p:spPr bwMode="auto">
          <a:xfrm>
            <a:off x="1132490" y="1786336"/>
            <a:ext cx="6476117" cy="4843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itle 1"/>
          <p:cNvSpPr txBox="1">
            <a:spLocks/>
          </p:cNvSpPr>
          <p:nvPr/>
        </p:nvSpPr>
        <p:spPr>
          <a:xfrm>
            <a:off x="457200" y="274638"/>
            <a:ext cx="8229600" cy="14017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Holly’s approach to orientation: interactivity and fun</a:t>
            </a:r>
            <a:endParaRPr lang="en-US" dirty="0"/>
          </a:p>
        </p:txBody>
      </p:sp>
      <p:sp>
        <p:nvSpPr>
          <p:cNvPr id="2" name="Rectangle 1"/>
          <p:cNvSpPr/>
          <p:nvPr/>
        </p:nvSpPr>
        <p:spPr>
          <a:xfrm>
            <a:off x="4953000" y="2971800"/>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00300" y="2974428"/>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00300" y="4648200"/>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5" action="ppaction://hlinksldjump"/>
          </p:cNvPr>
          <p:cNvSpPr/>
          <p:nvPr/>
        </p:nvSpPr>
        <p:spPr>
          <a:xfrm>
            <a:off x="2400300" y="4648200"/>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43500" y="4656083"/>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039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dirty="0" smtClean="0"/>
              <a:t/>
            </a:r>
            <a:br>
              <a:rPr lang="en-US" dirty="0" smtClean="0"/>
            </a:br>
            <a:r>
              <a:rPr lang="en-US" dirty="0" smtClean="0"/>
              <a:t>Holly’s approach to orientation:</a:t>
            </a:r>
            <a:r>
              <a:rPr lang="en-US" dirty="0"/>
              <a:t/>
            </a:r>
            <a:br>
              <a:rPr lang="en-US" dirty="0"/>
            </a:br>
            <a:r>
              <a:rPr lang="en-US" dirty="0" smtClean="0"/>
              <a:t>address </a:t>
            </a:r>
            <a:r>
              <a:rPr lang="en-US" dirty="0"/>
              <a:t>language difficulties</a:t>
            </a:r>
            <a:br>
              <a:rPr lang="en-US" dirty="0"/>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2072430"/>
            <a:ext cx="4235329" cy="342507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13724"/>
            <a:ext cx="4280465" cy="3142488"/>
          </a:xfrm>
          <a:prstGeom prst="rect">
            <a:avLst/>
          </a:prstGeom>
        </p:spPr>
      </p:pic>
      <p:cxnSp>
        <p:nvCxnSpPr>
          <p:cNvPr id="6" name="Straight Arrow Connector 5"/>
          <p:cNvCxnSpPr/>
          <p:nvPr/>
        </p:nvCxnSpPr>
        <p:spPr>
          <a:xfrm>
            <a:off x="3200400" y="4038600"/>
            <a:ext cx="21336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805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Online orientation: building blocks</a:t>
            </a:r>
            <a:endParaRPr lang="en-US" dirty="0"/>
          </a:p>
        </p:txBody>
      </p:sp>
      <p:pic>
        <p:nvPicPr>
          <p:cNvPr id="4098" name="Picture 2" descr="Red Clin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3999"/>
            <a:ext cx="8463643" cy="4937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4655127"/>
            <a:ext cx="2057400" cy="830997"/>
          </a:xfrm>
          <a:prstGeom prst="rect">
            <a:avLst/>
          </a:prstGeom>
          <a:noFill/>
        </p:spPr>
        <p:txBody>
          <a:bodyPr wrap="square" rtlCol="0">
            <a:spAutoFit/>
          </a:bodyPr>
          <a:lstStyle/>
          <a:p>
            <a:r>
              <a:rPr lang="en-US" sz="2400" dirty="0" smtClean="0">
                <a:solidFill>
                  <a:schemeClr val="bg1"/>
                </a:solidFill>
                <a:latin typeface="Articulate Extrabold" panose="02000503050000020004" pitchFamily="2" charset="0"/>
              </a:rPr>
              <a:t>About U.S.  libraries</a:t>
            </a:r>
            <a:endParaRPr lang="en-US" sz="2400" dirty="0">
              <a:solidFill>
                <a:schemeClr val="bg1"/>
              </a:solidFill>
              <a:latin typeface="Articulate Extrabold" panose="02000503050000020004" pitchFamily="2" charset="0"/>
            </a:endParaRPr>
          </a:p>
        </p:txBody>
      </p:sp>
      <p:sp>
        <p:nvSpPr>
          <p:cNvPr id="6" name="TextBox 5"/>
          <p:cNvSpPr txBox="1"/>
          <p:nvPr/>
        </p:nvSpPr>
        <p:spPr>
          <a:xfrm>
            <a:off x="4460421" y="4668981"/>
            <a:ext cx="2626179" cy="830997"/>
          </a:xfrm>
          <a:prstGeom prst="rect">
            <a:avLst/>
          </a:prstGeom>
          <a:noFill/>
        </p:spPr>
        <p:txBody>
          <a:bodyPr wrap="square" rtlCol="0">
            <a:spAutoFit/>
          </a:bodyPr>
          <a:lstStyle/>
          <a:p>
            <a:r>
              <a:rPr lang="en-US" sz="2400" dirty="0" smtClean="0">
                <a:solidFill>
                  <a:schemeClr val="bg1"/>
                </a:solidFill>
                <a:latin typeface="Articulate Extrabold" panose="02000503050000020004" pitchFamily="2" charset="0"/>
              </a:rPr>
              <a:t>Video tour of UC libraries</a:t>
            </a:r>
            <a:endParaRPr lang="en-US" sz="2400" dirty="0">
              <a:solidFill>
                <a:schemeClr val="bg1"/>
              </a:solidFill>
              <a:latin typeface="Articulate Extrabold" panose="02000503050000020004" pitchFamily="2" charset="0"/>
            </a:endParaRPr>
          </a:p>
        </p:txBody>
      </p:sp>
      <p:sp>
        <p:nvSpPr>
          <p:cNvPr id="7" name="TextBox 6">
            <a:hlinkClick r:id="rId3"/>
          </p:cNvPr>
          <p:cNvSpPr txBox="1"/>
          <p:nvPr/>
        </p:nvSpPr>
        <p:spPr>
          <a:xfrm>
            <a:off x="242454" y="3657599"/>
            <a:ext cx="2573482" cy="830997"/>
          </a:xfrm>
          <a:prstGeom prst="rect">
            <a:avLst/>
          </a:prstGeom>
          <a:noFill/>
        </p:spPr>
        <p:txBody>
          <a:bodyPr wrap="square" rtlCol="0">
            <a:spAutoFit/>
          </a:bodyPr>
          <a:lstStyle/>
          <a:p>
            <a:r>
              <a:rPr lang="en-US" sz="2400" dirty="0" smtClean="0">
                <a:solidFill>
                  <a:schemeClr val="bg1"/>
                </a:solidFill>
                <a:latin typeface="Articulate Extrabold" panose="02000503050000020004" pitchFamily="2" charset="0"/>
              </a:rPr>
              <a:t>How to check out books</a:t>
            </a:r>
            <a:endParaRPr lang="en-US" sz="2400" dirty="0">
              <a:solidFill>
                <a:schemeClr val="bg1"/>
              </a:solidFill>
              <a:latin typeface="Articulate Extrabold" panose="02000503050000020004" pitchFamily="2" charset="0"/>
            </a:endParaRPr>
          </a:p>
        </p:txBody>
      </p:sp>
      <p:sp>
        <p:nvSpPr>
          <p:cNvPr id="10" name="TextBox 9">
            <a:hlinkClick r:id="rId4"/>
          </p:cNvPr>
          <p:cNvSpPr txBox="1"/>
          <p:nvPr/>
        </p:nvSpPr>
        <p:spPr>
          <a:xfrm>
            <a:off x="2954482" y="3657598"/>
            <a:ext cx="2819028" cy="830997"/>
          </a:xfrm>
          <a:prstGeom prst="rect">
            <a:avLst/>
          </a:prstGeom>
          <a:noFill/>
        </p:spPr>
        <p:txBody>
          <a:bodyPr wrap="square" rtlCol="0">
            <a:spAutoFit/>
          </a:bodyPr>
          <a:lstStyle/>
          <a:p>
            <a:r>
              <a:rPr lang="en-US" sz="2400" dirty="0" smtClean="0">
                <a:solidFill>
                  <a:schemeClr val="bg1"/>
                </a:solidFill>
                <a:latin typeface="Articulate Extrabold" panose="02000503050000020004" pitchFamily="2" charset="0"/>
              </a:rPr>
              <a:t>How to get books not at UC</a:t>
            </a:r>
            <a:endParaRPr lang="en-US" sz="2400" dirty="0">
              <a:solidFill>
                <a:schemeClr val="bg1"/>
              </a:solidFill>
              <a:latin typeface="Articulate Extrabold" panose="02000503050000020004" pitchFamily="2" charset="0"/>
            </a:endParaRPr>
          </a:p>
        </p:txBody>
      </p:sp>
      <p:sp>
        <p:nvSpPr>
          <p:cNvPr id="11" name="TextBox 10">
            <a:hlinkClick r:id="rId5"/>
          </p:cNvPr>
          <p:cNvSpPr txBox="1"/>
          <p:nvPr/>
        </p:nvSpPr>
        <p:spPr>
          <a:xfrm>
            <a:off x="5978236" y="3888431"/>
            <a:ext cx="2748643" cy="461665"/>
          </a:xfrm>
          <a:prstGeom prst="rect">
            <a:avLst/>
          </a:prstGeom>
          <a:noFill/>
        </p:spPr>
        <p:txBody>
          <a:bodyPr wrap="square" rtlCol="0">
            <a:spAutoFit/>
          </a:bodyPr>
          <a:lstStyle/>
          <a:p>
            <a:r>
              <a:rPr lang="en-US" sz="2400" dirty="0" smtClean="0">
                <a:solidFill>
                  <a:schemeClr val="bg1"/>
                </a:solidFill>
                <a:latin typeface="Articulate Extrabold" panose="02000503050000020004" pitchFamily="2" charset="0"/>
              </a:rPr>
              <a:t>How to print</a:t>
            </a:r>
            <a:endParaRPr lang="en-US" sz="2400" dirty="0">
              <a:solidFill>
                <a:schemeClr val="bg1"/>
              </a:solidFill>
              <a:latin typeface="Articulate Extrabold" panose="02000503050000020004" pitchFamily="2" charset="0"/>
            </a:endParaRPr>
          </a:p>
        </p:txBody>
      </p:sp>
      <p:sp>
        <p:nvSpPr>
          <p:cNvPr id="12" name="TextBox 11"/>
          <p:cNvSpPr txBox="1"/>
          <p:nvPr/>
        </p:nvSpPr>
        <p:spPr>
          <a:xfrm>
            <a:off x="4446566" y="2590800"/>
            <a:ext cx="2792434" cy="830997"/>
          </a:xfrm>
          <a:prstGeom prst="rect">
            <a:avLst/>
          </a:prstGeom>
          <a:noFill/>
        </p:spPr>
        <p:txBody>
          <a:bodyPr wrap="square" rtlCol="0">
            <a:spAutoFit/>
          </a:bodyPr>
          <a:lstStyle/>
          <a:p>
            <a:r>
              <a:rPr lang="en-US" sz="2400" dirty="0" smtClean="0">
                <a:solidFill>
                  <a:schemeClr val="bg1"/>
                </a:solidFill>
                <a:latin typeface="Articulate Extrabold" panose="02000503050000020004" pitchFamily="2" charset="0"/>
              </a:rPr>
              <a:t>A place to share and interact</a:t>
            </a:r>
            <a:endParaRPr lang="en-US" sz="2400" dirty="0">
              <a:solidFill>
                <a:schemeClr val="bg1"/>
              </a:solidFill>
              <a:latin typeface="Articulate Extrabold" panose="02000503050000020004" pitchFamily="2" charset="0"/>
            </a:endParaRPr>
          </a:p>
        </p:txBody>
      </p:sp>
    </p:spTree>
    <p:extLst>
      <p:ext uri="{BB962C8B-B14F-4D97-AF65-F5344CB8AC3E}">
        <p14:creationId xmlns:p14="http://schemas.microsoft.com/office/powerpoint/2010/main" val="662795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Online orientation concepts</a:t>
            </a:r>
            <a:endParaRPr lang="en-US" dirty="0"/>
          </a:p>
        </p:txBody>
      </p:sp>
      <p:sp>
        <p:nvSpPr>
          <p:cNvPr id="3" name="Content Placeholder 2"/>
          <p:cNvSpPr>
            <a:spLocks noGrp="1"/>
          </p:cNvSpPr>
          <p:nvPr>
            <p:ph idx="1"/>
          </p:nvPr>
        </p:nvSpPr>
        <p:spPr>
          <a:xfrm>
            <a:off x="1143000" y="1600200"/>
            <a:ext cx="7543800" cy="5029200"/>
          </a:xfrm>
        </p:spPr>
        <p:txBody>
          <a:bodyPr>
            <a:normAutofit/>
          </a:bodyPr>
          <a:lstStyle/>
          <a:p>
            <a:r>
              <a:rPr lang="en-US" dirty="0" smtClean="0"/>
              <a:t>convenience</a:t>
            </a:r>
          </a:p>
          <a:p>
            <a:r>
              <a:rPr lang="en-US" dirty="0" smtClean="0"/>
              <a:t>information</a:t>
            </a:r>
          </a:p>
          <a:p>
            <a:r>
              <a:rPr lang="en-US" dirty="0"/>
              <a:t>i</a:t>
            </a:r>
            <a:r>
              <a:rPr lang="en-US" dirty="0" smtClean="0"/>
              <a:t>ntuitive design</a:t>
            </a:r>
          </a:p>
          <a:p>
            <a:r>
              <a:rPr lang="en-US" dirty="0" smtClean="0"/>
              <a:t>interaction</a:t>
            </a:r>
          </a:p>
          <a:p>
            <a:r>
              <a:rPr lang="en-US" dirty="0"/>
              <a:t>o</a:t>
            </a:r>
            <a:r>
              <a:rPr lang="en-US" dirty="0" smtClean="0"/>
              <a:t>pen space</a:t>
            </a:r>
          </a:p>
          <a:p>
            <a:r>
              <a:rPr lang="en-US" dirty="0" smtClean="0"/>
              <a:t>support</a:t>
            </a:r>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71599"/>
            <a:ext cx="296862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147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at the library: events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50124"/>
            <a:ext cx="4457700" cy="29718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276" t="17284" r="7759"/>
          <a:stretch/>
        </p:blipFill>
        <p:spPr>
          <a:xfrm>
            <a:off x="4453606" y="1676401"/>
            <a:ext cx="4485055" cy="294552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3505200"/>
            <a:ext cx="2652811" cy="3316014"/>
          </a:xfrm>
          <a:prstGeom prst="rect">
            <a:avLst/>
          </a:prstGeom>
        </p:spPr>
      </p:pic>
    </p:spTree>
    <p:extLst>
      <p:ext uri="{BB962C8B-B14F-4D97-AF65-F5344CB8AC3E}">
        <p14:creationId xmlns:p14="http://schemas.microsoft.com/office/powerpoint/2010/main" val="3821567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Holly’s takeaways </a:t>
            </a:r>
            <a:br>
              <a:rPr lang="en-US" dirty="0" smtClean="0"/>
            </a:br>
            <a:r>
              <a:rPr lang="en-US" dirty="0" smtClean="0"/>
              <a:t>from working at UC Libraries</a:t>
            </a:r>
            <a:endParaRPr lang="en-US" dirty="0"/>
          </a:p>
        </p:txBody>
      </p:sp>
      <p:sp>
        <p:nvSpPr>
          <p:cNvPr id="3" name="Content Placeholder 2"/>
          <p:cNvSpPr>
            <a:spLocks noGrp="1"/>
          </p:cNvSpPr>
          <p:nvPr>
            <p:ph idx="1"/>
          </p:nvPr>
        </p:nvSpPr>
        <p:spPr>
          <a:xfrm>
            <a:off x="152400" y="1828800"/>
            <a:ext cx="5562600" cy="4525963"/>
          </a:xfrm>
        </p:spPr>
        <p:txBody>
          <a:bodyPr>
            <a:normAutofit/>
          </a:bodyPr>
          <a:lstStyle/>
          <a:p>
            <a:r>
              <a:rPr lang="en-US" dirty="0"/>
              <a:t>i</a:t>
            </a:r>
            <a:r>
              <a:rPr lang="en-US" dirty="0" smtClean="0"/>
              <a:t>ncreased knowledge of the libraries</a:t>
            </a:r>
          </a:p>
          <a:p>
            <a:r>
              <a:rPr lang="en-US" dirty="0" smtClean="0"/>
              <a:t>acquired </a:t>
            </a:r>
            <a:r>
              <a:rPr lang="en-US" dirty="0"/>
              <a:t>knowledge and skills </a:t>
            </a:r>
            <a:endParaRPr lang="en-US" dirty="0" smtClean="0"/>
          </a:p>
          <a:p>
            <a:r>
              <a:rPr lang="en-US" dirty="0" smtClean="0"/>
              <a:t>built </a:t>
            </a:r>
            <a:r>
              <a:rPr lang="en-US" dirty="0"/>
              <a:t>up connections and </a:t>
            </a:r>
            <a:r>
              <a:rPr lang="en-US" dirty="0" smtClean="0"/>
              <a:t>friendships</a:t>
            </a:r>
          </a:p>
          <a:p>
            <a:r>
              <a:rPr lang="en-US" dirty="0"/>
              <a:t>i</a:t>
            </a:r>
            <a:r>
              <a:rPr lang="en-US" dirty="0" smtClean="0"/>
              <a:t>mproved awareness </a:t>
            </a:r>
            <a:r>
              <a:rPr lang="en-US" dirty="0"/>
              <a:t>of </a:t>
            </a:r>
            <a:r>
              <a:rPr lang="en-US" dirty="0" smtClean="0"/>
              <a:t>diversity</a:t>
            </a:r>
          </a:p>
          <a:p>
            <a:pPr marL="0" indent="0">
              <a:buNone/>
            </a:pPr>
            <a:endParaRPr lang="en-US" dirty="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7310"/>
          <a:stretch/>
        </p:blipFill>
        <p:spPr>
          <a:xfrm rot="5400000">
            <a:off x="5223513" y="2251715"/>
            <a:ext cx="4165601" cy="3370573"/>
          </a:xfrm>
          <a:prstGeom prst="rect">
            <a:avLst/>
          </a:prstGeom>
        </p:spPr>
      </p:pic>
    </p:spTree>
    <p:extLst>
      <p:ext uri="{BB962C8B-B14F-4D97-AF65-F5344CB8AC3E}">
        <p14:creationId xmlns:p14="http://schemas.microsoft.com/office/powerpoint/2010/main" val="108906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Experiences: </a:t>
            </a:r>
            <a:r>
              <a:rPr lang="en-US" dirty="0" err="1" smtClean="0"/>
              <a:t>Anvita</a:t>
            </a:r>
            <a:r>
              <a:rPr lang="en-US" dirty="0" smtClean="0"/>
              <a:t> </a:t>
            </a:r>
            <a:endParaRPr lang="en-US" dirty="0"/>
          </a:p>
        </p:txBody>
      </p:sp>
      <p:sp>
        <p:nvSpPr>
          <p:cNvPr id="3" name="Content Placeholder 2"/>
          <p:cNvSpPr>
            <a:spLocks noGrp="1"/>
          </p:cNvSpPr>
          <p:nvPr>
            <p:ph sz="half" idx="1"/>
          </p:nvPr>
        </p:nvSpPr>
        <p:spPr>
          <a:xfrm>
            <a:off x="228600" y="1828800"/>
            <a:ext cx="4038600" cy="4297363"/>
          </a:xfrm>
          <a:solidFill>
            <a:schemeClr val="accent1">
              <a:lumMod val="20000"/>
              <a:lumOff val="80000"/>
            </a:schemeClr>
          </a:solidFill>
        </p:spPr>
        <p:txBody>
          <a:bodyPr>
            <a:normAutofit/>
          </a:bodyPr>
          <a:lstStyle/>
          <a:p>
            <a:pPr marL="0" indent="0">
              <a:buNone/>
            </a:pPr>
            <a:endParaRPr lang="en-US" dirty="0"/>
          </a:p>
          <a:p>
            <a:pPr marL="0" indent="0">
              <a:buNone/>
            </a:pPr>
            <a:r>
              <a:rPr lang="en-US" dirty="0" smtClean="0"/>
              <a:t>“</a:t>
            </a:r>
            <a:r>
              <a:rPr lang="en-US" b="1" dirty="0" smtClean="0"/>
              <a:t>Library</a:t>
            </a:r>
            <a:r>
              <a:rPr lang="en-US" dirty="0" smtClean="0"/>
              <a:t>: a building or room containing collections of books, periodicals, and sometimes films and recorded music for people to read, borrow, or refer to.”</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58481" y="1843880"/>
            <a:ext cx="4328319" cy="4328319"/>
          </a:xfrm>
        </p:spPr>
      </p:pic>
    </p:spTree>
    <p:extLst>
      <p:ext uri="{BB962C8B-B14F-4D97-AF65-F5344CB8AC3E}">
        <p14:creationId xmlns:p14="http://schemas.microsoft.com/office/powerpoint/2010/main" val="33401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idx="1"/>
          </p:nvPr>
        </p:nvSpPr>
        <p:spPr>
          <a:xfrm>
            <a:off x="457200" y="1752600"/>
            <a:ext cx="8229600" cy="4525963"/>
          </a:xfrm>
        </p:spPr>
        <p:txBody>
          <a:bodyPr/>
          <a:lstStyle/>
          <a:p>
            <a:r>
              <a:rPr lang="en-US" dirty="0" smtClean="0"/>
              <a:t>UC Libraries’ activities funded by the Diversity Challenge Grant.</a:t>
            </a:r>
          </a:p>
          <a:p>
            <a:r>
              <a:rPr lang="en-US" dirty="0" smtClean="0"/>
              <a:t>Lessons learned, tips, and takeaways from </a:t>
            </a:r>
            <a:r>
              <a:rPr lang="en-US" dirty="0"/>
              <a:t>G</a:t>
            </a:r>
            <a:r>
              <a:rPr lang="en-US" dirty="0" smtClean="0"/>
              <a:t>rant-funded activities.</a:t>
            </a:r>
          </a:p>
          <a:p>
            <a:r>
              <a:rPr lang="en-US" dirty="0" smtClean="0"/>
              <a:t>Ideas for helping students  integrate and succeed academically.</a:t>
            </a:r>
          </a:p>
          <a:p>
            <a:r>
              <a:rPr lang="en-US" dirty="0" smtClean="0"/>
              <a:t>Ways to raise the cultural competency of your staff/group.</a:t>
            </a:r>
          </a:p>
          <a:p>
            <a:endParaRPr lang="en-US" dirty="0"/>
          </a:p>
        </p:txBody>
      </p:sp>
    </p:spTree>
    <p:extLst>
      <p:ext uri="{BB962C8B-B14F-4D97-AF65-F5344CB8AC3E}">
        <p14:creationId xmlns:p14="http://schemas.microsoft.com/office/powerpoint/2010/main" val="234559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sz="half" idx="1"/>
          </p:nvPr>
        </p:nvSpPr>
        <p:spPr>
          <a:xfrm>
            <a:off x="152400" y="1600201"/>
            <a:ext cx="4267200" cy="4267199"/>
          </a:xfrm>
          <a:solidFill>
            <a:schemeClr val="accent1">
              <a:lumMod val="20000"/>
              <a:lumOff val="80000"/>
            </a:schemeClr>
          </a:solidFill>
        </p:spPr>
        <p:txBody>
          <a:bodyPr>
            <a:normAutofit lnSpcReduction="10000"/>
          </a:bodyPr>
          <a:lstStyle/>
          <a:p>
            <a:pPr marL="0" indent="0">
              <a:buNone/>
            </a:pPr>
            <a:r>
              <a:rPr lang="en-US" b="1" dirty="0" smtClean="0"/>
              <a:t>“</a:t>
            </a:r>
            <a:r>
              <a:rPr lang="en-US" b="1" dirty="0"/>
              <a:t>To build up a library is to create a life. It’s never just a random collection of books.”</a:t>
            </a:r>
          </a:p>
          <a:p>
            <a:pPr marL="0" indent="0">
              <a:buNone/>
            </a:pPr>
            <a:r>
              <a:rPr lang="en-US" dirty="0"/>
              <a:t>–Carlos </a:t>
            </a:r>
            <a:r>
              <a:rPr lang="en-US" dirty="0" err="1"/>
              <a:t>María</a:t>
            </a:r>
            <a:r>
              <a:rPr lang="en-US" dirty="0"/>
              <a:t> </a:t>
            </a:r>
            <a:r>
              <a:rPr lang="en-US" dirty="0" err="1"/>
              <a:t>Domínguez</a:t>
            </a:r>
            <a:endParaRPr lang="en-US" dirty="0"/>
          </a:p>
          <a:p>
            <a:pPr marL="0" indent="0">
              <a:buNone/>
            </a:pPr>
            <a:endParaRPr lang="en-US" dirty="0"/>
          </a:p>
          <a:p>
            <a:pPr marL="0" indent="0">
              <a:buNone/>
            </a:pPr>
            <a:r>
              <a:rPr lang="en-US" b="1" dirty="0"/>
              <a:t>“A library is the delivery room for the birth of ideas”</a:t>
            </a:r>
          </a:p>
          <a:p>
            <a:pPr marL="0" indent="0">
              <a:buNone/>
            </a:pPr>
            <a:r>
              <a:rPr lang="en-US" dirty="0"/>
              <a:t>–Norman Cousins</a:t>
            </a:r>
            <a:endParaRPr lang="en-US" b="1" dirty="0"/>
          </a:p>
          <a:p>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0049" y="1610896"/>
            <a:ext cx="4577751" cy="425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464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it all began</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a:t>Volunteering to be a speaker at the </a:t>
            </a:r>
            <a:r>
              <a:rPr lang="en-US" dirty="0" smtClean="0"/>
              <a:t/>
            </a:r>
            <a:br>
              <a:rPr lang="en-US" dirty="0" smtClean="0"/>
            </a:br>
            <a:r>
              <a:rPr lang="en-US" dirty="0" smtClean="0"/>
              <a:t>“</a:t>
            </a:r>
            <a:r>
              <a:rPr lang="en-US" dirty="0"/>
              <a:t>Coming </a:t>
            </a:r>
            <a:r>
              <a:rPr lang="en-US" dirty="0" smtClean="0"/>
              <a:t>Together </a:t>
            </a:r>
            <a:r>
              <a:rPr lang="en-US" dirty="0"/>
              <a:t>to </a:t>
            </a:r>
            <a:r>
              <a:rPr lang="en-US" dirty="0" smtClean="0"/>
              <a:t>Give </a:t>
            </a:r>
            <a:r>
              <a:rPr lang="en-US" dirty="0"/>
              <a:t>T</a:t>
            </a:r>
            <a:r>
              <a:rPr lang="en-US" dirty="0" smtClean="0"/>
              <a:t>hanks</a:t>
            </a:r>
            <a:r>
              <a:rPr lang="en-US" dirty="0"/>
              <a:t>” event. </a:t>
            </a:r>
          </a:p>
          <a:p>
            <a:pPr marL="0" indent="0">
              <a:buNone/>
            </a:pPr>
            <a:endParaRPr lang="en-US" dirty="0"/>
          </a:p>
        </p:txBody>
      </p:sp>
      <p:sp>
        <p:nvSpPr>
          <p:cNvPr id="4" name="Content Placeholder 3"/>
          <p:cNvSpPr>
            <a:spLocks noGrp="1"/>
          </p:cNvSpPr>
          <p:nvPr>
            <p:ph sz="half" idx="4294967295"/>
          </p:nvPr>
        </p:nvSpPr>
        <p:spPr>
          <a:xfrm>
            <a:off x="5105400" y="1600200"/>
            <a:ext cx="4038600" cy="4525963"/>
          </a:xfrm>
        </p:spPr>
        <p:txBody>
          <a:bodyPr>
            <a:normAutofit/>
          </a:bodyPr>
          <a:lstStyle/>
          <a:p>
            <a:pPr marL="0" indent="0">
              <a:buNone/>
            </a:pPr>
            <a:endParaRPr lang="en-US" dirty="0"/>
          </a:p>
          <a:p>
            <a:pPr marL="0" indent="0">
              <a:buNone/>
            </a:pPr>
            <a:endParaRPr lang="en-US" dirty="0"/>
          </a:p>
        </p:txBody>
      </p:sp>
      <p:pic>
        <p:nvPicPr>
          <p:cNvPr id="1028" name="Picture 4" descr="C:\Users\UCLSA\Downloads\Thanksgiving.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371600"/>
            <a:ext cx="6400800" cy="337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963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343400" cy="1162050"/>
          </a:xfrm>
        </p:spPr>
        <p:txBody>
          <a:bodyPr/>
          <a:lstStyle/>
          <a:p>
            <a:pPr algn="l"/>
            <a:r>
              <a:rPr lang="en-US" dirty="0" smtClean="0"/>
              <a:t>  </a:t>
            </a:r>
            <a:endParaRPr lang="en-US" dirty="0"/>
          </a:p>
        </p:txBody>
      </p:sp>
      <p:sp>
        <p:nvSpPr>
          <p:cNvPr id="3" name="Content Placeholder 2"/>
          <p:cNvSpPr>
            <a:spLocks noGrp="1"/>
          </p:cNvSpPr>
          <p:nvPr>
            <p:ph idx="1"/>
          </p:nvPr>
        </p:nvSpPr>
        <p:spPr>
          <a:xfrm>
            <a:off x="5105400" y="304800"/>
            <a:ext cx="3505200" cy="6096000"/>
          </a:xfrm>
        </p:spPr>
        <p:txBody>
          <a:bodyPr>
            <a:normAutofit fontScale="92500" lnSpcReduction="20000"/>
          </a:bodyPr>
          <a:lstStyle/>
          <a:p>
            <a:endParaRPr lang="en-US" sz="2200" dirty="0" smtClean="0"/>
          </a:p>
          <a:p>
            <a:r>
              <a:rPr lang="en-US" sz="3000" dirty="0" smtClean="0"/>
              <a:t>I helped organize the “Lunar New Year” party at the library</a:t>
            </a:r>
          </a:p>
          <a:p>
            <a:r>
              <a:rPr lang="en-US" sz="3000" dirty="0" smtClean="0"/>
              <a:t>I am also working on the Library video tour and orientation</a:t>
            </a:r>
          </a:p>
          <a:p>
            <a:r>
              <a:rPr lang="en-US" sz="3000" dirty="0" smtClean="0"/>
              <a:t>I had the opportunity to participated in a Cultural Panel for library staff about cultural differences and experiences of international students</a:t>
            </a:r>
          </a:p>
          <a:p>
            <a:endParaRPr lang="en-US" dirty="0" smtClean="0"/>
          </a:p>
          <a:p>
            <a:endParaRPr lang="en-US" dirty="0"/>
          </a:p>
        </p:txBody>
      </p:sp>
      <p:sp>
        <p:nvSpPr>
          <p:cNvPr id="4" name="Text Placeholder 3"/>
          <p:cNvSpPr>
            <a:spLocks noGrp="1"/>
          </p:cNvSpPr>
          <p:nvPr>
            <p:ph type="body" sz="half" idx="2"/>
          </p:nvPr>
        </p:nvSpPr>
        <p:spPr>
          <a:xfrm>
            <a:off x="457200" y="1435100"/>
            <a:ext cx="4495800" cy="4691063"/>
          </a:xfrm>
        </p:spPr>
        <p:txBody>
          <a:bodyPr/>
          <a:lstStyle/>
          <a:p>
            <a:endParaRPr lang="en-US" dirty="0"/>
          </a:p>
        </p:txBody>
      </p:sp>
      <p:pic>
        <p:nvPicPr>
          <p:cNvPr id="2050" name="Picture 2" descr="C:\Users\UCLSA\Downloads\Lunar_New_Year_4.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57200"/>
            <a:ext cx="4724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157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t>
            </a:r>
            <a:endParaRPr lang="en-US" dirty="0"/>
          </a:p>
        </p:txBody>
      </p:sp>
      <p:sp>
        <p:nvSpPr>
          <p:cNvPr id="6" name="Content Placeholder 5"/>
          <p:cNvSpPr>
            <a:spLocks noGrp="1"/>
          </p:cNvSpPr>
          <p:nvPr>
            <p:ph idx="1"/>
          </p:nvPr>
        </p:nvSpPr>
        <p:spPr/>
        <p:txBody>
          <a:bodyPr/>
          <a:lstStyle/>
          <a:p>
            <a:endParaRPr lang="en-US" dirty="0"/>
          </a:p>
        </p:txBody>
      </p:sp>
      <p:pic>
        <p:nvPicPr>
          <p:cNvPr id="3074" name="Picture 2" descr="C:\Users\UCLSA\Downloads\Lunar_new_year_2.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24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0052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ysClr val="windowText" lastClr="000000"/>
                </a:solidFill>
                <a:effectLst/>
                <a:uLnTx/>
                <a:uFillTx/>
                <a:latin typeface="Calibri"/>
                <a:ea typeface="+mj-ea"/>
                <a:cs typeface="+mj-cs"/>
              </a:rPr>
              <a:t>What I have learned..</a:t>
            </a:r>
            <a:endParaRPr kumimoji="0" lang="en-US"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3" name="Content Placeholder 2"/>
          <p:cNvSpPr txBox="1">
            <a:spLocks/>
          </p:cNvSpPr>
          <p:nvPr/>
        </p:nvSpPr>
        <p:spPr>
          <a:xfrm>
            <a:off x="457200" y="1600200"/>
            <a:ext cx="8229600"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rPr>
              <a:t>By participating and then organizing events at the library it helped me make great connections with students as well as faculty at UC.</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rPr>
              <a:t>I learned about different cultures and overcoming stereotypes and preconceived notions about people from different cultures. </a:t>
            </a:r>
            <a:r>
              <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en-US" sz="2600" b="0" i="0" u="none" strike="noStrike" kern="1200" cap="none" spc="0" normalizeH="0" baseline="0" noProof="0" dirty="0" smtClean="0">
                <a:ln>
                  <a:noFill/>
                </a:ln>
                <a:solidFill>
                  <a:sysClr val="windowText" lastClr="000000"/>
                </a:solidFill>
                <a:effectLst/>
                <a:uLnTx/>
                <a:uFillTx/>
                <a:latin typeface="Calibri"/>
                <a:ea typeface="+mn-ea"/>
                <a:cs typeface="+mn-cs"/>
                <a:sym typeface="Wingdings"/>
                <a:hlinkClick r:id="rId3"/>
              </a:rPr>
              <a:t></a:t>
            </a:r>
            <a:endParaRPr kumimoji="0" lang="en-US" sz="26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rPr>
              <a:t>It helped me meet</a:t>
            </a:r>
            <a:r>
              <a:rPr kumimoji="0" lang="en-US" sz="3200" b="0" i="0" u="none" strike="noStrike" kern="1200" cap="none" spc="0" normalizeH="0" noProof="0" dirty="0" smtClean="0">
                <a:ln>
                  <a:noFill/>
                </a:ln>
                <a:solidFill>
                  <a:sysClr val="windowText" lastClr="000000"/>
                </a:solidFill>
                <a:effectLst/>
                <a:uLnTx/>
                <a:uFillTx/>
                <a:latin typeface="Calibri"/>
                <a:ea typeface="+mn-ea"/>
                <a:cs typeface="+mn-cs"/>
              </a:rPr>
              <a:t> </a:t>
            </a:r>
            <a:r>
              <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rPr>
              <a:t>people from different cultures and gets you out of your comfort zone of staying with people </a:t>
            </a:r>
            <a:r>
              <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rPr>
              <a:t>from </a:t>
            </a:r>
            <a:r>
              <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rPr>
              <a:t>your own culture. </a:t>
            </a:r>
          </a:p>
        </p:txBody>
      </p:sp>
    </p:spTree>
    <p:extLst>
      <p:ext uri="{BB962C8B-B14F-4D97-AF65-F5344CB8AC3E}">
        <p14:creationId xmlns:p14="http://schemas.microsoft.com/office/powerpoint/2010/main" val="17896444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have learned..</a:t>
            </a:r>
            <a:endParaRPr lang="en-US" dirty="0"/>
          </a:p>
        </p:txBody>
      </p:sp>
      <p:sp>
        <p:nvSpPr>
          <p:cNvPr id="3" name="Content Placeholder 2"/>
          <p:cNvSpPr>
            <a:spLocks noGrp="1"/>
          </p:cNvSpPr>
          <p:nvPr>
            <p:ph sz="half" idx="1"/>
          </p:nvPr>
        </p:nvSpPr>
        <p:spPr>
          <a:xfrm>
            <a:off x="228600" y="1371600"/>
            <a:ext cx="4038600" cy="5334000"/>
          </a:xfrm>
        </p:spPr>
        <p:txBody>
          <a:bodyPr>
            <a:normAutofit fontScale="85000" lnSpcReduction="20000"/>
          </a:bodyPr>
          <a:lstStyle/>
          <a:p>
            <a:r>
              <a:rPr lang="en-US" sz="3300" dirty="0" smtClean="0"/>
              <a:t>It has helped me develop myself on an overall level and gave me the opportunity to give guidance to new students to make it easier for them to get accustomed to university life. </a:t>
            </a:r>
          </a:p>
          <a:p>
            <a:r>
              <a:rPr lang="en-US" sz="3300" dirty="0" smtClean="0"/>
              <a:t>The events that are organized, help students to indulge in some fun activities and take a break from their hectic schedules. </a:t>
            </a:r>
          </a:p>
          <a:p>
            <a:endParaRPr lang="en-US" dirty="0" smtClean="0"/>
          </a:p>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265" r="8046"/>
          <a:stretch/>
        </p:blipFill>
        <p:spPr>
          <a:xfrm>
            <a:off x="4191000" y="1725342"/>
            <a:ext cx="4876800" cy="4599258"/>
          </a:xfrm>
          <a:prstGeom prst="rect">
            <a:avLst/>
          </a:prstGeom>
        </p:spPr>
      </p:pic>
    </p:spTree>
    <p:extLst>
      <p:ext uri="{BB962C8B-B14F-4D97-AF65-F5344CB8AC3E}">
        <p14:creationId xmlns:p14="http://schemas.microsoft.com/office/powerpoint/2010/main" val="81803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Events: creating a diverse </a:t>
            </a:r>
            <a:br>
              <a:rPr lang="en-US" dirty="0" smtClean="0"/>
            </a:br>
            <a:r>
              <a:rPr lang="en-US" dirty="0" smtClean="0"/>
              <a:t>multicultural community</a:t>
            </a:r>
            <a:endParaRPr lang="en-US" dirty="0"/>
          </a:p>
        </p:txBody>
      </p:sp>
      <p:grpSp>
        <p:nvGrpSpPr>
          <p:cNvPr id="5" name="Group 4"/>
          <p:cNvGrpSpPr/>
          <p:nvPr/>
        </p:nvGrpSpPr>
        <p:grpSpPr>
          <a:xfrm>
            <a:off x="760635" y="1676401"/>
            <a:ext cx="7725988" cy="5181599"/>
            <a:chOff x="381000" y="1143000"/>
            <a:chExt cx="8529377" cy="572040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013355"/>
              <a:ext cx="4235668" cy="282377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143000"/>
              <a:ext cx="4293709" cy="286247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4709" y="1181693"/>
              <a:ext cx="4235668" cy="282377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4018609"/>
              <a:ext cx="4267200" cy="2844800"/>
            </a:xfrm>
            <a:prstGeom prst="rect">
              <a:avLst/>
            </a:prstGeom>
          </p:spPr>
        </p:pic>
      </p:grpSp>
    </p:spTree>
    <p:extLst>
      <p:ext uri="{BB962C8B-B14F-4D97-AF65-F5344CB8AC3E}">
        <p14:creationId xmlns:p14="http://schemas.microsoft.com/office/powerpoint/2010/main" val="3454726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helping students succeed</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3912" r="22857" b="-877"/>
          <a:stretch/>
        </p:blipFill>
        <p:spPr>
          <a:xfrm>
            <a:off x="5096203" y="2222937"/>
            <a:ext cx="3086100" cy="17859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303" y="4003915"/>
            <a:ext cx="5486400" cy="199644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6250" b="9268"/>
          <a:stretch/>
        </p:blipFill>
        <p:spPr>
          <a:xfrm>
            <a:off x="157827" y="1726061"/>
            <a:ext cx="4912100" cy="2259461"/>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9483" b="19027"/>
          <a:stretch/>
        </p:blipFill>
        <p:spPr>
          <a:xfrm>
            <a:off x="126015" y="4177862"/>
            <a:ext cx="3492171" cy="1822493"/>
          </a:xfrm>
          <a:prstGeom prst="rect">
            <a:avLst/>
          </a:prstGeom>
        </p:spPr>
      </p:pic>
    </p:spTree>
    <p:extLst>
      <p:ext uri="{BB962C8B-B14F-4D97-AF65-F5344CB8AC3E}">
        <p14:creationId xmlns:p14="http://schemas.microsoft.com/office/powerpoint/2010/main" val="1062651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ysClr val="windowText" lastClr="000000"/>
                </a:solidFill>
                <a:effectLst/>
                <a:uLnTx/>
                <a:uFillTx/>
                <a:latin typeface="Calibri"/>
                <a:ea typeface="+mj-ea"/>
                <a:cs typeface="+mj-cs"/>
              </a:rPr>
              <a:t>Events: invitations and tips</a:t>
            </a:r>
            <a:endParaRPr kumimoji="0" lang="en-US"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3" name="Content Placeholder 2"/>
          <p:cNvSpPr>
            <a:spLocks noGrp="1"/>
          </p:cNvSpPr>
          <p:nvPr>
            <p:ph sz="half" idx="1"/>
          </p:nvPr>
        </p:nvSpPr>
        <p:spPr>
          <a:xfrm>
            <a:off x="457200" y="1874837"/>
            <a:ext cx="4038600" cy="4525963"/>
          </a:xfrm>
        </p:spPr>
        <p:txBody>
          <a:bodyPr>
            <a:normAutofit/>
          </a:bodyPr>
          <a:lstStyle/>
          <a:p>
            <a:pPr marL="0" indent="0">
              <a:buNone/>
            </a:pPr>
            <a:r>
              <a:rPr lang="en-US" b="1" dirty="0" smtClean="0"/>
              <a:t>For students</a:t>
            </a:r>
          </a:p>
          <a:p>
            <a:r>
              <a:rPr lang="en-US" dirty="0"/>
              <a:t>w</a:t>
            </a:r>
            <a:r>
              <a:rPr lang="en-US" dirty="0" smtClean="0"/>
              <a:t>atch library websites and social media for event announcements</a:t>
            </a:r>
          </a:p>
          <a:p>
            <a:r>
              <a:rPr lang="en-US" dirty="0"/>
              <a:t>v</a:t>
            </a:r>
            <a:r>
              <a:rPr lang="en-US" dirty="0" smtClean="0"/>
              <a:t>olunteer or participate</a:t>
            </a:r>
          </a:p>
          <a:p>
            <a:r>
              <a:rPr lang="en-US" dirty="0"/>
              <a:t>s</a:t>
            </a:r>
            <a:r>
              <a:rPr lang="en-US" dirty="0" smtClean="0"/>
              <a:t>uggest ideas for events</a:t>
            </a:r>
          </a:p>
          <a:p>
            <a:endParaRPr lang="en-US" dirty="0"/>
          </a:p>
        </p:txBody>
      </p:sp>
      <p:sp>
        <p:nvSpPr>
          <p:cNvPr id="4" name="Content Placeholder 3"/>
          <p:cNvSpPr>
            <a:spLocks noGrp="1"/>
          </p:cNvSpPr>
          <p:nvPr>
            <p:ph sz="half" idx="2"/>
          </p:nvPr>
        </p:nvSpPr>
        <p:spPr>
          <a:xfrm>
            <a:off x="4648200" y="1874837"/>
            <a:ext cx="4191000" cy="4525963"/>
          </a:xfrm>
        </p:spPr>
        <p:txBody>
          <a:bodyPr>
            <a:normAutofit lnSpcReduction="10000"/>
          </a:bodyPr>
          <a:lstStyle/>
          <a:p>
            <a:pPr marL="0" indent="0">
              <a:buNone/>
            </a:pPr>
            <a:r>
              <a:rPr lang="en-US" b="1" dirty="0" smtClean="0"/>
              <a:t>For faculty</a:t>
            </a:r>
          </a:p>
          <a:p>
            <a:r>
              <a:rPr lang="en-US" dirty="0"/>
              <a:t>h</a:t>
            </a:r>
            <a:r>
              <a:rPr lang="en-US" dirty="0" smtClean="0"/>
              <a:t>elp us spread the word to your students</a:t>
            </a:r>
          </a:p>
          <a:p>
            <a:r>
              <a:rPr lang="en-US" dirty="0"/>
              <a:t>e</a:t>
            </a:r>
            <a:r>
              <a:rPr lang="en-US" dirty="0" smtClean="0"/>
              <a:t>ncourage your students to volunteer</a:t>
            </a:r>
          </a:p>
          <a:p>
            <a:r>
              <a:rPr lang="en-US" dirty="0"/>
              <a:t>s</a:t>
            </a:r>
            <a:r>
              <a:rPr lang="en-US" dirty="0" smtClean="0"/>
              <a:t>uggest event ideas to us; consider presenting</a:t>
            </a:r>
          </a:p>
          <a:p>
            <a:r>
              <a:rPr lang="en-US" dirty="0" smtClean="0"/>
              <a:t>invite us to your events</a:t>
            </a:r>
          </a:p>
          <a:p>
            <a:r>
              <a:rPr lang="en-US" dirty="0" smtClean="0"/>
              <a:t>Include students in event planning</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895963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relationships with </a:t>
            </a:r>
            <a:br>
              <a:rPr lang="en-US" dirty="0" smtClean="0"/>
            </a:br>
            <a:r>
              <a:rPr lang="en-US" dirty="0" smtClean="0"/>
              <a:t>campus organizations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643" y="1828800"/>
            <a:ext cx="161925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796940"/>
            <a:ext cx="161925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828800"/>
            <a:ext cx="1914251" cy="1351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76243" y="2801005"/>
            <a:ext cx="1924050" cy="830997"/>
          </a:xfrm>
          <a:prstGeom prst="rect">
            <a:avLst/>
          </a:prstGeom>
          <a:noFill/>
        </p:spPr>
        <p:txBody>
          <a:bodyPr wrap="square" rtlCol="0">
            <a:spAutoFit/>
          </a:bodyPr>
          <a:lstStyle/>
          <a:p>
            <a:pPr algn="ctr"/>
            <a:r>
              <a:rPr lang="en-US" sz="2400" dirty="0"/>
              <a:t>Table tennis </a:t>
            </a:r>
            <a:r>
              <a:rPr lang="en-US" sz="2400" dirty="0" smtClean="0"/>
              <a:t>club</a:t>
            </a:r>
            <a:endParaRPr lang="en-US" sz="2400" dirty="0"/>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73506"/>
            <a:ext cx="2028610" cy="140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7893" y="3562350"/>
            <a:ext cx="15811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3562349"/>
            <a:ext cx="16192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24793"/>
          <a:stretch/>
        </p:blipFill>
        <p:spPr bwMode="auto">
          <a:xfrm>
            <a:off x="0" y="5517494"/>
            <a:ext cx="3430585" cy="57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r="15829"/>
          <a:stretch/>
        </p:blipFill>
        <p:spPr bwMode="auto">
          <a:xfrm>
            <a:off x="3473012" y="5639814"/>
            <a:ext cx="5670988" cy="456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rotWithShape="1">
          <a:blip r:embed="rId11">
            <a:extLst>
              <a:ext uri="{28A0092B-C50C-407E-A947-70E740481C1C}">
                <a14:useLocalDpi xmlns:a14="http://schemas.microsoft.com/office/drawing/2010/main" val="0"/>
              </a:ext>
            </a:extLst>
          </a:blip>
          <a:srcRect l="12559" t="27689" r="75930" b="55208"/>
          <a:stretch/>
        </p:blipFill>
        <p:spPr bwMode="auto">
          <a:xfrm>
            <a:off x="7510325" y="3773506"/>
            <a:ext cx="1497724" cy="125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rotWithShape="1">
          <a:blip r:embed="rId12">
            <a:extLst>
              <a:ext uri="{28A0092B-C50C-407E-A947-70E740481C1C}">
                <a14:useLocalDpi xmlns:a14="http://schemas.microsoft.com/office/drawing/2010/main" val="0"/>
              </a:ext>
            </a:extLst>
          </a:blip>
          <a:srcRect l="22185" r="22931" b="-15173"/>
          <a:stretch/>
        </p:blipFill>
        <p:spPr bwMode="auto">
          <a:xfrm>
            <a:off x="685800" y="6104277"/>
            <a:ext cx="5181600" cy="90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rotWithShape="1">
          <a:blip r:embed="rId13">
            <a:extLst>
              <a:ext uri="{28A0092B-C50C-407E-A947-70E740481C1C}">
                <a14:useLocalDpi xmlns:a14="http://schemas.microsoft.com/office/drawing/2010/main" val="0"/>
              </a:ext>
            </a:extLst>
          </a:blip>
          <a:srcRect l="35690" r="36207"/>
          <a:stretch/>
        </p:blipFill>
        <p:spPr bwMode="auto">
          <a:xfrm>
            <a:off x="5934458" y="6096000"/>
            <a:ext cx="2569779"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325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574" t="18998" r="42191" b="7589"/>
          <a:stretch/>
        </p:blipFill>
        <p:spPr bwMode="auto">
          <a:xfrm>
            <a:off x="5320341" y="1340177"/>
            <a:ext cx="3599001" cy="4755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6733">
            <a:off x="341405" y="671246"/>
            <a:ext cx="5486400" cy="1828800"/>
          </a:xfrm>
          <a:prstGeom prst="rect">
            <a:avLst/>
          </a:prstGeom>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2558" t="17808" r="23562" b="24057"/>
          <a:stretch/>
        </p:blipFill>
        <p:spPr bwMode="auto">
          <a:xfrm rot="307044">
            <a:off x="144384" y="2998349"/>
            <a:ext cx="5880443" cy="356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998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7965" r="2623" b="13685"/>
          <a:stretch/>
        </p:blipFill>
        <p:spPr bwMode="auto">
          <a:xfrm>
            <a:off x="0" y="1906678"/>
            <a:ext cx="9144000" cy="30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24273" y="152400"/>
            <a:ext cx="8229600" cy="1143000"/>
          </a:xfrm>
        </p:spPr>
        <p:txBody>
          <a:bodyPr>
            <a:normAutofit fontScale="90000"/>
          </a:bodyPr>
          <a:lstStyle/>
          <a:p>
            <a:r>
              <a:rPr lang="en-US" dirty="0" smtClean="0"/>
              <a:t>Helping student succeed: </a:t>
            </a:r>
            <a:br>
              <a:rPr lang="en-US" dirty="0" smtClean="0"/>
            </a:br>
            <a:r>
              <a:rPr lang="en-US" dirty="0" smtClean="0"/>
              <a:t>online support </a:t>
            </a: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965" t="18103" r="15303" b="13146"/>
          <a:stretch/>
        </p:blipFill>
        <p:spPr bwMode="auto">
          <a:xfrm>
            <a:off x="3460531" y="3657600"/>
            <a:ext cx="5683469" cy="3062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0" y="1447800"/>
            <a:ext cx="4800600" cy="523220"/>
          </a:xfrm>
          <a:prstGeom prst="rect">
            <a:avLst/>
          </a:prstGeom>
          <a:noFill/>
        </p:spPr>
        <p:txBody>
          <a:bodyPr wrap="square" rtlCol="0">
            <a:spAutoFit/>
          </a:bodyPr>
          <a:lstStyle/>
          <a:p>
            <a:r>
              <a:rPr lang="en-US" sz="2800" dirty="0"/>
              <a:t>m</a:t>
            </a:r>
            <a:r>
              <a:rPr lang="en-US" sz="2800" dirty="0" smtClean="0"/>
              <a:t>onthly newsletter</a:t>
            </a:r>
            <a:endParaRPr lang="en-US" sz="2800" dirty="0"/>
          </a:p>
        </p:txBody>
      </p:sp>
      <p:sp>
        <p:nvSpPr>
          <p:cNvPr id="6" name="TextBox 5"/>
          <p:cNvSpPr txBox="1"/>
          <p:nvPr/>
        </p:nvSpPr>
        <p:spPr>
          <a:xfrm>
            <a:off x="880240" y="5899752"/>
            <a:ext cx="2546131" cy="954107"/>
          </a:xfrm>
          <a:prstGeom prst="rect">
            <a:avLst/>
          </a:prstGeom>
          <a:noFill/>
        </p:spPr>
        <p:txBody>
          <a:bodyPr wrap="square" rtlCol="0">
            <a:spAutoFit/>
          </a:bodyPr>
          <a:lstStyle/>
          <a:p>
            <a:pPr algn="r"/>
            <a:r>
              <a:rPr lang="en-US" sz="2800" dirty="0"/>
              <a:t>i</a:t>
            </a:r>
            <a:r>
              <a:rPr lang="en-US" sz="2800" dirty="0" smtClean="0"/>
              <a:t>mproved</a:t>
            </a:r>
            <a:br>
              <a:rPr lang="en-US" sz="2800" dirty="0" smtClean="0"/>
            </a:br>
            <a:r>
              <a:rPr lang="en-US" sz="2800" dirty="0" smtClean="0"/>
              <a:t>online guide</a:t>
            </a:r>
            <a:endParaRPr lang="en-US" sz="2800" dirty="0"/>
          </a:p>
        </p:txBody>
      </p:sp>
    </p:spTree>
    <p:extLst>
      <p:ext uri="{BB962C8B-B14F-4D97-AF65-F5344CB8AC3E}">
        <p14:creationId xmlns:p14="http://schemas.microsoft.com/office/powerpoint/2010/main" val="3526276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Mentoring</a:t>
            </a:r>
            <a:endParaRPr lang="en-US" dirty="0"/>
          </a:p>
        </p:txBody>
      </p:sp>
      <p:sp>
        <p:nvSpPr>
          <p:cNvPr id="3" name="Content Placeholder 2"/>
          <p:cNvSpPr>
            <a:spLocks noGrp="1"/>
          </p:cNvSpPr>
          <p:nvPr>
            <p:ph idx="1"/>
          </p:nvPr>
        </p:nvSpPr>
        <p:spPr>
          <a:xfrm>
            <a:off x="4572000" y="2514600"/>
            <a:ext cx="3733800" cy="2362200"/>
          </a:xfrm>
        </p:spPr>
        <p:txBody>
          <a:bodyPr>
            <a:normAutofit fontScale="85000" lnSpcReduction="10000"/>
          </a:bodyPr>
          <a:lstStyle/>
          <a:p>
            <a:pPr marL="400050" lvl="1" indent="0">
              <a:buNone/>
            </a:pPr>
            <a:endParaRPr lang="en-US" dirty="0" smtClean="0"/>
          </a:p>
          <a:p>
            <a:pPr lvl="1">
              <a:buFont typeface="Arial" panose="020B0604020202020204" pitchFamily="34" charset="0"/>
              <a:buChar char="•"/>
            </a:pPr>
            <a:r>
              <a:rPr lang="en-US" dirty="0"/>
              <a:t>s</a:t>
            </a:r>
            <a:r>
              <a:rPr lang="en-US" dirty="0" smtClean="0"/>
              <a:t>tudent organizations</a:t>
            </a:r>
          </a:p>
          <a:p>
            <a:pPr lvl="1">
              <a:buFont typeface="Arial" panose="020B0604020202020204" pitchFamily="34" charset="0"/>
              <a:buChar char="•"/>
            </a:pPr>
            <a:r>
              <a:rPr lang="en-US" dirty="0"/>
              <a:t>i</a:t>
            </a:r>
            <a:r>
              <a:rPr lang="en-US" dirty="0" smtClean="0"/>
              <a:t>nternational librarians</a:t>
            </a:r>
          </a:p>
          <a:p>
            <a:pPr lvl="1">
              <a:buFont typeface="Arial" panose="020B0604020202020204" pitchFamily="34" charset="0"/>
              <a:buChar char="•"/>
            </a:pPr>
            <a:r>
              <a:rPr lang="en-US" dirty="0"/>
              <a:t>s</a:t>
            </a:r>
            <a:r>
              <a:rPr lang="en-US" dirty="0" smtClean="0"/>
              <a:t>tudent workers, international students</a:t>
            </a:r>
          </a:p>
          <a:p>
            <a:pPr lvl="1"/>
            <a:endParaRPr lang="en-US" dirty="0"/>
          </a:p>
          <a:p>
            <a:pPr marL="457200" lvl="1" indent="0">
              <a:buNone/>
            </a:pPr>
            <a:endParaRPr lang="en-US" dirty="0" smtClean="0"/>
          </a:p>
          <a:p>
            <a:pPr lvl="1"/>
            <a:endParaRPr lang="en-US" dirty="0" smtClean="0"/>
          </a:p>
          <a:p>
            <a:pPr lvl="1"/>
            <a:endParaRPr lang="en-US" dirty="0"/>
          </a:p>
          <a:p>
            <a:pPr marL="457200" lvl="1" indent="0">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045" y="1219200"/>
            <a:ext cx="4038600" cy="26924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545" t="3296" r="2424"/>
          <a:stretch/>
        </p:blipFill>
        <p:spPr>
          <a:xfrm>
            <a:off x="256310" y="3849046"/>
            <a:ext cx="4107092" cy="2846201"/>
          </a:xfrm>
          <a:prstGeom prst="rect">
            <a:avLst/>
          </a:prstGeom>
        </p:spPr>
      </p:pic>
    </p:spTree>
    <p:extLst>
      <p:ext uri="{BB962C8B-B14F-4D97-AF65-F5344CB8AC3E}">
        <p14:creationId xmlns:p14="http://schemas.microsoft.com/office/powerpoint/2010/main" val="3837115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training: student panel</a:t>
            </a:r>
            <a:endParaRPr lang="en-US" dirty="0"/>
          </a:p>
        </p:txBody>
      </p:sp>
      <p:pic>
        <p:nvPicPr>
          <p:cNvPr id="5" name="Picture 4">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t="29182" r="5000" b="3318"/>
          <a:stretch/>
        </p:blipFill>
        <p:spPr>
          <a:xfrm>
            <a:off x="228600" y="1847193"/>
            <a:ext cx="8686800" cy="4114800"/>
          </a:xfrm>
          <a:prstGeom prst="rect">
            <a:avLst/>
          </a:prstGeom>
        </p:spPr>
      </p:pic>
    </p:spTree>
    <p:extLst>
      <p:ext uri="{BB962C8B-B14F-4D97-AF65-F5344CB8AC3E}">
        <p14:creationId xmlns:p14="http://schemas.microsoft.com/office/powerpoint/2010/main" val="203208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96" y="236022"/>
            <a:ext cx="8884904" cy="1143000"/>
          </a:xfrm>
        </p:spPr>
        <p:txBody>
          <a:bodyPr>
            <a:normAutofit fontScale="90000"/>
          </a:bodyPr>
          <a:lstStyle/>
          <a:p>
            <a:r>
              <a:rPr lang="en-US" dirty="0" smtClean="0"/>
              <a:t>Student panel: dealing with stereotypes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559" y="1413641"/>
            <a:ext cx="1825441" cy="2701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396" y="4191000"/>
            <a:ext cx="3886200" cy="258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998" y="1447800"/>
            <a:ext cx="3662832"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533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panel: student quotes </a:t>
            </a:r>
            <a:endParaRPr lang="en-US" dirty="0"/>
          </a:p>
        </p:txBody>
      </p:sp>
      <p:sp>
        <p:nvSpPr>
          <p:cNvPr id="3" name="Content Placeholder 2"/>
          <p:cNvSpPr>
            <a:spLocks noGrp="1"/>
          </p:cNvSpPr>
          <p:nvPr>
            <p:ph sz="half" idx="1"/>
          </p:nvPr>
        </p:nvSpPr>
        <p:spPr>
          <a:xfrm>
            <a:off x="152400" y="1371600"/>
            <a:ext cx="7696200" cy="2892972"/>
          </a:xfrm>
          <a:solidFill>
            <a:schemeClr val="tx2">
              <a:lumMod val="20000"/>
              <a:lumOff val="80000"/>
            </a:schemeClr>
          </a:solidFill>
        </p:spPr>
        <p:txBody>
          <a:bodyPr>
            <a:normAutofit fontScale="92500" lnSpcReduction="10000"/>
          </a:bodyPr>
          <a:lstStyle/>
          <a:p>
            <a:pPr marL="0" indent="0">
              <a:buNone/>
            </a:pPr>
            <a:r>
              <a:rPr lang="en-US" b="1" dirty="0" smtClean="0"/>
              <a:t>“Everywhere we have good people, bad people, and everyone is representing himself… Bad things [we do] relate to ourselves, not the whole culture… The act of the government does not represent the  whole people… </a:t>
            </a:r>
          </a:p>
          <a:p>
            <a:pPr marL="0" indent="0">
              <a:buNone/>
            </a:pPr>
            <a:r>
              <a:rPr lang="en-US" b="1" dirty="0"/>
              <a:t> </a:t>
            </a:r>
            <a:r>
              <a:rPr lang="en-US" b="1" dirty="0" smtClean="0"/>
              <a:t>   </a:t>
            </a:r>
            <a:r>
              <a:rPr lang="en-US" b="1" dirty="0"/>
              <a:t>We are different in out perspectives. I think I am </a:t>
            </a:r>
            <a:r>
              <a:rPr lang="en-US" b="1" dirty="0" smtClean="0"/>
              <a:t> ambassador </a:t>
            </a:r>
            <a:r>
              <a:rPr lang="en-US" b="1" dirty="0"/>
              <a:t>for you to them </a:t>
            </a:r>
            <a:r>
              <a:rPr lang="en-US" b="1" dirty="0" smtClean="0"/>
              <a:t>and for them to here…”</a:t>
            </a:r>
            <a:endParaRPr lang="en-US" b="1" dirty="0"/>
          </a:p>
        </p:txBody>
      </p:sp>
      <p:sp>
        <p:nvSpPr>
          <p:cNvPr id="5" name="TextBox 4">
            <a:hlinkClick r:id="rId2"/>
          </p:cNvPr>
          <p:cNvSpPr txBox="1"/>
          <p:nvPr/>
        </p:nvSpPr>
        <p:spPr>
          <a:xfrm>
            <a:off x="1752600" y="4495800"/>
            <a:ext cx="7239000" cy="2092881"/>
          </a:xfrm>
          <a:prstGeom prst="rect">
            <a:avLst/>
          </a:prstGeom>
          <a:solidFill>
            <a:schemeClr val="tx2">
              <a:lumMod val="20000"/>
              <a:lumOff val="80000"/>
            </a:schemeClr>
          </a:solidFill>
        </p:spPr>
        <p:txBody>
          <a:bodyPr wrap="square" rtlCol="0">
            <a:spAutoFit/>
          </a:bodyPr>
          <a:lstStyle/>
          <a:p>
            <a:r>
              <a:rPr lang="en-US" sz="2600" b="1" dirty="0" smtClean="0"/>
              <a:t>“Through events… you meet people from different cultures and it helps you understand other cultures better. As you meet people you understand their backgrounds better and why they are who they are. People surprise you all the time.”</a:t>
            </a:r>
            <a:endParaRPr lang="en-US" sz="2600" b="1" dirty="0"/>
          </a:p>
        </p:txBody>
      </p:sp>
    </p:spTree>
    <p:extLst>
      <p:ext uri="{BB962C8B-B14F-4D97-AF65-F5344CB8AC3E}">
        <p14:creationId xmlns:p14="http://schemas.microsoft.com/office/powerpoint/2010/main" val="18979476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panel: staff feedback</a:t>
            </a:r>
            <a:endParaRPr lang="en-US" dirty="0"/>
          </a:p>
        </p:txBody>
      </p:sp>
      <p:sp>
        <p:nvSpPr>
          <p:cNvPr id="3" name="Oval Callout 2"/>
          <p:cNvSpPr/>
          <p:nvPr/>
        </p:nvSpPr>
        <p:spPr>
          <a:xfrm>
            <a:off x="1295400" y="1447800"/>
            <a:ext cx="7848600" cy="1295400"/>
          </a:xfrm>
          <a:prstGeom prst="wedgeEllipseCallout">
            <a:avLst>
              <a:gd name="adj1" fmla="val 47664"/>
              <a:gd name="adj2" fmla="val 741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 </a:t>
            </a:r>
            <a:r>
              <a:rPr lang="en-US" dirty="0"/>
              <a:t>was impressed by all the information the students gave and learned that it is much harder for them than </a:t>
            </a:r>
            <a:endParaRPr lang="en-US" dirty="0" smtClean="0"/>
          </a:p>
          <a:p>
            <a:pPr algn="ctr"/>
            <a:r>
              <a:rPr lang="en-US" dirty="0" smtClean="0"/>
              <a:t>I realized.”</a:t>
            </a:r>
            <a:endParaRPr lang="en-US" dirty="0"/>
          </a:p>
        </p:txBody>
      </p:sp>
      <p:sp>
        <p:nvSpPr>
          <p:cNvPr id="5" name="Oval Callout 4"/>
          <p:cNvSpPr/>
          <p:nvPr/>
        </p:nvSpPr>
        <p:spPr>
          <a:xfrm>
            <a:off x="2438400" y="3962400"/>
            <a:ext cx="6705600" cy="1600200"/>
          </a:xfrm>
          <a:prstGeom prst="wedgeEllipseCallout">
            <a:avLst>
              <a:gd name="adj1" fmla="val 51328"/>
              <a:gd name="adj2" fmla="val 851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dirty="0"/>
              <a:t>it was very forward-thinking for UC Libraries to provide this forum for the students. The panel on cultural differences was their first time several students got to speak to a large audience. </a:t>
            </a:r>
            <a:r>
              <a:rPr lang="en-US" dirty="0" smtClean="0"/>
              <a:t>“</a:t>
            </a:r>
            <a:endParaRPr lang="en-US" dirty="0"/>
          </a:p>
        </p:txBody>
      </p:sp>
      <p:sp>
        <p:nvSpPr>
          <p:cNvPr id="6" name="Oval Callout 5"/>
          <p:cNvSpPr/>
          <p:nvPr/>
        </p:nvSpPr>
        <p:spPr>
          <a:xfrm>
            <a:off x="0" y="5257800"/>
            <a:ext cx="5410200" cy="1371600"/>
          </a:xfrm>
          <a:prstGeom prst="wedgeEllipseCallout">
            <a:avLst>
              <a:gd name="adj1" fmla="val -31906"/>
              <a:gd name="adj2" fmla="val 659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a:t>
            </a:r>
            <a:r>
              <a:rPr lang="en-US" dirty="0"/>
              <a:t>a wonderful group of students.  A couple of my takeaways included their honest perspective and in particular the student from Iran. </a:t>
            </a:r>
            <a:r>
              <a:rPr lang="en-US" dirty="0" smtClean="0"/>
              <a:t>“</a:t>
            </a:r>
            <a:endParaRPr lang="en-US" dirty="0"/>
          </a:p>
        </p:txBody>
      </p:sp>
      <p:sp>
        <p:nvSpPr>
          <p:cNvPr id="4" name="Oval Callout 3"/>
          <p:cNvSpPr/>
          <p:nvPr/>
        </p:nvSpPr>
        <p:spPr>
          <a:xfrm>
            <a:off x="152400" y="2590800"/>
            <a:ext cx="7772400" cy="1371600"/>
          </a:xfrm>
          <a:prstGeom prst="wedgeEllipseCallout">
            <a:avLst>
              <a:gd name="adj1" fmla="val -35316"/>
              <a:gd name="adj2" fmla="val 870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a:t>
            </a:r>
            <a:r>
              <a:rPr lang="en-US" dirty="0"/>
              <a:t>was a wonderful event.  I am so glad that we captured it on video.  The students were fantastic.  Venus’ words should be spread to the whole world, since she was so articulate. </a:t>
            </a:r>
            <a:r>
              <a:rPr lang="en-US" dirty="0" smtClean="0"/>
              <a:t>“</a:t>
            </a:r>
            <a:endParaRPr lang="en-US" dirty="0"/>
          </a:p>
        </p:txBody>
      </p:sp>
    </p:spTree>
    <p:extLst>
      <p:ext uri="{BB962C8B-B14F-4D97-AF65-F5344CB8AC3E}">
        <p14:creationId xmlns:p14="http://schemas.microsoft.com/office/powerpoint/2010/main" val="882861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t>Diversity training: attending events (and working with students on events)</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065" t="20474"/>
          <a:stretch/>
        </p:blipFill>
        <p:spPr>
          <a:xfrm>
            <a:off x="457200" y="1647496"/>
            <a:ext cx="4650451" cy="254350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6724"/>
          <a:stretch/>
        </p:blipFill>
        <p:spPr>
          <a:xfrm>
            <a:off x="5105400" y="1600200"/>
            <a:ext cx="3810000" cy="355381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223" r="2733" b="20115"/>
          <a:stretch/>
        </p:blipFill>
        <p:spPr>
          <a:xfrm>
            <a:off x="1531883" y="3746940"/>
            <a:ext cx="3878317" cy="2921876"/>
          </a:xfrm>
          <a:prstGeom prst="rect">
            <a:avLst/>
          </a:prstGeom>
        </p:spPr>
      </p:pic>
    </p:spTree>
    <p:extLst>
      <p:ext uri="{BB962C8B-B14F-4D97-AF65-F5344CB8AC3E}">
        <p14:creationId xmlns:p14="http://schemas.microsoft.com/office/powerpoint/2010/main" val="28331662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Questions?</a:t>
            </a:r>
            <a:endParaRPr lang="en-US" dirty="0"/>
          </a:p>
        </p:txBody>
      </p:sp>
      <p:sp>
        <p:nvSpPr>
          <p:cNvPr id="3" name="Content Placeholder 2"/>
          <p:cNvSpPr>
            <a:spLocks noGrp="1"/>
          </p:cNvSpPr>
          <p:nvPr>
            <p:ph idx="1"/>
          </p:nvPr>
        </p:nvSpPr>
        <p:spPr>
          <a:xfrm>
            <a:off x="457200" y="1905000"/>
            <a:ext cx="8229600" cy="3810000"/>
          </a:xfrm>
        </p:spPr>
        <p:txBody>
          <a:bodyPr/>
          <a:lstStyle/>
          <a:p>
            <a:pPr marL="0" indent="0" algn="ctr">
              <a:buNone/>
            </a:pPr>
            <a:r>
              <a:rPr lang="en-US" dirty="0" smtClean="0"/>
              <a:t>We’d love to hear from you!</a:t>
            </a:r>
          </a:p>
          <a:p>
            <a:pPr marL="0" indent="0" algn="ctr">
              <a:buNone/>
            </a:pPr>
            <a:r>
              <a:rPr lang="en-US" dirty="0" smtClean="0"/>
              <a:t>Please contact us:</a:t>
            </a:r>
          </a:p>
          <a:p>
            <a:pPr marL="0" indent="0" algn="ctr">
              <a:buNone/>
            </a:pPr>
            <a:r>
              <a:rPr lang="en-US" dirty="0" smtClean="0">
                <a:hlinkClick r:id="rId3"/>
              </a:rPr>
              <a:t>olga.hart@uc.edu</a:t>
            </a:r>
            <a:endParaRPr lang="en-US" dirty="0" smtClean="0"/>
          </a:p>
          <a:p>
            <a:pPr marL="0" indent="0" algn="ctr">
              <a:buNone/>
            </a:pPr>
            <a:r>
              <a:rPr lang="en-US" dirty="0" smtClean="0">
                <a:hlinkClick r:id="rId4"/>
              </a:rPr>
              <a:t>rosemary.franklin@uc.edu</a:t>
            </a:r>
            <a:endParaRPr lang="en-US" dirty="0" smtClean="0"/>
          </a:p>
          <a:p>
            <a:pPr marL="0" indent="0" algn="ctr">
              <a:buNone/>
            </a:pPr>
            <a:r>
              <a:rPr lang="en-US" dirty="0" smtClean="0">
                <a:hlinkClick r:id="rId5"/>
              </a:rPr>
              <a:t>shashiaa@mail.uc.edu</a:t>
            </a:r>
            <a:r>
              <a:rPr lang="en-US" dirty="0" smtClean="0"/>
              <a:t> (Anvita)</a:t>
            </a:r>
          </a:p>
          <a:p>
            <a:pPr marL="0" indent="0" algn="ctr">
              <a:buNone/>
            </a:pPr>
            <a:r>
              <a:rPr lang="en-US" dirty="0" smtClean="0">
                <a:hlinkClick r:id="rId6"/>
              </a:rPr>
              <a:t>zhang2hg@mail.uc.edu</a:t>
            </a:r>
            <a:r>
              <a:rPr lang="en-US" dirty="0" smtClean="0"/>
              <a:t> (Holly)</a:t>
            </a:r>
            <a:endParaRPr lang="en-US" dirty="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26724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2145102"/>
            <a:ext cx="4038600" cy="1446546"/>
          </a:xfrm>
          <a:prstGeom prst="rect">
            <a:avLst/>
          </a:prstGeom>
          <a:noFill/>
        </p:spPr>
        <p:txBody>
          <a:bodyPr wrap="square" lIns="91435" tIns="45718" rIns="91435" bIns="45718" rtlCol="0">
            <a:spAutoFit/>
          </a:bodyPr>
          <a:lstStyle/>
          <a:p>
            <a:pPr defTabSz="914354"/>
            <a:r>
              <a:rPr lang="en-US" sz="4400" b="1" dirty="0">
                <a:solidFill>
                  <a:prstClr val="black"/>
                </a:solidFill>
              </a:rPr>
              <a:t>Sorry! </a:t>
            </a:r>
          </a:p>
          <a:p>
            <a:pPr defTabSz="914354"/>
            <a:r>
              <a:rPr lang="en-US" sz="4400" b="1" dirty="0">
                <a:solidFill>
                  <a:prstClr val="black"/>
                </a:solidFill>
                <a:hlinkClick r:id="rId2" action="ppaction://hlinksldjump"/>
              </a:rPr>
              <a:t>Try again.</a:t>
            </a:r>
            <a:endParaRPr lang="en-US" sz="4400" b="1"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581278"/>
            <a:ext cx="2239433"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20970" y="5794268"/>
            <a:ext cx="7239000" cy="307777"/>
          </a:xfrm>
          <a:prstGeom prst="rect">
            <a:avLst/>
          </a:prstGeom>
          <a:noFill/>
        </p:spPr>
        <p:txBody>
          <a:bodyPr wrap="square" rtlCol="0">
            <a:spAutoFit/>
          </a:bodyPr>
          <a:lstStyle/>
          <a:p>
            <a:pPr defTabSz="914354"/>
            <a:r>
              <a:rPr lang="en-US" sz="1400" dirty="0" smtClean="0">
                <a:solidFill>
                  <a:prstClr val="black"/>
                </a:solidFill>
              </a:rPr>
              <a:t>Image source: http</a:t>
            </a:r>
            <a:r>
              <a:rPr lang="en-US" sz="1400" dirty="0">
                <a:solidFill>
                  <a:prstClr val="black"/>
                </a:solidFill>
              </a:rPr>
              <a:t>://www.epa.gov/opptintr/itc/pubs/tscacbitesting/28e.htm</a:t>
            </a:r>
          </a:p>
        </p:txBody>
      </p:sp>
      <p:sp>
        <p:nvSpPr>
          <p:cNvPr id="5" name="TextBox 4"/>
          <p:cNvSpPr txBox="1"/>
          <p:nvPr/>
        </p:nvSpPr>
        <p:spPr>
          <a:xfrm>
            <a:off x="3016370" y="533400"/>
            <a:ext cx="4648200" cy="1046440"/>
          </a:xfrm>
          <a:prstGeom prst="rect">
            <a:avLst/>
          </a:prstGeom>
          <a:noFill/>
        </p:spPr>
        <p:txBody>
          <a:bodyPr wrap="square" rtlCol="0">
            <a:spAutoFit/>
          </a:bodyPr>
          <a:lstStyle/>
          <a:p>
            <a:pPr defTabSz="914354"/>
            <a:r>
              <a:rPr lang="en-US" sz="4400" b="1" dirty="0" smtClean="0">
                <a:solidFill>
                  <a:prstClr val="black"/>
                </a:solidFill>
              </a:rPr>
              <a:t>Wrong Answer</a:t>
            </a:r>
          </a:p>
          <a:p>
            <a:pPr defTabSz="914354"/>
            <a:endParaRPr lang="en-US" dirty="0">
              <a:solidFill>
                <a:prstClr val="black"/>
              </a:solidFill>
            </a:endParaRPr>
          </a:p>
        </p:txBody>
      </p:sp>
    </p:spTree>
    <p:extLst>
      <p:ext uri="{BB962C8B-B14F-4D97-AF65-F5344CB8AC3E}">
        <p14:creationId xmlns:p14="http://schemas.microsoft.com/office/powerpoint/2010/main" val="2769649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6369" y="2522483"/>
            <a:ext cx="2750389" cy="1446546"/>
          </a:xfrm>
          <a:prstGeom prst="rect">
            <a:avLst/>
          </a:prstGeom>
          <a:noFill/>
        </p:spPr>
        <p:txBody>
          <a:bodyPr wrap="square" lIns="91435" tIns="45718" rIns="91435" bIns="45718" rtlCol="0">
            <a:spAutoFit/>
          </a:bodyPr>
          <a:lstStyle/>
          <a:p>
            <a:pPr defTabSz="914354"/>
            <a:r>
              <a:rPr lang="en-US" sz="4400" b="1" dirty="0">
                <a:solidFill>
                  <a:prstClr val="black"/>
                </a:solidFill>
              </a:rPr>
              <a:t>Sorry! </a:t>
            </a:r>
          </a:p>
          <a:p>
            <a:pPr defTabSz="914354"/>
            <a:r>
              <a:rPr lang="en-US" sz="4400" b="1" dirty="0">
                <a:solidFill>
                  <a:prstClr val="black"/>
                </a:solidFill>
                <a:hlinkClick r:id="rId2" action="ppaction://hlinksldjump"/>
              </a:rPr>
              <a:t>Try again.</a:t>
            </a:r>
            <a:endParaRPr lang="en-US" sz="4400" b="1" dirty="0">
              <a:solidFill>
                <a:prstClr val="black"/>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083" y="2620695"/>
            <a:ext cx="2389518" cy="219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28800" y="5932818"/>
            <a:ext cx="5943600" cy="307777"/>
          </a:xfrm>
          <a:prstGeom prst="rect">
            <a:avLst/>
          </a:prstGeom>
          <a:noFill/>
        </p:spPr>
        <p:txBody>
          <a:bodyPr wrap="square" rtlCol="0">
            <a:spAutoFit/>
          </a:bodyPr>
          <a:lstStyle/>
          <a:p>
            <a:pPr defTabSz="914354"/>
            <a:r>
              <a:rPr lang="en-US" sz="1400" dirty="0" smtClean="0">
                <a:solidFill>
                  <a:prstClr val="black"/>
                </a:solidFill>
              </a:rPr>
              <a:t>Image Source: http</a:t>
            </a:r>
            <a:r>
              <a:rPr lang="en-US" sz="1400" dirty="0">
                <a:solidFill>
                  <a:prstClr val="black"/>
                </a:solidFill>
              </a:rPr>
              <a:t>://www.thesimpsons.com/</a:t>
            </a:r>
          </a:p>
        </p:txBody>
      </p:sp>
      <p:sp>
        <p:nvSpPr>
          <p:cNvPr id="7" name="TextBox 6"/>
          <p:cNvSpPr txBox="1"/>
          <p:nvPr/>
        </p:nvSpPr>
        <p:spPr>
          <a:xfrm>
            <a:off x="3016370" y="533400"/>
            <a:ext cx="4648200" cy="1046440"/>
          </a:xfrm>
          <a:prstGeom prst="rect">
            <a:avLst/>
          </a:prstGeom>
          <a:noFill/>
        </p:spPr>
        <p:txBody>
          <a:bodyPr wrap="square" rtlCol="0">
            <a:spAutoFit/>
          </a:bodyPr>
          <a:lstStyle/>
          <a:p>
            <a:pPr defTabSz="914354"/>
            <a:r>
              <a:rPr lang="en-US" sz="4400" b="1" dirty="0" smtClean="0">
                <a:solidFill>
                  <a:prstClr val="black"/>
                </a:solidFill>
              </a:rPr>
              <a:t>Wrong answer</a:t>
            </a:r>
          </a:p>
          <a:p>
            <a:pPr defTabSz="914354"/>
            <a:endParaRPr lang="en-US" dirty="0">
              <a:solidFill>
                <a:prstClr val="black"/>
              </a:solidFill>
            </a:endParaRPr>
          </a:p>
        </p:txBody>
      </p:sp>
    </p:spTree>
    <p:extLst>
      <p:ext uri="{BB962C8B-B14F-4D97-AF65-F5344CB8AC3E}">
        <p14:creationId xmlns:p14="http://schemas.microsoft.com/office/powerpoint/2010/main" val="3852918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ysClr val="windowText" lastClr="000000"/>
                </a:solidFill>
                <a:effectLst/>
                <a:uLnTx/>
                <a:uFillTx/>
                <a:latin typeface="Calibri"/>
                <a:ea typeface="+mj-ea"/>
                <a:cs typeface="+mj-cs"/>
              </a:rPr>
              <a:t>Grant</a:t>
            </a:r>
            <a:endParaRPr kumimoji="0" lang="en-US"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 name="TextBox 1"/>
          <p:cNvSpPr txBox="1"/>
          <p:nvPr/>
        </p:nvSpPr>
        <p:spPr>
          <a:xfrm>
            <a:off x="0" y="1981200"/>
            <a:ext cx="9144000" cy="2523768"/>
          </a:xfrm>
          <a:prstGeom prst="rect">
            <a:avLst/>
          </a:prstGeom>
          <a:noFill/>
        </p:spPr>
        <p:txBody>
          <a:bodyPr wrap="square" rtlCol="0">
            <a:spAutoFit/>
          </a:bodyPr>
          <a:lstStyle/>
          <a:p>
            <a:pPr marL="457200" indent="-457200">
              <a:buFont typeface="Arial" panose="020B0604020202020204" pitchFamily="34" charset="0"/>
              <a:buChar char="•"/>
            </a:pPr>
            <a:r>
              <a:rPr lang="en-US" sz="2800" dirty="0"/>
              <a:t>Enhance </a:t>
            </a:r>
            <a:r>
              <a:rPr lang="en-US" sz="2800" dirty="0" smtClean="0"/>
              <a:t>international </a:t>
            </a:r>
            <a:r>
              <a:rPr lang="en-US" sz="2800" dirty="0"/>
              <a:t>student library </a:t>
            </a:r>
            <a:r>
              <a:rPr lang="en-US" sz="2800" dirty="0" smtClean="0"/>
              <a:t>orientation.</a:t>
            </a:r>
          </a:p>
          <a:p>
            <a:pPr marL="457200" indent="-457200">
              <a:buFont typeface="Arial" panose="020B0604020202020204" pitchFamily="34" charset="0"/>
              <a:buChar char="•"/>
            </a:pPr>
            <a:r>
              <a:rPr lang="en-US" sz="2800" dirty="0" smtClean="0"/>
              <a:t>Give </a:t>
            </a:r>
            <a:r>
              <a:rPr lang="en-US" sz="2800" dirty="0"/>
              <a:t>students keys to success living and studying in another </a:t>
            </a:r>
            <a:r>
              <a:rPr lang="en-US" sz="2800" dirty="0" smtClean="0"/>
              <a:t>country.</a:t>
            </a:r>
          </a:p>
          <a:p>
            <a:pPr marL="457200" indent="-457200">
              <a:buFont typeface="Arial" panose="020B0604020202020204" pitchFamily="34" charset="0"/>
              <a:buChar char="•"/>
            </a:pPr>
            <a:r>
              <a:rPr lang="en-US" sz="2800" dirty="0"/>
              <a:t>Provide diversity training to UCL staff and student </a:t>
            </a:r>
            <a:r>
              <a:rPr lang="en-US" sz="2800" dirty="0" smtClean="0"/>
              <a:t>employees.</a:t>
            </a:r>
            <a:endParaRPr lang="en-US" sz="2800" dirty="0"/>
          </a:p>
          <a:p>
            <a:endParaRPr lang="en-US" dirty="0"/>
          </a:p>
        </p:txBody>
      </p:sp>
    </p:spTree>
    <p:extLst>
      <p:ext uri="{BB962C8B-B14F-4D97-AF65-F5344CB8AC3E}">
        <p14:creationId xmlns:p14="http://schemas.microsoft.com/office/powerpoint/2010/main" val="3178012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28600"/>
            <a:ext cx="8229600" cy="1143000"/>
          </a:xfrm>
        </p:spPr>
        <p:txBody>
          <a:bodyPr>
            <a:noAutofit/>
          </a:bodyPr>
          <a:lstStyle/>
          <a:p>
            <a:r>
              <a:rPr lang="en-US" sz="4000" b="1" dirty="0" smtClean="0"/>
              <a:t>Correct! Make an appointment </a:t>
            </a:r>
            <a:br>
              <a:rPr lang="en-US" sz="4000" b="1" dirty="0" smtClean="0"/>
            </a:br>
            <a:r>
              <a:rPr lang="en-US" sz="4000" b="1" dirty="0" smtClean="0"/>
              <a:t>to see the book!</a:t>
            </a:r>
            <a:endParaRPr lang="en-US" sz="4000" b="1" dirty="0"/>
          </a:p>
        </p:txBody>
      </p:sp>
      <p:sp>
        <p:nvSpPr>
          <p:cNvPr id="4" name="TextBox 3"/>
          <p:cNvSpPr txBox="1"/>
          <p:nvPr/>
        </p:nvSpPr>
        <p:spPr>
          <a:xfrm>
            <a:off x="7315200" y="6172201"/>
            <a:ext cx="1828800" cy="461661"/>
          </a:xfrm>
          <a:prstGeom prst="rect">
            <a:avLst/>
          </a:prstGeom>
          <a:noFill/>
        </p:spPr>
        <p:txBody>
          <a:bodyPr wrap="square" lIns="91435" tIns="45718" rIns="91435" bIns="45718" rtlCol="0">
            <a:spAutoFit/>
          </a:bodyPr>
          <a:lstStyle/>
          <a:p>
            <a:pPr defTabSz="914354"/>
            <a:r>
              <a:rPr lang="en-US" sz="2400" dirty="0">
                <a:solidFill>
                  <a:prstClr val="white"/>
                </a:solidFill>
                <a:hlinkClick r:id="rId2" action="ppaction://hlinksldjump"/>
              </a:rPr>
              <a:t>Continue</a:t>
            </a:r>
            <a:endParaRPr lang="en-US" sz="2400" dirty="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7737" y="1524002"/>
            <a:ext cx="4021663" cy="4879030"/>
          </a:xfrm>
          <a:prstGeom prst="rect">
            <a:avLst/>
          </a:prstGeom>
        </p:spPr>
      </p:pic>
    </p:spTree>
    <p:extLst>
      <p:ext uri="{BB962C8B-B14F-4D97-AF65-F5344CB8AC3E}">
        <p14:creationId xmlns:p14="http://schemas.microsoft.com/office/powerpoint/2010/main" val="1316872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Conference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819400"/>
            <a:ext cx="5715000" cy="3810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447800"/>
            <a:ext cx="4703064" cy="3657600"/>
          </a:xfrm>
          <a:prstGeom prst="rect">
            <a:avLst/>
          </a:prstGeom>
          <a:effectLst>
            <a:outerShdw blurRad="50800" dist="38100" dir="13500000" sx="101000" sy="101000" algn="br" rotWithShape="0">
              <a:prstClr val="black">
                <a:alpha val="40000"/>
              </a:prstClr>
            </a:outerShdw>
          </a:effectLst>
        </p:spPr>
      </p:pic>
    </p:spTree>
    <p:extLst>
      <p:ext uri="{BB962C8B-B14F-4D97-AF65-F5344CB8AC3E}">
        <p14:creationId xmlns:p14="http://schemas.microsoft.com/office/powerpoint/2010/main" val="3751814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Undergraduate orientation: </a:t>
            </a:r>
            <a:br>
              <a:rPr lang="en-US" dirty="0" smtClean="0"/>
            </a:br>
            <a:r>
              <a:rPr lang="en-US" dirty="0" smtClean="0"/>
              <a:t>a warm welcome</a:t>
            </a:r>
            <a:endParaRPr lang="en-US" dirty="0"/>
          </a:p>
        </p:txBody>
      </p:sp>
      <p:grpSp>
        <p:nvGrpSpPr>
          <p:cNvPr id="6" name="Group 5"/>
          <p:cNvGrpSpPr/>
          <p:nvPr/>
        </p:nvGrpSpPr>
        <p:grpSpPr>
          <a:xfrm>
            <a:off x="1295400" y="1524000"/>
            <a:ext cx="6648450" cy="5257800"/>
            <a:chOff x="1295400" y="1524000"/>
            <a:chExt cx="6648450" cy="525780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278" r="19010"/>
            <a:stretch/>
          </p:blipFill>
          <p:spPr>
            <a:xfrm>
              <a:off x="1295400" y="1524000"/>
              <a:ext cx="2448072" cy="248364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333"/>
            <a:stretch/>
          </p:blipFill>
          <p:spPr>
            <a:xfrm>
              <a:off x="1295400" y="4039314"/>
              <a:ext cx="6648450" cy="2742486"/>
            </a:xfrm>
            <a:prstGeom prst="rect">
              <a:avLst/>
            </a:prstGeom>
          </p:spPr>
        </p:pic>
        <p:pic>
          <p:nvPicPr>
            <p:cNvPr id="5" name="Picture 4">
              <a:hlinkClick r:id="rId5"/>
            </p:cNvPr>
            <p:cNvPicPr>
              <a:picLocks noChangeAspect="1"/>
            </p:cNvPicPr>
            <p:nvPr/>
          </p:nvPicPr>
          <p:blipFill rotWithShape="1">
            <a:blip r:embed="rId6" cstate="print">
              <a:extLst>
                <a:ext uri="{28A0092B-C50C-407E-A947-70E740481C1C}">
                  <a14:useLocalDpi xmlns:a14="http://schemas.microsoft.com/office/drawing/2010/main" val="0"/>
                </a:ext>
              </a:extLst>
            </a:blip>
            <a:srcRect t="10893"/>
            <a:stretch/>
          </p:blipFill>
          <p:spPr>
            <a:xfrm>
              <a:off x="3762967" y="1524000"/>
              <a:ext cx="4180883" cy="2483643"/>
            </a:xfrm>
            <a:prstGeom prst="rect">
              <a:avLst/>
            </a:prstGeom>
          </p:spPr>
        </p:pic>
      </p:grpSp>
    </p:spTree>
    <p:extLst>
      <p:ext uri="{BB962C8B-B14F-4D97-AF65-F5344CB8AC3E}">
        <p14:creationId xmlns:p14="http://schemas.microsoft.com/office/powerpoint/2010/main" val="662132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Undergraduate orientation: </a:t>
            </a:r>
            <a:br>
              <a:rPr lang="en-US" dirty="0" smtClean="0"/>
            </a:br>
            <a:r>
              <a:rPr lang="en-US" dirty="0" smtClean="0"/>
              <a:t>active exploration</a:t>
            </a:r>
            <a:endParaRPr lang="en-US" dirty="0"/>
          </a:p>
        </p:txBody>
      </p:sp>
      <p:grpSp>
        <p:nvGrpSpPr>
          <p:cNvPr id="13" name="Group 12"/>
          <p:cNvGrpSpPr/>
          <p:nvPr/>
        </p:nvGrpSpPr>
        <p:grpSpPr>
          <a:xfrm>
            <a:off x="957264" y="1676400"/>
            <a:ext cx="7505697" cy="5032374"/>
            <a:chOff x="957264" y="1676400"/>
            <a:chExt cx="7505697" cy="503237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6" y="4267200"/>
              <a:ext cx="3584575" cy="238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264" y="1676400"/>
              <a:ext cx="3690936" cy="246062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839" y="4267200"/>
              <a:ext cx="3662361" cy="244157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0468" t="26905" r="17648"/>
            <a:stretch/>
          </p:blipFill>
          <p:spPr>
            <a:xfrm>
              <a:off x="4813252" y="1676400"/>
              <a:ext cx="3649709" cy="2460624"/>
            </a:xfrm>
            <a:prstGeom prst="rect">
              <a:avLst/>
            </a:prstGeom>
          </p:spPr>
        </p:pic>
      </p:grpSp>
    </p:spTree>
    <p:extLst>
      <p:ext uri="{BB962C8B-B14F-4D97-AF65-F5344CB8AC3E}">
        <p14:creationId xmlns:p14="http://schemas.microsoft.com/office/powerpoint/2010/main" val="2324871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orientation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6229"/>
            <a:ext cx="66675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6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ysClr val="windowText" lastClr="000000"/>
                </a:solidFill>
              </a:rPr>
              <a:t>Key to success:</a:t>
            </a:r>
            <a:br>
              <a:rPr lang="en-US" dirty="0">
                <a:solidFill>
                  <a:sysClr val="windowText" lastClr="000000"/>
                </a:solidFill>
              </a:rPr>
            </a:br>
            <a:endParaRPr lang="en-US" dirty="0"/>
          </a:p>
        </p:txBody>
      </p:sp>
      <p:sp>
        <p:nvSpPr>
          <p:cNvPr id="4" name="Content Placeholder 2"/>
          <p:cNvSpPr txBox="1">
            <a:spLocks/>
          </p:cNvSpPr>
          <p:nvPr/>
        </p:nvSpPr>
        <p:spPr>
          <a:xfrm>
            <a:off x="256309" y="1219200"/>
            <a:ext cx="84582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Engage international students in planning </a:t>
            </a:r>
            <a:br>
              <a:rPr lang="en-US" dirty="0" smtClean="0"/>
            </a:br>
            <a:r>
              <a:rPr lang="en-US" dirty="0" smtClean="0"/>
              <a:t>and delivering orientation.</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510" y="2912627"/>
            <a:ext cx="4495786" cy="2802373"/>
          </a:xfrm>
          <a:prstGeom prst="rect">
            <a:avLst/>
          </a:prstGeo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380" t="31250" r="17968" b="13362"/>
          <a:stretch/>
        </p:blipFill>
        <p:spPr bwMode="auto">
          <a:xfrm>
            <a:off x="76200" y="2674583"/>
            <a:ext cx="4430230" cy="323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530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1348</TotalTime>
  <Words>2366</Words>
  <Application>Microsoft Office PowerPoint</Application>
  <PresentationFormat>On-screen Show (4:3)</PresentationFormat>
  <Paragraphs>191</Paragraphs>
  <Slides>40</Slides>
  <Notes>22</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1_Office Theme</vt:lpstr>
      <vt:lpstr>2_Office Theme</vt:lpstr>
      <vt:lpstr>PowerPoint Presentation</vt:lpstr>
      <vt:lpstr>Presentation outline</vt:lpstr>
      <vt:lpstr>PowerPoint Presentation</vt:lpstr>
      <vt:lpstr>PowerPoint Presentation</vt:lpstr>
      <vt:lpstr>Orientation: Conference</vt:lpstr>
      <vt:lpstr>Undergraduate orientation:  a warm welcome</vt:lpstr>
      <vt:lpstr>Undergraduate orientation:  active exploration</vt:lpstr>
      <vt:lpstr>Online orientation</vt:lpstr>
      <vt:lpstr>Key to success: </vt:lpstr>
      <vt:lpstr>Student experiences: Holly</vt:lpstr>
      <vt:lpstr>Work at the library: orientation  </vt:lpstr>
      <vt:lpstr>PowerPoint Presentation</vt:lpstr>
      <vt:lpstr>PowerPoint Presentation</vt:lpstr>
      <vt:lpstr> Holly’s approach to orientation: address language difficulties </vt:lpstr>
      <vt:lpstr>Online orientation: building blocks</vt:lpstr>
      <vt:lpstr>Online orientation concepts</vt:lpstr>
      <vt:lpstr>Work at the library: events  </vt:lpstr>
      <vt:lpstr>Holly’s takeaways  from working at UC Libraries</vt:lpstr>
      <vt:lpstr>Student Experiences: Anvita </vt:lpstr>
      <vt:lpstr> </vt:lpstr>
      <vt:lpstr>Where it all began</vt:lpstr>
      <vt:lpstr>  </vt:lpstr>
      <vt:lpstr> </vt:lpstr>
      <vt:lpstr>PowerPoint Presentation</vt:lpstr>
      <vt:lpstr>What I have learned..</vt:lpstr>
      <vt:lpstr>Events: creating a diverse  multicultural community</vt:lpstr>
      <vt:lpstr>Events: helping students succeed</vt:lpstr>
      <vt:lpstr>PowerPoint Presentation</vt:lpstr>
      <vt:lpstr>Building relationships with  campus organizations</vt:lpstr>
      <vt:lpstr>Helping student succeed:  online support </vt:lpstr>
      <vt:lpstr>Mentoring</vt:lpstr>
      <vt:lpstr>Diversity training: student panel</vt:lpstr>
      <vt:lpstr>Student panel: dealing with stereotypes</vt:lpstr>
      <vt:lpstr>Diversity panel: student quotes </vt:lpstr>
      <vt:lpstr>Student panel: staff feedback</vt:lpstr>
      <vt:lpstr>Diversity training: attending events (and working with students on events)</vt:lpstr>
      <vt:lpstr>Comments? Questions?</vt:lpstr>
      <vt:lpstr>PowerPoint Presentation</vt:lpstr>
      <vt:lpstr>PowerPoint Presentation</vt:lpstr>
      <vt:lpstr>Correct! Make an appointment  to see the book!</vt:lpstr>
    </vt:vector>
  </TitlesOfParts>
  <Company>University of Cincinnati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Langsam Seminar</dc:creator>
  <cp:lastModifiedBy>Olga Hart</cp:lastModifiedBy>
  <cp:revision>79</cp:revision>
  <dcterms:created xsi:type="dcterms:W3CDTF">2015-03-06T16:03:17Z</dcterms:created>
  <dcterms:modified xsi:type="dcterms:W3CDTF">2015-03-31T21:12:29Z</dcterms:modified>
</cp:coreProperties>
</file>