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71" r:id="rId4"/>
    <p:sldId id="291" r:id="rId5"/>
    <p:sldId id="292" r:id="rId6"/>
    <p:sldId id="278" r:id="rId7"/>
    <p:sldId id="276" r:id="rId8"/>
    <p:sldId id="262" r:id="rId9"/>
    <p:sldId id="274" r:id="rId10"/>
    <p:sldId id="275" r:id="rId11"/>
    <p:sldId id="277" r:id="rId12"/>
    <p:sldId id="259" r:id="rId13"/>
    <p:sldId id="298" r:id="rId14"/>
    <p:sldId id="293" r:id="rId15"/>
    <p:sldId id="260" r:id="rId16"/>
    <p:sldId id="287" r:id="rId17"/>
    <p:sldId id="288" r:id="rId18"/>
    <p:sldId id="295" r:id="rId19"/>
    <p:sldId id="258" r:id="rId20"/>
    <p:sldId id="266" r:id="rId21"/>
    <p:sldId id="265" r:id="rId22"/>
    <p:sldId id="267" r:id="rId23"/>
    <p:sldId id="297" r:id="rId24"/>
    <p:sldId id="279" r:id="rId25"/>
    <p:sldId id="268" r:id="rId26"/>
    <p:sldId id="282" r:id="rId27"/>
    <p:sldId id="283" r:id="rId28"/>
    <p:sldId id="284" r:id="rId29"/>
    <p:sldId id="289" r:id="rId30"/>
    <p:sldId id="294" r:id="rId31"/>
    <p:sldId id="269" r:id="rId32"/>
    <p:sldId id="286" r:id="rId33"/>
    <p:sldId id="296" r:id="rId34"/>
    <p:sldId id="27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6F715-7D13-41B6-AD19-92A25446CB49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E5F8-F5D2-4407-9D08-8AD85FF5A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17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Debbie will do introduction.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8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Debbie will talk about</a:t>
            </a:r>
            <a:r>
              <a:rPr lang="en-US" baseline="0" dirty="0"/>
              <a:t> the history of grants.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7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Debbie will talk about</a:t>
            </a:r>
            <a:r>
              <a:rPr lang="en-US" baseline="0" dirty="0"/>
              <a:t> the history of grants.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68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Debbie will talk about</a:t>
            </a:r>
            <a:r>
              <a:rPr lang="en-US" baseline="0" dirty="0"/>
              <a:t> the history of grants.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90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45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935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06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56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18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27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</a:t>
            </a:r>
            <a:r>
              <a:rPr lang="en-US" baseline="0" dirty="0"/>
              <a:t> with paint party—</a:t>
            </a:r>
            <a:r>
              <a:rPr lang="en-US" baseline="0" dirty="0" err="1"/>
              <a:t>Meshia</a:t>
            </a:r>
            <a:endParaRPr lang="en-US" baseline="0" dirty="0"/>
          </a:p>
          <a:p>
            <a:r>
              <a:rPr lang="en-US" baseline="0" dirty="0"/>
              <a:t>Other parts of Black History Month—</a:t>
            </a:r>
            <a:r>
              <a:rPr lang="en-US" baseline="0" dirty="0" err="1"/>
              <a:t>Meshia</a:t>
            </a:r>
            <a:endParaRPr lang="en-US" baseline="0" dirty="0"/>
          </a:p>
          <a:p>
            <a:r>
              <a:rPr lang="en-US" baseline="0" dirty="0"/>
              <a:t>What makes our events special</a:t>
            </a:r>
          </a:p>
          <a:p>
            <a:r>
              <a:rPr lang="en-US" baseline="0" dirty="0"/>
              <a:t>Hispanic Heritage Month event--Debbie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0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5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00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 will do this and talk</a:t>
            </a:r>
            <a:r>
              <a:rPr lang="en-US" baseline="0" dirty="0"/>
              <a:t> about higher level ideas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03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Select a relevant theme for the event (based on a seasonal holiday, awareness month or a current event)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 Promote  the event on many different platforms (social media, printed fliers, word of mouth)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Start marketing the event early. Send a save the date out ASAP. It's okay if you don’t have all of the details at that moment.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Produce marketing materials that have bold images and eye-catching colors. 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Create an online or in-person exhibit that complements the event.  It is best if the exhibit is unveiled 2 to 3 weeks prior to the event. 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9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200" dirty="0"/>
              <a:t>If an event  occurs on a yearly basis, incorporate new activities into the event or switch up the venue for the event.  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Offer culturally relevant food at your event.  Any food will entice someone to attend a program. Food that fits with the theme adds value and enhances the event.  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Offer a small inexpensive giveaway that is relevant to the event. </a:t>
            </a:r>
            <a:br>
              <a:rPr lang="en-US" sz="2200" dirty="0"/>
            </a:br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52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1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9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Debbie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3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32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82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98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934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Holly:</a:t>
            </a:r>
          </a:p>
          <a:p>
            <a:r>
              <a:rPr lang="en-US" dirty="0"/>
              <a:t>increased knowledge of the libraries</a:t>
            </a:r>
          </a:p>
          <a:p>
            <a:r>
              <a:rPr lang="en-US" dirty="0"/>
              <a:t>acquired knowledge and skills </a:t>
            </a:r>
          </a:p>
          <a:p>
            <a:r>
              <a:rPr lang="en-US" dirty="0"/>
              <a:t>built up connections and friendships</a:t>
            </a:r>
          </a:p>
          <a:p>
            <a:r>
              <a:rPr lang="en-US" dirty="0"/>
              <a:t>improved awareness of diversity</a:t>
            </a:r>
          </a:p>
          <a:p>
            <a:endParaRPr lang="en-US" dirty="0"/>
          </a:p>
          <a:p>
            <a:r>
              <a:rPr lang="en-US" dirty="0" err="1"/>
              <a:t>Anvita</a:t>
            </a:r>
            <a:r>
              <a:rPr lang="en-US" dirty="0"/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participating and then organizing events at the library it helped me make great connections with students as well as faculty at UC.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learned about different cultures and overcoming stereotypes and preconceived notions about people from different cultures. 		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helped me meet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people from different cultures and gets you out of your comfort zone of staying with people from your own culture.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035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with student groups</a:t>
            </a:r>
          </a:p>
          <a:p>
            <a:r>
              <a:rPr lang="en-US" dirty="0"/>
              <a:t>Know what students are talking about</a:t>
            </a:r>
          </a:p>
          <a:p>
            <a:r>
              <a:rPr lang="en-US" dirty="0"/>
              <a:t>Appreciation for the hardships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47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editing help</a:t>
            </a:r>
          </a:p>
          <a:p>
            <a:r>
              <a:rPr lang="en-US" dirty="0"/>
              <a:t>Managing a gift collection</a:t>
            </a:r>
          </a:p>
          <a:p>
            <a:r>
              <a:rPr lang="en-US" dirty="0"/>
              <a:t>Still turn for him for connections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672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 through the event</a:t>
            </a:r>
          </a:p>
          <a:p>
            <a:r>
              <a:rPr lang="en-US" dirty="0"/>
              <a:t>Hiring process took a long time</a:t>
            </a:r>
          </a:p>
          <a:p>
            <a:r>
              <a:rPr lang="en-US" dirty="0"/>
              <a:t>Short period still a lot of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90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2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Verna Myers diversity and inclusivity speaker, author of the book “Moving diversity forward:</a:t>
            </a:r>
            <a:r>
              <a:rPr lang="en-US" baseline="0" dirty="0">
                <a:effectLst/>
              </a:rPr>
              <a:t> How to go from well-meaning to well-doing.”</a:t>
            </a:r>
          </a:p>
          <a:p>
            <a:r>
              <a:rPr lang="en-US" baseline="0" dirty="0">
                <a:effectLst/>
              </a:rPr>
              <a:t>This quote is used often. This is what she means by inclusion:</a:t>
            </a:r>
          </a:p>
          <a:p>
            <a:r>
              <a:rPr lang="en-US" baseline="0" dirty="0">
                <a:effectLst/>
              </a:rPr>
              <a:t>Respect</a:t>
            </a:r>
          </a:p>
          <a:p>
            <a:r>
              <a:rPr lang="en-US" baseline="0" dirty="0">
                <a:effectLst/>
              </a:rPr>
              <a:t>Reflect</a:t>
            </a:r>
          </a:p>
          <a:p>
            <a:r>
              <a:rPr lang="en-US" baseline="0" dirty="0">
                <a:effectLst/>
              </a:rPr>
              <a:t>Expect</a:t>
            </a:r>
          </a:p>
          <a:p>
            <a:endParaRPr lang="en-US" baseline="0" dirty="0">
              <a:effectLst/>
            </a:endParaRPr>
          </a:p>
          <a:p>
            <a:r>
              <a:rPr lang="en-US" baseline="0" dirty="0">
                <a:effectLst/>
              </a:rPr>
              <a:t>This is exactly how we tried our international students. </a:t>
            </a:r>
          </a:p>
          <a:p>
            <a:r>
              <a:rPr lang="en-US" baseline="0" dirty="0">
                <a:effectLst/>
              </a:rPr>
              <a:t>We expected them in the sense that we were looking forward to having then on board.</a:t>
            </a:r>
          </a:p>
          <a:p>
            <a:r>
              <a:rPr lang="en-US" baseline="0" dirty="0">
                <a:effectLst/>
              </a:rPr>
              <a:t>We respected their unique background and the combination of their cultural heritage and their individual skills sets</a:t>
            </a:r>
          </a:p>
          <a:p>
            <a:r>
              <a:rPr lang="en-US" baseline="0" dirty="0">
                <a:effectLst/>
              </a:rPr>
              <a:t>We reflected on what we as an organization that employs these unique individuals can give them and how we can use their talents to mutual benefit.</a:t>
            </a:r>
          </a:p>
          <a:p>
            <a:r>
              <a:rPr lang="en-US" baseline="0" dirty="0">
                <a:effectLst/>
              </a:rPr>
              <a:t>We had high expectations for them and we made it very clear the students who never failed to meet our expectations and continued to surprise us by exceeding expectations.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510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Raise your cultural competency and help efforts on campus.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893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0406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participation/discussion:  what would</a:t>
            </a:r>
            <a:r>
              <a:rPr lang="en-US" baseline="0" dirty="0"/>
              <a:t> you like us to do?—Don</a:t>
            </a:r>
          </a:p>
          <a:p>
            <a:r>
              <a:rPr lang="en-US" baseline="0" dirty="0"/>
              <a:t>Worksheet?</a:t>
            </a:r>
          </a:p>
          <a:p>
            <a:r>
              <a:rPr lang="en-US" baseline="0" dirty="0"/>
              <a:t>What are ideas for events?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386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 talk about future plans with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E5F8-F5D2-4407-9D08-8AD85FF5AB8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1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3.jpe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2.jpeg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2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microsoft.com/office/2007/relationships/hdphoto" Target="../media/hdphoto6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5.wdp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microsoft.com/office/2007/relationships/hdphoto" Target="../media/hdphoto7.wdp"/><Relationship Id="rId9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Continuing, Collaborating, Cultivating:  </a:t>
            </a:r>
            <a:br>
              <a:rPr lang="en-US" sz="3600" dirty="0"/>
            </a:br>
            <a:r>
              <a:rPr lang="en-US" sz="3600" dirty="0"/>
              <a:t>Enriching Experiences at the UC Libraries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3632200"/>
            <a:ext cx="9694333" cy="1117599"/>
          </a:xfrm>
        </p:spPr>
        <p:txBody>
          <a:bodyPr>
            <a:noAutofit/>
          </a:bodyPr>
          <a:lstStyle/>
          <a:p>
            <a:r>
              <a:rPr lang="en-US" sz="1800" dirty="0"/>
              <a:t>Meshia Anderson 						Olga Hart</a:t>
            </a:r>
          </a:p>
          <a:p>
            <a:r>
              <a:rPr lang="en-US" sz="1800" dirty="0"/>
              <a:t>Don Jason							Deborah Tenofsky</a:t>
            </a:r>
          </a:p>
          <a:p>
            <a:pPr algn="ctr"/>
            <a:r>
              <a:rPr lang="en-US" sz="1800" dirty="0"/>
              <a:t>UC Libraries</a:t>
            </a:r>
          </a:p>
        </p:txBody>
      </p:sp>
    </p:spTree>
    <p:extLst>
      <p:ext uri="{BB962C8B-B14F-4D97-AF65-F5344CB8AC3E}">
        <p14:creationId xmlns:p14="http://schemas.microsoft.com/office/powerpoint/2010/main" val="2801606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invite you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reflect on a successful event and start planning on making it sustainable,</a:t>
            </a:r>
          </a:p>
          <a:p>
            <a:pPr lvl="0"/>
            <a:r>
              <a:rPr lang="en-US" dirty="0"/>
              <a:t>discover how to foster collaborations, and </a:t>
            </a:r>
          </a:p>
          <a:p>
            <a:pPr lvl="0"/>
            <a:r>
              <a:rPr lang="en-US" dirty="0"/>
              <a:t>take away ideas on how to enhance the lives of international students.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6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commitment to diversity and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Awarded grant in 2014-2015--</a:t>
            </a:r>
            <a:r>
              <a:rPr lang="en-US" sz="2400" dirty="0"/>
              <a:t>Focused on international students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Table Tennis Tournament</a:t>
            </a:r>
          </a:p>
          <a:p>
            <a:pPr lvl="2"/>
            <a:r>
              <a:rPr lang="en-US" dirty="0"/>
              <a:t>Giving Thanks</a:t>
            </a:r>
          </a:p>
          <a:p>
            <a:pPr lvl="2"/>
            <a:r>
              <a:rPr lang="en-US" dirty="0"/>
              <a:t>Lunar New Year</a:t>
            </a:r>
          </a:p>
          <a:p>
            <a:pPr lvl="2"/>
            <a:r>
              <a:rPr lang="en-US" dirty="0"/>
              <a:t>Black History Month</a:t>
            </a:r>
          </a:p>
          <a:p>
            <a:pPr lvl="2"/>
            <a:r>
              <a:rPr lang="en-US" dirty="0"/>
              <a:t>Panels: cross-cultural adaptation</a:t>
            </a:r>
          </a:p>
          <a:p>
            <a:pPr lvl="1"/>
            <a:r>
              <a:rPr lang="en-US" dirty="0"/>
              <a:t>Teaching &amp; Learning</a:t>
            </a:r>
          </a:p>
          <a:p>
            <a:pPr lvl="2"/>
            <a:r>
              <a:rPr lang="en-US" dirty="0"/>
              <a:t>International orientation</a:t>
            </a:r>
          </a:p>
          <a:p>
            <a:pPr lvl="2"/>
            <a:r>
              <a:rPr lang="en-US" dirty="0"/>
              <a:t>Giving international students opportunities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39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commitment to diversity and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3925"/>
            <a:ext cx="10820400" cy="43475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Awarded grant in 2015-16--</a:t>
            </a:r>
            <a:r>
              <a:rPr lang="en-US" sz="2400" dirty="0"/>
              <a:t>Focused on diversity and inclusion</a:t>
            </a:r>
          </a:p>
          <a:p>
            <a:pPr lvl="1"/>
            <a:r>
              <a:rPr lang="en-US" dirty="0"/>
              <a:t>Reflection</a:t>
            </a:r>
          </a:p>
          <a:p>
            <a:pPr lvl="2"/>
            <a:r>
              <a:rPr lang="en-US" dirty="0"/>
              <a:t>Journals with prompts</a:t>
            </a:r>
          </a:p>
          <a:p>
            <a:pPr lvl="2"/>
            <a:r>
              <a:rPr lang="en-US" dirty="0"/>
              <a:t>Staff book club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Giving Thanks</a:t>
            </a:r>
          </a:p>
          <a:p>
            <a:pPr lvl="2"/>
            <a:r>
              <a:rPr lang="en-US" dirty="0"/>
              <a:t>Black History Month</a:t>
            </a:r>
          </a:p>
          <a:p>
            <a:pPr lvl="2"/>
            <a:r>
              <a:rPr lang="en-US" dirty="0" err="1"/>
              <a:t>WorldFest</a:t>
            </a:r>
            <a:r>
              <a:rPr lang="en-US" dirty="0"/>
              <a:t> Trivia</a:t>
            </a:r>
          </a:p>
          <a:p>
            <a:pPr lvl="1"/>
            <a:r>
              <a:rPr lang="en-US" dirty="0"/>
              <a:t>Exhibits</a:t>
            </a:r>
          </a:p>
          <a:p>
            <a:pPr lvl="2"/>
            <a:r>
              <a:rPr lang="en-US" dirty="0"/>
              <a:t>Americans with Disabilities Act</a:t>
            </a:r>
          </a:p>
          <a:p>
            <a:pPr lvl="2"/>
            <a:r>
              <a:rPr lang="en-US" dirty="0"/>
              <a:t>General diversity and inclusion</a:t>
            </a:r>
          </a:p>
          <a:p>
            <a:pPr lvl="2"/>
            <a:r>
              <a:rPr lang="en-US" dirty="0"/>
              <a:t>Black History Month</a:t>
            </a:r>
          </a:p>
          <a:p>
            <a:pPr lvl="2"/>
            <a:r>
              <a:rPr lang="en-US" dirty="0"/>
              <a:t>LGBTQ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62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commitment to diversity and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3925"/>
            <a:ext cx="10820400" cy="43475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2016-2017—</a:t>
            </a:r>
            <a:r>
              <a:rPr lang="en-US" sz="2400" dirty="0"/>
              <a:t>Carry over on diversity and inclusion</a:t>
            </a:r>
          </a:p>
          <a:p>
            <a:pPr lvl="1"/>
            <a:r>
              <a:rPr lang="en-US" dirty="0"/>
              <a:t>Events</a:t>
            </a:r>
          </a:p>
          <a:p>
            <a:pPr lvl="2"/>
            <a:r>
              <a:rPr lang="en-US" dirty="0"/>
              <a:t>Hispanic Heritage Month</a:t>
            </a:r>
          </a:p>
          <a:p>
            <a:pPr lvl="2"/>
            <a:r>
              <a:rPr lang="en-US" dirty="0"/>
              <a:t>Giving Thanks</a:t>
            </a:r>
          </a:p>
          <a:p>
            <a:pPr lvl="2"/>
            <a:r>
              <a:rPr lang="en-US" dirty="0"/>
              <a:t>Black History</a:t>
            </a:r>
          </a:p>
          <a:p>
            <a:pPr lvl="2"/>
            <a:r>
              <a:rPr lang="en-US" dirty="0" err="1"/>
              <a:t>WorldFest</a:t>
            </a:r>
            <a:r>
              <a:rPr lang="en-US" dirty="0"/>
              <a:t> Trivia</a:t>
            </a:r>
          </a:p>
          <a:p>
            <a:pPr lvl="1"/>
            <a:r>
              <a:rPr lang="en-US" dirty="0"/>
              <a:t>Exhibits</a:t>
            </a:r>
          </a:p>
          <a:p>
            <a:pPr lvl="2"/>
            <a:r>
              <a:rPr lang="en-US" dirty="0"/>
              <a:t>Hispanic Heritage Month</a:t>
            </a:r>
          </a:p>
          <a:p>
            <a:pPr lvl="2"/>
            <a:r>
              <a:rPr lang="en-US" dirty="0"/>
              <a:t>Black History Month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18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600075"/>
            <a:ext cx="10152063" cy="1110284"/>
          </a:xfrm>
        </p:spPr>
        <p:txBody>
          <a:bodyPr/>
          <a:lstStyle/>
          <a:p>
            <a:r>
              <a:rPr lang="en-US" b="1" dirty="0"/>
              <a:t>Every Great Dream Begins with a Dreamer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>
          <a:xfrm>
            <a:off x="1190625" y="1647825"/>
            <a:ext cx="9592736" cy="444443"/>
          </a:xfrm>
        </p:spPr>
        <p:txBody>
          <a:bodyPr/>
          <a:lstStyle/>
          <a:p>
            <a:r>
              <a:rPr lang="en-US" dirty="0"/>
              <a:t>-Harriet Tubman.</a:t>
            </a:r>
          </a:p>
        </p:txBody>
      </p:sp>
      <p:pic>
        <p:nvPicPr>
          <p:cNvPr id="6" name="Picture 5" descr="IMG_5564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019300"/>
            <a:ext cx="4377947" cy="30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2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25082" y="332069"/>
            <a:ext cx="8610600" cy="1601506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Uncovering Black History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Through Arts &amp; Education</a:t>
            </a:r>
            <a:r>
              <a:rPr lang="en-US" b="1" dirty="0">
                <a:solidFill>
                  <a:srgbClr val="FFFFFF"/>
                </a:solidFill>
              </a:rPr>
              <a:t/>
            </a:r>
            <a:br>
              <a:rPr lang="en-US" b="1" dirty="0">
                <a:solidFill>
                  <a:srgbClr val="FFFFFF"/>
                </a:solidFill>
              </a:rPr>
            </a:br>
            <a:endParaRPr lang="en-US" dirty="0"/>
          </a:p>
        </p:txBody>
      </p:sp>
      <p:pic>
        <p:nvPicPr>
          <p:cNvPr id="5" name="Picture Placeholder 4" descr="MA.jpg"/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t="21268" b="5969"/>
          <a:stretch>
            <a:fillRect/>
          </a:stretch>
        </p:blipFill>
        <p:spPr>
          <a:xfrm>
            <a:off x="813695" y="1625097"/>
            <a:ext cx="10821987" cy="512445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813695" y="4381501"/>
            <a:ext cx="3786880" cy="2028824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buNone/>
            </a:pPr>
            <a:r>
              <a:rPr lang="en-US" sz="4500" b="1" dirty="0" smtClean="0">
                <a:solidFill>
                  <a:srgbClr val="FFFFFF"/>
                </a:solidFill>
              </a:rPr>
              <a:t>Exhibit </a:t>
            </a:r>
            <a:r>
              <a:rPr lang="en-US" sz="4500" b="1" dirty="0">
                <a:solidFill>
                  <a:srgbClr val="FFFFFF"/>
                </a:solidFill>
              </a:rPr>
              <a:t>features</a:t>
            </a:r>
            <a:r>
              <a:rPr lang="en-US" sz="4500" b="1" dirty="0" smtClean="0">
                <a:solidFill>
                  <a:srgbClr val="FFFFFF"/>
                </a:solidFill>
              </a:rPr>
              <a:t>:</a:t>
            </a:r>
          </a:p>
          <a:p>
            <a:pPr marL="0" indent="0">
              <a:buNone/>
            </a:pPr>
            <a:endParaRPr lang="en-US" sz="4500" b="1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Melvin 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</a:t>
            </a:r>
            <a:r>
              <a:rPr lang="en-US" sz="33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Tolson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 </a:t>
            </a: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Rita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Dove, </a:t>
            </a: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August 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Wilson, </a:t>
            </a: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Katherine 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G. Johnson,&amp;  </a:t>
            </a: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Phillis </a:t>
            </a:r>
            <a:r>
              <a:rPr lang="en-US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Wheatley </a:t>
            </a:r>
          </a:p>
          <a:p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  <a:p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69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575" y="900598"/>
            <a:ext cx="8610600" cy="1293028"/>
          </a:xfrm>
        </p:spPr>
        <p:txBody>
          <a:bodyPr/>
          <a:lstStyle/>
          <a:p>
            <a:r>
              <a:rPr lang="en-US" dirty="0"/>
              <a:t>Black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303" y="2193627"/>
            <a:ext cx="10820400" cy="5305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Uncovering Black History Through Arts and Education</a:t>
            </a: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076" y="3621585"/>
            <a:ext cx="4068924" cy="3236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1585"/>
            <a:ext cx="4844374" cy="3236415"/>
          </a:xfrm>
          <a:prstGeom prst="rect">
            <a:avLst/>
          </a:prstGeom>
        </p:spPr>
      </p:pic>
      <p:pic>
        <p:nvPicPr>
          <p:cNvPr id="13" name="Picture 12" descr="IMG_20170208_142503_548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9841" y="2615515"/>
            <a:ext cx="3570723" cy="267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8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914400"/>
            <a:ext cx="8289624" cy="4984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Inspired by </a:t>
            </a:r>
            <a:r>
              <a:rPr lang="en-US" dirty="0" err="1"/>
              <a:t>Tarrance</a:t>
            </a:r>
            <a:r>
              <a:rPr lang="en-US" dirty="0"/>
              <a:t> Corbin</a:t>
            </a:r>
          </a:p>
        </p:txBody>
      </p:sp>
      <p:pic>
        <p:nvPicPr>
          <p:cNvPr id="4" name="Picture 3" descr="lz07mg1k4T0bcFMhnbreTYetMDSX3Pl_Nyx6RZlU0hpZLmwQh8bSSqkvZvKbkdtBIhgRF3oy=w2276-h16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720" y="495300"/>
            <a:ext cx="2968382" cy="3081338"/>
          </a:xfrm>
          <a:prstGeom prst="rect">
            <a:avLst/>
          </a:prstGeom>
        </p:spPr>
      </p:pic>
      <p:pic>
        <p:nvPicPr>
          <p:cNvPr id="5" name="Picture 4" descr="Ys-_knyA-Gxea2DqEGhoJgXR2-myZDqPxmReA-gg5dnTOoKDQNpOO4vd4voqpu4_B73u6dfJ=w2276-h16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646" y="3743325"/>
            <a:ext cx="2743200" cy="2057400"/>
          </a:xfrm>
          <a:prstGeom prst="rect">
            <a:avLst/>
          </a:prstGeom>
        </p:spPr>
      </p:pic>
      <p:pic>
        <p:nvPicPr>
          <p:cNvPr id="6" name="Picture 5" descr="RLoOFlVulCUYtI4839dk6CxU1adQZhu0kiIRmZEBqgRTil--qJlq7Sm_1X9ZKj7UQwu2UCaR=w2276-h16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475" y="1562100"/>
            <a:ext cx="2743200" cy="3528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48375" y="3033623"/>
            <a:ext cx="3048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9" name="Picture 8" descr="IMG_20170208_202624_10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1285875"/>
            <a:ext cx="2743200" cy="309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21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585" y="4788122"/>
            <a:ext cx="10490200" cy="955675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dirty="0"/>
              <a:t>   More Inspirations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20170208_1556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787" y="3019053"/>
            <a:ext cx="1849578" cy="3133725"/>
          </a:xfrm>
          <a:prstGeom prst="rect">
            <a:avLst/>
          </a:prstGeom>
        </p:spPr>
      </p:pic>
      <p:pic>
        <p:nvPicPr>
          <p:cNvPr id="5" name="Picture 4" descr="IMG_20170208_202308_196.jpg"/>
          <p:cNvPicPr>
            <a:picLocks noChangeAspect="1"/>
          </p:cNvPicPr>
          <p:nvPr/>
        </p:nvPicPr>
        <p:blipFill>
          <a:blip r:embed="rId4"/>
          <a:srcRect l="11682" t="14961" r="-11682" b="-14961"/>
          <a:stretch>
            <a:fillRect/>
          </a:stretch>
        </p:blipFill>
        <p:spPr>
          <a:xfrm>
            <a:off x="5448300" y="209550"/>
            <a:ext cx="2743206" cy="2743206"/>
          </a:xfrm>
          <a:prstGeom prst="rect">
            <a:avLst/>
          </a:prstGeom>
        </p:spPr>
      </p:pic>
      <p:pic>
        <p:nvPicPr>
          <p:cNvPr id="6" name="Picture 5" descr="XBgxpePOvuui4HwR_4gfxQdmFFHuvuozHARwKknly0iOitmsZitRpjdGUmkXKc6Ok7mm9fxW=w2276-h1668.jpg"/>
          <p:cNvPicPr>
            <a:picLocks noChangeAspect="1"/>
          </p:cNvPicPr>
          <p:nvPr/>
        </p:nvPicPr>
        <p:blipFill>
          <a:blip r:embed="rId5"/>
          <a:srcRect l="-3828" t="558" r="-14922" b="632"/>
          <a:stretch>
            <a:fillRect/>
          </a:stretch>
        </p:blipFill>
        <p:spPr>
          <a:xfrm>
            <a:off x="247649" y="142874"/>
            <a:ext cx="5277277" cy="2809503"/>
          </a:xfrm>
          <a:prstGeom prst="rect">
            <a:avLst/>
          </a:prstGeom>
        </p:spPr>
      </p:pic>
      <p:pic>
        <p:nvPicPr>
          <p:cNvPr id="8" name="Picture 7" descr="-xNtlAv3Inzp4AQrDneyJ89SN83Ed4OzhyqMSSbSInLdvA2CMcVMwVQ59V44vz392K893_7J=w2276-h1668.jpg"/>
          <p:cNvPicPr>
            <a:picLocks noChangeAspect="1"/>
          </p:cNvPicPr>
          <p:nvPr/>
        </p:nvPicPr>
        <p:blipFill>
          <a:blip r:embed="rId6"/>
          <a:srcRect l="-3493" t="9216" r="2967" b="-9216"/>
          <a:stretch>
            <a:fillRect/>
          </a:stretch>
        </p:blipFill>
        <p:spPr>
          <a:xfrm>
            <a:off x="7177355" y="3019053"/>
            <a:ext cx="2757646" cy="2057404"/>
          </a:xfrm>
          <a:prstGeom prst="rect">
            <a:avLst/>
          </a:prstGeom>
        </p:spPr>
      </p:pic>
      <p:pic>
        <p:nvPicPr>
          <p:cNvPr id="9" name="Picture 8" descr="GBY7GdkKnhCiCYgL3jx7H2hekBYijMMbHGOonSef6ku8ET7qzxRYgMKX8slQLrsLnesXx3Ji=w2276-h166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5202" y="374650"/>
            <a:ext cx="3599598" cy="2416175"/>
          </a:xfrm>
          <a:prstGeom prst="rect">
            <a:avLst/>
          </a:prstGeom>
        </p:spPr>
      </p:pic>
      <p:pic>
        <p:nvPicPr>
          <p:cNvPr id="10" name="Picture 9" descr="_lE598LayQDKrAR51yD8G7RY8BAftEKdDMncWMgeKs9No8x1r80Hb5EMFl7IT9uRikFYZGmt=w2276-h1668.jpg"/>
          <p:cNvPicPr>
            <a:picLocks noChangeAspect="1"/>
          </p:cNvPicPr>
          <p:nvPr/>
        </p:nvPicPr>
        <p:blipFill>
          <a:blip r:embed="rId8"/>
          <a:srcRect l="14116" t="14475" r="-14116" b="-14476"/>
          <a:stretch>
            <a:fillRect/>
          </a:stretch>
        </p:blipFill>
        <p:spPr>
          <a:xfrm>
            <a:off x="911739" y="3023414"/>
            <a:ext cx="3991048" cy="299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68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66775" y="243148"/>
            <a:ext cx="12877795" cy="1303338"/>
          </a:xfrm>
        </p:spPr>
        <p:txBody>
          <a:bodyPr/>
          <a:lstStyle/>
          <a:p>
            <a:r>
              <a:rPr lang="en-US" dirty="0"/>
              <a:t>    Trivia&amp; Cultural Food Favorites</a:t>
            </a:r>
          </a:p>
        </p:txBody>
      </p:sp>
      <p:pic>
        <p:nvPicPr>
          <p:cNvPr id="10" name="Picture 9" descr="IMG_5564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488" y="2222806"/>
            <a:ext cx="3185201" cy="2123467"/>
          </a:xfrm>
          <a:prstGeom prst="rect">
            <a:avLst/>
          </a:prstGeom>
        </p:spPr>
      </p:pic>
      <p:pic>
        <p:nvPicPr>
          <p:cNvPr id="12" name="Picture 11" descr="IMG_5563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4597" y="4857324"/>
            <a:ext cx="2885793" cy="1923862"/>
          </a:xfrm>
          <a:prstGeom prst="rect">
            <a:avLst/>
          </a:prstGeom>
        </p:spPr>
      </p:pic>
      <p:pic>
        <p:nvPicPr>
          <p:cNvPr id="13" name="Picture 12" descr="IMG_5560.JPG"/>
          <p:cNvPicPr>
            <a:picLocks noChangeAspect="1"/>
          </p:cNvPicPr>
          <p:nvPr/>
        </p:nvPicPr>
        <p:blipFill>
          <a:blip r:embed="rId6"/>
          <a:srcRect l="-23364" t="-6804" r="23364" b="6804"/>
          <a:stretch>
            <a:fillRect/>
          </a:stretch>
        </p:blipFill>
        <p:spPr>
          <a:xfrm>
            <a:off x="5337018" y="4695871"/>
            <a:ext cx="3127972" cy="20853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627212"/>
            <a:ext cx="4135105" cy="30295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3072" y="1571654"/>
            <a:ext cx="4703531" cy="314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5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2441" y="251323"/>
            <a:ext cx="8610600" cy="1293028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Century Gothic"/>
              </a:rPr>
              <a:t>THANKS EVENT</a:t>
            </a:r>
          </a:p>
        </p:txBody>
      </p:sp>
      <p:pic>
        <p:nvPicPr>
          <p:cNvPr id="10" name="Content Placeholder 9" descr="THANKS voti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-10260000" flipV="1">
            <a:off x="10099504" y="4758036"/>
            <a:ext cx="1670144" cy="1104520"/>
          </a:xfrm>
        </p:spPr>
      </p:pic>
      <p:pic>
        <p:nvPicPr>
          <p:cNvPr id="12" name="Picture 11" descr="thanks students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" contras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1690" y="4184545"/>
            <a:ext cx="3624820" cy="2259616"/>
          </a:xfrm>
          <a:prstGeom prst="rect">
            <a:avLst/>
          </a:prstGeom>
        </p:spPr>
      </p:pic>
      <p:pic>
        <p:nvPicPr>
          <p:cNvPr id="13" name="Picture 12" descr="thanks trivia turkey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8000"/>
                    </a14:imgEffect>
                    <a14:imgEffect>
                      <a14:brightnessContrast bright="-19000" contras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5994" y="1415746"/>
            <a:ext cx="3401747" cy="26654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80223" y="1522413"/>
            <a:ext cx="3665537" cy="2031325"/>
          </a:xfrm>
          <a:prstGeom prst="rect">
            <a:avLst/>
          </a:prstGeom>
        </p:spPr>
        <p:txBody>
          <a:bodyPr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 about Thanksgiving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Thanks tree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Traditional food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Guess origins of vegetables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Guess recipe by ingredients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Trivia about Thanksgiving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Used </a:t>
            </a:r>
            <a:r>
              <a:rPr lang="en-US" dirty="0" err="1"/>
              <a:t>ParticiPoll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325" y="1522413"/>
            <a:ext cx="3339768" cy="49164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4926" y="4619625"/>
            <a:ext cx="1914258" cy="191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42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 of Vegetables &amp; Recipes by Ingredients</a:t>
            </a:r>
          </a:p>
        </p:txBody>
      </p:sp>
      <p:pic>
        <p:nvPicPr>
          <p:cNvPr id="8" name="Content Placeholder 7" descr="vegvote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06600" y="1416050"/>
            <a:ext cx="2197603" cy="2381250"/>
          </a:xfrm>
        </p:spPr>
      </p:pic>
      <p:pic>
        <p:nvPicPr>
          <p:cNvPr id="9" name="Content Placeholder 8" descr="cookbook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696453" y="4111490"/>
            <a:ext cx="2809747" cy="1871798"/>
          </a:xfrm>
        </p:spPr>
      </p:pic>
      <p:pic>
        <p:nvPicPr>
          <p:cNvPr id="5" name="Content Placeholder 9" descr="THANKS votin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6798" y="3219450"/>
            <a:ext cx="4662488" cy="3403949"/>
          </a:xfrm>
          <a:prstGeom prst="rect">
            <a:avLst/>
          </a:prstGeom>
        </p:spPr>
      </p:pic>
      <p:pic>
        <p:nvPicPr>
          <p:cNvPr id="10" name="Picture 9" descr="cookbook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600000">
            <a:off x="219188" y="4065181"/>
            <a:ext cx="2743200" cy="24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85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Hispanic heritage 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Exhibit featuring Sandra Cisneros and staff picks</a:t>
            </a:r>
          </a:p>
          <a:p>
            <a:r>
              <a:rPr lang="en-US" dirty="0">
                <a:solidFill>
                  <a:srgbClr val="FFFFFF"/>
                </a:solidFill>
                <a:latin typeface="Century Gothic"/>
              </a:rPr>
              <a:t>Events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Arial"/>
              </a:rPr>
              <a:t>Mar </a:t>
            </a:r>
            <a:r>
              <a:rPr lang="en-US" dirty="0" err="1">
                <a:solidFill>
                  <a:srgbClr val="FFFFFF"/>
                </a:solidFill>
                <a:latin typeface="Arial"/>
              </a:rPr>
              <a:t>Gámez</a:t>
            </a:r>
            <a:r>
              <a:rPr lang="en-US" dirty="0">
                <a:solidFill>
                  <a:srgbClr val="FFFFFF"/>
                </a:solidFill>
                <a:latin typeface="Arial"/>
              </a:rPr>
              <a:t> García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Arial"/>
              </a:rPr>
              <a:t>Professor Armando Romero</a:t>
            </a:r>
          </a:p>
        </p:txBody>
      </p:sp>
      <p:pic>
        <p:nvPicPr>
          <p:cNvPr id="4" name="Picture 3" descr="rome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48" y="3190875"/>
            <a:ext cx="1925496" cy="2409489"/>
          </a:xfrm>
          <a:prstGeom prst="rect">
            <a:avLst/>
          </a:prstGeom>
        </p:spPr>
      </p:pic>
      <p:pic>
        <p:nvPicPr>
          <p:cNvPr id="5" name="Picture 4" descr="gamez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7000" contras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4450" y="4219575"/>
            <a:ext cx="2949225" cy="1703629"/>
          </a:xfrm>
          <a:prstGeom prst="rect">
            <a:avLst/>
          </a:prstGeom>
        </p:spPr>
      </p:pic>
      <p:pic>
        <p:nvPicPr>
          <p:cNvPr id="6" name="Picture 5" descr="hispanic heritage exhibit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8157434" y="2400607"/>
            <a:ext cx="3206187" cy="240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6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667" y="2508506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n-US" dirty="0"/>
              <a:t>Discussion: </a:t>
            </a:r>
            <a:br>
              <a:rPr lang="en-US" dirty="0"/>
            </a:br>
            <a:r>
              <a:rPr lang="en-US" dirty="0"/>
              <a:t>what makes an event successful?</a:t>
            </a:r>
          </a:p>
        </p:txBody>
      </p:sp>
    </p:spTree>
    <p:extLst>
      <p:ext uri="{BB962C8B-B14F-4D97-AF65-F5344CB8AC3E}">
        <p14:creationId xmlns:p14="http://schemas.microsoft.com/office/powerpoint/2010/main" val="85709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0832" y="2528856"/>
            <a:ext cx="10820400" cy="4024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Select a relevant theme.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 Promote  the event on different platforms.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Start marketing early. 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Produce eye-catching marketing materials.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Create an exhibit that complements the event. 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004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2200" dirty="0"/>
              <a:t>For annual  events incorporate new activities or switch up the venue.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Offer culturally relevant food at your event. </a:t>
            </a:r>
          </a:p>
          <a:p>
            <a:pPr marL="457200" lvl="1" indent="0">
              <a:buNone/>
            </a:pPr>
            <a:endParaRPr lang="en-US" sz="2200" dirty="0"/>
          </a:p>
          <a:p>
            <a:pPr lvl="1"/>
            <a:r>
              <a:rPr lang="en-US" sz="2200" dirty="0"/>
              <a:t>Offer a small inexpensive giveaway relevant to the event. 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Meaningful feedback form.</a:t>
            </a:r>
            <a:br>
              <a:rPr lang="en-US" sz="2200" dirty="0"/>
            </a:b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1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an event you would like to host and fill out the worksheet.</a:t>
            </a:r>
          </a:p>
        </p:txBody>
      </p:sp>
    </p:spTree>
    <p:extLst>
      <p:ext uri="{BB962C8B-B14F-4D97-AF65-F5344CB8AC3E}">
        <p14:creationId xmlns:p14="http://schemas.microsoft.com/office/powerpoint/2010/main" val="3778207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380133" cy="2612023"/>
          </a:xfrm>
        </p:spPr>
        <p:txBody>
          <a:bodyPr/>
          <a:lstStyle/>
          <a:p>
            <a:pPr algn="ctr"/>
            <a:r>
              <a:rPr lang="en-US" b="1" dirty="0"/>
              <a:t>“Diversity: the art of thinking </a:t>
            </a:r>
            <a:br>
              <a:rPr lang="en-US" b="1" dirty="0"/>
            </a:br>
            <a:r>
              <a:rPr lang="en-US" b="1" dirty="0"/>
              <a:t>independently together.”</a:t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b="1" i="1" dirty="0"/>
              <a:t>- Malcolm Forbes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14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rgbClr val="FFFFFF"/>
              </a:solidFill>
              <a:latin typeface="Century Gothic"/>
            </a:endParaRP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4" name="Picture Placeholder 3" descr="soul palett.jpg"/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041" t="20533" r="7268" b="35553"/>
          <a:stretch/>
        </p:blipFill>
        <p:spPr>
          <a:xfrm>
            <a:off x="7737986" y="4419600"/>
            <a:ext cx="2920181" cy="1135626"/>
          </a:xfrm>
        </p:spPr>
      </p:pic>
      <p:pic>
        <p:nvPicPr>
          <p:cNvPr id="17" name="Picture 16" descr="homepage_navigation_bann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810" y="3456565"/>
            <a:ext cx="3508176" cy="702314"/>
          </a:xfrm>
          <a:prstGeom prst="rect">
            <a:avLst/>
          </a:prstGeom>
        </p:spPr>
      </p:pic>
      <p:pic>
        <p:nvPicPr>
          <p:cNvPr id="18" name="Picture 17" descr="banner-eps (1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490453"/>
            <a:ext cx="3535640" cy="472335"/>
          </a:xfrm>
          <a:prstGeom prst="rect">
            <a:avLst/>
          </a:prstGeom>
        </p:spPr>
      </p:pic>
      <p:pic>
        <p:nvPicPr>
          <p:cNvPr id="19" name="Picture 18" descr="romance langu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028825"/>
            <a:ext cx="6679095" cy="551790"/>
          </a:xfrm>
          <a:prstGeom prst="rect">
            <a:avLst/>
          </a:prstGeom>
        </p:spPr>
      </p:pic>
      <p:pic>
        <p:nvPicPr>
          <p:cNvPr id="20" name="Picture 19" descr="sociology bann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215" y="4752340"/>
            <a:ext cx="5724939" cy="473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0077" y="1765115"/>
            <a:ext cx="2390858" cy="239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48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761061"/>
            <a:ext cx="10151533" cy="2604495"/>
          </a:xfrm>
        </p:spPr>
        <p:txBody>
          <a:bodyPr/>
          <a:lstStyle/>
          <a:p>
            <a:r>
              <a:rPr lang="en-US" b="1" dirty="0"/>
              <a:t>A lot of different flowers make a bouquet.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b="1" i="1" dirty="0"/>
              <a:t>- Unknown, Muslim origin</a:t>
            </a:r>
          </a:p>
        </p:txBody>
      </p:sp>
    </p:spTree>
    <p:extLst>
      <p:ext uri="{BB962C8B-B14F-4D97-AF65-F5344CB8AC3E}">
        <p14:creationId xmlns:p14="http://schemas.microsoft.com/office/powerpoint/2010/main" val="909679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employees</a:t>
            </a:r>
          </a:p>
        </p:txBody>
      </p:sp>
      <p:pic>
        <p:nvPicPr>
          <p:cNvPr id="4" name="Picture 3" descr="anvita.jpg"/>
          <p:cNvPicPr>
            <a:picLocks noChangeAspect="1"/>
          </p:cNvPicPr>
          <p:nvPr/>
        </p:nvPicPr>
        <p:blipFill rotWithShape="1">
          <a:blip r:embed="rId3"/>
          <a:srcRect l="8721" t="16124" r="4070" b="4457"/>
          <a:stretch/>
        </p:blipFill>
        <p:spPr>
          <a:xfrm>
            <a:off x="2761991" y="1970825"/>
            <a:ext cx="3010418" cy="4112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1223" t="4248" b="8235"/>
          <a:stretch/>
        </p:blipFill>
        <p:spPr>
          <a:xfrm>
            <a:off x="5906018" y="1970825"/>
            <a:ext cx="3078180" cy="4196295"/>
          </a:xfrm>
          <a:prstGeom prst="rect">
            <a:avLst/>
          </a:prstGeom>
        </p:spPr>
      </p:pic>
      <p:pic>
        <p:nvPicPr>
          <p:cNvPr id="6" name="Picture 5" descr="wenta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7807" y="2293219"/>
            <a:ext cx="2991801" cy="38739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17" y="1970825"/>
            <a:ext cx="2457566" cy="41399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0817" y="6167120"/>
            <a:ext cx="2239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Holly,</a:t>
            </a:r>
          </a:p>
          <a:p>
            <a:r>
              <a:rPr lang="en-US" dirty="0"/>
              <a:t>M.Ed.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5640" y="6174746"/>
            <a:ext cx="2959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Sid,</a:t>
            </a:r>
          </a:p>
          <a:p>
            <a:r>
              <a:rPr lang="en-US" dirty="0"/>
              <a:t>Master of Engineering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17806" y="6174747"/>
            <a:ext cx="2991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Wentao</a:t>
            </a:r>
            <a:r>
              <a:rPr lang="en-US" dirty="0"/>
              <a:t>,</a:t>
            </a:r>
          </a:p>
          <a:p>
            <a:r>
              <a:rPr lang="en-US" dirty="0"/>
              <a:t>Bachelor in Psychology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8383" y="6167119"/>
            <a:ext cx="327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Anvita</a:t>
            </a:r>
            <a:r>
              <a:rPr lang="en-US" dirty="0"/>
              <a:t>,</a:t>
            </a:r>
          </a:p>
          <a:p>
            <a:r>
              <a:rPr lang="en-US" dirty="0"/>
              <a:t>Master in Business Analytics</a:t>
            </a:r>
          </a:p>
        </p:txBody>
      </p:sp>
    </p:spTree>
    <p:extLst>
      <p:ext uri="{BB962C8B-B14F-4D97-AF65-F5344CB8AC3E}">
        <p14:creationId xmlns:p14="http://schemas.microsoft.com/office/powerpoint/2010/main" val="4284111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an employment opportunity at UC Libraries.</a:t>
            </a:r>
          </a:p>
          <a:p>
            <a:r>
              <a:rPr lang="en-US" dirty="0"/>
              <a:t>Get input into planning orientation and materials that best meet the needs of international students.</a:t>
            </a:r>
          </a:p>
          <a:p>
            <a:r>
              <a:rPr lang="en-US" dirty="0"/>
              <a:t>Get help with programming and events.</a:t>
            </a:r>
          </a:p>
          <a:p>
            <a:r>
              <a:rPr lang="en-US" dirty="0"/>
              <a:t>Develop relationships with student organizations.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06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5" y="1637365"/>
            <a:ext cx="4172740" cy="239171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Holly’strengths</a:t>
            </a:r>
            <a:r>
              <a:rPr lang="en-US" dirty="0"/>
              <a:t>:</a:t>
            </a:r>
          </a:p>
          <a:p>
            <a:r>
              <a:rPr lang="en-US" dirty="0"/>
              <a:t>Background in education</a:t>
            </a:r>
          </a:p>
          <a:p>
            <a:r>
              <a:rPr lang="en-US" dirty="0"/>
              <a:t>Research skills</a:t>
            </a:r>
          </a:p>
          <a:p>
            <a:r>
              <a:rPr lang="en-US" dirty="0"/>
              <a:t>Attention to detail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Networking skills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220825" y="4518820"/>
            <a:ext cx="5334000" cy="20654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Anvita’s</a:t>
            </a:r>
            <a:r>
              <a:rPr lang="en-US" dirty="0"/>
              <a:t> skills:</a:t>
            </a:r>
          </a:p>
          <a:p>
            <a:r>
              <a:rPr lang="en-US" dirty="0"/>
              <a:t>Communication and presentation</a:t>
            </a:r>
          </a:p>
          <a:p>
            <a:r>
              <a:rPr lang="en-US" dirty="0"/>
              <a:t>Networking</a:t>
            </a:r>
          </a:p>
          <a:p>
            <a:r>
              <a:rPr lang="en-US" dirty="0"/>
              <a:t>Strong organizational skills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813" y="1722866"/>
            <a:ext cx="1980559" cy="26407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1750"/>
          <a:stretch/>
        </p:blipFill>
        <p:spPr>
          <a:xfrm>
            <a:off x="5643557" y="1876425"/>
            <a:ext cx="2849565" cy="21526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-1176" r="10357"/>
          <a:stretch/>
        </p:blipFill>
        <p:spPr>
          <a:xfrm>
            <a:off x="5621340" y="4544879"/>
            <a:ext cx="2941635" cy="21605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6374" y="4526891"/>
            <a:ext cx="3273591" cy="217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96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testimonials</a:t>
            </a:r>
          </a:p>
        </p:txBody>
      </p:sp>
      <p:pic>
        <p:nvPicPr>
          <p:cNvPr id="6" name="Picture 5" descr="anvit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778" y="1728865"/>
            <a:ext cx="2590450" cy="38856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06" y="1805065"/>
            <a:ext cx="5662294" cy="37776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431" y="5832901"/>
            <a:ext cx="5728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“Improved my awareness of diversity.”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15175" y="5733871"/>
            <a:ext cx="5534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“It helped me meet people from different cultures and get </a:t>
            </a:r>
            <a:r>
              <a:rPr lang="en-US" dirty="0" smtClean="0"/>
              <a:t>out of </a:t>
            </a:r>
            <a:r>
              <a:rPr lang="en-US" dirty="0"/>
              <a:t>the comfort zone of staying with people from my own culture.”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2597" y="773898"/>
            <a:ext cx="8610600" cy="1293028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Century Gothic"/>
              </a:rPr>
              <a:t>Building on earlier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9197" y="2202993"/>
            <a:ext cx="5334000" cy="4024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Sid’s strengths:</a:t>
            </a:r>
          </a:p>
          <a:p>
            <a:r>
              <a:rPr lang="en-US" dirty="0"/>
              <a:t>One of the best connected people on campus.</a:t>
            </a:r>
          </a:p>
          <a:p>
            <a:r>
              <a:rPr lang="en-US" dirty="0"/>
              <a:t>Deep concern for needs of international students.</a:t>
            </a:r>
          </a:p>
          <a:p>
            <a:r>
              <a:rPr lang="en-US" dirty="0"/>
              <a:t>Ability to translate needs into action.</a:t>
            </a:r>
          </a:p>
          <a:p>
            <a:r>
              <a:rPr lang="en-US" dirty="0"/>
              <a:t>Excellent software and social media skills.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2202993"/>
            <a:ext cx="5811794" cy="383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43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 </a:t>
            </a:r>
            <a:endParaRPr lang="en-US"/>
          </a:p>
          <a:p>
            <a:endParaRPr lang="en-US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275" y="6276975"/>
            <a:ext cx="4344816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r>
              <a:rPr lang="en-US" dirty="0"/>
              <a:t>http://guides.libraries.uc.edu/intern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4175" y="6334125"/>
            <a:ext cx="5158945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r>
              <a:rPr lang="en-US"/>
              <a:t>http://guides.libraries.uc.edu/studyabroad/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68" y="1660525"/>
            <a:ext cx="4922747" cy="44890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175" y="1660525"/>
            <a:ext cx="4952143" cy="448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04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Securing success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057401"/>
            <a:ext cx="5334000" cy="4024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Wentao’strengths</a:t>
            </a:r>
            <a:r>
              <a:rPr lang="en-US" dirty="0"/>
              <a:t>:</a:t>
            </a:r>
          </a:p>
          <a:p>
            <a:r>
              <a:rPr lang="en-US" dirty="0"/>
              <a:t>Work ethics</a:t>
            </a:r>
          </a:p>
          <a:p>
            <a:r>
              <a:rPr lang="en-US" dirty="0"/>
              <a:t>Attention to detail</a:t>
            </a:r>
          </a:p>
          <a:p>
            <a:r>
              <a:rPr lang="en-US" dirty="0"/>
              <a:t>Fast learner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half" idx="2"/>
          </p:nvPr>
        </p:nvSpPr>
        <p:spPr>
          <a:xfrm>
            <a:off x="6353174" y="1931516"/>
            <a:ext cx="5591175" cy="1929766"/>
          </a:xfrm>
        </p:spPr>
        <p:txBody>
          <a:bodyPr/>
          <a:lstStyle/>
          <a:p>
            <a:r>
              <a:rPr lang="en-US" dirty="0"/>
              <a:t>Editing of online guides.</a:t>
            </a:r>
          </a:p>
          <a:p>
            <a:r>
              <a:rPr lang="en-US" dirty="0"/>
              <a:t>Pictures for library publicity and tutorials.</a:t>
            </a:r>
          </a:p>
          <a:p>
            <a:r>
              <a:rPr lang="en-US" dirty="0"/>
              <a:t>Updates to the orientation presentation.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278" y="3956532"/>
            <a:ext cx="4136072" cy="275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41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993" t="23364" r="18521" b="13017"/>
          <a:stretch/>
        </p:blipFill>
        <p:spPr>
          <a:xfrm>
            <a:off x="277402" y="420077"/>
            <a:ext cx="6750122" cy="50868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3737" t="22844" r="18652" b="22357"/>
          <a:stretch/>
        </p:blipFill>
        <p:spPr>
          <a:xfrm>
            <a:off x="4536040" y="1736332"/>
            <a:ext cx="7522059" cy="486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5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Diversity is being invited to a party; </a:t>
            </a:r>
            <a:br>
              <a:rPr lang="en-US" b="1" dirty="0"/>
            </a:br>
            <a:r>
              <a:rPr lang="en-US" b="1" dirty="0"/>
              <a:t>Inclusion is being asked to dance.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b="1" i="1" dirty="0"/>
              <a:t>- </a:t>
            </a:r>
            <a:r>
              <a:rPr lang="en-US" b="1" i="1" dirty="0" err="1"/>
              <a:t>Vernā</a:t>
            </a:r>
            <a:r>
              <a:rPr lang="en-US" b="1" i="1" dirty="0"/>
              <a:t> Myers.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4389120"/>
            <a:ext cx="175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EXPECT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937760" y="4389120"/>
            <a:ext cx="197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RESPECT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925561" y="4389120"/>
            <a:ext cx="197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REFLECT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7742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to know your international students – they have a lot to offer.</a:t>
            </a:r>
          </a:p>
          <a:p>
            <a:r>
              <a:rPr lang="en-US" dirty="0"/>
              <a:t>Get your colleagues to know them.</a:t>
            </a:r>
          </a:p>
          <a:p>
            <a:r>
              <a:rPr lang="en-US" dirty="0"/>
              <a:t>Match them with projects that best meet their skills.</a:t>
            </a:r>
          </a:p>
          <a:p>
            <a:r>
              <a:rPr lang="en-US" dirty="0"/>
              <a:t>Learn about the problems they had (or still have) and how they have coped.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527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Century Gothic"/>
              </a:rPr>
              <a:t>E&amp;I Employment Opportunity for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Assist UCL to build relationships with campus partners.</a:t>
            </a:r>
          </a:p>
          <a:p>
            <a:pPr>
              <a:lnSpc>
                <a:spcPct val="150000"/>
              </a:lnSpc>
            </a:pPr>
            <a:r>
              <a:rPr lang="en-US" dirty="0"/>
              <a:t>Act as a student ambassador at equity and inclusion events university-wide.</a:t>
            </a:r>
          </a:p>
          <a:p>
            <a:pPr>
              <a:lnSpc>
                <a:spcPct val="150000"/>
              </a:lnSpc>
            </a:pPr>
            <a:r>
              <a:rPr lang="en-US" dirty="0"/>
              <a:t>Conduct research for exhibits and events.</a:t>
            </a:r>
          </a:p>
          <a:p>
            <a:pPr>
              <a:lnSpc>
                <a:spcPct val="150000"/>
              </a:lnSpc>
            </a:pPr>
            <a:r>
              <a:rPr lang="en-US" dirty="0"/>
              <a:t>Assist in building the assessment tools.</a:t>
            </a:r>
          </a:p>
          <a:p>
            <a:pPr>
              <a:lnSpc>
                <a:spcPct val="150000"/>
              </a:lnSpc>
            </a:pPr>
            <a:r>
              <a:rPr lang="en-US" dirty="0"/>
              <a:t>Design visual presentations.</a:t>
            </a:r>
          </a:p>
          <a:p>
            <a:pPr>
              <a:lnSpc>
                <a:spcPct val="150000"/>
              </a:lnSpc>
            </a:pPr>
            <a:r>
              <a:rPr lang="en-US" dirty="0"/>
              <a:t>Write promotional materials for the </a:t>
            </a:r>
            <a:r>
              <a:rPr lang="en-US" dirty="0" err="1"/>
              <a:t>LibBlog</a:t>
            </a:r>
            <a:r>
              <a:rPr lang="en-US" dirty="0"/>
              <a:t> and social media.</a:t>
            </a:r>
          </a:p>
          <a:p>
            <a:pPr>
              <a:lnSpc>
                <a:spcPct val="150000"/>
              </a:lnSpc>
            </a:pPr>
            <a:r>
              <a:rPr lang="en-US" dirty="0"/>
              <a:t>Fund from the portion of the UCL matching grant.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901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Events: you are invited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dirty="0"/>
              <a:t>What type of diversity, equity and inclusion programs would you like to see us host at UC Libraries? </a:t>
            </a:r>
          </a:p>
          <a:p>
            <a:r>
              <a:rPr lang="en-US" dirty="0"/>
              <a:t>What event or program would you like to co-host with us or contribute to?</a:t>
            </a:r>
          </a:p>
        </p:txBody>
      </p:sp>
    </p:spTree>
    <p:extLst>
      <p:ext uri="{BB962C8B-B14F-4D97-AF65-F5344CB8AC3E}">
        <p14:creationId xmlns:p14="http://schemas.microsoft.com/office/powerpoint/2010/main" val="19831280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“Diversity is the one true thing we all have in common.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b="1" i="1" dirty="0"/>
              <a:t>- Unknown.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Let’s celebrate it every day!</a:t>
            </a:r>
          </a:p>
        </p:txBody>
      </p:sp>
    </p:spTree>
    <p:extLst>
      <p:ext uri="{BB962C8B-B14F-4D97-AF65-F5344CB8AC3E}">
        <p14:creationId xmlns:p14="http://schemas.microsoft.com/office/powerpoint/2010/main" val="329979382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828</TotalTime>
  <Words>995</Words>
  <Application>Microsoft Office PowerPoint</Application>
  <PresentationFormat>Widescreen</PresentationFormat>
  <Paragraphs>263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Century Gothic</vt:lpstr>
      <vt:lpstr>Vapor Trail</vt:lpstr>
      <vt:lpstr>Continuing, Collaborating, Cultivating:   Enriching Experiences at the UC Libraries </vt:lpstr>
      <vt:lpstr>We invite you to</vt:lpstr>
      <vt:lpstr>Our commitment to diversity and inclusion</vt:lpstr>
      <vt:lpstr>Our commitment to diversity and inclusion</vt:lpstr>
      <vt:lpstr>Our commitment to diversity and inclusion</vt:lpstr>
      <vt:lpstr>Every Great Dream Begins with a Dreamer</vt:lpstr>
      <vt:lpstr>Uncovering Black History Through Arts &amp; Education </vt:lpstr>
      <vt:lpstr>Black History</vt:lpstr>
      <vt:lpstr>PowerPoint Presentation</vt:lpstr>
      <vt:lpstr>PowerPoint Presentation</vt:lpstr>
      <vt:lpstr>    Trivia&amp; Cultural Food Favorites</vt:lpstr>
      <vt:lpstr>THANKS EVENT</vt:lpstr>
      <vt:lpstr>Origin of Vegetables &amp; Recipes by Ingredients</vt:lpstr>
      <vt:lpstr>Hispanic heritage month</vt:lpstr>
      <vt:lpstr>Discussion:  what makes an event successful?</vt:lpstr>
      <vt:lpstr>Event Success</vt:lpstr>
      <vt:lpstr>Event Success</vt:lpstr>
      <vt:lpstr>activity</vt:lpstr>
      <vt:lpstr>“Diversity: the art of thinking  independently together.”  </vt:lpstr>
      <vt:lpstr>collaborations</vt:lpstr>
      <vt:lpstr>A lot of different flowers make a bouquet.</vt:lpstr>
      <vt:lpstr>Student employees</vt:lpstr>
      <vt:lpstr>considerations</vt:lpstr>
      <vt:lpstr>Initial success</vt:lpstr>
      <vt:lpstr>testimonials</vt:lpstr>
      <vt:lpstr>Building on earlier success</vt:lpstr>
      <vt:lpstr>accomplishments  </vt:lpstr>
      <vt:lpstr>Securing success</vt:lpstr>
      <vt:lpstr>PowerPoint Presentation</vt:lpstr>
      <vt:lpstr>Diversity is being invited to a party;  Inclusion is being asked to dance.</vt:lpstr>
      <vt:lpstr>suggestions</vt:lpstr>
      <vt:lpstr>E&amp;I Employment Opportunity for Students</vt:lpstr>
      <vt:lpstr>Events: you are invited</vt:lpstr>
      <vt:lpstr>“Diversity is the one true thing we all have in common. </vt:lpstr>
    </vt:vector>
  </TitlesOfParts>
  <Company>University of Cincinnati Libraries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Continuing, Collaborating, Cultivating:   Enriching Experiences at the UC Libraries</dc:title>
  <dc:creator>Hart, Olga (hartod)</dc:creator>
  <cp:lastModifiedBy>Hart, Olga (hartod)</cp:lastModifiedBy>
  <cp:revision>192</cp:revision>
  <dcterms:created xsi:type="dcterms:W3CDTF">2017-03-03T15:59:19Z</dcterms:created>
  <dcterms:modified xsi:type="dcterms:W3CDTF">2017-03-28T18:25:08Z</dcterms:modified>
</cp:coreProperties>
</file>