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6" r:id="rId3"/>
    <p:sldId id="273" r:id="rId4"/>
    <p:sldId id="279" r:id="rId5"/>
    <p:sldId id="262" r:id="rId6"/>
    <p:sldId id="283" r:id="rId7"/>
    <p:sldId id="286" r:id="rId8"/>
    <p:sldId id="287" r:id="rId9"/>
    <p:sldId id="288" r:id="rId10"/>
    <p:sldId id="290" r:id="rId11"/>
    <p:sldId id="289" r:id="rId12"/>
    <p:sldId id="285" r:id="rId13"/>
    <p:sldId id="291" r:id="rId14"/>
    <p:sldId id="292" r:id="rId15"/>
    <p:sldId id="293" r:id="rId16"/>
    <p:sldId id="294" r:id="rId17"/>
    <p:sldId id="295" r:id="rId18"/>
    <p:sldId id="280" r:id="rId19"/>
    <p:sldId id="282"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5013" autoAdjust="0"/>
  </p:normalViewPr>
  <p:slideViewPr>
    <p:cSldViewPr>
      <p:cViewPr varScale="1">
        <p:scale>
          <a:sx n="68" d="100"/>
          <a:sy n="68" d="100"/>
        </p:scale>
        <p:origin x="126" y="15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5/31/2017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5/31/2017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dirty="0"/>
          </a:p>
        </p:txBody>
      </p:sp>
    </p:spTree>
    <p:extLst>
      <p:ext uri="{BB962C8B-B14F-4D97-AF65-F5344CB8AC3E}">
        <p14:creationId xmlns:p14="http://schemas.microsoft.com/office/powerpoint/2010/main" val="3543731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5/31/2017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5/31/2017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5/31/2017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5/31/2017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5/31/2017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5/31/2017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5/31/2017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5/31/2017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5/31/2017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5/31/2017</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better-angels.org/post-election-heal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rE3j_RHkqJ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300" dirty="0" smtClean="0">
                <a:latin typeface="High Tower Text" panose="02040502050506030303" pitchFamily="18" charset="0"/>
                <a:cs typeface="Andalus" panose="02020603050405020304" pitchFamily="18" charset="-78"/>
              </a:rPr>
              <a:t/>
            </a:r>
            <a:br>
              <a:rPr lang="en-US" sz="7300" dirty="0" smtClean="0">
                <a:latin typeface="High Tower Text" panose="02040502050506030303" pitchFamily="18" charset="0"/>
                <a:cs typeface="Andalus" panose="02020603050405020304" pitchFamily="18" charset="-78"/>
              </a:rPr>
            </a:br>
            <a:r>
              <a:rPr lang="en-US" sz="7300" dirty="0">
                <a:latin typeface="High Tower Text" panose="02040502050506030303" pitchFamily="18" charset="0"/>
                <a:cs typeface="Andalus" panose="02020603050405020304" pitchFamily="18" charset="-78"/>
              </a:rPr>
              <a:t/>
            </a:r>
            <a:br>
              <a:rPr lang="en-US" sz="7300" dirty="0">
                <a:latin typeface="High Tower Text" panose="02040502050506030303" pitchFamily="18" charset="0"/>
                <a:cs typeface="Andalus" panose="02020603050405020304" pitchFamily="18" charset="-78"/>
              </a:rPr>
            </a:br>
            <a:r>
              <a:rPr lang="en-US" sz="7300" dirty="0" smtClean="0">
                <a:latin typeface="High Tower Text" panose="02040502050506030303" pitchFamily="18" charset="0"/>
                <a:cs typeface="Andalus" panose="02020603050405020304" pitchFamily="18" charset="-78"/>
              </a:rPr>
              <a:t/>
            </a:r>
            <a:br>
              <a:rPr lang="en-US" sz="7300" dirty="0" smtClean="0">
                <a:latin typeface="High Tower Text" panose="02040502050506030303" pitchFamily="18" charset="0"/>
                <a:cs typeface="Andalus" panose="02020603050405020304" pitchFamily="18" charset="-78"/>
              </a:rPr>
            </a:br>
            <a:r>
              <a:rPr lang="en-US" sz="7300" dirty="0">
                <a:latin typeface="High Tower Text" panose="02040502050506030303" pitchFamily="18" charset="0"/>
                <a:cs typeface="Andalus" panose="02020603050405020304" pitchFamily="18" charset="-78"/>
              </a:rPr>
              <a:t/>
            </a:r>
            <a:br>
              <a:rPr lang="en-US" sz="7300" dirty="0">
                <a:latin typeface="High Tower Text" panose="02040502050506030303" pitchFamily="18" charset="0"/>
                <a:cs typeface="Andalus" panose="02020603050405020304" pitchFamily="18" charset="-78"/>
              </a:rPr>
            </a:br>
            <a:r>
              <a:rPr lang="en-US" sz="7300" dirty="0" smtClean="0">
                <a:latin typeface="High Tower Text" panose="02040502050506030303" pitchFamily="18" charset="0"/>
                <a:cs typeface="Andalus" panose="02020603050405020304" pitchFamily="18" charset="-78"/>
              </a:rPr>
              <a:t/>
            </a:r>
            <a:br>
              <a:rPr lang="en-US" sz="7300" dirty="0" smtClean="0">
                <a:latin typeface="High Tower Text" panose="02040502050506030303" pitchFamily="18" charset="0"/>
                <a:cs typeface="Andalus" panose="02020603050405020304" pitchFamily="18" charset="-78"/>
              </a:rPr>
            </a:br>
            <a:r>
              <a:rPr lang="en-US" sz="7300" dirty="0">
                <a:latin typeface="High Tower Text" panose="02040502050506030303" pitchFamily="18" charset="0"/>
                <a:cs typeface="Andalus" panose="02020603050405020304" pitchFamily="18" charset="-78"/>
              </a:rPr>
              <a:t/>
            </a:r>
            <a:br>
              <a:rPr lang="en-US" sz="7300" dirty="0">
                <a:latin typeface="High Tower Text" panose="02040502050506030303" pitchFamily="18" charset="0"/>
                <a:cs typeface="Andalus" panose="02020603050405020304" pitchFamily="18" charset="-78"/>
              </a:rPr>
            </a:br>
            <a:r>
              <a:rPr lang="en-US" sz="7300" dirty="0" smtClean="0">
                <a:latin typeface="High Tower Text" panose="02040502050506030303" pitchFamily="18" charset="0"/>
                <a:cs typeface="Andalus" panose="02020603050405020304" pitchFamily="18" charset="-78"/>
              </a:rPr>
              <a:t/>
            </a:r>
            <a:br>
              <a:rPr lang="en-US" sz="7300" dirty="0" smtClean="0">
                <a:latin typeface="High Tower Text" panose="02040502050506030303" pitchFamily="18" charset="0"/>
                <a:cs typeface="Andalus" panose="02020603050405020304" pitchFamily="18" charset="-78"/>
              </a:rPr>
            </a:br>
            <a:r>
              <a:rPr lang="en-US" sz="6700" dirty="0" smtClean="0">
                <a:latin typeface="High Tower Text" panose="02040502050506030303" pitchFamily="18" charset="0"/>
                <a:cs typeface="Andalus" panose="02020603050405020304" pitchFamily="18" charset="-78"/>
              </a:rPr>
              <a:t>Engaging Diverse Voices: </a:t>
            </a:r>
            <a:br>
              <a:rPr lang="en-US" sz="6700" dirty="0" smtClean="0">
                <a:latin typeface="High Tower Text" panose="02040502050506030303" pitchFamily="18" charset="0"/>
                <a:cs typeface="Andalus" panose="02020603050405020304" pitchFamily="18" charset="-78"/>
              </a:rPr>
            </a:br>
            <a:r>
              <a:rPr lang="en-US" sz="7300" dirty="0">
                <a:latin typeface="High Tower Text" panose="02040502050506030303" pitchFamily="18" charset="0"/>
                <a:cs typeface="Andalus" panose="02020603050405020304" pitchFamily="18" charset="-78"/>
              </a:rPr>
              <a:t/>
            </a:r>
            <a:br>
              <a:rPr lang="en-US" sz="7300" dirty="0">
                <a:latin typeface="High Tower Text" panose="02040502050506030303" pitchFamily="18" charset="0"/>
                <a:cs typeface="Andalus" panose="02020603050405020304" pitchFamily="18" charset="-78"/>
              </a:rPr>
            </a:br>
            <a:r>
              <a:rPr lang="en-US" sz="5300" dirty="0" smtClean="0">
                <a:latin typeface="High Tower Text" panose="02040502050506030303" pitchFamily="18" charset="0"/>
                <a:cs typeface="Andalus" panose="02020603050405020304" pitchFamily="18" charset="-78"/>
              </a:rPr>
              <a:t>Bridging </a:t>
            </a:r>
            <a:r>
              <a:rPr lang="en-US" sz="5300" dirty="0">
                <a:latin typeface="High Tower Text" panose="02040502050506030303" pitchFamily="18" charset="0"/>
                <a:cs typeface="Andalus" panose="02020603050405020304" pitchFamily="18" charset="-78"/>
              </a:rPr>
              <a:t>Opposing Views </a:t>
            </a:r>
            <a:r>
              <a:rPr lang="en-US" sz="5300" dirty="0" smtClean="0">
                <a:latin typeface="High Tower Text" panose="02040502050506030303" pitchFamily="18" charset="0"/>
                <a:cs typeface="Andalus" panose="02020603050405020304" pitchFamily="18" charset="-78"/>
              </a:rPr>
              <a:t/>
            </a:r>
            <a:br>
              <a:rPr lang="en-US" sz="5300" dirty="0" smtClean="0">
                <a:latin typeface="High Tower Text" panose="02040502050506030303" pitchFamily="18" charset="0"/>
                <a:cs typeface="Andalus" panose="02020603050405020304" pitchFamily="18" charset="-78"/>
              </a:rPr>
            </a:br>
            <a:r>
              <a:rPr lang="en-US" sz="5300" dirty="0" smtClean="0">
                <a:latin typeface="High Tower Text" panose="02040502050506030303" pitchFamily="18" charset="0"/>
                <a:cs typeface="Andalus" panose="02020603050405020304" pitchFamily="18" charset="-78"/>
              </a:rPr>
              <a:t>to </a:t>
            </a:r>
            <a:r>
              <a:rPr lang="en-US" sz="5300" dirty="0">
                <a:latin typeface="High Tower Text" panose="02040502050506030303" pitchFamily="18" charset="0"/>
                <a:cs typeface="Andalus" panose="02020603050405020304" pitchFamily="18" charset="-78"/>
              </a:rPr>
              <a:t>Build Commonality </a:t>
            </a:r>
            <a:r>
              <a:rPr lang="en-US" sz="5300" dirty="0" smtClean="0">
                <a:latin typeface="High Tower Text" panose="02040502050506030303" pitchFamily="18" charset="0"/>
                <a:cs typeface="Andalus" panose="02020603050405020304" pitchFamily="18" charset="-78"/>
              </a:rPr>
              <a:t/>
            </a:r>
            <a:br>
              <a:rPr lang="en-US" sz="5300" dirty="0" smtClean="0">
                <a:latin typeface="High Tower Text" panose="02040502050506030303" pitchFamily="18" charset="0"/>
                <a:cs typeface="Andalus" panose="02020603050405020304" pitchFamily="18" charset="-78"/>
              </a:rPr>
            </a:br>
            <a:r>
              <a:rPr lang="en-US" sz="5300" dirty="0" smtClean="0">
                <a:latin typeface="High Tower Text" panose="02040502050506030303" pitchFamily="18" charset="0"/>
                <a:cs typeface="Andalus" panose="02020603050405020304" pitchFamily="18" charset="-78"/>
              </a:rPr>
              <a:t>IRL </a:t>
            </a:r>
            <a:r>
              <a:rPr lang="en-US" sz="5300" dirty="0">
                <a:latin typeface="High Tower Text" panose="02040502050506030303" pitchFamily="18" charset="0"/>
                <a:cs typeface="Andalus" panose="02020603050405020304" pitchFamily="18" charset="-78"/>
              </a:rPr>
              <a:t>and Online</a:t>
            </a:r>
            <a:r>
              <a:rPr lang="en-US" dirty="0"/>
              <a:t/>
            </a:r>
            <a:br>
              <a:rPr lang="en-US" dirty="0"/>
            </a:br>
            <a:endParaRPr lang="en-US" dirty="0"/>
          </a:p>
        </p:txBody>
      </p:sp>
      <p:sp>
        <p:nvSpPr>
          <p:cNvPr id="3" name="Subtitle 2"/>
          <p:cNvSpPr>
            <a:spLocks noGrp="1"/>
          </p:cNvSpPr>
          <p:nvPr>
            <p:ph type="subTitle" idx="1"/>
          </p:nvPr>
        </p:nvSpPr>
        <p:spPr/>
        <p:txBody>
          <a:bodyPr>
            <a:normAutofit fontScale="85000" lnSpcReduction="20000"/>
          </a:bodyPr>
          <a:lstStyle/>
          <a:p>
            <a:r>
              <a:rPr lang="en-US" sz="5700" dirty="0">
                <a:latin typeface="High Tower Text" panose="02040502050506030303" pitchFamily="18" charset="0"/>
              </a:rPr>
              <a:t>Stephanie </a:t>
            </a:r>
            <a:r>
              <a:rPr lang="en-US" sz="5700" dirty="0" err="1">
                <a:latin typeface="High Tower Text" panose="02040502050506030303" pitchFamily="18" charset="0"/>
              </a:rPr>
              <a:t>Sesic</a:t>
            </a:r>
            <a:r>
              <a:rPr lang="en-US" sz="5700" dirty="0">
                <a:latin typeface="High Tower Text" panose="02040502050506030303" pitchFamily="18" charset="0"/>
              </a:rPr>
              <a:t> Greer</a:t>
            </a:r>
          </a:p>
          <a:p>
            <a:endParaRPr lang="en-US" dirty="0">
              <a:latin typeface="High Tower Text" panose="02040502050506030303" pitchFamily="18" charset="0"/>
            </a:endParaRPr>
          </a:p>
          <a:p>
            <a:r>
              <a:rPr lang="en-US" sz="3300" dirty="0">
                <a:latin typeface="High Tower Text" panose="02040502050506030303" pitchFamily="18" charset="0"/>
              </a:rPr>
              <a:t>Kent State University </a:t>
            </a:r>
            <a:r>
              <a:rPr lang="en-US" sz="3300" dirty="0" smtClean="0">
                <a:latin typeface="High Tower Text" panose="02040502050506030303" pitchFamily="18" charset="0"/>
              </a:rPr>
              <a:t>at Geauga</a:t>
            </a:r>
            <a:endParaRPr lang="en-US" sz="3300" dirty="0" smtClean="0"/>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a:latin typeface="High Tower Text" panose="02040502050506030303" pitchFamily="18" charset="0"/>
              </a:rPr>
              <a:t/>
            </a:r>
            <a:br>
              <a:rPr lang="en-US" sz="4900" dirty="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a:latin typeface="High Tower Text" panose="02040502050506030303" pitchFamily="18" charset="0"/>
              </a:rPr>
              <a:t/>
            </a:r>
            <a:br>
              <a:rPr lang="en-US" sz="4900" dirty="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a:latin typeface="High Tower Text" panose="02040502050506030303" pitchFamily="18" charset="0"/>
              </a:rPr>
              <a:t/>
            </a:r>
            <a:br>
              <a:rPr lang="en-US" sz="4900" dirty="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a:latin typeface="High Tower Text" panose="02040502050506030303" pitchFamily="18" charset="0"/>
              </a:rPr>
              <a:t/>
            </a:r>
            <a:br>
              <a:rPr lang="en-US" sz="4900" dirty="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a:latin typeface="High Tower Text" panose="02040502050506030303" pitchFamily="18" charset="0"/>
              </a:rPr>
              <a:t/>
            </a:r>
            <a:br>
              <a:rPr lang="en-US" sz="4900" dirty="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smtClean="0">
                <a:latin typeface="High Tower Text" panose="02040502050506030303" pitchFamily="18" charset="0"/>
              </a:rPr>
              <a:t/>
            </a:r>
            <a:br>
              <a:rPr lang="en-US" sz="4900" dirty="0" smtClean="0">
                <a:latin typeface="High Tower Text" panose="02040502050506030303" pitchFamily="18" charset="0"/>
              </a:rPr>
            </a:br>
            <a:r>
              <a:rPr lang="en-US" sz="4900" dirty="0" smtClean="0">
                <a:latin typeface="High Tower Text" panose="02040502050506030303" pitchFamily="18" charset="0"/>
              </a:rPr>
              <a:t>Building Commonality: Outcomes</a:t>
            </a:r>
            <a:r>
              <a:rPr lang="en-US" dirty="0" smtClean="0">
                <a:latin typeface="High Tower Text" panose="02040502050506030303" pitchFamily="18" charset="0"/>
              </a:rPr>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latin typeface="High Tower Text" panose="02040502050506030303" pitchFamily="18" charset="0"/>
              </a:rPr>
              <a:t>Survey of Student Politics Data:</a:t>
            </a:r>
          </a:p>
          <a:p>
            <a:pPr>
              <a:buFont typeface="Courier New" panose="02070309020205020404" pitchFamily="49" charset="0"/>
              <a:buChar char="o"/>
            </a:pPr>
            <a:r>
              <a:rPr lang="en-US" dirty="0">
                <a:latin typeface="High Tower Text" panose="02040502050506030303" pitchFamily="18" charset="0"/>
              </a:rPr>
              <a:t>Healthcare was the most important issue to half the students, with 60% favoring government-funded healthcare</a:t>
            </a:r>
            <a:r>
              <a:rPr lang="en-US" dirty="0" smtClean="0">
                <a:latin typeface="High Tower Text" panose="02040502050506030303" pitchFamily="18" charset="0"/>
              </a:rPr>
              <a:t>.</a:t>
            </a:r>
          </a:p>
          <a:p>
            <a:pPr>
              <a:buFont typeface="Courier New" panose="02070309020205020404" pitchFamily="49" charset="0"/>
              <a:buChar char="o"/>
            </a:pPr>
            <a:r>
              <a:rPr lang="en-US" dirty="0">
                <a:latin typeface="High Tower Text" panose="02040502050506030303" pitchFamily="18" charset="0"/>
              </a:rPr>
              <a:t>Immigration was the second most important issue, with 70% favoring more welcoming immigration policies</a:t>
            </a:r>
            <a:r>
              <a:rPr lang="en-US" dirty="0" smtClean="0">
                <a:latin typeface="High Tower Text" panose="02040502050506030303" pitchFamily="18" charset="0"/>
              </a:rPr>
              <a:t>.</a:t>
            </a:r>
          </a:p>
          <a:p>
            <a:pPr>
              <a:buFont typeface="Courier New" panose="02070309020205020404" pitchFamily="49" charset="0"/>
              <a:buChar char="o"/>
            </a:pPr>
            <a:r>
              <a:rPr lang="en-US" dirty="0" smtClean="0">
                <a:latin typeface="High Tower Text" panose="02040502050506030303" pitchFamily="18" charset="0"/>
              </a:rPr>
              <a:t>Highest consensus: 80% (including Trump supporters), </a:t>
            </a:r>
            <a:r>
              <a:rPr lang="en-US" dirty="0">
                <a:latin typeface="High Tower Text" panose="02040502050506030303" pitchFamily="18" charset="0"/>
              </a:rPr>
              <a:t>agree that racial injustice is still a large contributor to inequality in the U.S</a:t>
            </a:r>
            <a:r>
              <a:rPr lang="en-US" dirty="0" smtClean="0">
                <a:latin typeface="High Tower Text" panose="02040502050506030303" pitchFamily="18" charset="0"/>
              </a:rPr>
              <a:t>.</a:t>
            </a:r>
          </a:p>
          <a:p>
            <a:pPr>
              <a:buFont typeface="Courier New" panose="02070309020205020404" pitchFamily="49" charset="0"/>
              <a:buChar char="o"/>
            </a:pPr>
            <a:r>
              <a:rPr lang="en-US" dirty="0">
                <a:latin typeface="High Tower Text" panose="02040502050506030303" pitchFamily="18" charset="0"/>
              </a:rPr>
              <a:t>60</a:t>
            </a:r>
            <a:r>
              <a:rPr lang="en-US" dirty="0" smtClean="0">
                <a:latin typeface="High Tower Text" panose="02040502050506030303" pitchFamily="18" charset="0"/>
              </a:rPr>
              <a:t>% </a:t>
            </a:r>
            <a:r>
              <a:rPr lang="en-US" dirty="0">
                <a:latin typeface="High Tower Text" panose="02040502050506030303" pitchFamily="18" charset="0"/>
              </a:rPr>
              <a:t>think the Trump administration is leading the country in the wrong direction, but the issue was ranked second lowest in overall importance. </a:t>
            </a:r>
          </a:p>
          <a:p>
            <a:pPr>
              <a:buFont typeface="Courier New" panose="02070309020205020404" pitchFamily="49" charset="0"/>
              <a:buChar char="o"/>
            </a:pPr>
            <a:endParaRPr lang="en-US" dirty="0">
              <a:latin typeface="High Tower Text" panose="02040502050506030303" pitchFamily="18" charset="0"/>
            </a:endParaRPr>
          </a:p>
          <a:p>
            <a:pPr>
              <a:buFont typeface="Courier New" panose="02070309020205020404" pitchFamily="49" charset="0"/>
              <a:buChar char="o"/>
            </a:pPr>
            <a:endParaRPr lang="en-US" dirty="0">
              <a:latin typeface="High Tower Text" panose="02040502050506030303" pitchFamily="18" charset="0"/>
            </a:endParaRPr>
          </a:p>
          <a:p>
            <a:pPr>
              <a:buFont typeface="Courier New" panose="02070309020205020404" pitchFamily="49" charset="0"/>
              <a:buChar char="o"/>
            </a:pPr>
            <a:endParaRPr lang="en-US" dirty="0">
              <a:latin typeface="High Tower Text" panose="02040502050506030303" pitchFamily="18" charset="0"/>
            </a:endParaRPr>
          </a:p>
        </p:txBody>
      </p:sp>
    </p:spTree>
    <p:extLst>
      <p:ext uri="{BB962C8B-B14F-4D97-AF65-F5344CB8AC3E}">
        <p14:creationId xmlns:p14="http://schemas.microsoft.com/office/powerpoint/2010/main" val="276874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684212" y="1905000"/>
            <a:ext cx="10820400" cy="4953000"/>
          </a:xfrm>
        </p:spPr>
        <p:txBody>
          <a:bodyPr>
            <a:normAutofit/>
          </a:bodyPr>
          <a:lstStyle/>
          <a:p>
            <a:pPr marL="0" indent="0">
              <a:buNone/>
            </a:pPr>
            <a:r>
              <a:rPr lang="en-US" sz="3200" dirty="0" smtClean="0">
                <a:latin typeface="High Tower Text" panose="02040502050506030303" pitchFamily="18" charset="0"/>
              </a:rPr>
              <a:t>Student Findings: Challenges to assumptions</a:t>
            </a:r>
          </a:p>
          <a:p>
            <a:pPr>
              <a:buFont typeface="Courier New" panose="02070309020205020404" pitchFamily="49" charset="0"/>
              <a:buChar char="o"/>
            </a:pPr>
            <a:r>
              <a:rPr lang="en-US" dirty="0" smtClean="0">
                <a:latin typeface="High Tower Text" panose="02040502050506030303" pitchFamily="18" charset="0"/>
              </a:rPr>
              <a:t>“At </a:t>
            </a:r>
            <a:r>
              <a:rPr lang="en-US" dirty="0">
                <a:latin typeface="High Tower Text" panose="02040502050506030303" pitchFamily="18" charset="0"/>
              </a:rPr>
              <a:t>first I believed that people with the opposing viewpoint would be completely against the idea of the border, but I learned this is not always true. People who support more open borders feel passionate about immigrant families seeking better opportunities</a:t>
            </a:r>
            <a:r>
              <a:rPr lang="en-US" dirty="0" smtClean="0">
                <a:latin typeface="High Tower Text" panose="02040502050506030303" pitchFamily="18" charset="0"/>
              </a:rPr>
              <a:t>.”</a:t>
            </a:r>
          </a:p>
          <a:p>
            <a:pPr>
              <a:buFont typeface="Courier New" panose="02070309020205020404" pitchFamily="49" charset="0"/>
              <a:buChar char="o"/>
            </a:pPr>
            <a:r>
              <a:rPr lang="en-US" dirty="0" smtClean="0">
                <a:latin typeface="High Tower Text" panose="02040502050506030303" pitchFamily="18" charset="0"/>
              </a:rPr>
              <a:t>“</a:t>
            </a:r>
            <a:r>
              <a:rPr lang="en-US" dirty="0">
                <a:latin typeface="High Tower Text" panose="02040502050506030303" pitchFamily="18" charset="0"/>
              </a:rPr>
              <a:t>My opinion of people with the opposing view was challenged because usually, people who agree with transgender men and women using the bathroom of their choice are seen as more liberal and those who do not agree with that are more conservative and religious. My partner directly told me that she is religious but that it is a main reason why she believes what she does; she wants to love others and treat them equally</a:t>
            </a:r>
            <a:r>
              <a:rPr lang="en-US" dirty="0" smtClean="0">
                <a:latin typeface="High Tower Text" panose="02040502050506030303" pitchFamily="18" charset="0"/>
              </a:rPr>
              <a:t>.”</a:t>
            </a:r>
          </a:p>
          <a:p>
            <a:pPr marL="0" indent="0">
              <a:buNone/>
            </a:pPr>
            <a:endParaRPr lang="en-US" dirty="0">
              <a:latin typeface="High Tower Text" panose="02040502050506030303" pitchFamily="18" charset="0"/>
            </a:endParaRPr>
          </a:p>
        </p:txBody>
      </p:sp>
    </p:spTree>
    <p:extLst>
      <p:ext uri="{BB962C8B-B14F-4D97-AF65-F5344CB8AC3E}">
        <p14:creationId xmlns:p14="http://schemas.microsoft.com/office/powerpoint/2010/main" val="267191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684212" y="1905000"/>
            <a:ext cx="10820400" cy="4953000"/>
          </a:xfrm>
        </p:spPr>
        <p:txBody>
          <a:bodyPr>
            <a:normAutofit fontScale="92500"/>
          </a:bodyPr>
          <a:lstStyle/>
          <a:p>
            <a:pPr marL="0" indent="0">
              <a:buNone/>
            </a:pPr>
            <a:r>
              <a:rPr lang="en-US" sz="3200" dirty="0" smtClean="0">
                <a:latin typeface="High Tower Text" panose="02040502050506030303" pitchFamily="18" charset="0"/>
              </a:rPr>
              <a:t>Student Findings: Challenges to assumptions</a:t>
            </a:r>
          </a:p>
          <a:p>
            <a:pPr>
              <a:buFont typeface="Courier New" panose="02070309020205020404" pitchFamily="49" charset="0"/>
              <a:buChar char="o"/>
            </a:pPr>
            <a:r>
              <a:rPr lang="en-US" dirty="0" smtClean="0">
                <a:latin typeface="High Tower Text" panose="02040502050506030303" pitchFamily="18" charset="0"/>
              </a:rPr>
              <a:t>“</a:t>
            </a:r>
            <a:r>
              <a:rPr lang="en-US" dirty="0">
                <a:latin typeface="High Tower Text" panose="02040502050506030303" pitchFamily="18" charset="0"/>
              </a:rPr>
              <a:t>My opinions of those who hold the opposing view were challenged as I found that many in opposition provide valid reasons and address concerns that those in support tend to look over. I came to realize that not everyone who opposed universal healthcare were selfish and lacked empathy towards those in a difficult position</a:t>
            </a:r>
            <a:r>
              <a:rPr lang="en-US" dirty="0" smtClean="0">
                <a:latin typeface="High Tower Text" panose="02040502050506030303" pitchFamily="18" charset="0"/>
              </a:rPr>
              <a:t>.”</a:t>
            </a:r>
          </a:p>
          <a:p>
            <a:pPr>
              <a:buFont typeface="Courier New" panose="02070309020205020404" pitchFamily="49" charset="0"/>
              <a:buChar char="o"/>
            </a:pPr>
            <a:r>
              <a:rPr lang="en-US" dirty="0" smtClean="0">
                <a:latin typeface="High Tower Text" panose="02040502050506030303" pitchFamily="18" charset="0"/>
              </a:rPr>
              <a:t>“Prior </a:t>
            </a:r>
            <a:r>
              <a:rPr lang="en-US" dirty="0">
                <a:latin typeface="High Tower Text" panose="02040502050506030303" pitchFamily="18" charset="0"/>
              </a:rPr>
              <a:t>to this assignment I believed someone on the other side of this issue was a specific type of person, someone who is racist but pretends they are not, or an over privileged white man who refuses to see the unequal opportunities a black man is offered. </a:t>
            </a:r>
            <a:r>
              <a:rPr lang="en-US" dirty="0" smtClean="0">
                <a:latin typeface="High Tower Text" panose="02040502050506030303" pitchFamily="18" charset="0"/>
              </a:rPr>
              <a:t>. . . </a:t>
            </a:r>
            <a:r>
              <a:rPr lang="en-US" dirty="0">
                <a:latin typeface="High Tower Text" panose="02040502050506030303" pitchFamily="18" charset="0"/>
              </a:rPr>
              <a:t>I believed we would not agree on other major topics of today such as freedom of religion, women’s rights to abortion and the bathroom use of transgender people, I was wrong. This assignment helped me to discover I am just as guilty of stereotyping and assuming I know someone based on their beliefs. It was refreshing to know although my partner and I disagreed on this particular topic, we shared views on other topics</a:t>
            </a:r>
            <a:r>
              <a:rPr lang="en-US" dirty="0" smtClean="0">
                <a:latin typeface="High Tower Text" panose="02040502050506030303" pitchFamily="18" charset="0"/>
              </a:rPr>
              <a:t>.”</a:t>
            </a:r>
            <a:endParaRPr lang="en-US" dirty="0">
              <a:latin typeface="High Tower Text" panose="02040502050506030303" pitchFamily="18" charset="0"/>
            </a:endParaRPr>
          </a:p>
        </p:txBody>
      </p:sp>
    </p:spTree>
    <p:extLst>
      <p:ext uri="{BB962C8B-B14F-4D97-AF65-F5344CB8AC3E}">
        <p14:creationId xmlns:p14="http://schemas.microsoft.com/office/powerpoint/2010/main" val="230999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684212" y="1905000"/>
            <a:ext cx="10820400" cy="4953000"/>
          </a:xfrm>
        </p:spPr>
        <p:txBody>
          <a:bodyPr>
            <a:normAutofit/>
          </a:bodyPr>
          <a:lstStyle/>
          <a:p>
            <a:pPr marL="0" indent="0">
              <a:buNone/>
            </a:pPr>
            <a:r>
              <a:rPr lang="en-US" sz="3200" dirty="0" smtClean="0">
                <a:latin typeface="High Tower Text" panose="02040502050506030303" pitchFamily="18" charset="0"/>
              </a:rPr>
              <a:t>Student Findings: Using Rogerian Argument Online</a:t>
            </a:r>
          </a:p>
          <a:p>
            <a:pPr marL="0" indent="0">
              <a:buNone/>
            </a:pPr>
            <a:endParaRPr lang="en-US" sz="3200" dirty="0" smtClean="0">
              <a:latin typeface="High Tower Text" panose="02040502050506030303" pitchFamily="18" charset="0"/>
            </a:endParaRPr>
          </a:p>
        </p:txBody>
      </p:sp>
      <p:pic>
        <p:nvPicPr>
          <p:cNvPr id="4" name="Content Placeholder 4"/>
          <p:cNvPicPr>
            <a:picLocks/>
          </p:cNvPicPr>
          <p:nvPr/>
        </p:nvPicPr>
        <p:blipFill>
          <a:blip r:embed="rId2">
            <a:extLst>
              <a:ext uri="{28A0092B-C50C-407E-A947-70E740481C1C}">
                <a14:useLocalDpi xmlns:a14="http://schemas.microsoft.com/office/drawing/2010/main" val="0"/>
              </a:ext>
            </a:extLst>
          </a:blip>
          <a:stretch>
            <a:fillRect/>
          </a:stretch>
        </p:blipFill>
        <p:spPr>
          <a:xfrm>
            <a:off x="836612" y="2943404"/>
            <a:ext cx="10198272" cy="2927857"/>
          </a:xfrm>
          <a:prstGeom prst="rect">
            <a:avLst/>
          </a:prstGeom>
        </p:spPr>
      </p:pic>
    </p:spTree>
    <p:extLst>
      <p:ext uri="{BB962C8B-B14F-4D97-AF65-F5344CB8AC3E}">
        <p14:creationId xmlns:p14="http://schemas.microsoft.com/office/powerpoint/2010/main" val="135793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684212" y="1905000"/>
            <a:ext cx="10820400" cy="4953000"/>
          </a:xfrm>
        </p:spPr>
        <p:txBody>
          <a:bodyPr>
            <a:normAutofit/>
          </a:bodyPr>
          <a:lstStyle/>
          <a:p>
            <a:pPr marL="0" indent="0">
              <a:buNone/>
            </a:pPr>
            <a:r>
              <a:rPr lang="en-US" sz="3200" dirty="0" smtClean="0">
                <a:latin typeface="High Tower Text" panose="02040502050506030303" pitchFamily="18" charset="0"/>
              </a:rPr>
              <a:t>Student Findings: Using Rogerian Argument Online</a:t>
            </a:r>
          </a:p>
          <a:p>
            <a:pPr marL="0" indent="0">
              <a:buNone/>
            </a:pPr>
            <a:endParaRPr lang="en-US" sz="3200" dirty="0" smtClean="0">
              <a:latin typeface="High Tower Text" panose="02040502050506030303" pitchFamily="18" charset="0"/>
            </a:endParaRPr>
          </a:p>
        </p:txBody>
      </p:sp>
      <p:pic>
        <p:nvPicPr>
          <p:cNvPr id="6" name="Shape 85" descr="Screenshot (2).png"/>
          <p:cNvPicPr preferRelativeResize="0"/>
          <p:nvPr/>
        </p:nvPicPr>
        <p:blipFill>
          <a:blip r:embed="rId2">
            <a:alphaModFix/>
          </a:blip>
          <a:stretch>
            <a:fillRect/>
          </a:stretch>
        </p:blipFill>
        <p:spPr>
          <a:xfrm>
            <a:off x="2208212" y="2438400"/>
            <a:ext cx="7347584" cy="4315476"/>
          </a:xfrm>
          <a:prstGeom prst="rect">
            <a:avLst/>
          </a:prstGeom>
          <a:noFill/>
          <a:ln>
            <a:noFill/>
          </a:ln>
        </p:spPr>
      </p:pic>
    </p:spTree>
    <p:extLst>
      <p:ext uri="{BB962C8B-B14F-4D97-AF65-F5344CB8AC3E}">
        <p14:creationId xmlns:p14="http://schemas.microsoft.com/office/powerpoint/2010/main" val="24751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684212" y="1905000"/>
            <a:ext cx="10820400" cy="4953000"/>
          </a:xfrm>
        </p:spPr>
        <p:txBody>
          <a:bodyPr>
            <a:normAutofit/>
          </a:bodyPr>
          <a:lstStyle/>
          <a:p>
            <a:pPr marL="0" indent="0">
              <a:buNone/>
            </a:pPr>
            <a:r>
              <a:rPr lang="en-US" sz="3200" dirty="0" smtClean="0">
                <a:latin typeface="High Tower Text" panose="02040502050506030303" pitchFamily="18" charset="0"/>
              </a:rPr>
              <a:t>Student Findings: Effectiveness of Rogerian Argument</a:t>
            </a:r>
          </a:p>
          <a:p>
            <a:pPr>
              <a:buFont typeface="Courier New" panose="02070309020205020404" pitchFamily="49" charset="0"/>
              <a:buChar char="o"/>
            </a:pPr>
            <a:r>
              <a:rPr lang="en-US" dirty="0" smtClean="0">
                <a:latin typeface="High Tower Text" panose="02040502050506030303" pitchFamily="18" charset="0"/>
              </a:rPr>
              <a:t>“[</a:t>
            </a:r>
            <a:r>
              <a:rPr lang="en-US" dirty="0">
                <a:latin typeface="High Tower Text" panose="02040502050506030303" pitchFamily="18" charset="0"/>
              </a:rPr>
              <a:t>Rogerian argument] is very good to online because it is hard to understand the tone of the argument unless you are in person. This way, you start off the argument with restated feelings that help give the other person an understanding, and it reduces the conflict and tension</a:t>
            </a:r>
            <a:r>
              <a:rPr lang="en-US" dirty="0" smtClean="0">
                <a:latin typeface="High Tower Text" panose="02040502050506030303" pitchFamily="18" charset="0"/>
              </a:rPr>
              <a:t>.”</a:t>
            </a:r>
          </a:p>
          <a:p>
            <a:pPr>
              <a:buFont typeface="Courier New" panose="02070309020205020404" pitchFamily="49" charset="0"/>
              <a:buChar char="o"/>
            </a:pPr>
            <a:r>
              <a:rPr lang="en-US" dirty="0" smtClean="0">
                <a:latin typeface="High Tower Text" panose="02040502050506030303" pitchFamily="18" charset="0"/>
              </a:rPr>
              <a:t>“Using </a:t>
            </a:r>
            <a:r>
              <a:rPr lang="en-US" dirty="0">
                <a:latin typeface="High Tower Text" panose="02040502050506030303" pitchFamily="18" charset="0"/>
              </a:rPr>
              <a:t>Rogerian Argument and relaying their beliefs and statements back to them definitely helped to create a more friendly conversation than the ones I had seen in reading previous comments on the same post</a:t>
            </a:r>
            <a:r>
              <a:rPr lang="en-US" dirty="0" smtClean="0">
                <a:latin typeface="High Tower Text" panose="02040502050506030303" pitchFamily="18" charset="0"/>
              </a:rPr>
              <a:t>.</a:t>
            </a:r>
            <a:r>
              <a:rPr lang="en-US" dirty="0">
                <a:latin typeface="High Tower Text" panose="02040502050506030303" pitchFamily="18" charset="0"/>
              </a:rPr>
              <a:t> I still believe, though, that talking in-person is a much smarter and effective way to argue with someone on a specific topic</a:t>
            </a:r>
            <a:r>
              <a:rPr lang="en-US" dirty="0" smtClean="0">
                <a:latin typeface="High Tower Text" panose="02040502050506030303" pitchFamily="18" charset="0"/>
              </a:rPr>
              <a:t>.”</a:t>
            </a:r>
          </a:p>
        </p:txBody>
      </p:sp>
    </p:spTree>
    <p:extLst>
      <p:ext uri="{BB962C8B-B14F-4D97-AF65-F5344CB8AC3E}">
        <p14:creationId xmlns:p14="http://schemas.microsoft.com/office/powerpoint/2010/main" val="234886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Outcomes</a:t>
            </a:r>
            <a:endParaRPr lang="en-US" sz="4400" dirty="0"/>
          </a:p>
        </p:txBody>
      </p:sp>
      <p:sp>
        <p:nvSpPr>
          <p:cNvPr id="3" name="Content Placeholder 2"/>
          <p:cNvSpPr>
            <a:spLocks noGrp="1"/>
          </p:cNvSpPr>
          <p:nvPr>
            <p:ph idx="1"/>
          </p:nvPr>
        </p:nvSpPr>
        <p:spPr>
          <a:xfrm>
            <a:off x="379412" y="1905000"/>
            <a:ext cx="11430000" cy="4953000"/>
          </a:xfrm>
        </p:spPr>
        <p:txBody>
          <a:bodyPr>
            <a:normAutofit lnSpcReduction="10000"/>
          </a:bodyPr>
          <a:lstStyle/>
          <a:p>
            <a:pPr marL="0" indent="0">
              <a:buNone/>
            </a:pPr>
            <a:r>
              <a:rPr lang="en-US" sz="3200" dirty="0" smtClean="0">
                <a:latin typeface="High Tower Text" panose="02040502050506030303" pitchFamily="18" charset="0"/>
              </a:rPr>
              <a:t>Student Findings: Effectiveness of Rogerian Argument</a:t>
            </a:r>
          </a:p>
          <a:p>
            <a:pPr>
              <a:buFont typeface="Courier New" panose="02070309020205020404" pitchFamily="49" charset="0"/>
              <a:buChar char="o"/>
            </a:pPr>
            <a:r>
              <a:rPr lang="en-US" dirty="0" smtClean="0">
                <a:latin typeface="High Tower Text" panose="02040502050506030303" pitchFamily="18" charset="0"/>
              </a:rPr>
              <a:t>“Sitting </a:t>
            </a:r>
            <a:r>
              <a:rPr lang="en-US" dirty="0">
                <a:latin typeface="High Tower Text" panose="02040502050506030303" pitchFamily="18" charset="0"/>
              </a:rPr>
              <a:t>down and discussing president Trump with one of his supporters really opened my eyes and I was able to rise above my preconceived biases and see the world a little more clearly than I used to. I would like to imagine that my partner who I worked with on the subject was able to have an effect similar to this happen to his self. This form of argumentation has actually helped my recently with disagreements that I have had with my friends and family about various subjects from politics, current events and even to, </a:t>
            </a:r>
            <a:r>
              <a:rPr lang="en-US" dirty="0" smtClean="0">
                <a:latin typeface="High Tower Text" panose="02040502050506030303" pitchFamily="18" charset="0"/>
              </a:rPr>
              <a:t>‘Whose </a:t>
            </a:r>
            <a:r>
              <a:rPr lang="en-US" dirty="0">
                <a:latin typeface="High Tower Text" panose="02040502050506030303" pitchFamily="18" charset="0"/>
              </a:rPr>
              <a:t>doing the dishes tonight</a:t>
            </a:r>
            <a:r>
              <a:rPr lang="en-US" dirty="0" smtClean="0">
                <a:latin typeface="High Tower Text" panose="02040502050506030303" pitchFamily="18" charset="0"/>
              </a:rPr>
              <a:t>?’”</a:t>
            </a:r>
          </a:p>
          <a:p>
            <a:pPr>
              <a:buFont typeface="Courier New" panose="02070309020205020404" pitchFamily="49" charset="0"/>
              <a:buChar char="o"/>
            </a:pPr>
            <a:r>
              <a:rPr lang="en-US" dirty="0" smtClean="0">
                <a:latin typeface="High Tower Text" panose="02040502050506030303" pitchFamily="18" charset="0"/>
              </a:rPr>
              <a:t>“For </a:t>
            </a:r>
            <a:r>
              <a:rPr lang="en-US" dirty="0">
                <a:latin typeface="High Tower Text" panose="02040502050506030303" pitchFamily="18" charset="0"/>
              </a:rPr>
              <a:t>the first time I really sat down with someone and got the opposite point of view, something that rarely happens in a face to face conversation. I now see and understand more about Trump and why people dislike him than what people were saying in the last 3 years of his campaign and protests against him, because I heard the opposing point and the opposing point heard me back. Rogerian argument is in my opinion one of the most valuable and useful things we have learned</a:t>
            </a:r>
            <a:r>
              <a:rPr lang="en-US" dirty="0" smtClean="0">
                <a:latin typeface="High Tower Text" panose="02040502050506030303" pitchFamily="18" charset="0"/>
              </a:rPr>
              <a:t>.”</a:t>
            </a:r>
            <a:endParaRPr lang="en-US" dirty="0">
              <a:latin typeface="High Tower Text" panose="02040502050506030303" pitchFamily="18" charset="0"/>
            </a:endParaRPr>
          </a:p>
          <a:p>
            <a:pPr marL="0" indent="0">
              <a:buNone/>
            </a:pPr>
            <a:endParaRPr lang="en-US" dirty="0" smtClean="0">
              <a:latin typeface="High Tower Text" panose="02040502050506030303" pitchFamily="18" charset="0"/>
            </a:endParaRPr>
          </a:p>
        </p:txBody>
      </p:sp>
    </p:spTree>
    <p:extLst>
      <p:ext uri="{BB962C8B-B14F-4D97-AF65-F5344CB8AC3E}">
        <p14:creationId xmlns:p14="http://schemas.microsoft.com/office/powerpoint/2010/main" val="16319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High Tower Text" panose="02040502050506030303" pitchFamily="18" charset="0"/>
              </a:rPr>
              <a:t>Works Cited</a:t>
            </a:r>
            <a:endParaRPr lang="en-US" sz="4400" dirty="0">
              <a:latin typeface="High Tower Text" panose="02040502050506030303" pitchFamily="18" charset="0"/>
            </a:endParaRPr>
          </a:p>
        </p:txBody>
      </p:sp>
      <p:sp>
        <p:nvSpPr>
          <p:cNvPr id="3" name="Content Placeholder 2"/>
          <p:cNvSpPr>
            <a:spLocks noGrp="1"/>
          </p:cNvSpPr>
          <p:nvPr>
            <p:ph idx="1"/>
          </p:nvPr>
        </p:nvSpPr>
        <p:spPr>
          <a:xfrm>
            <a:off x="760412" y="1894268"/>
            <a:ext cx="10744201" cy="4953000"/>
          </a:xfrm>
        </p:spPr>
        <p:txBody>
          <a:bodyPr>
            <a:normAutofit fontScale="92500" lnSpcReduction="10000"/>
          </a:bodyPr>
          <a:lstStyle/>
          <a:p>
            <a:pPr marL="0" indent="-457200">
              <a:lnSpc>
                <a:spcPct val="200000"/>
              </a:lnSpc>
              <a:buNone/>
            </a:pPr>
            <a:r>
              <a:rPr lang="en-US" sz="2000" dirty="0" smtClean="0">
                <a:latin typeface="High Tower Text" panose="02040502050506030303" pitchFamily="18" charset="0"/>
              </a:rPr>
              <a:t>Berger, Jonah and Katherine L. Milkman. “What Makes Online Content Viral?” </a:t>
            </a:r>
            <a:r>
              <a:rPr lang="en-US" sz="2000" i="1" dirty="0" smtClean="0">
                <a:latin typeface="High Tower Text" panose="02040502050506030303" pitchFamily="18" charset="0"/>
              </a:rPr>
              <a:t>Journal of Marketing 	Research, </a:t>
            </a:r>
            <a:r>
              <a:rPr lang="en-US" sz="2000" dirty="0" smtClean="0">
                <a:latin typeface="High Tower Text" panose="02040502050506030303" pitchFamily="18" charset="0"/>
              </a:rPr>
              <a:t>vol. XLIX, April 2012, 192-205.</a:t>
            </a:r>
          </a:p>
          <a:p>
            <a:pPr marL="0" indent="-457200">
              <a:lnSpc>
                <a:spcPct val="200000"/>
              </a:lnSpc>
              <a:buNone/>
            </a:pPr>
            <a:r>
              <a:rPr lang="en-US" sz="2000" i="1" dirty="0" smtClean="0">
                <a:latin typeface="High Tower Text" panose="02040502050506030303" pitchFamily="18" charset="0"/>
              </a:rPr>
              <a:t>Better Angels. </a:t>
            </a:r>
            <a:r>
              <a:rPr lang="en-US" sz="2000" dirty="0" smtClean="0">
                <a:latin typeface="High Tower Text" panose="02040502050506030303" pitchFamily="18" charset="0"/>
              </a:rPr>
              <a:t>Institute for </a:t>
            </a:r>
            <a:r>
              <a:rPr lang="en-US" sz="2000" dirty="0">
                <a:latin typeface="High Tower Text" panose="02040502050506030303" pitchFamily="18" charset="0"/>
              </a:rPr>
              <a:t>American Values, 2017. </a:t>
            </a:r>
            <a:r>
              <a:rPr lang="en-US" sz="2000" dirty="0" smtClean="0">
                <a:latin typeface="High Tower Text" panose="02040502050506030303" pitchFamily="18" charset="0"/>
              </a:rPr>
              <a:t>http://better-angels.org. Accessed 1 June 2017.</a:t>
            </a:r>
          </a:p>
          <a:p>
            <a:pPr marL="0" indent="-457200">
              <a:lnSpc>
                <a:spcPct val="200000"/>
              </a:lnSpc>
              <a:buNone/>
            </a:pPr>
            <a:r>
              <a:rPr lang="en-US" sz="2000" dirty="0" smtClean="0">
                <a:latin typeface="High Tower Text" panose="02040502050506030303" pitchFamily="18" charset="0"/>
              </a:rPr>
              <a:t>CGP Grey. </a:t>
            </a:r>
            <a:r>
              <a:rPr lang="en-US" sz="2000" i="1" dirty="0" smtClean="0">
                <a:latin typeface="High Tower Text" panose="02040502050506030303" pitchFamily="18" charset="0"/>
              </a:rPr>
              <a:t>This Video Will Make You Angry. YouTube. </a:t>
            </a:r>
            <a:r>
              <a:rPr lang="en-US" sz="2000" dirty="0" smtClean="0">
                <a:latin typeface="High Tower Text" panose="02040502050506030303" pitchFamily="18" charset="0"/>
              </a:rPr>
              <a:t>10 Mar. 2015, </a:t>
            </a:r>
          </a:p>
          <a:p>
            <a:pPr marL="0" indent="-457200">
              <a:lnSpc>
                <a:spcPct val="200000"/>
              </a:lnSpc>
              <a:buNone/>
            </a:pPr>
            <a:r>
              <a:rPr lang="en-US" sz="2000" dirty="0" smtClean="0">
                <a:latin typeface="High Tower Text" panose="02040502050506030303" pitchFamily="18" charset="0"/>
              </a:rPr>
              <a:t>	https</a:t>
            </a:r>
            <a:r>
              <a:rPr lang="en-US" sz="2000" dirty="0">
                <a:latin typeface="High Tower Text" panose="02040502050506030303" pitchFamily="18" charset="0"/>
              </a:rPr>
              <a:t>://</a:t>
            </a:r>
            <a:r>
              <a:rPr lang="en-US" sz="2000" dirty="0" smtClean="0">
                <a:latin typeface="High Tower Text" panose="02040502050506030303" pitchFamily="18" charset="0"/>
              </a:rPr>
              <a:t>www.youtube.com/watch?v=rE3j_RHkqJc. Accessed 1 June 2017.</a:t>
            </a:r>
          </a:p>
          <a:p>
            <a:pPr marL="0" indent="-457200">
              <a:lnSpc>
                <a:spcPct val="200000"/>
              </a:lnSpc>
              <a:buNone/>
            </a:pPr>
            <a:r>
              <a:rPr lang="en-US" sz="2000" dirty="0" smtClean="0">
                <a:latin typeface="High Tower Text" panose="02040502050506030303" pitchFamily="18" charset="0"/>
              </a:rPr>
              <a:t>Rogers, Carl R. “Communication: Its Blocking and Its Facilitation.” </a:t>
            </a:r>
            <a:r>
              <a:rPr lang="en-US" sz="2000" i="1" dirty="0" smtClean="0">
                <a:latin typeface="High Tower Text" panose="02040502050506030303" pitchFamily="18" charset="0"/>
              </a:rPr>
              <a:t>Review of General Semantics, </a:t>
            </a:r>
            <a:r>
              <a:rPr lang="en-US" sz="2000" dirty="0" smtClean="0">
                <a:latin typeface="High Tower Text" panose="02040502050506030303" pitchFamily="18" charset="0"/>
              </a:rPr>
              <a:t>vol. IX, 	no. 2, Winter 1952, 83-8.</a:t>
            </a:r>
            <a:endParaRPr lang="en-US" sz="2000" dirty="0">
              <a:latin typeface="High Tower Text" panose="02040502050506030303" pitchFamily="18" charset="0"/>
            </a:endParaRPr>
          </a:p>
          <a:p>
            <a:pPr marL="0" indent="-457200">
              <a:buNone/>
            </a:pPr>
            <a:endParaRPr lang="en-US" i="1" dirty="0">
              <a:latin typeface="High Tower Text" panose="02040502050506030303" pitchFamily="18" charset="0"/>
            </a:endParaRPr>
          </a:p>
        </p:txBody>
      </p:sp>
    </p:spTree>
    <p:extLst>
      <p:ext uri="{BB962C8B-B14F-4D97-AF65-F5344CB8AC3E}">
        <p14:creationId xmlns:p14="http://schemas.microsoft.com/office/powerpoint/2010/main" val="29959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latin typeface="High Tower Text" panose="02040502050506030303" pitchFamily="18" charset="0"/>
              </a:rPr>
              <a:t>Contact Information</a:t>
            </a:r>
            <a:endParaRPr lang="en-US" sz="6000" dirty="0">
              <a:latin typeface="High Tower Text" panose="02040502050506030303" pitchFamily="18" charset="0"/>
            </a:endParaRPr>
          </a:p>
        </p:txBody>
      </p:sp>
      <p:sp>
        <p:nvSpPr>
          <p:cNvPr id="6" name="Text Placeholder 5"/>
          <p:cNvSpPr>
            <a:spLocks noGrp="1"/>
          </p:cNvSpPr>
          <p:nvPr>
            <p:ph type="body" idx="1"/>
          </p:nvPr>
        </p:nvSpPr>
        <p:spPr>
          <a:xfrm>
            <a:off x="1522412" y="1905000"/>
            <a:ext cx="9140951" cy="762000"/>
          </a:xfrm>
        </p:spPr>
        <p:txBody>
          <a:bodyPr>
            <a:normAutofit/>
          </a:bodyPr>
          <a:lstStyle/>
          <a:p>
            <a:r>
              <a:rPr lang="en-US" sz="3600" dirty="0" smtClean="0">
                <a:latin typeface="High Tower Text" panose="02040502050506030303" pitchFamily="18" charset="0"/>
              </a:rPr>
              <a:t>	</a:t>
            </a:r>
            <a:endParaRPr lang="en-US" sz="3600" dirty="0">
              <a:latin typeface="High Tower Text" panose="02040502050506030303" pitchFamily="18" charset="0"/>
            </a:endParaRPr>
          </a:p>
        </p:txBody>
      </p:sp>
      <p:sp>
        <p:nvSpPr>
          <p:cNvPr id="2" name="Content Placeholder 1"/>
          <p:cNvSpPr>
            <a:spLocks noGrp="1"/>
          </p:cNvSpPr>
          <p:nvPr>
            <p:ph sz="half" idx="2"/>
          </p:nvPr>
        </p:nvSpPr>
        <p:spPr>
          <a:xfrm flipH="1" flipV="1">
            <a:off x="-2135188" y="2209801"/>
            <a:ext cx="1066800" cy="457199"/>
          </a:xfrm>
        </p:spPr>
        <p:txBody>
          <a:bodyPr>
            <a:normAutofit/>
          </a:bodyPr>
          <a:lstStyle/>
          <a:p>
            <a:pPr marL="0" indent="0">
              <a:buNone/>
            </a:pPr>
            <a:endParaRPr lang="en-US" sz="2000" dirty="0">
              <a:latin typeface="High Tower Text" panose="02040502050506030303" pitchFamily="18" charset="0"/>
            </a:endParaRPr>
          </a:p>
          <a:p>
            <a:pPr marL="0" indent="0">
              <a:buNone/>
            </a:pPr>
            <a:endParaRPr lang="en-US" dirty="0" smtClean="0">
              <a:latin typeface="High Tower Text" panose="02040502050506030303" pitchFamily="18" charset="0"/>
            </a:endParaRPr>
          </a:p>
          <a:p>
            <a:pPr>
              <a:buFont typeface="Courier New" panose="02070309020205020404" pitchFamily="49" charset="0"/>
              <a:buChar char="o"/>
            </a:pPr>
            <a:endParaRPr lang="en-US" dirty="0">
              <a:latin typeface="High Tower Text" panose="02040502050506030303" pitchFamily="18" charset="0"/>
            </a:endParaRPr>
          </a:p>
        </p:txBody>
      </p:sp>
      <p:sp>
        <p:nvSpPr>
          <p:cNvPr id="3" name="Content Placeholder 2"/>
          <p:cNvSpPr>
            <a:spLocks noGrp="1"/>
          </p:cNvSpPr>
          <p:nvPr>
            <p:ph sz="quarter" idx="4"/>
          </p:nvPr>
        </p:nvSpPr>
        <p:spPr>
          <a:xfrm>
            <a:off x="1674812" y="2819400"/>
            <a:ext cx="9140951" cy="3429001"/>
          </a:xfrm>
        </p:spPr>
        <p:txBody>
          <a:bodyPr>
            <a:normAutofit/>
          </a:bodyPr>
          <a:lstStyle/>
          <a:p>
            <a:pPr marL="0" indent="0">
              <a:buNone/>
            </a:pPr>
            <a:r>
              <a:rPr lang="en-US" sz="4000" dirty="0" smtClean="0">
                <a:latin typeface="High Tower Text" panose="02040502050506030303" pitchFamily="18" charset="0"/>
              </a:rPr>
              <a:t>Stephanie </a:t>
            </a:r>
            <a:r>
              <a:rPr lang="en-US" sz="4000" dirty="0" err="1" smtClean="0">
                <a:latin typeface="High Tower Text" panose="02040502050506030303" pitchFamily="18" charset="0"/>
              </a:rPr>
              <a:t>Sesic</a:t>
            </a:r>
            <a:r>
              <a:rPr lang="en-US" sz="4000" dirty="0" smtClean="0">
                <a:latin typeface="High Tower Text" panose="02040502050506030303" pitchFamily="18" charset="0"/>
              </a:rPr>
              <a:t> Greer</a:t>
            </a:r>
          </a:p>
          <a:p>
            <a:pPr marL="0" indent="0">
              <a:buNone/>
            </a:pPr>
            <a:r>
              <a:rPr lang="en-US" sz="4000" dirty="0" smtClean="0">
                <a:latin typeface="High Tower Text" panose="02040502050506030303" pitchFamily="18" charset="0"/>
              </a:rPr>
              <a:t>For questions or follow-up discussion, feel free to email me at ssesic@kent.edu.</a:t>
            </a:r>
            <a:endParaRPr lang="en-US" sz="4000" dirty="0">
              <a:latin typeface="High Tower Text" panose="02040502050506030303" pitchFamily="18" charset="0"/>
            </a:endParaRPr>
          </a:p>
          <a:p>
            <a:pPr marL="0" indent="0">
              <a:buNone/>
            </a:pPr>
            <a:endParaRPr lang="en-US" sz="2000" dirty="0" smtClean="0">
              <a:latin typeface="High Tower Text" panose="02040502050506030303" pitchFamily="18" charset="0"/>
            </a:endParaRPr>
          </a:p>
          <a:p>
            <a:pPr>
              <a:buFont typeface="Courier New" panose="02070309020205020404" pitchFamily="49" charset="0"/>
              <a:buChar char="o"/>
            </a:pPr>
            <a:endParaRPr lang="en-US" sz="2000" dirty="0" smtClean="0">
              <a:latin typeface="High Tower Text" panose="02040502050506030303" pitchFamily="18" charset="0"/>
            </a:endParaRPr>
          </a:p>
        </p:txBody>
      </p:sp>
    </p:spTree>
    <p:extLst>
      <p:ext uri="{BB962C8B-B14F-4D97-AF65-F5344CB8AC3E}">
        <p14:creationId xmlns:p14="http://schemas.microsoft.com/office/powerpoint/2010/main" val="1508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smtClean="0">
                <a:latin typeface="High Tower Text" panose="02040502050506030303" pitchFamily="18" charset="0"/>
              </a:rPr>
              <a:t>Build</a:t>
            </a:r>
            <a:r>
              <a:rPr lang="en-US" sz="4400" dirty="0" smtClean="0">
                <a:latin typeface="High Tower Text" panose="02040502050506030303" pitchFamily="18" charset="0"/>
              </a:rPr>
              <a:t>ing Commonality: Pedagogy</a:t>
            </a:r>
            <a:endParaRPr lang="en-US" sz="4400" dirty="0">
              <a:latin typeface="High Tower Text" panose="02040502050506030303" pitchFamily="18" charset="0"/>
            </a:endParaRPr>
          </a:p>
        </p:txBody>
      </p:sp>
      <p:sp>
        <p:nvSpPr>
          <p:cNvPr id="14" name="Content Placeholder 13"/>
          <p:cNvSpPr>
            <a:spLocks noGrp="1"/>
          </p:cNvSpPr>
          <p:nvPr>
            <p:ph idx="1"/>
          </p:nvPr>
        </p:nvSpPr>
        <p:spPr/>
        <p:txBody>
          <a:bodyPr/>
          <a:lstStyle/>
          <a:p>
            <a:pPr marL="0" indent="0">
              <a:buNone/>
            </a:pPr>
            <a:r>
              <a:rPr lang="en-US" sz="2800" dirty="0">
                <a:latin typeface="High Tower Text" panose="02040502050506030303" pitchFamily="18" charset="0"/>
              </a:rPr>
              <a:t>Rogerian </a:t>
            </a:r>
            <a:r>
              <a:rPr lang="en-US" sz="2800" dirty="0" smtClean="0">
                <a:latin typeface="High Tower Text" panose="02040502050506030303" pitchFamily="18" charset="0"/>
              </a:rPr>
              <a:t>argument can </a:t>
            </a:r>
            <a:r>
              <a:rPr lang="en-US" sz="2800" dirty="0">
                <a:latin typeface="High Tower Text" panose="02040502050506030303" pitchFamily="18" charset="0"/>
              </a:rPr>
              <a:t>be applied and assessed by students in real-world and online settings to foster empathy for opposing </a:t>
            </a:r>
            <a:r>
              <a:rPr lang="en-US" sz="2800" dirty="0" smtClean="0">
                <a:latin typeface="High Tower Text" panose="02040502050506030303" pitchFamily="18" charset="0"/>
              </a:rPr>
              <a:t>viewpoints.</a:t>
            </a:r>
          </a:p>
          <a:p>
            <a:pPr>
              <a:buFont typeface="Courier New" panose="02070309020205020404" pitchFamily="49" charset="0"/>
              <a:buChar char="o"/>
            </a:pPr>
            <a:r>
              <a:rPr lang="en-US" dirty="0" smtClean="0">
                <a:latin typeface="High Tower Text" panose="02040502050506030303" pitchFamily="18" charset="0"/>
              </a:rPr>
              <a:t>In “Communication: Its Blocking and Its Facilitation,” Rogers states,</a:t>
            </a:r>
            <a:r>
              <a:rPr lang="en-US" dirty="0">
                <a:latin typeface="High Tower Text" panose="02040502050506030303" pitchFamily="18" charset="0"/>
              </a:rPr>
              <a:t> </a:t>
            </a:r>
            <a:r>
              <a:rPr lang="en-US" dirty="0" smtClean="0">
                <a:latin typeface="High Tower Text" panose="02040502050506030303" pitchFamily="18" charset="0"/>
              </a:rPr>
              <a:t>“[I]t </a:t>
            </a:r>
            <a:r>
              <a:rPr lang="en-US" dirty="0">
                <a:latin typeface="High Tower Text" panose="02040502050506030303" pitchFamily="18" charset="0"/>
              </a:rPr>
              <a:t>is just when emotions are strongest that it is most difficult to achieve the frame of reference of the other </a:t>
            </a:r>
            <a:r>
              <a:rPr lang="en-US" dirty="0" smtClean="0">
                <a:latin typeface="High Tower Text" panose="02040502050506030303" pitchFamily="18" charset="0"/>
              </a:rPr>
              <a:t>person” (86).</a:t>
            </a:r>
          </a:p>
          <a:p>
            <a:pPr>
              <a:buFont typeface="Courier New" panose="02070309020205020404" pitchFamily="49" charset="0"/>
              <a:buChar char="o"/>
            </a:pPr>
            <a:r>
              <a:rPr lang="en-US" dirty="0" smtClean="0">
                <a:latin typeface="High Tower Text" panose="02040502050506030303" pitchFamily="18" charset="0"/>
              </a:rPr>
              <a:t>According to data published in “What Makes Online Content Viral,” “Content </a:t>
            </a:r>
            <a:r>
              <a:rPr lang="en-US" dirty="0">
                <a:latin typeface="High Tower Text" panose="02040502050506030303" pitchFamily="18" charset="0"/>
              </a:rPr>
              <a:t>that evokes more anger . . . is more likely to be shared” </a:t>
            </a:r>
            <a:r>
              <a:rPr lang="en-US" dirty="0" smtClean="0">
                <a:latin typeface="High Tower Text" panose="02040502050506030303" pitchFamily="18" charset="0"/>
              </a:rPr>
              <a:t>(Berger and Milkman 200).</a:t>
            </a:r>
            <a:endParaRPr lang="en-US" dirty="0">
              <a:latin typeface="High Tower Text" panose="02040502050506030303" pitchFamily="18" charset="0"/>
            </a:endParaRP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High Tower Text" panose="02040502050506030303" pitchFamily="18" charset="0"/>
              </a:rPr>
              <a:t>Building Commonality: Objectives</a:t>
            </a:r>
            <a:endParaRPr lang="en-US" sz="4400" dirty="0"/>
          </a:p>
        </p:txBody>
      </p:sp>
      <p:sp>
        <p:nvSpPr>
          <p:cNvPr id="3" name="Content Placeholder 2"/>
          <p:cNvSpPr>
            <a:spLocks noGrp="1"/>
          </p:cNvSpPr>
          <p:nvPr>
            <p:ph idx="1"/>
          </p:nvPr>
        </p:nvSpPr>
        <p:spPr/>
        <p:txBody>
          <a:bodyPr>
            <a:normAutofit/>
          </a:bodyPr>
          <a:lstStyle/>
          <a:p>
            <a:pPr marL="0" indent="0">
              <a:buNone/>
            </a:pPr>
            <a:r>
              <a:rPr lang="en-US" sz="3200" dirty="0" smtClean="0">
                <a:latin typeface="High Tower Text" panose="02040502050506030303" pitchFamily="18" charset="0"/>
              </a:rPr>
              <a:t>Apply and assess Rogerian argument to:</a:t>
            </a:r>
          </a:p>
          <a:p>
            <a:pPr>
              <a:buFont typeface="Courier New" panose="02070309020205020404" pitchFamily="49" charset="0"/>
              <a:buChar char="o"/>
            </a:pPr>
            <a:r>
              <a:rPr lang="en-US" dirty="0" smtClean="0">
                <a:latin typeface="High Tower Text" panose="02040502050506030303" pitchFamily="18" charset="0"/>
              </a:rPr>
              <a:t>Increase rhetorical knowledge of audience</a:t>
            </a:r>
          </a:p>
          <a:p>
            <a:pPr>
              <a:buFont typeface="Courier New" panose="02070309020205020404" pitchFamily="49" charset="0"/>
              <a:buChar char="o"/>
            </a:pPr>
            <a:r>
              <a:rPr lang="en-US" dirty="0" smtClean="0">
                <a:latin typeface="High Tower Text" panose="02040502050506030303" pitchFamily="18" charset="0"/>
              </a:rPr>
              <a:t>Question underlying assumptions</a:t>
            </a:r>
          </a:p>
          <a:p>
            <a:pPr>
              <a:buFont typeface="Courier New" panose="02070309020205020404" pitchFamily="49" charset="0"/>
              <a:buChar char="o"/>
            </a:pPr>
            <a:r>
              <a:rPr lang="en-US" dirty="0" smtClean="0">
                <a:latin typeface="High Tower Text" panose="02040502050506030303" pitchFamily="18" charset="0"/>
              </a:rPr>
              <a:t>Broaden perspective</a:t>
            </a:r>
          </a:p>
          <a:p>
            <a:pPr>
              <a:buFont typeface="Courier New" panose="02070309020205020404" pitchFamily="49" charset="0"/>
              <a:buChar char="o"/>
            </a:pPr>
            <a:r>
              <a:rPr lang="en-US" dirty="0" smtClean="0">
                <a:latin typeface="High Tower Text" panose="02040502050506030303" pitchFamily="18" charset="0"/>
              </a:rPr>
              <a:t>Compose </a:t>
            </a:r>
            <a:r>
              <a:rPr lang="en-US" dirty="0" err="1" smtClean="0">
                <a:latin typeface="High Tower Text" panose="02040502050506030303" pitchFamily="18" charset="0"/>
              </a:rPr>
              <a:t>multimodally</a:t>
            </a:r>
            <a:r>
              <a:rPr lang="en-US" dirty="0" smtClean="0">
                <a:latin typeface="High Tower Text" panose="02040502050506030303" pitchFamily="18" charset="0"/>
              </a:rPr>
              <a:t>:</a:t>
            </a:r>
          </a:p>
          <a:p>
            <a:pPr lvl="1">
              <a:buFont typeface="Arial" panose="020B0604020202020204" pitchFamily="34" charset="0"/>
              <a:buChar char="•"/>
            </a:pPr>
            <a:r>
              <a:rPr lang="en-US" sz="2400" dirty="0" smtClean="0">
                <a:latin typeface="High Tower Text" panose="02040502050506030303" pitchFamily="18" charset="0"/>
              </a:rPr>
              <a:t>Essay</a:t>
            </a:r>
          </a:p>
          <a:p>
            <a:pPr lvl="1">
              <a:buFont typeface="Arial" panose="020B0604020202020204" pitchFamily="34" charset="0"/>
              <a:buChar char="•"/>
            </a:pPr>
            <a:r>
              <a:rPr lang="en-US" sz="2400" dirty="0" smtClean="0">
                <a:latin typeface="High Tower Text" panose="02040502050506030303" pitchFamily="18" charset="0"/>
              </a:rPr>
              <a:t>Online Discussion</a:t>
            </a:r>
          </a:p>
          <a:p>
            <a:pPr lvl="1">
              <a:buFont typeface="Arial" panose="020B0604020202020204" pitchFamily="34" charset="0"/>
              <a:buChar char="•"/>
            </a:pPr>
            <a:r>
              <a:rPr lang="en-US" sz="2400" dirty="0" smtClean="0">
                <a:latin typeface="High Tower Text" panose="02040502050506030303" pitchFamily="18" charset="0"/>
              </a:rPr>
              <a:t>Presentation</a:t>
            </a:r>
            <a:endParaRPr lang="en-US" sz="2400" dirty="0">
              <a:latin typeface="High Tower Text" panose="02040502050506030303" pitchFamily="18" charset="0"/>
            </a:endParaRPr>
          </a:p>
        </p:txBody>
      </p:sp>
    </p:spTree>
    <p:extLst>
      <p:ext uri="{BB962C8B-B14F-4D97-AF65-F5344CB8AC3E}">
        <p14:creationId xmlns:p14="http://schemas.microsoft.com/office/powerpoint/2010/main" val="365163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latin typeface="High Tower Text" panose="02040502050506030303" pitchFamily="18" charset="0"/>
              </a:rPr>
              <a:t>Building Commonality: Assignment</a:t>
            </a:r>
            <a:endParaRPr lang="en-US" sz="4400" dirty="0"/>
          </a:p>
        </p:txBody>
      </p:sp>
      <p:sp>
        <p:nvSpPr>
          <p:cNvPr id="6" name="Text Placeholder 5"/>
          <p:cNvSpPr>
            <a:spLocks noGrp="1"/>
          </p:cNvSpPr>
          <p:nvPr>
            <p:ph type="body" idx="1"/>
          </p:nvPr>
        </p:nvSpPr>
        <p:spPr>
          <a:xfrm>
            <a:off x="1522412" y="1905000"/>
            <a:ext cx="9140951" cy="762000"/>
          </a:xfrm>
        </p:spPr>
        <p:txBody>
          <a:bodyPr>
            <a:normAutofit/>
          </a:bodyPr>
          <a:lstStyle/>
          <a:p>
            <a:pPr algn="ctr"/>
            <a:r>
              <a:rPr lang="en-US" sz="3200" dirty="0" smtClean="0">
                <a:latin typeface="High Tower Text" panose="02040502050506030303" pitchFamily="18" charset="0"/>
              </a:rPr>
              <a:t>Part 1: Survey of Student Politics</a:t>
            </a:r>
            <a:endParaRPr lang="en-US" sz="3200" dirty="0">
              <a:latin typeface="High Tower Text" panose="02040502050506030303" pitchFamily="18" charset="0"/>
            </a:endParaRPr>
          </a:p>
        </p:txBody>
      </p:sp>
      <p:sp>
        <p:nvSpPr>
          <p:cNvPr id="2" name="Content Placeholder 1"/>
          <p:cNvSpPr>
            <a:spLocks noGrp="1"/>
          </p:cNvSpPr>
          <p:nvPr>
            <p:ph sz="half" idx="2"/>
          </p:nvPr>
        </p:nvSpPr>
        <p:spPr>
          <a:xfrm>
            <a:off x="1522413" y="2743200"/>
            <a:ext cx="4416552" cy="4114800"/>
          </a:xfrm>
        </p:spPr>
        <p:txBody>
          <a:bodyPr>
            <a:normAutofit/>
          </a:bodyPr>
          <a:lstStyle/>
          <a:p>
            <a:pPr marL="0" indent="0">
              <a:buNone/>
            </a:pPr>
            <a:r>
              <a:rPr lang="en-US" sz="1600" dirty="0">
                <a:latin typeface="High Tower Text" panose="02040502050506030303" pitchFamily="18" charset="0"/>
              </a:rPr>
              <a:t>President Trump is going to make America great </a:t>
            </a:r>
            <a:r>
              <a:rPr lang="en-US" sz="1600" dirty="0" smtClean="0">
                <a:latin typeface="High Tower Text" panose="02040502050506030303" pitchFamily="18" charset="0"/>
              </a:rPr>
              <a:t>again.</a:t>
            </a:r>
          </a:p>
          <a:p>
            <a:pPr marL="0" indent="0">
              <a:buNone/>
            </a:pPr>
            <a:r>
              <a:rPr lang="en-US" sz="1600" dirty="0" smtClean="0">
                <a:latin typeface="High Tower Text" panose="02040502050506030303" pitchFamily="18" charset="0"/>
              </a:rPr>
              <a:t>The </a:t>
            </a:r>
            <a:r>
              <a:rPr lang="en-US" sz="1600" dirty="0">
                <a:latin typeface="High Tower Text" panose="02040502050506030303" pitchFamily="18" charset="0"/>
              </a:rPr>
              <a:t>Trump administration is leading the country in the wrong direction</a:t>
            </a:r>
            <a:r>
              <a:rPr lang="en-US" sz="1600" dirty="0" smtClean="0">
                <a:latin typeface="High Tower Text" panose="02040502050506030303" pitchFamily="18" charset="0"/>
              </a:rPr>
              <a:t>.</a:t>
            </a:r>
          </a:p>
          <a:p>
            <a:pPr marL="0" indent="0">
              <a:buNone/>
            </a:pPr>
            <a:r>
              <a:rPr lang="en-US" sz="1600" dirty="0">
                <a:solidFill>
                  <a:schemeClr val="accent4">
                    <a:lumMod val="75000"/>
                  </a:schemeClr>
                </a:solidFill>
                <a:latin typeface="High Tower Text" panose="02040502050506030303" pitchFamily="18" charset="0"/>
              </a:rPr>
              <a:t>Trans people should use the bathroom of the gender they identify as. </a:t>
            </a:r>
          </a:p>
          <a:p>
            <a:pPr marL="0" indent="0">
              <a:buNone/>
            </a:pPr>
            <a:r>
              <a:rPr lang="en-US" sz="1600" dirty="0">
                <a:solidFill>
                  <a:schemeClr val="accent4">
                    <a:lumMod val="75000"/>
                  </a:schemeClr>
                </a:solidFill>
                <a:latin typeface="High Tower Text" panose="02040502050506030303" pitchFamily="18" charset="0"/>
              </a:rPr>
              <a:t>Trans people should use the bathroom that agrees with their assigned gender at birth</a:t>
            </a:r>
            <a:r>
              <a:rPr lang="en-US" sz="1600" dirty="0" smtClean="0">
                <a:solidFill>
                  <a:schemeClr val="accent4">
                    <a:lumMod val="75000"/>
                  </a:schemeClr>
                </a:solidFill>
                <a:latin typeface="High Tower Text" panose="02040502050506030303" pitchFamily="18" charset="0"/>
              </a:rPr>
              <a:t>.</a:t>
            </a:r>
          </a:p>
          <a:p>
            <a:pPr marL="0" indent="0">
              <a:buNone/>
            </a:pPr>
            <a:r>
              <a:rPr lang="en-US" sz="1600" dirty="0">
                <a:latin typeface="High Tower Text" panose="02040502050506030303" pitchFamily="18" charset="0"/>
              </a:rPr>
              <a:t>Racial injustice is still a big problem in America.</a:t>
            </a:r>
          </a:p>
          <a:p>
            <a:pPr marL="0" indent="0">
              <a:buNone/>
            </a:pPr>
            <a:r>
              <a:rPr lang="en-US" sz="1600" dirty="0">
                <a:latin typeface="High Tower Text" panose="02040502050506030303" pitchFamily="18" charset="0"/>
              </a:rPr>
              <a:t>Racism is no longer a large contributing factor to inequality in America.</a:t>
            </a:r>
          </a:p>
          <a:p>
            <a:pPr marL="0" indent="0">
              <a:buNone/>
            </a:pPr>
            <a:endParaRPr lang="en-US" sz="1600" dirty="0" smtClean="0">
              <a:solidFill>
                <a:schemeClr val="accent4">
                  <a:lumMod val="75000"/>
                </a:schemeClr>
              </a:solidFill>
              <a:latin typeface="High Tower Text" panose="02040502050506030303" pitchFamily="18" charset="0"/>
            </a:endParaRPr>
          </a:p>
          <a:p>
            <a:pPr marL="0" indent="0">
              <a:buNone/>
            </a:pPr>
            <a:endParaRPr lang="en-US" sz="1600" dirty="0">
              <a:solidFill>
                <a:schemeClr val="accent4">
                  <a:lumMod val="75000"/>
                </a:schemeClr>
              </a:solidFill>
              <a:latin typeface="High Tower Text" panose="02040502050506030303" pitchFamily="18" charset="0"/>
            </a:endParaRPr>
          </a:p>
          <a:p>
            <a:pPr marL="0" indent="0">
              <a:buNone/>
            </a:pPr>
            <a:endParaRPr lang="en-US" sz="1600" dirty="0">
              <a:solidFill>
                <a:schemeClr val="accent2">
                  <a:lumMod val="50000"/>
                </a:schemeClr>
              </a:solidFill>
              <a:latin typeface="High Tower Text" panose="02040502050506030303" pitchFamily="18" charset="0"/>
            </a:endParaRPr>
          </a:p>
        </p:txBody>
      </p:sp>
      <p:sp>
        <p:nvSpPr>
          <p:cNvPr id="3" name="Content Placeholder 2"/>
          <p:cNvSpPr>
            <a:spLocks noGrp="1"/>
          </p:cNvSpPr>
          <p:nvPr>
            <p:ph sz="quarter" idx="4"/>
          </p:nvPr>
        </p:nvSpPr>
        <p:spPr/>
        <p:txBody>
          <a:bodyPr>
            <a:normAutofit/>
          </a:bodyPr>
          <a:lstStyle/>
          <a:p>
            <a:pPr marL="0" indent="0">
              <a:buNone/>
            </a:pPr>
            <a:r>
              <a:rPr lang="en-US" sz="1600" dirty="0">
                <a:solidFill>
                  <a:schemeClr val="accent4">
                    <a:lumMod val="75000"/>
                  </a:schemeClr>
                </a:solidFill>
                <a:latin typeface="High Tower Text" panose="02040502050506030303" pitchFamily="18" charset="0"/>
              </a:rPr>
              <a:t>Healthcare should be paid for by individuals or their employers.</a:t>
            </a:r>
          </a:p>
          <a:p>
            <a:pPr marL="0" indent="0">
              <a:buNone/>
            </a:pPr>
            <a:r>
              <a:rPr lang="en-US" sz="1600" dirty="0">
                <a:solidFill>
                  <a:schemeClr val="accent4">
                    <a:lumMod val="75000"/>
                  </a:schemeClr>
                </a:solidFill>
                <a:latin typeface="High Tower Text" panose="02040502050506030303" pitchFamily="18" charset="0"/>
              </a:rPr>
              <a:t>The government should provide free healthcare to everyone</a:t>
            </a:r>
            <a:r>
              <a:rPr lang="en-US" sz="1600" dirty="0" smtClean="0">
                <a:solidFill>
                  <a:schemeClr val="accent4">
                    <a:lumMod val="75000"/>
                  </a:schemeClr>
                </a:solidFill>
                <a:latin typeface="High Tower Text" panose="02040502050506030303" pitchFamily="18" charset="0"/>
              </a:rPr>
              <a:t>.</a:t>
            </a:r>
          </a:p>
          <a:p>
            <a:pPr marL="0" indent="0">
              <a:buNone/>
            </a:pPr>
            <a:r>
              <a:rPr lang="en-US" sz="1600" dirty="0">
                <a:latin typeface="High Tower Text" panose="02040502050506030303" pitchFamily="18" charset="0"/>
              </a:rPr>
              <a:t>We need stricter immigration policies.</a:t>
            </a:r>
          </a:p>
          <a:p>
            <a:pPr marL="0" indent="0">
              <a:buNone/>
            </a:pPr>
            <a:r>
              <a:rPr lang="en-US" sz="1600" dirty="0">
                <a:latin typeface="High Tower Text" panose="02040502050506030303" pitchFamily="18" charset="0"/>
              </a:rPr>
              <a:t>We need more welcoming immigration policies</a:t>
            </a:r>
            <a:r>
              <a:rPr lang="en-US" sz="1600" dirty="0" smtClean="0">
                <a:latin typeface="High Tower Text" panose="02040502050506030303" pitchFamily="18" charset="0"/>
              </a:rPr>
              <a:t>.</a:t>
            </a:r>
          </a:p>
          <a:p>
            <a:pPr marL="0" indent="0">
              <a:buNone/>
            </a:pPr>
            <a:r>
              <a:rPr lang="en-US" sz="1600" dirty="0" smtClean="0">
                <a:solidFill>
                  <a:schemeClr val="accent4">
                    <a:lumMod val="75000"/>
                  </a:schemeClr>
                </a:solidFill>
                <a:latin typeface="High Tower Text" panose="02040502050506030303" pitchFamily="18" charset="0"/>
              </a:rPr>
              <a:t>We </a:t>
            </a:r>
            <a:r>
              <a:rPr lang="en-US" sz="1600" dirty="0">
                <a:solidFill>
                  <a:schemeClr val="accent4">
                    <a:lumMod val="75000"/>
                  </a:schemeClr>
                </a:solidFill>
                <a:latin typeface="High Tower Text" panose="02040502050506030303" pitchFamily="18" charset="0"/>
              </a:rPr>
              <a:t>don’t really need feminism in this country anymore.</a:t>
            </a:r>
          </a:p>
          <a:p>
            <a:pPr marL="0" indent="0">
              <a:buNone/>
            </a:pPr>
            <a:r>
              <a:rPr lang="en-US" sz="1600" dirty="0">
                <a:solidFill>
                  <a:schemeClr val="accent4">
                    <a:lumMod val="75000"/>
                  </a:schemeClr>
                </a:solidFill>
                <a:latin typeface="High Tower Text" panose="02040502050506030303" pitchFamily="18" charset="0"/>
              </a:rPr>
              <a:t>Women in America still aren’t equal to men.</a:t>
            </a:r>
          </a:p>
          <a:p>
            <a:pPr marL="0" indent="0">
              <a:buNone/>
            </a:pPr>
            <a:endParaRPr lang="en-US" sz="1600" dirty="0">
              <a:latin typeface="High Tower Text" panose="02040502050506030303" pitchFamily="18" charset="0"/>
            </a:endParaRPr>
          </a:p>
          <a:p>
            <a:pPr marL="0" indent="0">
              <a:buNone/>
            </a:pPr>
            <a:endParaRPr lang="en-US" sz="1600" dirty="0">
              <a:solidFill>
                <a:schemeClr val="accent4">
                  <a:lumMod val="75000"/>
                </a:schemeClr>
              </a:solidFill>
              <a:latin typeface="High Tower Text" panose="02040502050506030303" pitchFamily="18" charset="0"/>
            </a:endParaRPr>
          </a:p>
          <a:p>
            <a:pPr marL="0" indent="0">
              <a:buNone/>
            </a:pPr>
            <a:endParaRPr lang="en-US" dirty="0"/>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Assignment</a:t>
            </a:r>
            <a:endParaRPr lang="en-US" sz="4400" dirty="0"/>
          </a:p>
        </p:txBody>
      </p:sp>
      <p:sp>
        <p:nvSpPr>
          <p:cNvPr id="3" name="Content Placeholder 2"/>
          <p:cNvSpPr>
            <a:spLocks noGrp="1"/>
          </p:cNvSpPr>
          <p:nvPr>
            <p:ph idx="1"/>
          </p:nvPr>
        </p:nvSpPr>
        <p:spPr>
          <a:xfrm>
            <a:off x="1522413" y="1905000"/>
            <a:ext cx="9144000" cy="4953000"/>
          </a:xfrm>
        </p:spPr>
        <p:txBody>
          <a:bodyPr/>
          <a:lstStyle/>
          <a:p>
            <a:pPr marL="0" indent="0" algn="ctr">
              <a:buNone/>
            </a:pPr>
            <a:r>
              <a:rPr lang="en-US" sz="3200" dirty="0" smtClean="0">
                <a:latin typeface="High Tower Text" panose="02040502050506030303" pitchFamily="18" charset="0"/>
              </a:rPr>
              <a:t>Part 2: Partners Workshop 1</a:t>
            </a:r>
          </a:p>
          <a:p>
            <a:pPr marL="0" indent="0" algn="ctr">
              <a:buNone/>
            </a:pPr>
            <a:r>
              <a:rPr lang="en-US" sz="3200" dirty="0" smtClean="0">
                <a:latin typeface="High Tower Text" panose="02040502050506030303" pitchFamily="18" charset="0"/>
              </a:rPr>
              <a:t>Stereotypes</a:t>
            </a:r>
            <a:r>
              <a:rPr lang="en-US" sz="3200" dirty="0">
                <a:latin typeface="High Tower Text" panose="02040502050506030303" pitchFamily="18" charset="0"/>
              </a:rPr>
              <a:t>, Refutation, and Clarification </a:t>
            </a:r>
            <a:endParaRPr lang="en-US" sz="3200" dirty="0" smtClean="0">
              <a:latin typeface="High Tower Text" panose="02040502050506030303" pitchFamily="18" charset="0"/>
            </a:endParaRPr>
          </a:p>
          <a:p>
            <a:pPr marL="0" indent="0" algn="ctr">
              <a:buNone/>
            </a:pPr>
            <a:r>
              <a:rPr lang="en-US" sz="2400" dirty="0" smtClean="0">
                <a:latin typeface="High Tower Text" panose="02040502050506030303" pitchFamily="18" charset="0"/>
              </a:rPr>
              <a:t>(</a:t>
            </a:r>
            <a:r>
              <a:rPr lang="en-US" sz="2400" dirty="0">
                <a:latin typeface="High Tower Text" panose="02040502050506030303" pitchFamily="18" charset="0"/>
              </a:rPr>
              <a:t>adapted from </a:t>
            </a:r>
            <a:r>
              <a:rPr lang="en-US" sz="2400" dirty="0">
                <a:latin typeface="High Tower Text" panose="02040502050506030303" pitchFamily="18" charset="0"/>
                <a:hlinkClick r:id="rId2"/>
              </a:rPr>
              <a:t>Better Angels</a:t>
            </a:r>
            <a:r>
              <a:rPr lang="en-US" sz="2400" dirty="0" smtClean="0">
                <a:latin typeface="High Tower Text" panose="02040502050506030303" pitchFamily="18" charset="0"/>
              </a:rPr>
              <a:t>)</a:t>
            </a:r>
          </a:p>
          <a:p>
            <a:pPr>
              <a:buFont typeface="Courier New" panose="02070309020205020404" pitchFamily="49" charset="0"/>
              <a:buChar char="o"/>
            </a:pPr>
            <a:r>
              <a:rPr lang="en-US" dirty="0">
                <a:latin typeface="High Tower Text" panose="02040502050506030303" pitchFamily="18" charset="0"/>
              </a:rPr>
              <a:t>Stereotypes: What are the most common stereotypes that your opponents believe about you</a:t>
            </a:r>
            <a:r>
              <a:rPr lang="en-US" dirty="0" smtClean="0">
                <a:latin typeface="High Tower Text" panose="02040502050506030303" pitchFamily="18" charset="0"/>
              </a:rPr>
              <a:t>?</a:t>
            </a:r>
          </a:p>
          <a:p>
            <a:pPr>
              <a:buFont typeface="Courier New" panose="02070309020205020404" pitchFamily="49" charset="0"/>
              <a:buChar char="o"/>
            </a:pPr>
            <a:r>
              <a:rPr lang="en-US" dirty="0">
                <a:latin typeface="High Tower Text" panose="02040502050506030303" pitchFamily="18" charset="0"/>
              </a:rPr>
              <a:t>Refutation: Why are those stereotypes mistaken or exaggerated</a:t>
            </a:r>
            <a:r>
              <a:rPr lang="en-US" dirty="0" smtClean="0">
                <a:latin typeface="High Tower Text" panose="02040502050506030303" pitchFamily="18" charset="0"/>
              </a:rPr>
              <a:t>?</a:t>
            </a:r>
          </a:p>
          <a:p>
            <a:pPr>
              <a:buFont typeface="Courier New" panose="02070309020205020404" pitchFamily="49" charset="0"/>
              <a:buChar char="o"/>
            </a:pPr>
            <a:r>
              <a:rPr lang="en-US" dirty="0">
                <a:latin typeface="High Tower Text" panose="02040502050506030303" pitchFamily="18" charset="0"/>
              </a:rPr>
              <a:t>Clarification: What questions would you ask your opponents in order to better understand the experiences, feelings, and beliefs of those who differ with you?</a:t>
            </a:r>
            <a:endParaRPr lang="en-US" sz="2400" dirty="0">
              <a:latin typeface="High Tower Text" panose="02040502050506030303" pitchFamily="18" charset="0"/>
            </a:endParaRPr>
          </a:p>
          <a:p>
            <a:pPr marL="0" indent="0">
              <a:buNone/>
            </a:pPr>
            <a:endParaRPr lang="en-US" dirty="0" smtClean="0">
              <a:latin typeface="High Tower Text" panose="02040502050506030303" pitchFamily="18" charset="0"/>
            </a:endParaRPr>
          </a:p>
          <a:p>
            <a:pPr marL="408305" lvl="1" indent="0">
              <a:buNone/>
            </a:pPr>
            <a:endParaRPr lang="en-US" sz="2400" dirty="0" smtClean="0">
              <a:latin typeface="High Tower Text" panose="02040502050506030303" pitchFamily="18" charset="0"/>
            </a:endParaRPr>
          </a:p>
        </p:txBody>
      </p:sp>
    </p:spTree>
    <p:extLst>
      <p:ext uri="{BB962C8B-B14F-4D97-AF65-F5344CB8AC3E}">
        <p14:creationId xmlns:p14="http://schemas.microsoft.com/office/powerpoint/2010/main" val="342626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Assignment</a:t>
            </a:r>
            <a:endParaRPr lang="en-US" sz="4400" dirty="0"/>
          </a:p>
        </p:txBody>
      </p:sp>
      <p:sp>
        <p:nvSpPr>
          <p:cNvPr id="3" name="Content Placeholder 2"/>
          <p:cNvSpPr>
            <a:spLocks noGrp="1"/>
          </p:cNvSpPr>
          <p:nvPr>
            <p:ph idx="1"/>
          </p:nvPr>
        </p:nvSpPr>
        <p:spPr/>
        <p:txBody>
          <a:bodyPr>
            <a:normAutofit/>
          </a:bodyPr>
          <a:lstStyle/>
          <a:p>
            <a:pPr marL="408305" lvl="1" indent="0" algn="ctr">
              <a:buNone/>
            </a:pPr>
            <a:r>
              <a:rPr lang="en-US" sz="3200" dirty="0" smtClean="0">
                <a:latin typeface="High Tower Text" panose="02040502050506030303" pitchFamily="18" charset="0"/>
              </a:rPr>
              <a:t>Part 2: Partners Workshop 2</a:t>
            </a:r>
          </a:p>
          <a:p>
            <a:pPr marL="408305" lvl="1" indent="0" algn="ctr">
              <a:buNone/>
            </a:pPr>
            <a:r>
              <a:rPr lang="en-US" sz="3200" dirty="0" smtClean="0">
                <a:latin typeface="High Tower Text" panose="02040502050506030303" pitchFamily="18" charset="0"/>
              </a:rPr>
              <a:t>Summary </a:t>
            </a:r>
            <a:r>
              <a:rPr lang="en-US" sz="3200" dirty="0">
                <a:latin typeface="High Tower Text" panose="02040502050506030303" pitchFamily="18" charset="0"/>
              </a:rPr>
              <a:t>of </a:t>
            </a:r>
            <a:r>
              <a:rPr lang="en-US" sz="3200" dirty="0" smtClean="0">
                <a:latin typeface="High Tower Text" panose="02040502050506030303" pitchFamily="18" charset="0"/>
              </a:rPr>
              <a:t>Partner’s Opposing View</a:t>
            </a:r>
          </a:p>
          <a:p>
            <a:pPr marL="408305" lvl="1" indent="0">
              <a:buNone/>
            </a:pPr>
            <a:endParaRPr lang="en-US" sz="2400" dirty="0">
              <a:latin typeface="High Tower Text" panose="02040502050506030303" pitchFamily="18" charset="0"/>
            </a:endParaRPr>
          </a:p>
          <a:p>
            <a:pPr marL="408305" lvl="1" indent="0">
              <a:buNone/>
            </a:pPr>
            <a:r>
              <a:rPr lang="en-US" sz="2400" dirty="0" smtClean="0">
                <a:latin typeface="High Tower Text" panose="02040502050506030303" pitchFamily="18" charset="0"/>
              </a:rPr>
              <a:t>Students write a summary of their partner’s position on their assigned issue, then revise their summary based on feedback from their partner.</a:t>
            </a:r>
          </a:p>
          <a:p>
            <a:pPr marL="408305" lvl="1" indent="0">
              <a:buNone/>
            </a:pPr>
            <a:endParaRPr lang="en-US" sz="2400" dirty="0">
              <a:latin typeface="High Tower Text" panose="02040502050506030303" pitchFamily="18" charset="0"/>
            </a:endParaRPr>
          </a:p>
          <a:p>
            <a:pPr marL="408305" lvl="1" indent="0">
              <a:buNone/>
            </a:pPr>
            <a:r>
              <a:rPr lang="en-US" sz="2400" dirty="0" smtClean="0">
                <a:latin typeface="High Tower Text" panose="02040502050506030303" pitchFamily="18" charset="0"/>
              </a:rPr>
              <a:t>“Each person can speak up for himself only after he has first restated the ideas and feelings of the previous speaker accurately, and to that speaker’s satisfaction” (Rogers 85).</a:t>
            </a:r>
          </a:p>
          <a:p>
            <a:pPr marL="408305" lvl="1" indent="0">
              <a:buNone/>
            </a:pPr>
            <a:endParaRPr lang="en-US" sz="2400" dirty="0" smtClean="0">
              <a:latin typeface="High Tower Text" panose="02040502050506030303" pitchFamily="18" charset="0"/>
            </a:endParaRPr>
          </a:p>
        </p:txBody>
      </p:sp>
    </p:spTree>
    <p:extLst>
      <p:ext uri="{BB962C8B-B14F-4D97-AF65-F5344CB8AC3E}">
        <p14:creationId xmlns:p14="http://schemas.microsoft.com/office/powerpoint/2010/main" val="5371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Assignment</a:t>
            </a:r>
            <a:endParaRPr lang="en-US" sz="4400" dirty="0"/>
          </a:p>
        </p:txBody>
      </p:sp>
      <p:sp>
        <p:nvSpPr>
          <p:cNvPr id="3" name="Content Placeholder 2"/>
          <p:cNvSpPr>
            <a:spLocks noGrp="1"/>
          </p:cNvSpPr>
          <p:nvPr>
            <p:ph idx="1"/>
          </p:nvPr>
        </p:nvSpPr>
        <p:spPr/>
        <p:txBody>
          <a:bodyPr/>
          <a:lstStyle/>
          <a:p>
            <a:pPr marL="0" indent="0" algn="ctr">
              <a:buNone/>
            </a:pPr>
            <a:r>
              <a:rPr lang="en-US" sz="3200" dirty="0" smtClean="0">
                <a:latin typeface="High Tower Text" panose="02040502050506030303" pitchFamily="18" charset="0"/>
              </a:rPr>
              <a:t>Part 3: Argumentative Essay</a:t>
            </a:r>
          </a:p>
          <a:p>
            <a:pPr marL="0" indent="0">
              <a:buNone/>
            </a:pPr>
            <a:endParaRPr lang="en-US" dirty="0" smtClean="0">
              <a:latin typeface="High Tower Text" panose="02040502050506030303" pitchFamily="18" charset="0"/>
            </a:endParaRPr>
          </a:p>
          <a:p>
            <a:pPr marL="0" indent="0">
              <a:buNone/>
            </a:pPr>
            <a:r>
              <a:rPr lang="en-US" dirty="0" smtClean="0">
                <a:latin typeface="High Tower Text" panose="02040502050506030303" pitchFamily="18" charset="0"/>
              </a:rPr>
              <a:t>Students write a five-page essay supporting their position on the topic assigned to them and their partner.</a:t>
            </a:r>
          </a:p>
          <a:p>
            <a:pPr marL="0" indent="0">
              <a:buNone/>
            </a:pPr>
            <a:endParaRPr lang="en-US" dirty="0" smtClean="0">
              <a:latin typeface="High Tower Text" panose="02040502050506030303" pitchFamily="18" charset="0"/>
            </a:endParaRPr>
          </a:p>
          <a:p>
            <a:pPr marL="0" indent="0">
              <a:buNone/>
            </a:pPr>
            <a:r>
              <a:rPr lang="en-US" dirty="0" smtClean="0">
                <a:latin typeface="High Tower Text" panose="02040502050506030303" pitchFamily="18" charset="0"/>
              </a:rPr>
              <a:t>The essay uses five sources, including their partner workshop materials and one source that supports their partner’s opposing view.</a:t>
            </a:r>
          </a:p>
          <a:p>
            <a:pPr marL="408305" lvl="1" indent="0">
              <a:buNone/>
            </a:pPr>
            <a:endParaRPr lang="en-US" sz="2400" dirty="0" smtClean="0">
              <a:latin typeface="High Tower Text" panose="02040502050506030303" pitchFamily="18" charset="0"/>
            </a:endParaRPr>
          </a:p>
        </p:txBody>
      </p:sp>
    </p:spTree>
    <p:extLst>
      <p:ext uri="{BB962C8B-B14F-4D97-AF65-F5344CB8AC3E}">
        <p14:creationId xmlns:p14="http://schemas.microsoft.com/office/powerpoint/2010/main" val="328514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Assignment</a:t>
            </a:r>
            <a:endParaRPr lang="en-US" sz="4400" dirty="0"/>
          </a:p>
        </p:txBody>
      </p:sp>
      <p:sp>
        <p:nvSpPr>
          <p:cNvPr id="3" name="Content Placeholder 2"/>
          <p:cNvSpPr>
            <a:spLocks noGrp="1"/>
          </p:cNvSpPr>
          <p:nvPr>
            <p:ph idx="1"/>
          </p:nvPr>
        </p:nvSpPr>
        <p:spPr>
          <a:xfrm>
            <a:off x="1522413" y="1905000"/>
            <a:ext cx="9144000" cy="4953000"/>
          </a:xfrm>
        </p:spPr>
        <p:txBody>
          <a:bodyPr/>
          <a:lstStyle/>
          <a:p>
            <a:pPr marL="0" indent="0" algn="ctr">
              <a:buNone/>
            </a:pPr>
            <a:r>
              <a:rPr lang="en-US" sz="3200" dirty="0" smtClean="0">
                <a:latin typeface="High Tower Text" panose="02040502050506030303" pitchFamily="18" charset="0"/>
              </a:rPr>
              <a:t>Part 4: Using Rogerian Argument Online</a:t>
            </a:r>
          </a:p>
          <a:p>
            <a:pPr marL="0" indent="0">
              <a:buNone/>
            </a:pPr>
            <a:r>
              <a:rPr lang="en-US" dirty="0" smtClean="0">
                <a:latin typeface="High Tower Text" panose="02040502050506030303" pitchFamily="18" charset="0"/>
              </a:rPr>
              <a:t>“[C]</a:t>
            </a:r>
            <a:r>
              <a:rPr lang="en-US" dirty="0" err="1" smtClean="0">
                <a:latin typeface="High Tower Text" panose="02040502050506030303" pitchFamily="18" charset="0"/>
              </a:rPr>
              <a:t>ontent</a:t>
            </a:r>
            <a:r>
              <a:rPr lang="en-US" dirty="0" smtClean="0">
                <a:latin typeface="High Tower Text" panose="02040502050506030303" pitchFamily="18" charset="0"/>
              </a:rPr>
              <a:t> that evokes high-arousal emotions (i.e., awe, </a:t>
            </a:r>
            <a:r>
              <a:rPr lang="en-US" dirty="0" smtClean="0">
                <a:latin typeface="High Tower Text" panose="02040502050506030303" pitchFamily="18" charset="0"/>
                <a:hlinkClick r:id="rId2"/>
              </a:rPr>
              <a:t>anger</a:t>
            </a:r>
            <a:r>
              <a:rPr lang="en-US" dirty="0" smtClean="0">
                <a:latin typeface="High Tower Text" panose="02040502050506030303" pitchFamily="18" charset="0"/>
              </a:rPr>
              <a:t>, and anxiety) . . . is more viral” (Berger and Milkman 197). </a:t>
            </a:r>
          </a:p>
          <a:p>
            <a:pPr marL="0" indent="0">
              <a:buNone/>
            </a:pPr>
            <a:r>
              <a:rPr lang="en-US" dirty="0" smtClean="0">
                <a:latin typeface="High Tower Text" panose="02040502050506030303" pitchFamily="18" charset="0"/>
              </a:rPr>
              <a:t>Using the “listening with understanding” principle of Rogerian Argument, students respond in an online forum to a post that represents the opposing view on their topic by:</a:t>
            </a:r>
          </a:p>
          <a:p>
            <a:pPr marL="0" indent="0">
              <a:buNone/>
            </a:pPr>
            <a:r>
              <a:rPr lang="en-US" dirty="0" smtClean="0">
                <a:latin typeface="High Tower Text" panose="02040502050506030303" pitchFamily="18" charset="0"/>
              </a:rPr>
              <a:t>	1. Summarizing the post’s argument in an effort to 	demonstrate an understanding of the poster’s point of view.</a:t>
            </a:r>
          </a:p>
          <a:p>
            <a:pPr marL="0" indent="0">
              <a:buNone/>
            </a:pPr>
            <a:r>
              <a:rPr lang="en-US" dirty="0" smtClean="0">
                <a:latin typeface="High Tower Text" panose="02040502050506030303" pitchFamily="18" charset="0"/>
              </a:rPr>
              <a:t>	2. Providing a </a:t>
            </a:r>
            <a:r>
              <a:rPr lang="en-US" dirty="0">
                <a:latin typeface="High Tower Text" panose="02040502050506030303" pitchFamily="18" charset="0"/>
              </a:rPr>
              <a:t>counterargument to the post and </a:t>
            </a:r>
            <a:r>
              <a:rPr lang="en-US" dirty="0" smtClean="0">
                <a:latin typeface="High Tower Text" panose="02040502050506030303" pitchFamily="18" charset="0"/>
              </a:rPr>
              <a:t>stating their	own </a:t>
            </a:r>
            <a:r>
              <a:rPr lang="en-US" dirty="0">
                <a:latin typeface="High Tower Text" panose="02040502050506030303" pitchFamily="18" charset="0"/>
              </a:rPr>
              <a:t>position on the issue. </a:t>
            </a:r>
          </a:p>
          <a:p>
            <a:pPr marL="0" indent="0">
              <a:buNone/>
            </a:pPr>
            <a:endParaRPr lang="en-US" dirty="0" smtClean="0">
              <a:latin typeface="High Tower Text" panose="02040502050506030303" pitchFamily="18" charset="0"/>
            </a:endParaRPr>
          </a:p>
          <a:p>
            <a:pPr marL="0" indent="0">
              <a:buNone/>
            </a:pPr>
            <a:endParaRPr lang="en-US" dirty="0" smtClean="0">
              <a:latin typeface="High Tower Text" panose="02040502050506030303" pitchFamily="18" charset="0"/>
            </a:endParaRPr>
          </a:p>
          <a:p>
            <a:pPr marL="0" indent="0">
              <a:buNone/>
            </a:pPr>
            <a:endParaRPr lang="en-US" dirty="0" smtClean="0">
              <a:latin typeface="High Tower Text" panose="02040502050506030303" pitchFamily="18" charset="0"/>
            </a:endParaRPr>
          </a:p>
          <a:p>
            <a:pPr marL="408305" lvl="1" indent="0">
              <a:buNone/>
            </a:pPr>
            <a:endParaRPr lang="en-US" sz="2400" dirty="0" smtClean="0">
              <a:latin typeface="High Tower Text" panose="02040502050506030303" pitchFamily="18" charset="0"/>
            </a:endParaRPr>
          </a:p>
        </p:txBody>
      </p:sp>
    </p:spTree>
    <p:extLst>
      <p:ext uri="{BB962C8B-B14F-4D97-AF65-F5344CB8AC3E}">
        <p14:creationId xmlns:p14="http://schemas.microsoft.com/office/powerpoint/2010/main" val="15197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High Tower Text" panose="02040502050506030303" pitchFamily="18" charset="0"/>
              </a:rPr>
              <a:t>Building </a:t>
            </a:r>
            <a:r>
              <a:rPr lang="en-US" sz="4400" dirty="0" smtClean="0">
                <a:latin typeface="High Tower Text" panose="02040502050506030303" pitchFamily="18" charset="0"/>
              </a:rPr>
              <a:t>Commonality: Assignment</a:t>
            </a:r>
            <a:endParaRPr lang="en-US" sz="4400" dirty="0"/>
          </a:p>
        </p:txBody>
      </p:sp>
      <p:sp>
        <p:nvSpPr>
          <p:cNvPr id="3" name="Content Placeholder 2"/>
          <p:cNvSpPr>
            <a:spLocks noGrp="1"/>
          </p:cNvSpPr>
          <p:nvPr>
            <p:ph idx="1"/>
          </p:nvPr>
        </p:nvSpPr>
        <p:spPr/>
        <p:txBody>
          <a:bodyPr/>
          <a:lstStyle/>
          <a:p>
            <a:pPr marL="0" indent="0" algn="ctr">
              <a:buNone/>
            </a:pPr>
            <a:r>
              <a:rPr lang="en-US" sz="3200" dirty="0" smtClean="0">
                <a:latin typeface="High Tower Text" panose="02040502050506030303" pitchFamily="18" charset="0"/>
              </a:rPr>
              <a:t>Part 5: Student Presentations</a:t>
            </a:r>
          </a:p>
          <a:p>
            <a:pPr marL="0" indent="0" algn="ctr">
              <a:buNone/>
            </a:pPr>
            <a:r>
              <a:rPr lang="en-US" sz="3200" dirty="0" smtClean="0">
                <a:latin typeface="High Tower Text" panose="02040502050506030303" pitchFamily="18" charset="0"/>
              </a:rPr>
              <a:t>Analyzing Rogerian Argument IRL &amp; Online</a:t>
            </a:r>
          </a:p>
          <a:p>
            <a:pPr marL="0" indent="0">
              <a:buNone/>
            </a:pPr>
            <a:r>
              <a:rPr lang="en-US" dirty="0" smtClean="0">
                <a:latin typeface="High Tower Text" panose="02040502050506030303" pitchFamily="18" charset="0"/>
              </a:rPr>
              <a:t>Students present a PowerPoint to the class in which they:</a:t>
            </a:r>
          </a:p>
          <a:p>
            <a:pPr>
              <a:buFont typeface="Courier New" panose="02070309020205020404" pitchFamily="49" charset="0"/>
              <a:buChar char="o"/>
            </a:pPr>
            <a:r>
              <a:rPr lang="en-US" dirty="0" smtClean="0">
                <a:latin typeface="High Tower Text" panose="02040502050506030303" pitchFamily="18" charset="0"/>
              </a:rPr>
              <a:t>Discuss how their partner challenged their assumptions about those who disagree with them on a political issue</a:t>
            </a:r>
          </a:p>
          <a:p>
            <a:pPr>
              <a:buFont typeface="Courier New" panose="02070309020205020404" pitchFamily="49" charset="0"/>
              <a:buChar char="o"/>
            </a:pPr>
            <a:r>
              <a:rPr lang="en-US" dirty="0" smtClean="0">
                <a:latin typeface="High Tower Text" panose="02040502050506030303" pitchFamily="18" charset="0"/>
              </a:rPr>
              <a:t>Present the results of their online discussion</a:t>
            </a:r>
          </a:p>
          <a:p>
            <a:pPr>
              <a:buFont typeface="Courier New" panose="02070309020205020404" pitchFamily="49" charset="0"/>
              <a:buChar char="o"/>
            </a:pPr>
            <a:r>
              <a:rPr lang="en-US" dirty="0" smtClean="0">
                <a:latin typeface="High Tower Text" panose="02040502050506030303" pitchFamily="18" charset="0"/>
              </a:rPr>
              <a:t>Analyze the effectiveness of Rogerian Argument in-person versus online</a:t>
            </a:r>
          </a:p>
          <a:p>
            <a:pPr marL="408305" lvl="1" indent="0">
              <a:buNone/>
            </a:pPr>
            <a:endParaRPr lang="en-US" sz="2400" dirty="0" smtClean="0">
              <a:latin typeface="High Tower Text" panose="02040502050506030303" pitchFamily="18" charset="0"/>
            </a:endParaRPr>
          </a:p>
        </p:txBody>
      </p:sp>
    </p:spTree>
    <p:extLst>
      <p:ext uri="{BB962C8B-B14F-4D97-AF65-F5344CB8AC3E}">
        <p14:creationId xmlns:p14="http://schemas.microsoft.com/office/powerpoint/2010/main" val="6227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1375</Words>
  <Application>Microsoft Office PowerPoint</Application>
  <PresentationFormat>Custom</PresentationFormat>
  <Paragraphs>108</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Andalus</vt:lpstr>
      <vt:lpstr>Arial</vt:lpstr>
      <vt:lpstr>Corbel</vt:lpstr>
      <vt:lpstr>Courier New</vt:lpstr>
      <vt:lpstr>High Tower Text</vt:lpstr>
      <vt:lpstr>Earthtones 16x9</vt:lpstr>
      <vt:lpstr>       Engaging Diverse Voices:   Bridging Opposing Views  to Build Commonality  IRL and Online </vt:lpstr>
      <vt:lpstr>Building Commonality: Pedagogy</vt:lpstr>
      <vt:lpstr>Building Commonality: Objectives</vt:lpstr>
      <vt:lpstr>Building Commonality: Assignment</vt:lpstr>
      <vt:lpstr>Building Commonality: Assignment</vt:lpstr>
      <vt:lpstr>Building Commonality: Assignment</vt:lpstr>
      <vt:lpstr>Building Commonality: Assignment</vt:lpstr>
      <vt:lpstr>Building Commonality: Assignment</vt:lpstr>
      <vt:lpstr>Building Commonality: Assignment</vt:lpstr>
      <vt:lpstr>            Building Commonality: Outcomes </vt:lpstr>
      <vt:lpstr>Building Commonality: Outcomes</vt:lpstr>
      <vt:lpstr>Building Commonality: Outcomes</vt:lpstr>
      <vt:lpstr>Building Commonality: Outcomes</vt:lpstr>
      <vt:lpstr>Building Commonality: Outcomes</vt:lpstr>
      <vt:lpstr>Building Commonality: Outcomes</vt:lpstr>
      <vt:lpstr>Building Commonality: Outcomes</vt:lpstr>
      <vt:lpstr>Works Cited</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2017-05-31T15:51:36Z</dcterms:created>
  <dcterms:modified xsi:type="dcterms:W3CDTF">2017-06-02T16:42:03Z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