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ook Antiqu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BookAntiqua-bold.fntdata"/><Relationship Id="rId23" Type="http://schemas.openxmlformats.org/officeDocument/2006/relationships/font" Target="fonts/BookAntiqu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BookAntiqua-boldItalic.fntdata"/><Relationship Id="rId25" Type="http://schemas.openxmlformats.org/officeDocument/2006/relationships/font" Target="fonts/BookAntiqua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 </a:t>
            </a:r>
            <a:r>
              <a:rPr lang="en"/>
              <a:t>Introductions: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Name, what you teach, experience with annotations (paper, digital, social)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88925" y="1174825"/>
            <a:ext cx="8755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0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88925" y="2965525"/>
            <a:ext cx="6978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hart">
  <p:cSld name="Title, Text and Char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85800" y="1714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12573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/>
          <p:nvPr>
            <p:ph idx="2" type="chart"/>
          </p:nvPr>
        </p:nvSpPr>
        <p:spPr>
          <a:xfrm>
            <a:off x="4648200" y="12573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23887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23887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3636"/>
              <a:buFont typeface="Arial"/>
              <a:buChar char="•"/>
              <a:defRPr sz="330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 cap="flat" cmpd="sng" w="228600">
            <a:solidFill>
              <a:srgbClr val="83B2A8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-38100" lvl="0" marL="171450" marR="0" rtl="0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3636"/>
              <a:buFont typeface="Arial"/>
              <a:buChar char="•"/>
              <a:defRPr sz="330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984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4629151" y="1260872"/>
            <a:ext cx="3887399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4629151" y="1878806"/>
            <a:ext cx="3887399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29841" y="342900"/>
            <a:ext cx="2949299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" name="Shape 77"/>
          <p:cNvSpPr/>
          <p:nvPr>
            <p:ph idx="2" type="pic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americanclubs.com/wordpress/wp-content/uploads/2011/08/University_of_Michigan_Logo.png" id="6" name="Shape 6"/>
          <p:cNvPicPr preferRelativeResize="0"/>
          <p:nvPr/>
        </p:nvPicPr>
        <p:blipFill rotWithShape="1">
          <a:blip r:embed="rId1">
            <a:alphaModFix/>
          </a:blip>
          <a:srcRect b="0" l="87499" r="0" t="0"/>
          <a:stretch/>
        </p:blipFill>
        <p:spPr>
          <a:xfrm>
            <a:off x="0" y="4572000"/>
            <a:ext cx="9220200" cy="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/>
        </p:nvSpPr>
        <p:spPr>
          <a:xfrm>
            <a:off x="1143000" y="4604146"/>
            <a:ext cx="73914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Book Antiqua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 PH.D. PROGRAM IN ENGLISH AND EDUCATION (JPEE)</a:t>
            </a:r>
          </a:p>
        </p:txBody>
      </p:sp>
      <p:pic>
        <p:nvPicPr>
          <p:cNvPr descr="http://theamericanclubs.com/wordpress/wp-content/uploads/2011/08/University_of_Michigan_Logo.png" id="8" name="Shape 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72000"/>
            <a:ext cx="879600" cy="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/>
          <p:nvPr/>
        </p:nvSpPr>
        <p:spPr>
          <a:xfrm>
            <a:off x="1143000" y="4832746"/>
            <a:ext cx="50292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5EA"/>
              </a:buClr>
              <a:buSzPct val="25000"/>
              <a:buFont typeface="Book Antiqua"/>
              <a:buNone/>
            </a:pPr>
            <a:r>
              <a:rPr b="0" i="0" lang="en" sz="1600" u="none" cap="none" strike="noStrike">
                <a:solidFill>
                  <a:srgbClr val="B4C5EA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https://jpee.lsa.umich.edu/</a:t>
            </a:r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http://theamericanclubs.com/wordpress/wp-content/uploads/2011/08/University_of_Michigan_Logo.png" id="27" name="Shape 27"/>
          <p:cNvPicPr preferRelativeResize="0"/>
          <p:nvPr/>
        </p:nvPicPr>
        <p:blipFill rotWithShape="1">
          <a:blip r:embed="rId1">
            <a:alphaModFix/>
          </a:blip>
          <a:srcRect b="0" l="87499" r="0" t="0"/>
          <a:stretch/>
        </p:blipFill>
        <p:spPr>
          <a:xfrm>
            <a:off x="0" y="4572000"/>
            <a:ext cx="9220200" cy="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1143000" y="4604146"/>
            <a:ext cx="73914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Book Antiqua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 PH.D. PROGRAM IN ENGLISH AND EDUCATION (JPEE)</a:t>
            </a:r>
          </a:p>
        </p:txBody>
      </p:sp>
      <p:pic>
        <p:nvPicPr>
          <p:cNvPr descr="http://theamericanclubs.com/wordpress/wp-content/uploads/2011/08/University_of_Michigan_Logo.png" id="29" name="Shape 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72000"/>
            <a:ext cx="879600" cy="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1143000" y="4832746"/>
            <a:ext cx="50292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5EA"/>
              </a:buClr>
              <a:buSzPct val="25000"/>
              <a:buFont typeface="Book Antiqua"/>
              <a:buNone/>
            </a:pPr>
            <a:r>
              <a:rPr b="0" i="0" lang="en" sz="1600" u="none" cap="none" strike="noStrike">
                <a:solidFill>
                  <a:srgbClr val="B4C5EA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https://jpee.lsa.umich.edu/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americanclubs.com/wordpress/wp-content/uploads/2011/08/University_of_Michigan_Logo.png" id="95" name="Shape 95"/>
          <p:cNvPicPr preferRelativeResize="0"/>
          <p:nvPr/>
        </p:nvPicPr>
        <p:blipFill rotWithShape="1">
          <a:blip r:embed="rId1">
            <a:alphaModFix/>
          </a:blip>
          <a:srcRect b="0" l="87499" r="0" t="0"/>
          <a:stretch/>
        </p:blipFill>
        <p:spPr>
          <a:xfrm>
            <a:off x="0" y="4572000"/>
            <a:ext cx="9220200" cy="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143000" y="4604146"/>
            <a:ext cx="73914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Book Antiqua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 PH.D. PROGRAM IN ENGLISH AND EDUCATION (JPEE)</a:t>
            </a:r>
          </a:p>
        </p:txBody>
      </p:sp>
      <p:pic>
        <p:nvPicPr>
          <p:cNvPr descr="http://theamericanclubs.com/wordpress/wp-content/uploads/2011/08/University_of_Michigan_Logo.png" id="97" name="Shape 9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72000"/>
            <a:ext cx="879600" cy="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143000" y="4832746"/>
            <a:ext cx="50292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5EA"/>
              </a:buClr>
              <a:buSzPct val="25000"/>
              <a:buFont typeface="Book Antiqua"/>
              <a:buNone/>
            </a:pPr>
            <a:r>
              <a:rPr b="0" i="0" lang="en" sz="1600" u="none" cap="none" strike="noStrike">
                <a:solidFill>
                  <a:srgbClr val="B4C5EA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https://jpee.lsa.umich.edu/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188925" y="1174825"/>
            <a:ext cx="8755200" cy="1790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Reading Strategies and Social Annotation in the Composition Course</a:t>
            </a:r>
          </a:p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188925" y="2965525"/>
            <a:ext cx="6978900" cy="12417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274C"/>
                </a:solidFill>
              </a:rPr>
              <a:t>Michelle L. Sprouse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solidFill>
                  <a:srgbClr val="00274C"/>
                </a:solidFill>
                <a:highlight>
                  <a:srgbClr val="FFCB05"/>
                </a:highlight>
              </a:rPr>
              <a:t>@MichelleSprouse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487" y="126825"/>
            <a:ext cx="5913025" cy="425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863" y="152400"/>
            <a:ext cx="6034273" cy="43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28650" y="878325"/>
            <a:ext cx="2578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2100">
                <a:solidFill>
                  <a:srgbClr val="00274C"/>
                </a:solidFill>
                <a:highlight>
                  <a:srgbClr val="FFCB05"/>
                </a:highlight>
              </a:rPr>
              <a:t>Text-centered Relationships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 sz="2100">
                <a:solidFill>
                  <a:srgbClr val="00274C"/>
                </a:solidFill>
              </a:rPr>
              <a:t>Audience awareness</a:t>
            </a:r>
          </a:p>
          <a:p>
            <a:pPr indent="-361950" lvl="0" marL="457200" rtl="0">
              <a:spcBef>
                <a:spcPts val="0"/>
              </a:spcBef>
              <a:buClr>
                <a:srgbClr val="00274C"/>
              </a:buClr>
              <a:buSzPct val="100000"/>
            </a:pPr>
            <a:r>
              <a:rPr lang="en" sz="2100">
                <a:solidFill>
                  <a:srgbClr val="00274C"/>
                </a:solidFill>
              </a:rPr>
              <a:t>Peer/teacher reading annotations?</a:t>
            </a:r>
          </a:p>
          <a:p>
            <a:pPr indent="-361950" lvl="0" marL="457200" rtl="0">
              <a:spcBef>
                <a:spcPts val="0"/>
              </a:spcBef>
              <a:buClr>
                <a:srgbClr val="00274C"/>
              </a:buClr>
              <a:buSzPct val="100000"/>
            </a:pPr>
            <a:r>
              <a:rPr lang="en" sz="2100">
                <a:solidFill>
                  <a:srgbClr val="00274C"/>
                </a:solidFill>
              </a:rPr>
              <a:t>Amplification of peer responses</a:t>
            </a:r>
          </a:p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3282906" y="878325"/>
            <a:ext cx="25782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2100">
                <a:solidFill>
                  <a:srgbClr val="00274C"/>
                </a:solidFill>
                <a:highlight>
                  <a:srgbClr val="FFCB05"/>
                </a:highlight>
              </a:rPr>
              <a:t>Metacognition</a:t>
            </a:r>
          </a:p>
          <a:p>
            <a:pPr indent="-342900" lvl="0" marL="457200" rtl="0" algn="l">
              <a:spcBef>
                <a:spcPts val="0"/>
              </a:spcBef>
              <a:buClr>
                <a:srgbClr val="00274C"/>
              </a:buClr>
              <a:buSzPct val="100000"/>
            </a:pPr>
            <a:r>
              <a:rPr lang="en" sz="1800">
                <a:solidFill>
                  <a:srgbClr val="00274C"/>
                </a:solidFill>
              </a:rPr>
              <a:t>“Seeing their ideas and different perspectives helped me to see something that I maybe missed while reading.”</a:t>
            </a:r>
          </a:p>
          <a:p>
            <a:pPr indent="-361950" lvl="0" marL="457200" rtl="0" algn="l">
              <a:spcBef>
                <a:spcPts val="0"/>
              </a:spcBef>
              <a:buClr>
                <a:srgbClr val="00274C"/>
              </a:buClr>
              <a:buSzPct val="100000"/>
            </a:pPr>
            <a:r>
              <a:rPr lang="en" sz="2100">
                <a:solidFill>
                  <a:srgbClr val="00274C"/>
                </a:solidFill>
              </a:rPr>
              <a:t>Authority to annotate for own purposes</a:t>
            </a:r>
          </a:p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5937160" y="878325"/>
            <a:ext cx="2578199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2100">
                <a:solidFill>
                  <a:srgbClr val="00274C"/>
                </a:solidFill>
                <a:highlight>
                  <a:srgbClr val="FFCB05"/>
                </a:highlight>
              </a:rPr>
              <a:t>Meta-knowledge</a:t>
            </a:r>
          </a:p>
          <a:p>
            <a:pPr indent="-342900" lvl="0" marL="457200" rtl="0" algn="l">
              <a:spcBef>
                <a:spcPts val="0"/>
              </a:spcBef>
              <a:buClr>
                <a:srgbClr val="00274C"/>
              </a:buClr>
              <a:buSzPct val="100000"/>
            </a:pPr>
            <a:r>
              <a:rPr lang="en" sz="1800">
                <a:solidFill>
                  <a:srgbClr val="00274C"/>
                </a:solidFill>
              </a:rPr>
              <a:t>“I am making the goal to do research on the genre and audience of my assignment in order to make it as persuasive as possible.”</a:t>
            </a:r>
          </a:p>
          <a:p>
            <a:pPr indent="-228600" lvl="0" marL="457200" rtl="0" algn="l">
              <a:spcBef>
                <a:spcPts val="0"/>
              </a:spcBef>
              <a:buClr>
                <a:srgbClr val="00274C"/>
              </a:buClr>
            </a:pPr>
            <a:r>
              <a:rPr lang="en" sz="2100">
                <a:solidFill>
                  <a:srgbClr val="00274C"/>
                </a:solidFill>
              </a:rPr>
              <a:t>Expectations of genre and writing in intended fields</a:t>
            </a: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x="685800" y="1714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>
                <a:solidFill>
                  <a:srgbClr val="00274C"/>
                </a:solidFill>
              </a:rPr>
              <a:t>Emergent themes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85800" y="1714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>
                <a:solidFill>
                  <a:srgbClr val="00274C"/>
                </a:solidFill>
              </a:rPr>
              <a:t>Practicing Social Annotation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12573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274C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rgbClr val="00274C"/>
                </a:solidFill>
              </a:rPr>
              <a:t>Go to </a:t>
            </a:r>
            <a:r>
              <a:rPr lang="en">
                <a:solidFill>
                  <a:srgbClr val="444444"/>
                </a:solidFill>
              </a:rPr>
              <a:t>https://goo.gl/CbQLLB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274C"/>
              </a:buClr>
              <a:buAutoNum type="arabicPeriod"/>
            </a:pPr>
            <a:r>
              <a:rPr lang="en">
                <a:solidFill>
                  <a:srgbClr val="00274C"/>
                </a:solidFill>
              </a:rPr>
              <a:t>Create a Hypothes.is account.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274C"/>
              </a:buClr>
              <a:buAutoNum type="arabicPeriod"/>
            </a:pPr>
            <a:r>
              <a:rPr lang="en">
                <a:solidFill>
                  <a:srgbClr val="00274C"/>
                </a:solidFill>
              </a:rPr>
              <a:t>Select some text and add an annotation.</a:t>
            </a:r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buClr>
                <a:srgbClr val="00274C"/>
              </a:buClr>
              <a:buAutoNum type="arabicPeriod"/>
            </a:pPr>
            <a:r>
              <a:rPr lang="en">
                <a:solidFill>
                  <a:srgbClr val="00274C"/>
                </a:solidFill>
              </a:rPr>
              <a:t>Try replying to another annotation.</a:t>
            </a:r>
          </a:p>
        </p:txBody>
      </p:sp>
      <p:pic>
        <p:nvPicPr>
          <p:cNvPr descr="Screenshot 2017-06-06 15.47.49.png"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225" y="895425"/>
            <a:ext cx="3598175" cy="35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7426500" y="694175"/>
            <a:ext cx="1585800" cy="65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Recommendations for best practices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274C"/>
              </a:buClr>
              <a:buFont typeface="Calibri"/>
            </a:pPr>
            <a:r>
              <a:rPr lang="en">
                <a:solidFill>
                  <a:srgbClr val="00274C"/>
                </a:solidFill>
              </a:rPr>
              <a:t>Limit group sizes (3-5 members)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Encourage replies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Tag annotations with course topics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Offer feedback on reading strategies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Use controversial moments in class discussions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Provide opportunities for rereading annotated documents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Choose the annotation tool that best suits your students and instructional purposes:</a:t>
            </a:r>
          </a:p>
          <a:p>
            <a:pPr indent="-228600" lvl="1" marL="9144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Ponder.co, Hypothes.is, Diigo, Google Docs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623887" y="1282305"/>
            <a:ext cx="7886700" cy="213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274C"/>
                </a:solidFill>
              </a:rPr>
              <a:t>Contact me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23887" y="3442099"/>
            <a:ext cx="7886700" cy="112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@MichelleSprouse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sprouse@umich.edu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28650" y="1729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References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29350" y="1297850"/>
            <a:ext cx="7849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Adler-Kassner, L. (2012). The companies we keep or the companies we would like to try to keep: Strategies and tactics in challenging times. </a:t>
            </a:r>
            <a:r>
              <a:rPr i="1" lang="en" sz="1100">
                <a:solidFill>
                  <a:srgbClr val="00274C"/>
                </a:solidFill>
              </a:rPr>
              <a:t>WPA: Writing Program Administration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36</a:t>
            </a:r>
            <a:r>
              <a:rPr lang="en" sz="1100">
                <a:solidFill>
                  <a:srgbClr val="00274C"/>
                </a:solidFill>
              </a:rPr>
              <a:t>(1), 119–40.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Carillo, E. C. (2015). Creating Mindful Readers in First-Year Composition Courses: A Strategy to Facilitate Transfer. </a:t>
            </a:r>
            <a:r>
              <a:rPr i="1" lang="en" sz="1100">
                <a:solidFill>
                  <a:srgbClr val="00274C"/>
                </a:solidFill>
              </a:rPr>
              <a:t>Pedagogy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16</a:t>
            </a:r>
            <a:r>
              <a:rPr lang="en" sz="1100">
                <a:solidFill>
                  <a:srgbClr val="00274C"/>
                </a:solidFill>
              </a:rPr>
              <a:t>(1), 9–22.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Edwards, M. (2015). Unpacking the Universal Library: Digital Reading and the Recirculation of Economic Value. </a:t>
            </a:r>
            <a:r>
              <a:rPr i="1" lang="en" sz="1100">
                <a:solidFill>
                  <a:srgbClr val="00274C"/>
                </a:solidFill>
              </a:rPr>
              <a:t>Pedagogy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16</a:t>
            </a:r>
            <a:r>
              <a:rPr lang="en" sz="1100">
                <a:solidFill>
                  <a:srgbClr val="00274C"/>
                </a:solidFill>
              </a:rPr>
              <a:t>(1), 137–152.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Gee, J. P. (2008). </a:t>
            </a:r>
            <a:r>
              <a:rPr i="1" lang="en" sz="1100">
                <a:solidFill>
                  <a:schemeClr val="dk1"/>
                </a:solidFill>
              </a:rPr>
              <a:t>Social linguistics and literacies: ideology in discourses</a:t>
            </a:r>
            <a:r>
              <a:rPr lang="en" sz="1100">
                <a:solidFill>
                  <a:schemeClr val="dk1"/>
                </a:solidFill>
              </a:rPr>
              <a:t> (3rd ed). London ; New York: Routledge.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Hypothes.is. (2017). (Version Revision 7e14c576) [Web]. Hypothes.is Project. Retrieved from web.hypothes.is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Keller, D. (2013). A Framework for Rereading in First-Year Composition. </a:t>
            </a:r>
            <a:r>
              <a:rPr i="1" lang="en" sz="1100">
                <a:solidFill>
                  <a:srgbClr val="00274C"/>
                </a:solidFill>
              </a:rPr>
              <a:t>Teaching English in the Two Year College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41</a:t>
            </a:r>
            <a:r>
              <a:rPr lang="en" sz="1100">
                <a:solidFill>
                  <a:srgbClr val="00274C"/>
                </a:solidFill>
              </a:rPr>
              <a:t>(1), 44.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Lockhart, T., &amp; Soliday, M. (2015). The Critical Place of Reading in Writing Transfer (and Beyond): A Report of Student Experiences. </a:t>
            </a:r>
            <a:r>
              <a:rPr i="1" lang="en" sz="1100">
                <a:solidFill>
                  <a:srgbClr val="00274C"/>
                </a:solidFill>
              </a:rPr>
              <a:t>Pedagogy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16</a:t>
            </a:r>
            <a:r>
              <a:rPr lang="en" sz="1100">
                <a:solidFill>
                  <a:srgbClr val="00274C"/>
                </a:solidFill>
              </a:rPr>
              <a:t>(1), 23–37.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Mendenhall, A., &amp; Johnson, T. E. (2010). Fostering the development of critical thinking skills, and reading comprehension of undergraduates using a Web 2.0 tool coupled with a learning system. </a:t>
            </a:r>
            <a:r>
              <a:rPr i="1" lang="en" sz="1100">
                <a:solidFill>
                  <a:srgbClr val="00274C"/>
                </a:solidFill>
              </a:rPr>
              <a:t>Interactive Learning Environments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18</a:t>
            </a:r>
            <a:r>
              <a:rPr lang="en" sz="1100">
                <a:solidFill>
                  <a:srgbClr val="00274C"/>
                </a:solidFill>
              </a:rPr>
              <a:t>(3), 263–276. doi:10.1080/10494820.2010.500537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Paris, S. G., &amp; Winograd, P. (1990). How metacognition can promote academic learning and instruction. In B. F. Jones &amp; L. Idol (Eds.), </a:t>
            </a:r>
            <a:r>
              <a:rPr i="1" lang="en" sz="1100">
                <a:solidFill>
                  <a:srgbClr val="00274C"/>
                </a:solidFill>
              </a:rPr>
              <a:t>Dimensions of Thinking and Cognitive Instruction</a:t>
            </a:r>
            <a:r>
              <a:rPr lang="en" sz="1100">
                <a:solidFill>
                  <a:srgbClr val="00274C"/>
                </a:solidFill>
              </a:rPr>
              <a:t> (pp. 15–52). Hillsdale, NJ: Lawrence Erlbaum Associates.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Pintrich, P. R. (2002). The Role of Metacognitive Knowledge in Learning, Teaching, and Assessing. </a:t>
            </a:r>
            <a:r>
              <a:rPr i="1" lang="en" sz="1100">
                <a:solidFill>
                  <a:srgbClr val="00274C"/>
                </a:solidFill>
              </a:rPr>
              <a:t>Theory Into Practice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41</a:t>
            </a:r>
            <a:r>
              <a:rPr lang="en" sz="1100">
                <a:solidFill>
                  <a:srgbClr val="00274C"/>
                </a:solidFill>
              </a:rPr>
              <a:t>(4), 219–225. doi:10.1207/s15430421tip4104_3</a:t>
            </a:r>
          </a:p>
          <a:p>
            <a:pPr lvl="0" marL="279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274C"/>
                </a:solidFill>
              </a:rPr>
              <a:t>Salvatori, M. R. (1996). Conversations with Texts: Reading in the Teaching of Composition. </a:t>
            </a:r>
            <a:r>
              <a:rPr i="1" lang="en" sz="1100">
                <a:solidFill>
                  <a:srgbClr val="00274C"/>
                </a:solidFill>
              </a:rPr>
              <a:t>College English</a:t>
            </a:r>
            <a:r>
              <a:rPr lang="en" sz="1100">
                <a:solidFill>
                  <a:srgbClr val="00274C"/>
                </a:solidFill>
              </a:rPr>
              <a:t>, </a:t>
            </a:r>
            <a:r>
              <a:rPr i="1" lang="en" sz="1100">
                <a:solidFill>
                  <a:srgbClr val="00274C"/>
                </a:solidFill>
              </a:rPr>
              <a:t>58</a:t>
            </a:r>
            <a:r>
              <a:rPr lang="en" sz="1100">
                <a:solidFill>
                  <a:srgbClr val="00274C"/>
                </a:solidFill>
              </a:rPr>
              <a:t>(4), 440–454. doi:10.2307/378854</a:t>
            </a:r>
          </a:p>
          <a:p>
            <a:pPr lvl="0" marL="2794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274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Agenda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Defining social annotation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Theoretical framework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Social annotation affordances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Social annotation in FYC study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Demonstration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Best practices</a:t>
            </a:r>
          </a:p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Discussion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38" y="152400"/>
            <a:ext cx="5366923" cy="42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764850" y="784775"/>
            <a:ext cx="2804400" cy="3450300"/>
          </a:xfrm>
          <a:prstGeom prst="rect">
            <a:avLst/>
          </a:prstGeom>
          <a:solidFill>
            <a:srgbClr val="00274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CB05"/>
                </a:solidFill>
              </a:rPr>
              <a:t>t</a:t>
            </a:r>
            <a:r>
              <a:rPr lang="en" sz="3600">
                <a:solidFill>
                  <a:srgbClr val="FFCB05"/>
                </a:solidFill>
              </a:rPr>
              <a:t>acit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CB05"/>
                </a:solidFill>
              </a:rPr>
              <a:t>invisible</a:t>
            </a:r>
          </a:p>
        </p:txBody>
      </p:sp>
      <p:sp>
        <p:nvSpPr>
          <p:cNvPr id="131" name="Shape 131"/>
          <p:cNvSpPr/>
          <p:nvPr/>
        </p:nvSpPr>
        <p:spPr>
          <a:xfrm>
            <a:off x="4724425" y="784775"/>
            <a:ext cx="2804400" cy="3450300"/>
          </a:xfrm>
          <a:prstGeom prst="rect">
            <a:avLst/>
          </a:prstGeom>
          <a:solidFill>
            <a:srgbClr val="FFCB0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274C"/>
                </a:solidFill>
              </a:rPr>
              <a:t>explicit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274C"/>
                </a:solidFill>
              </a:rPr>
              <a:t>visible</a:t>
            </a:r>
          </a:p>
        </p:txBody>
      </p:sp>
      <p:cxnSp>
        <p:nvCxnSpPr>
          <p:cNvPr id="132" name="Shape 132"/>
          <p:cNvCxnSpPr>
            <a:stCxn id="130" idx="3"/>
            <a:endCxn id="131" idx="1"/>
          </p:cNvCxnSpPr>
          <p:nvPr/>
        </p:nvCxnSpPr>
        <p:spPr>
          <a:xfrm>
            <a:off x="3569250" y="2509925"/>
            <a:ext cx="1155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508762" y="495300"/>
            <a:ext cx="3645600" cy="3645600"/>
          </a:xfrm>
          <a:prstGeom prst="ellipse">
            <a:avLst/>
          </a:prstGeom>
          <a:solidFill>
            <a:srgbClr val="00274C">
              <a:alpha val="754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Metacognition</a:t>
            </a:r>
          </a:p>
        </p:txBody>
      </p:sp>
      <p:sp>
        <p:nvSpPr>
          <p:cNvPr id="138" name="Shape 138"/>
          <p:cNvSpPr/>
          <p:nvPr/>
        </p:nvSpPr>
        <p:spPr>
          <a:xfrm>
            <a:off x="4134087" y="495300"/>
            <a:ext cx="3645600" cy="3645600"/>
          </a:xfrm>
          <a:prstGeom prst="ellipse">
            <a:avLst/>
          </a:prstGeom>
          <a:solidFill>
            <a:srgbClr val="FFCB05">
              <a:alpha val="720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Meta-knowledge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Shape 143"/>
          <p:cNvGrpSpPr/>
          <p:nvPr/>
        </p:nvGrpSpPr>
        <p:grpSpPr>
          <a:xfrm>
            <a:off x="328462" y="452937"/>
            <a:ext cx="4451075" cy="3305100"/>
            <a:chOff x="4406812" y="545825"/>
            <a:chExt cx="4451075" cy="3305100"/>
          </a:xfrm>
        </p:grpSpPr>
        <p:sp>
          <p:nvSpPr>
            <p:cNvPr id="144" name="Shape 144"/>
            <p:cNvSpPr/>
            <p:nvPr/>
          </p:nvSpPr>
          <p:spPr>
            <a:xfrm>
              <a:off x="4406812" y="2390225"/>
              <a:ext cx="1460700" cy="1460700"/>
            </a:xfrm>
            <a:prstGeom prst="ellipse">
              <a:avLst/>
            </a:prstGeom>
            <a:solidFill>
              <a:srgbClr val="587AB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cxnSp>
          <p:nvCxnSpPr>
            <p:cNvPr id="145" name="Shape 145"/>
            <p:cNvCxnSpPr>
              <a:stCxn id="144" idx="7"/>
              <a:endCxn id="146" idx="2"/>
            </p:cNvCxnSpPr>
            <p:nvPr/>
          </p:nvCxnSpPr>
          <p:spPr>
            <a:xfrm flipH="1" rot="10800000">
              <a:off x="5653597" y="1760539"/>
              <a:ext cx="774900" cy="843600"/>
            </a:xfrm>
            <a:prstGeom prst="straightConnector1">
              <a:avLst/>
            </a:prstGeom>
            <a:noFill/>
            <a:ln cap="flat" cmpd="sng" w="38100">
              <a:solidFill>
                <a:srgbClr val="FFCB05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grpSp>
          <p:nvGrpSpPr>
            <p:cNvPr id="147" name="Shape 147"/>
            <p:cNvGrpSpPr/>
            <p:nvPr/>
          </p:nvGrpSpPr>
          <p:grpSpPr>
            <a:xfrm>
              <a:off x="6428488" y="545825"/>
              <a:ext cx="2429400" cy="2429400"/>
              <a:chOff x="6569100" y="199600"/>
              <a:chExt cx="2429400" cy="2429400"/>
            </a:xfrm>
          </p:grpSpPr>
          <p:sp>
            <p:nvSpPr>
              <p:cNvPr id="146" name="Shape 146"/>
              <p:cNvSpPr/>
              <p:nvPr/>
            </p:nvSpPr>
            <p:spPr>
              <a:xfrm>
                <a:off x="6569100" y="199600"/>
                <a:ext cx="2429400" cy="2429400"/>
              </a:xfrm>
              <a:prstGeom prst="ellipse">
                <a:avLst/>
              </a:prstGeom>
              <a:solidFill>
                <a:srgbClr val="587ABC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Shape 148"/>
              <p:cNvSpPr txBox="1"/>
              <p:nvPr/>
            </p:nvSpPr>
            <p:spPr>
              <a:xfrm>
                <a:off x="6610950" y="1019050"/>
                <a:ext cx="2345700" cy="7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2400">
                    <a:solidFill>
                      <a:srgbClr val="FFFFFF"/>
                    </a:solidFill>
                  </a:rPr>
                  <a:t>distance</a:t>
                </a:r>
              </a:p>
            </p:txBody>
          </p:sp>
        </p:grpSp>
      </p:grpSp>
      <p:sp>
        <p:nvSpPr>
          <p:cNvPr id="149" name="Shape 149"/>
          <p:cNvSpPr txBox="1"/>
          <p:nvPr/>
        </p:nvSpPr>
        <p:spPr>
          <a:xfrm>
            <a:off x="441875" y="3903025"/>
            <a:ext cx="8556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(Adler-Kassner, 2012; Edwards, 2015; Lockhart &amp; Soliday, 2015)</a:t>
            </a:r>
          </a:p>
        </p:txBody>
      </p:sp>
      <p:grpSp>
        <p:nvGrpSpPr>
          <p:cNvPr id="150" name="Shape 150"/>
          <p:cNvGrpSpPr/>
          <p:nvPr/>
        </p:nvGrpSpPr>
        <p:grpSpPr>
          <a:xfrm>
            <a:off x="5560982" y="653012"/>
            <a:ext cx="3320263" cy="3105025"/>
            <a:chOff x="329982" y="1125000"/>
            <a:chExt cx="3320263" cy="3105025"/>
          </a:xfrm>
        </p:grpSpPr>
        <p:sp>
          <p:nvSpPr>
            <p:cNvPr id="151" name="Shape 151"/>
            <p:cNvSpPr/>
            <p:nvPr/>
          </p:nvSpPr>
          <p:spPr>
            <a:xfrm>
              <a:off x="329982" y="1125000"/>
              <a:ext cx="2108100" cy="2108100"/>
            </a:xfrm>
            <a:prstGeom prst="ellipse">
              <a:avLst/>
            </a:prstGeom>
            <a:solidFill>
              <a:srgbClr val="83B2A8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542146" y="1125000"/>
              <a:ext cx="2108099" cy="2108100"/>
            </a:xfrm>
            <a:prstGeom prst="ellipse">
              <a:avLst/>
            </a:prstGeom>
            <a:solidFill>
              <a:srgbClr val="575294">
                <a:alpha val="581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970832" y="2121925"/>
              <a:ext cx="2108100" cy="2108100"/>
            </a:xfrm>
            <a:prstGeom prst="ellipse">
              <a:avLst/>
            </a:prstGeom>
            <a:solidFill>
              <a:srgbClr val="CC6600">
                <a:alpha val="5470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1294237" y="2255800"/>
              <a:ext cx="1784700" cy="6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FFFF"/>
                  </a:solidFill>
                </a:rPr>
                <a:t>d</a:t>
              </a:r>
              <a:r>
                <a:rPr lang="en" sz="2400">
                  <a:solidFill>
                    <a:srgbClr val="FFFFFF"/>
                  </a:solidFill>
                </a:rPr>
                <a:t>ifference</a:t>
              </a:r>
            </a:p>
          </p:txBody>
        </p:sp>
      </p:grpSp>
      <p:sp>
        <p:nvSpPr>
          <p:cNvPr id="155" name="Shape 155"/>
          <p:cNvSpPr txBox="1"/>
          <p:nvPr/>
        </p:nvSpPr>
        <p:spPr>
          <a:xfrm>
            <a:off x="193562" y="3832825"/>
            <a:ext cx="30000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(Pintrich, 2002)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29847" y="273850"/>
            <a:ext cx="5263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>
                <a:solidFill>
                  <a:srgbClr val="00274C"/>
                </a:solidFill>
              </a:rPr>
              <a:t>Social annotation affordances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274C"/>
                </a:solidFill>
                <a:highlight>
                  <a:srgbClr val="FFCB05"/>
                </a:highlight>
              </a:rPr>
              <a:t>Seeing from a distance</a:t>
            </a:r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“I’ll just look at what I’ve been thinking about” (Lockhart &amp; Soliday, 2016, p. 30).</a:t>
            </a:r>
          </a:p>
          <a:p>
            <a:pPr indent="-228600" lvl="0" marL="45720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Tags track patterns across texts</a:t>
            </a:r>
          </a:p>
        </p:txBody>
      </p:sp>
      <p:sp>
        <p:nvSpPr>
          <p:cNvPr id="163" name="Shape 163"/>
          <p:cNvSpPr txBox="1"/>
          <p:nvPr>
            <p:ph idx="3" type="body"/>
          </p:nvPr>
        </p:nvSpPr>
        <p:spPr>
          <a:xfrm>
            <a:off x="4629150" y="1260875"/>
            <a:ext cx="3887400" cy="618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274C"/>
                </a:solidFill>
                <a:highlight>
                  <a:srgbClr val="FFCB05"/>
                </a:highlight>
              </a:rPr>
              <a:t>Seeing difference</a:t>
            </a:r>
          </a:p>
        </p:txBody>
      </p:sp>
      <p:sp>
        <p:nvSpPr>
          <p:cNvPr id="164" name="Shape 164"/>
          <p:cNvSpPr txBox="1"/>
          <p:nvPr>
            <p:ph idx="4" type="body"/>
          </p:nvPr>
        </p:nvSpPr>
        <p:spPr>
          <a:xfrm>
            <a:off x="4629151" y="1878806"/>
            <a:ext cx="3887399" cy="27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Compare expert, peer, and own readings in the margins</a:t>
            </a:r>
          </a:p>
          <a:p>
            <a:pPr indent="-228600" lvl="0" marL="45720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Replies allow conversations to develop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274C"/>
                </a:solidFill>
              </a:rPr>
              <a:t>Context of Study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28650" y="1131843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274C"/>
                </a:solidFill>
              </a:rPr>
              <a:t>FYC: Writing and Academic Inquiry</a:t>
            </a:r>
          </a:p>
          <a:p>
            <a:pPr indent="-228600" lvl="1" marL="9144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Reading-related course outcomes:</a:t>
            </a:r>
          </a:p>
          <a:p>
            <a:pPr indent="-228600" lvl="2" marL="13716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Comprehending content</a:t>
            </a:r>
          </a:p>
          <a:p>
            <a:pPr indent="-228600" lvl="2" marL="13716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Analyzing rhetorical strategies</a:t>
            </a:r>
          </a:p>
          <a:p>
            <a:pPr indent="-228600" lvl="2" marL="13716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Adapting reading for specific purposes</a:t>
            </a:r>
          </a:p>
          <a:p>
            <a:pPr indent="-228600" lvl="2" marL="13716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Using ideas from course readings to support own arguments</a:t>
            </a:r>
          </a:p>
          <a:p>
            <a:pPr indent="-228600" lvl="2" marL="13716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Situating own writing in conversation with other texts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274C"/>
                </a:solidFill>
              </a:rPr>
              <a:t>P</a:t>
            </a:r>
            <a:r>
              <a:rPr lang="en">
                <a:solidFill>
                  <a:srgbClr val="00274C"/>
                </a:solidFill>
              </a:rPr>
              <a:t>articipants</a:t>
            </a:r>
          </a:p>
          <a:p>
            <a:pPr indent="-228600" lvl="1" marL="9144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8 female, 5 male</a:t>
            </a:r>
          </a:p>
          <a:p>
            <a:pPr indent="-228600" lvl="1" marL="9144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6 freshman, 4 sophomores, 2 juniors, 1 senior</a:t>
            </a:r>
          </a:p>
          <a:p>
            <a:pPr indent="-228600" lvl="1" marL="9144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10 L1 speakers, 3 L2 speakers</a:t>
            </a:r>
          </a:p>
          <a:p>
            <a:pPr indent="-228600" lvl="1" marL="914400" rtl="0">
              <a:spcBef>
                <a:spcPts val="0"/>
              </a:spcBef>
              <a:buClr>
                <a:srgbClr val="00274C"/>
              </a:buClr>
            </a:pPr>
            <a:r>
              <a:rPr lang="en">
                <a:solidFill>
                  <a:srgbClr val="00274C"/>
                </a:solidFill>
              </a:rPr>
              <a:t>7 white American, 3 Asian American, 3 Chinese international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546600" y="1159518"/>
            <a:ext cx="7886700" cy="32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Hypothes.is embedded in university LMS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1,192 annotations archived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Coding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Relationships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“the author”, named, none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“</a:t>
            </a:r>
            <a:r>
              <a:rPr lang="en"/>
              <a:t>t</a:t>
            </a:r>
            <a:r>
              <a:rPr lang="en"/>
              <a:t>he reader”, specific, self, none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Ways of reading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Comprehension, critical reading, rhetorical reading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Correlation with course outcomes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Directed self-placement (pre-assessment)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Research-based argument (3</a:t>
            </a:r>
            <a:r>
              <a:rPr baseline="30000" lang="en"/>
              <a:t>rd</a:t>
            </a:r>
            <a:r>
              <a:rPr lang="en"/>
              <a:t> unit)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