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60" r:id="rId3"/>
    <p:sldMasterId id="2147483661" r:id="rId4"/>
    <p:sldMasterId id="214748366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y="5143500" cx="9144000"/>
  <p:notesSz cx="6858000" cy="9144000"/>
  <p:embeddedFontLst>
    <p:embeddedFont>
      <p:font typeface="Book Antiqua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font" Target="fonts/BookAntiqua-bold.fntdata"/><Relationship Id="rId23" Type="http://schemas.openxmlformats.org/officeDocument/2006/relationships/font" Target="fonts/BookAntiqua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3.xml"/><Relationship Id="rId26" Type="http://schemas.openxmlformats.org/officeDocument/2006/relationships/font" Target="fonts/BookAntiqua-boldItalic.fntdata"/><Relationship Id="rId25" Type="http://schemas.openxmlformats.org/officeDocument/2006/relationships/font" Target="fonts/BookAntiqua-italic.fntdata"/><Relationship Id="rId5" Type="http://schemas.openxmlformats.org/officeDocument/2006/relationships/slideMaster" Target="slideMasters/slideMaster3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"/>
              <a:t> </a:t>
            </a:r>
            <a:r>
              <a:rPr lang="en"/>
              <a:t>Introductions: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"/>
              <a:t>Name, what you teach, experience with annotations (paper, digital, social)</a:t>
            </a:r>
          </a:p>
        </p:txBody>
      </p:sp>
      <p:sp>
        <p:nvSpPr>
          <p:cNvPr id="111" name="Shape 111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Shape 17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4" name="Shape 184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9" name="Shape 189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7" name="Shape 197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5" name="Shape 205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Shape 21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7" name="Shape 217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7" name="Shape 117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Shape 12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8" name="Shape 128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457200"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5" name="Shape 135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1" name="Shape 141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8" name="Shape 158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7" name="Shape 167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type="ctrTitle"/>
          </p:nvPr>
        </p:nvSpPr>
        <p:spPr>
          <a:xfrm>
            <a:off x="188925" y="1174825"/>
            <a:ext cx="87552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000" u="none" cap="none" strike="noStrike">
                <a:solidFill>
                  <a:srgbClr val="00274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buNone/>
              <a:defRPr sz="1800"/>
            </a:lvl2pPr>
            <a:lvl3pPr indent="0" lvl="2" rtl="0">
              <a:spcBef>
                <a:spcPts val="0"/>
              </a:spcBef>
              <a:buNone/>
              <a:defRPr sz="1800"/>
            </a:lvl3pPr>
            <a:lvl4pPr indent="0" lvl="3" rtl="0">
              <a:spcBef>
                <a:spcPts val="0"/>
              </a:spcBef>
              <a:buNone/>
              <a:defRPr sz="1800"/>
            </a:lvl4pPr>
            <a:lvl5pPr indent="0" lvl="4" rtl="0">
              <a:spcBef>
                <a:spcPts val="0"/>
              </a:spcBef>
              <a:buNone/>
              <a:defRPr sz="1800"/>
            </a:lvl5pPr>
            <a:lvl6pPr indent="0" lvl="5" rtl="0">
              <a:spcBef>
                <a:spcPts val="0"/>
              </a:spcBef>
              <a:buNone/>
              <a:defRPr sz="1800"/>
            </a:lvl6pPr>
            <a:lvl7pPr indent="0" lvl="6" rtl="0">
              <a:spcBef>
                <a:spcPts val="0"/>
              </a:spcBef>
              <a:buNone/>
              <a:defRPr sz="1800"/>
            </a:lvl7pPr>
            <a:lvl8pPr indent="0" lvl="7" rtl="0">
              <a:spcBef>
                <a:spcPts val="0"/>
              </a:spcBef>
              <a:buNone/>
              <a:defRPr sz="1800"/>
            </a:lvl8pPr>
            <a:lvl9pPr indent="0" lvl="8" rtl="0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7" name="Shape 17"/>
          <p:cNvSpPr txBox="1"/>
          <p:nvPr>
            <p:ph idx="1" type="subTitle"/>
          </p:nvPr>
        </p:nvSpPr>
        <p:spPr>
          <a:xfrm>
            <a:off x="188925" y="2965525"/>
            <a:ext cx="69789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ctr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ctr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ctr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ctr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ctr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ctr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ctr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ctr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0" type="dt"/>
          </p:nvPr>
        </p:nvSpPr>
        <p:spPr>
          <a:xfrm>
            <a:off x="628650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Shape 19"/>
          <p:cNvSpPr txBox="1"/>
          <p:nvPr>
            <p:ph idx="11" type="ftr"/>
          </p:nvPr>
        </p:nvSpPr>
        <p:spPr>
          <a:xfrm>
            <a:off x="3028950" y="4767262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Shape 20"/>
          <p:cNvSpPr txBox="1"/>
          <p:nvPr>
            <p:ph idx="12" type="sldNum"/>
          </p:nvPr>
        </p:nvSpPr>
        <p:spPr>
          <a:xfrm>
            <a:off x="6457950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/>
          <p:nvPr>
            <p:ph type="title"/>
          </p:nvPr>
        </p:nvSpPr>
        <p:spPr>
          <a:xfrm rot="5400000">
            <a:off x="5350050" y="1467543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buNone/>
              <a:defRPr sz="1800"/>
            </a:lvl2pPr>
            <a:lvl3pPr indent="0" lvl="2" rtl="0">
              <a:spcBef>
                <a:spcPts val="0"/>
              </a:spcBef>
              <a:buNone/>
              <a:defRPr sz="1800"/>
            </a:lvl3pPr>
            <a:lvl4pPr indent="0" lvl="3" rtl="0">
              <a:spcBef>
                <a:spcPts val="0"/>
              </a:spcBef>
              <a:buNone/>
              <a:defRPr sz="1800"/>
            </a:lvl4pPr>
            <a:lvl5pPr indent="0" lvl="4" rtl="0">
              <a:spcBef>
                <a:spcPts val="0"/>
              </a:spcBef>
              <a:buNone/>
              <a:defRPr sz="1800"/>
            </a:lvl5pPr>
            <a:lvl6pPr indent="0" lvl="5" rtl="0">
              <a:spcBef>
                <a:spcPts val="0"/>
              </a:spcBef>
              <a:buNone/>
              <a:defRPr sz="1800"/>
            </a:lvl6pPr>
            <a:lvl7pPr indent="0" lvl="6" rtl="0">
              <a:spcBef>
                <a:spcPts val="0"/>
              </a:spcBef>
              <a:buNone/>
              <a:defRPr sz="1800"/>
            </a:lvl7pPr>
            <a:lvl8pPr indent="0" lvl="7" rtl="0">
              <a:spcBef>
                <a:spcPts val="0"/>
              </a:spcBef>
              <a:buNone/>
              <a:defRPr sz="1800"/>
            </a:lvl8pPr>
            <a:lvl9pPr indent="0" lvl="8" rtl="0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84" name="Shape 84"/>
          <p:cNvSpPr txBox="1"/>
          <p:nvPr>
            <p:ph idx="1" type="body"/>
          </p:nvPr>
        </p:nvSpPr>
        <p:spPr>
          <a:xfrm rot="5400000">
            <a:off x="1349476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38100" lvl="0" marL="171450" marR="0" rtl="0" algn="l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7150" lvl="1" marL="5143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8572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5725" lvl="3" marL="12001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5725" lvl="4" marL="15430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5725" lvl="5" marL="18859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5725" lvl="6" marL="22288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5725" lvl="7" marL="25717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5725" lvl="8" marL="29146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Shape 85"/>
          <p:cNvSpPr txBox="1"/>
          <p:nvPr>
            <p:ph idx="10" type="dt"/>
          </p:nvPr>
        </p:nvSpPr>
        <p:spPr>
          <a:xfrm>
            <a:off x="628650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Shape 86"/>
          <p:cNvSpPr txBox="1"/>
          <p:nvPr>
            <p:ph idx="11" type="ftr"/>
          </p:nvPr>
        </p:nvSpPr>
        <p:spPr>
          <a:xfrm>
            <a:off x="3028950" y="4767262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7" name="Shape 87"/>
          <p:cNvSpPr txBox="1"/>
          <p:nvPr>
            <p:ph idx="12" type="sldNum"/>
          </p:nvPr>
        </p:nvSpPr>
        <p:spPr>
          <a:xfrm>
            <a:off x="6457950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/>
          <p:nvPr>
            <p:ph type="title"/>
          </p:nvPr>
        </p:nvSpPr>
        <p:spPr>
          <a:xfrm>
            <a:off x="628650" y="273843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buNone/>
              <a:defRPr sz="1800"/>
            </a:lvl2pPr>
            <a:lvl3pPr indent="0" lvl="2" rtl="0">
              <a:spcBef>
                <a:spcPts val="0"/>
              </a:spcBef>
              <a:buNone/>
              <a:defRPr sz="1800"/>
            </a:lvl3pPr>
            <a:lvl4pPr indent="0" lvl="3" rtl="0">
              <a:spcBef>
                <a:spcPts val="0"/>
              </a:spcBef>
              <a:buNone/>
              <a:defRPr sz="1800"/>
            </a:lvl4pPr>
            <a:lvl5pPr indent="0" lvl="4" rtl="0">
              <a:spcBef>
                <a:spcPts val="0"/>
              </a:spcBef>
              <a:buNone/>
              <a:defRPr sz="1800"/>
            </a:lvl5pPr>
            <a:lvl6pPr indent="0" lvl="5" rtl="0">
              <a:spcBef>
                <a:spcPts val="0"/>
              </a:spcBef>
              <a:buNone/>
              <a:defRPr sz="1800"/>
            </a:lvl6pPr>
            <a:lvl7pPr indent="0" lvl="6" rtl="0">
              <a:spcBef>
                <a:spcPts val="0"/>
              </a:spcBef>
              <a:buNone/>
              <a:defRPr sz="1800"/>
            </a:lvl7pPr>
            <a:lvl8pPr indent="0" lvl="7" rtl="0">
              <a:spcBef>
                <a:spcPts val="0"/>
              </a:spcBef>
              <a:buNone/>
              <a:defRPr sz="1800"/>
            </a:lvl8pPr>
            <a:lvl9pPr indent="0" lvl="8" rtl="0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90" name="Shape 90"/>
          <p:cNvSpPr txBox="1"/>
          <p:nvPr>
            <p:ph idx="1" type="body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38100" lvl="0" marL="171450" marR="0" rtl="0" algn="l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7150" lvl="1" marL="5143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8572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5725" lvl="3" marL="12001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5725" lvl="4" marL="15430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5725" lvl="5" marL="18859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5725" lvl="6" marL="22288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5725" lvl="7" marL="25717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5725" lvl="8" marL="29146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1" name="Shape 91"/>
          <p:cNvSpPr txBox="1"/>
          <p:nvPr>
            <p:ph idx="10" type="dt"/>
          </p:nvPr>
        </p:nvSpPr>
        <p:spPr>
          <a:xfrm>
            <a:off x="628650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2" name="Shape 92"/>
          <p:cNvSpPr txBox="1"/>
          <p:nvPr>
            <p:ph idx="11" type="ftr"/>
          </p:nvPr>
        </p:nvSpPr>
        <p:spPr>
          <a:xfrm>
            <a:off x="3028950" y="4767262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3" name="Shape 93"/>
          <p:cNvSpPr txBox="1"/>
          <p:nvPr>
            <p:ph idx="12" type="sldNum"/>
          </p:nvPr>
        </p:nvSpPr>
        <p:spPr>
          <a:xfrm>
            <a:off x="6457950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AndChart">
  <p:cSld name="Title, Text and Chart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/>
          <p:nvPr>
            <p:ph type="title"/>
          </p:nvPr>
        </p:nvSpPr>
        <p:spPr>
          <a:xfrm>
            <a:off x="685800" y="171450"/>
            <a:ext cx="77724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buNone/>
              <a:defRPr sz="1800"/>
            </a:lvl2pPr>
            <a:lvl3pPr indent="0" lvl="2" rtl="0">
              <a:spcBef>
                <a:spcPts val="0"/>
              </a:spcBef>
              <a:buNone/>
              <a:defRPr sz="1800"/>
            </a:lvl3pPr>
            <a:lvl4pPr indent="0" lvl="3" rtl="0">
              <a:spcBef>
                <a:spcPts val="0"/>
              </a:spcBef>
              <a:buNone/>
              <a:defRPr sz="1800"/>
            </a:lvl4pPr>
            <a:lvl5pPr indent="0" lvl="4" rtl="0">
              <a:spcBef>
                <a:spcPts val="0"/>
              </a:spcBef>
              <a:buNone/>
              <a:defRPr sz="1800"/>
            </a:lvl5pPr>
            <a:lvl6pPr indent="0" lvl="5" rtl="0">
              <a:spcBef>
                <a:spcPts val="0"/>
              </a:spcBef>
              <a:buNone/>
              <a:defRPr sz="1800"/>
            </a:lvl6pPr>
            <a:lvl7pPr indent="0" lvl="6" rtl="0">
              <a:spcBef>
                <a:spcPts val="0"/>
              </a:spcBef>
              <a:buNone/>
              <a:defRPr sz="1800"/>
            </a:lvl7pPr>
            <a:lvl8pPr indent="0" lvl="7" rtl="0">
              <a:spcBef>
                <a:spcPts val="0"/>
              </a:spcBef>
              <a:buNone/>
              <a:defRPr sz="1800"/>
            </a:lvl8pPr>
            <a:lvl9pPr indent="0" lvl="8" rtl="0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05" name="Shape 105"/>
          <p:cNvSpPr txBox="1"/>
          <p:nvPr>
            <p:ph idx="1" type="body"/>
          </p:nvPr>
        </p:nvSpPr>
        <p:spPr>
          <a:xfrm>
            <a:off x="685800" y="1257300"/>
            <a:ext cx="38100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38100" lvl="0" marL="171450" marR="0" rtl="0" algn="l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7150" lvl="1" marL="5143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8572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5725" lvl="3" marL="12001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5725" lvl="4" marL="15430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5725" lvl="5" marL="18859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5725" lvl="6" marL="22288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5725" lvl="7" marL="25717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5725" lvl="8" marL="29146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6" name="Shape 106"/>
          <p:cNvSpPr/>
          <p:nvPr>
            <p:ph idx="2" type="chart"/>
          </p:nvPr>
        </p:nvSpPr>
        <p:spPr>
          <a:xfrm>
            <a:off x="4648200" y="1257300"/>
            <a:ext cx="38100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38100" lvl="0" marL="171450" marR="0" rtl="0" algn="l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7150" lvl="1" marL="5143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8572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5725" lvl="3" marL="12001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5725" lvl="4" marL="15430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5725" lvl="5" marL="18859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5725" lvl="6" marL="22288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5725" lvl="7" marL="25717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5725" lvl="8" marL="29146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7" name="Shape 107"/>
          <p:cNvSpPr txBox="1"/>
          <p:nvPr>
            <p:ph idx="10" type="dt"/>
          </p:nvPr>
        </p:nvSpPr>
        <p:spPr>
          <a:xfrm>
            <a:off x="628650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8" name="Shape 108"/>
          <p:cNvSpPr txBox="1"/>
          <p:nvPr>
            <p:ph idx="12" type="sldNum"/>
          </p:nvPr>
        </p:nvSpPr>
        <p:spPr>
          <a:xfrm>
            <a:off x="6457950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/>
          <p:nvPr>
            <p:ph type="title"/>
          </p:nvPr>
        </p:nvSpPr>
        <p:spPr>
          <a:xfrm>
            <a:off x="628650" y="273843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3300" u="none" cap="none" strike="noStrike">
                <a:solidFill>
                  <a:srgbClr val="00274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buNone/>
              <a:defRPr sz="1800"/>
            </a:lvl2pPr>
            <a:lvl3pPr indent="0" lvl="2" rtl="0">
              <a:spcBef>
                <a:spcPts val="0"/>
              </a:spcBef>
              <a:buNone/>
              <a:defRPr sz="1800"/>
            </a:lvl3pPr>
            <a:lvl4pPr indent="0" lvl="3" rtl="0">
              <a:spcBef>
                <a:spcPts val="0"/>
              </a:spcBef>
              <a:buNone/>
              <a:defRPr sz="1800"/>
            </a:lvl4pPr>
            <a:lvl5pPr indent="0" lvl="4" rtl="0">
              <a:spcBef>
                <a:spcPts val="0"/>
              </a:spcBef>
              <a:buNone/>
              <a:defRPr sz="1800"/>
            </a:lvl5pPr>
            <a:lvl6pPr indent="0" lvl="5" rtl="0">
              <a:spcBef>
                <a:spcPts val="0"/>
              </a:spcBef>
              <a:buNone/>
              <a:defRPr sz="1800"/>
            </a:lvl6pPr>
            <a:lvl7pPr indent="0" lvl="6" rtl="0">
              <a:spcBef>
                <a:spcPts val="0"/>
              </a:spcBef>
              <a:buNone/>
              <a:defRPr sz="1800"/>
            </a:lvl7pPr>
            <a:lvl8pPr indent="0" lvl="7" rtl="0">
              <a:spcBef>
                <a:spcPts val="0"/>
              </a:spcBef>
              <a:buNone/>
              <a:defRPr sz="1800"/>
            </a:lvl8pPr>
            <a:lvl9pPr indent="0" lvl="8" rtl="0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33" name="Shape 33"/>
          <p:cNvSpPr txBox="1"/>
          <p:nvPr>
            <p:ph idx="1" type="body"/>
          </p:nvPr>
        </p:nvSpPr>
        <p:spPr>
          <a:xfrm>
            <a:off x="628650" y="1369218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38100" lvl="0" marL="17145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7150" lvl="1" marL="5143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8572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5725" lvl="3" marL="12001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5725" lvl="4" marL="15430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5725" lvl="5" marL="18859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5725" lvl="6" marL="22288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5725" lvl="7" marL="25717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5725" lvl="8" marL="29146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0" type="dt"/>
          </p:nvPr>
        </p:nvSpPr>
        <p:spPr>
          <a:xfrm>
            <a:off x="628650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11" type="ftr"/>
          </p:nvPr>
        </p:nvSpPr>
        <p:spPr>
          <a:xfrm>
            <a:off x="3028950" y="4767262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" name="Shape 36"/>
          <p:cNvSpPr txBox="1"/>
          <p:nvPr>
            <p:ph idx="12" type="sldNum"/>
          </p:nvPr>
        </p:nvSpPr>
        <p:spPr>
          <a:xfrm>
            <a:off x="6457950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/>
          <p:nvPr>
            <p:ph type="title"/>
          </p:nvPr>
        </p:nvSpPr>
        <p:spPr>
          <a:xfrm>
            <a:off x="623887" y="1282305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buNone/>
              <a:defRPr sz="1800"/>
            </a:lvl2pPr>
            <a:lvl3pPr indent="0" lvl="2" rtl="0">
              <a:spcBef>
                <a:spcPts val="0"/>
              </a:spcBef>
              <a:buNone/>
              <a:defRPr sz="1800"/>
            </a:lvl3pPr>
            <a:lvl4pPr indent="0" lvl="3" rtl="0">
              <a:spcBef>
                <a:spcPts val="0"/>
              </a:spcBef>
              <a:buNone/>
              <a:defRPr sz="1800"/>
            </a:lvl4pPr>
            <a:lvl5pPr indent="0" lvl="4" rtl="0">
              <a:spcBef>
                <a:spcPts val="0"/>
              </a:spcBef>
              <a:buNone/>
              <a:defRPr sz="1800"/>
            </a:lvl5pPr>
            <a:lvl6pPr indent="0" lvl="5" rtl="0">
              <a:spcBef>
                <a:spcPts val="0"/>
              </a:spcBef>
              <a:buNone/>
              <a:defRPr sz="1800"/>
            </a:lvl6pPr>
            <a:lvl7pPr indent="0" lvl="6" rtl="0">
              <a:spcBef>
                <a:spcPts val="0"/>
              </a:spcBef>
              <a:buNone/>
              <a:defRPr sz="1800"/>
            </a:lvl7pPr>
            <a:lvl8pPr indent="0" lvl="7" rtl="0">
              <a:spcBef>
                <a:spcPts val="0"/>
              </a:spcBef>
              <a:buNone/>
              <a:defRPr sz="1800"/>
            </a:lvl8pPr>
            <a:lvl9pPr indent="0" lvl="8" rtl="0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39" name="Shape 39"/>
          <p:cNvSpPr txBox="1"/>
          <p:nvPr>
            <p:ph idx="1" type="body"/>
          </p:nvPr>
        </p:nvSpPr>
        <p:spPr>
          <a:xfrm>
            <a:off x="623887" y="3442099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750"/>
              </a:spcBef>
              <a:buClr>
                <a:srgbClr val="888888"/>
              </a:buClr>
              <a:buFont typeface="Arial"/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lnSpc>
                <a:spcPct val="90000"/>
              </a:lnSpc>
              <a:spcBef>
                <a:spcPts val="375"/>
              </a:spcBef>
              <a:buClr>
                <a:srgbClr val="888888"/>
              </a:buClr>
              <a:buFont typeface="Arial"/>
              <a:buNone/>
              <a:defRPr b="0" i="0" sz="15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lnSpc>
                <a:spcPct val="90000"/>
              </a:lnSpc>
              <a:spcBef>
                <a:spcPts val="375"/>
              </a:spcBef>
              <a:buClr>
                <a:srgbClr val="888888"/>
              </a:buClr>
              <a:buFont typeface="Arial"/>
              <a:buNone/>
              <a:defRPr b="0" i="0" sz="135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lnSpc>
                <a:spcPct val="90000"/>
              </a:lnSpc>
              <a:spcBef>
                <a:spcPts val="375"/>
              </a:spcBef>
              <a:buClr>
                <a:srgbClr val="888888"/>
              </a:buClr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lnSpc>
                <a:spcPct val="90000"/>
              </a:lnSpc>
              <a:spcBef>
                <a:spcPts val="375"/>
              </a:spcBef>
              <a:buClr>
                <a:srgbClr val="888888"/>
              </a:buClr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lnSpc>
                <a:spcPct val="90000"/>
              </a:lnSpc>
              <a:spcBef>
                <a:spcPts val="375"/>
              </a:spcBef>
              <a:buClr>
                <a:srgbClr val="888888"/>
              </a:buClr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lnSpc>
                <a:spcPct val="90000"/>
              </a:lnSpc>
              <a:spcBef>
                <a:spcPts val="375"/>
              </a:spcBef>
              <a:buClr>
                <a:srgbClr val="888888"/>
              </a:buClr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lnSpc>
                <a:spcPct val="90000"/>
              </a:lnSpc>
              <a:spcBef>
                <a:spcPts val="375"/>
              </a:spcBef>
              <a:buClr>
                <a:srgbClr val="888888"/>
              </a:buClr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lnSpc>
                <a:spcPct val="90000"/>
              </a:lnSpc>
              <a:spcBef>
                <a:spcPts val="375"/>
              </a:spcBef>
              <a:buClr>
                <a:srgbClr val="888888"/>
              </a:buClr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10" type="dt"/>
          </p:nvPr>
        </p:nvSpPr>
        <p:spPr>
          <a:xfrm>
            <a:off x="628650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1" type="ftr"/>
          </p:nvPr>
        </p:nvSpPr>
        <p:spPr>
          <a:xfrm>
            <a:off x="3028950" y="4767262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" name="Shape 42"/>
          <p:cNvSpPr txBox="1"/>
          <p:nvPr>
            <p:ph idx="12" type="sldNum"/>
          </p:nvPr>
        </p:nvSpPr>
        <p:spPr>
          <a:xfrm>
            <a:off x="6457950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/>
          <p:nvPr>
            <p:ph type="title"/>
          </p:nvPr>
        </p:nvSpPr>
        <p:spPr>
          <a:xfrm>
            <a:off x="628650" y="273843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buNone/>
              <a:defRPr sz="1800"/>
            </a:lvl2pPr>
            <a:lvl3pPr indent="0" lvl="2" rtl="0">
              <a:spcBef>
                <a:spcPts val="0"/>
              </a:spcBef>
              <a:buNone/>
              <a:defRPr sz="1800"/>
            </a:lvl3pPr>
            <a:lvl4pPr indent="0" lvl="3" rtl="0">
              <a:spcBef>
                <a:spcPts val="0"/>
              </a:spcBef>
              <a:buNone/>
              <a:defRPr sz="1800"/>
            </a:lvl4pPr>
            <a:lvl5pPr indent="0" lvl="4" rtl="0">
              <a:spcBef>
                <a:spcPts val="0"/>
              </a:spcBef>
              <a:buNone/>
              <a:defRPr sz="1800"/>
            </a:lvl5pPr>
            <a:lvl6pPr indent="0" lvl="5" rtl="0">
              <a:spcBef>
                <a:spcPts val="0"/>
              </a:spcBef>
              <a:buNone/>
              <a:defRPr sz="1800"/>
            </a:lvl6pPr>
            <a:lvl7pPr indent="0" lvl="6" rtl="0">
              <a:spcBef>
                <a:spcPts val="0"/>
              </a:spcBef>
              <a:buNone/>
              <a:defRPr sz="1800"/>
            </a:lvl7pPr>
            <a:lvl8pPr indent="0" lvl="7" rtl="0">
              <a:spcBef>
                <a:spcPts val="0"/>
              </a:spcBef>
              <a:buNone/>
              <a:defRPr sz="1800"/>
            </a:lvl8pPr>
            <a:lvl9pPr indent="0" lvl="8" rtl="0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45" name="Shape 45"/>
          <p:cNvSpPr txBox="1"/>
          <p:nvPr>
            <p:ph idx="1" type="body"/>
          </p:nvPr>
        </p:nvSpPr>
        <p:spPr>
          <a:xfrm>
            <a:off x="628650" y="1369218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38100" lvl="0" marL="17145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63636"/>
              <a:buFont typeface="Arial"/>
              <a:buChar char="•"/>
              <a:defRPr sz="3300">
                <a:solidFill>
                  <a:srgbClr val="00274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7150" lvl="1" marL="5143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8572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5725" lvl="3" marL="12001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5725" lvl="4" marL="15430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5725" lvl="5" marL="18859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5725" lvl="6" marL="22288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5725" lvl="7" marL="25717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5725" lvl="8" marL="29146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2" type="body"/>
          </p:nvPr>
        </p:nvSpPr>
        <p:spPr>
          <a:xfrm>
            <a:off x="4629150" y="1369218"/>
            <a:ext cx="3886200" cy="3263400"/>
          </a:xfrm>
          <a:prstGeom prst="rect">
            <a:avLst/>
          </a:prstGeom>
          <a:noFill/>
          <a:ln cap="flat" cmpd="sng" w="228600">
            <a:solidFill>
              <a:srgbClr val="83B2A8">
                <a:alpha val="0"/>
              </a:srgbClr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/>
          <a:lstStyle>
            <a:lvl1pPr indent="-38100" lvl="0" marL="171450" marR="0" rtl="0" algn="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63636"/>
              <a:buFont typeface="Arial"/>
              <a:buChar char="•"/>
              <a:defRPr sz="3300">
                <a:solidFill>
                  <a:srgbClr val="00274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7150" lvl="1" marL="5143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8572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5725" lvl="3" marL="12001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5725" lvl="4" marL="15430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5725" lvl="5" marL="18859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5725" lvl="6" marL="22288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5725" lvl="7" marL="25717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5725" lvl="8" marL="29146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Shape 47"/>
          <p:cNvSpPr txBox="1"/>
          <p:nvPr>
            <p:ph idx="10" type="dt"/>
          </p:nvPr>
        </p:nvSpPr>
        <p:spPr>
          <a:xfrm>
            <a:off x="628650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11" type="ftr"/>
          </p:nvPr>
        </p:nvSpPr>
        <p:spPr>
          <a:xfrm>
            <a:off x="3028950" y="4767262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2" type="sldNum"/>
          </p:nvPr>
        </p:nvSpPr>
        <p:spPr>
          <a:xfrm>
            <a:off x="6457950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/>
          <p:nvPr>
            <p:ph type="title"/>
          </p:nvPr>
        </p:nvSpPr>
        <p:spPr>
          <a:xfrm>
            <a:off x="629841" y="273846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buNone/>
              <a:defRPr sz="1800"/>
            </a:lvl2pPr>
            <a:lvl3pPr indent="0" lvl="2" rtl="0">
              <a:spcBef>
                <a:spcPts val="0"/>
              </a:spcBef>
              <a:buNone/>
              <a:defRPr sz="1800"/>
            </a:lvl3pPr>
            <a:lvl4pPr indent="0" lvl="3" rtl="0">
              <a:spcBef>
                <a:spcPts val="0"/>
              </a:spcBef>
              <a:buNone/>
              <a:defRPr sz="1800"/>
            </a:lvl4pPr>
            <a:lvl5pPr indent="0" lvl="4" rtl="0">
              <a:spcBef>
                <a:spcPts val="0"/>
              </a:spcBef>
              <a:buNone/>
              <a:defRPr sz="1800"/>
            </a:lvl5pPr>
            <a:lvl6pPr indent="0" lvl="5" rtl="0">
              <a:spcBef>
                <a:spcPts val="0"/>
              </a:spcBef>
              <a:buNone/>
              <a:defRPr sz="1800"/>
            </a:lvl6pPr>
            <a:lvl7pPr indent="0" lvl="6" rtl="0">
              <a:spcBef>
                <a:spcPts val="0"/>
              </a:spcBef>
              <a:buNone/>
              <a:defRPr sz="1800"/>
            </a:lvl7pPr>
            <a:lvl8pPr indent="0" lvl="7" rtl="0">
              <a:spcBef>
                <a:spcPts val="0"/>
              </a:spcBef>
              <a:buNone/>
              <a:defRPr sz="1800"/>
            </a:lvl8pPr>
            <a:lvl9pPr indent="0" lvl="8" rtl="0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29841" y="1260872"/>
            <a:ext cx="3868200" cy="6179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b="1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1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1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Shape 53"/>
          <p:cNvSpPr txBox="1"/>
          <p:nvPr>
            <p:ph idx="2" type="body"/>
          </p:nvPr>
        </p:nvSpPr>
        <p:spPr>
          <a:xfrm>
            <a:off x="629841" y="1878806"/>
            <a:ext cx="3868200" cy="27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38100" lvl="0" marL="171450" marR="0" rtl="0" algn="l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7150" lvl="1" marL="5143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8572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5725" lvl="3" marL="12001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5725" lvl="4" marL="15430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5725" lvl="5" marL="18859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5725" lvl="6" marL="22288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5725" lvl="7" marL="25717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5725" lvl="8" marL="29146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Shape 54"/>
          <p:cNvSpPr txBox="1"/>
          <p:nvPr>
            <p:ph idx="3" type="body"/>
          </p:nvPr>
        </p:nvSpPr>
        <p:spPr>
          <a:xfrm>
            <a:off x="4629151" y="1260872"/>
            <a:ext cx="3887399" cy="6179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b="1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1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1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4" type="body"/>
          </p:nvPr>
        </p:nvSpPr>
        <p:spPr>
          <a:xfrm>
            <a:off x="4629151" y="1878806"/>
            <a:ext cx="3887399" cy="27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38100" lvl="0" marL="171450" marR="0" rtl="0" algn="l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7150" lvl="1" marL="5143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8572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5725" lvl="3" marL="12001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5725" lvl="4" marL="15430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5725" lvl="5" marL="18859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5725" lvl="6" marL="22288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5725" lvl="7" marL="25717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5725" lvl="8" marL="29146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0" type="dt"/>
          </p:nvPr>
        </p:nvSpPr>
        <p:spPr>
          <a:xfrm>
            <a:off x="628650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Shape 57"/>
          <p:cNvSpPr txBox="1"/>
          <p:nvPr>
            <p:ph idx="11" type="ftr"/>
          </p:nvPr>
        </p:nvSpPr>
        <p:spPr>
          <a:xfrm>
            <a:off x="3028950" y="4767262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" name="Shape 58"/>
          <p:cNvSpPr txBox="1"/>
          <p:nvPr>
            <p:ph idx="12" type="sldNum"/>
          </p:nvPr>
        </p:nvSpPr>
        <p:spPr>
          <a:xfrm>
            <a:off x="6457950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/>
          <p:nvPr>
            <p:ph type="title"/>
          </p:nvPr>
        </p:nvSpPr>
        <p:spPr>
          <a:xfrm>
            <a:off x="628650" y="273843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buNone/>
              <a:defRPr sz="1800"/>
            </a:lvl2pPr>
            <a:lvl3pPr indent="0" lvl="2" rtl="0">
              <a:spcBef>
                <a:spcPts val="0"/>
              </a:spcBef>
              <a:buNone/>
              <a:defRPr sz="1800"/>
            </a:lvl3pPr>
            <a:lvl4pPr indent="0" lvl="3" rtl="0">
              <a:spcBef>
                <a:spcPts val="0"/>
              </a:spcBef>
              <a:buNone/>
              <a:defRPr sz="1800"/>
            </a:lvl4pPr>
            <a:lvl5pPr indent="0" lvl="4" rtl="0">
              <a:spcBef>
                <a:spcPts val="0"/>
              </a:spcBef>
              <a:buNone/>
              <a:defRPr sz="1800"/>
            </a:lvl5pPr>
            <a:lvl6pPr indent="0" lvl="5" rtl="0">
              <a:spcBef>
                <a:spcPts val="0"/>
              </a:spcBef>
              <a:buNone/>
              <a:defRPr sz="1800"/>
            </a:lvl6pPr>
            <a:lvl7pPr indent="0" lvl="6" rtl="0">
              <a:spcBef>
                <a:spcPts val="0"/>
              </a:spcBef>
              <a:buNone/>
              <a:defRPr sz="1800"/>
            </a:lvl7pPr>
            <a:lvl8pPr indent="0" lvl="7" rtl="0">
              <a:spcBef>
                <a:spcPts val="0"/>
              </a:spcBef>
              <a:buNone/>
              <a:defRPr sz="1800"/>
            </a:lvl8pPr>
            <a:lvl9pPr indent="0" lvl="8" rtl="0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61" name="Shape 61"/>
          <p:cNvSpPr txBox="1"/>
          <p:nvPr>
            <p:ph idx="10" type="dt"/>
          </p:nvPr>
        </p:nvSpPr>
        <p:spPr>
          <a:xfrm>
            <a:off x="628650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Shape 62"/>
          <p:cNvSpPr txBox="1"/>
          <p:nvPr>
            <p:ph idx="11" type="ftr"/>
          </p:nvPr>
        </p:nvSpPr>
        <p:spPr>
          <a:xfrm>
            <a:off x="3028950" y="4767262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2" type="sldNum"/>
          </p:nvPr>
        </p:nvSpPr>
        <p:spPr>
          <a:xfrm>
            <a:off x="6457950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/>
          <p:nvPr>
            <p:ph idx="10" type="dt"/>
          </p:nvPr>
        </p:nvSpPr>
        <p:spPr>
          <a:xfrm>
            <a:off x="628650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6" name="Shape 66"/>
          <p:cNvSpPr txBox="1"/>
          <p:nvPr>
            <p:ph idx="11" type="ftr"/>
          </p:nvPr>
        </p:nvSpPr>
        <p:spPr>
          <a:xfrm>
            <a:off x="3028950" y="4767262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Shape 67"/>
          <p:cNvSpPr txBox="1"/>
          <p:nvPr>
            <p:ph idx="12" type="sldNum"/>
          </p:nvPr>
        </p:nvSpPr>
        <p:spPr>
          <a:xfrm>
            <a:off x="6457950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x="629841" y="342900"/>
            <a:ext cx="2949299" cy="12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buNone/>
              <a:defRPr sz="1800"/>
            </a:lvl2pPr>
            <a:lvl3pPr indent="0" lvl="2" rtl="0">
              <a:spcBef>
                <a:spcPts val="0"/>
              </a:spcBef>
              <a:buNone/>
              <a:defRPr sz="1800"/>
            </a:lvl3pPr>
            <a:lvl4pPr indent="0" lvl="3" rtl="0">
              <a:spcBef>
                <a:spcPts val="0"/>
              </a:spcBef>
              <a:buNone/>
              <a:defRPr sz="1800"/>
            </a:lvl4pPr>
            <a:lvl5pPr indent="0" lvl="4" rtl="0">
              <a:spcBef>
                <a:spcPts val="0"/>
              </a:spcBef>
              <a:buNone/>
              <a:defRPr sz="1800"/>
            </a:lvl5pPr>
            <a:lvl6pPr indent="0" lvl="5" rtl="0">
              <a:spcBef>
                <a:spcPts val="0"/>
              </a:spcBef>
              <a:buNone/>
              <a:defRPr sz="1800"/>
            </a:lvl6pPr>
            <a:lvl7pPr indent="0" lvl="6" rtl="0">
              <a:spcBef>
                <a:spcPts val="0"/>
              </a:spcBef>
              <a:buNone/>
              <a:defRPr sz="1800"/>
            </a:lvl7pPr>
            <a:lvl8pPr indent="0" lvl="7" rtl="0">
              <a:spcBef>
                <a:spcPts val="0"/>
              </a:spcBef>
              <a:buNone/>
              <a:defRPr sz="1800"/>
            </a:lvl8pPr>
            <a:lvl9pPr indent="0" lvl="8" rtl="0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3887391" y="740571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" lvl="0" marL="171450" marR="0" rtl="0" algn="l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" lvl="1" marL="5143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57150" lvl="2" marL="8572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76200" lvl="3" marL="12001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76200" lvl="4" marL="15430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6200" lvl="5" marL="18859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76200" lvl="6" marL="22288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76200" lvl="7" marL="25717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76200" lvl="8" marL="29146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Shape 71"/>
          <p:cNvSpPr txBox="1"/>
          <p:nvPr>
            <p:ph idx="2" type="body"/>
          </p:nvPr>
        </p:nvSpPr>
        <p:spPr>
          <a:xfrm>
            <a:off x="629841" y="1543050"/>
            <a:ext cx="2949299" cy="28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0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Shape 72"/>
          <p:cNvSpPr txBox="1"/>
          <p:nvPr>
            <p:ph idx="10" type="dt"/>
          </p:nvPr>
        </p:nvSpPr>
        <p:spPr>
          <a:xfrm>
            <a:off x="628650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3" name="Shape 73"/>
          <p:cNvSpPr txBox="1"/>
          <p:nvPr>
            <p:ph idx="11" type="ftr"/>
          </p:nvPr>
        </p:nvSpPr>
        <p:spPr>
          <a:xfrm>
            <a:off x="3028950" y="4767262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4" name="Shape 74"/>
          <p:cNvSpPr txBox="1"/>
          <p:nvPr>
            <p:ph idx="12" type="sldNum"/>
          </p:nvPr>
        </p:nvSpPr>
        <p:spPr>
          <a:xfrm>
            <a:off x="6457950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/>
          <p:nvPr>
            <p:ph type="title"/>
          </p:nvPr>
        </p:nvSpPr>
        <p:spPr>
          <a:xfrm>
            <a:off x="629841" y="342900"/>
            <a:ext cx="2949299" cy="12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buNone/>
              <a:defRPr sz="1800"/>
            </a:lvl2pPr>
            <a:lvl3pPr indent="0" lvl="2" rtl="0">
              <a:spcBef>
                <a:spcPts val="0"/>
              </a:spcBef>
              <a:buNone/>
              <a:defRPr sz="1800"/>
            </a:lvl3pPr>
            <a:lvl4pPr indent="0" lvl="3" rtl="0">
              <a:spcBef>
                <a:spcPts val="0"/>
              </a:spcBef>
              <a:buNone/>
              <a:defRPr sz="1800"/>
            </a:lvl4pPr>
            <a:lvl5pPr indent="0" lvl="4" rtl="0">
              <a:spcBef>
                <a:spcPts val="0"/>
              </a:spcBef>
              <a:buNone/>
              <a:defRPr sz="1800"/>
            </a:lvl5pPr>
            <a:lvl6pPr indent="0" lvl="5" rtl="0">
              <a:spcBef>
                <a:spcPts val="0"/>
              </a:spcBef>
              <a:buNone/>
              <a:defRPr sz="1800"/>
            </a:lvl6pPr>
            <a:lvl7pPr indent="0" lvl="6" rtl="0">
              <a:spcBef>
                <a:spcPts val="0"/>
              </a:spcBef>
              <a:buNone/>
              <a:defRPr sz="1800"/>
            </a:lvl7pPr>
            <a:lvl8pPr indent="0" lvl="7" rtl="0">
              <a:spcBef>
                <a:spcPts val="0"/>
              </a:spcBef>
              <a:buNone/>
              <a:defRPr sz="1800"/>
            </a:lvl8pPr>
            <a:lvl9pPr indent="0" lvl="8" rtl="0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7" name="Shape 77"/>
          <p:cNvSpPr/>
          <p:nvPr>
            <p:ph idx="2" type="pic"/>
          </p:nvPr>
        </p:nvSpPr>
        <p:spPr>
          <a:xfrm>
            <a:off x="3887391" y="740571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Shape 78"/>
          <p:cNvSpPr txBox="1"/>
          <p:nvPr>
            <p:ph idx="1" type="body"/>
          </p:nvPr>
        </p:nvSpPr>
        <p:spPr>
          <a:xfrm>
            <a:off x="629841" y="1543050"/>
            <a:ext cx="2949299" cy="28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0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Shape 79"/>
          <p:cNvSpPr txBox="1"/>
          <p:nvPr>
            <p:ph idx="10" type="dt"/>
          </p:nvPr>
        </p:nvSpPr>
        <p:spPr>
          <a:xfrm>
            <a:off x="628650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0" name="Shape 80"/>
          <p:cNvSpPr txBox="1"/>
          <p:nvPr>
            <p:ph idx="11" type="ftr"/>
          </p:nvPr>
        </p:nvSpPr>
        <p:spPr>
          <a:xfrm>
            <a:off x="3028950" y="4767262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Shape 81"/>
          <p:cNvSpPr txBox="1"/>
          <p:nvPr>
            <p:ph idx="12" type="sldNum"/>
          </p:nvPr>
        </p:nvSpPr>
        <p:spPr>
          <a:xfrm>
            <a:off x="6457950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3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3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theamericanclubs.com/wordpress/wp-content/uploads/2011/08/University_of_Michigan_Logo.png" id="6" name="Shape 6"/>
          <p:cNvPicPr preferRelativeResize="0"/>
          <p:nvPr/>
        </p:nvPicPr>
        <p:blipFill rotWithShape="1">
          <a:blip r:embed="rId1">
            <a:alphaModFix/>
          </a:blip>
          <a:srcRect b="0" l="87499" r="0" t="0"/>
          <a:stretch/>
        </p:blipFill>
        <p:spPr>
          <a:xfrm>
            <a:off x="0" y="4572000"/>
            <a:ext cx="9220200" cy="5964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7"/>
          <p:cNvSpPr txBox="1"/>
          <p:nvPr/>
        </p:nvSpPr>
        <p:spPr>
          <a:xfrm>
            <a:off x="1143000" y="4604146"/>
            <a:ext cx="7391400" cy="3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562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Book Antiqua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rPr>
              <a:t>JOINT PH.D. PROGRAM IN ENGLISH AND EDUCATION (JPEE)</a:t>
            </a:r>
          </a:p>
        </p:txBody>
      </p:sp>
      <p:pic>
        <p:nvPicPr>
          <p:cNvPr descr="http://theamericanclubs.com/wordpress/wp-content/uploads/2011/08/University_of_Michigan_Logo.png" id="8" name="Shape 8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4572000"/>
            <a:ext cx="879600" cy="5964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9"/>
          <p:cNvSpPr txBox="1"/>
          <p:nvPr/>
        </p:nvSpPr>
        <p:spPr>
          <a:xfrm>
            <a:off x="1143000" y="4832746"/>
            <a:ext cx="5029200" cy="25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C5EA"/>
              </a:buClr>
              <a:buSzPct val="25000"/>
              <a:buFont typeface="Book Antiqua"/>
              <a:buNone/>
            </a:pPr>
            <a:r>
              <a:rPr b="0" i="0" lang="en" sz="1600" u="none" cap="none" strike="noStrike">
                <a:solidFill>
                  <a:srgbClr val="B4C5EA"/>
                </a:solidFill>
                <a:latin typeface="Book Antiqua"/>
                <a:ea typeface="Book Antiqua"/>
                <a:cs typeface="Book Antiqua"/>
                <a:sym typeface="Book Antiqua"/>
              </a:rPr>
              <a:t>https://jpee.lsa.umich.edu/</a:t>
            </a:r>
          </a:p>
        </p:txBody>
      </p:sp>
      <p:sp>
        <p:nvSpPr>
          <p:cNvPr id="10" name="Shape 10"/>
          <p:cNvSpPr txBox="1"/>
          <p:nvPr>
            <p:ph type="title"/>
          </p:nvPr>
        </p:nvSpPr>
        <p:spPr>
          <a:xfrm>
            <a:off x="628650" y="273843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buNone/>
              <a:defRPr sz="1800"/>
            </a:lvl2pPr>
            <a:lvl3pPr indent="0" lvl="2" rtl="0">
              <a:spcBef>
                <a:spcPts val="0"/>
              </a:spcBef>
              <a:buNone/>
              <a:defRPr sz="1800"/>
            </a:lvl3pPr>
            <a:lvl4pPr indent="0" lvl="3" rtl="0">
              <a:spcBef>
                <a:spcPts val="0"/>
              </a:spcBef>
              <a:buNone/>
              <a:defRPr sz="1800"/>
            </a:lvl4pPr>
            <a:lvl5pPr indent="0" lvl="4" rtl="0">
              <a:spcBef>
                <a:spcPts val="0"/>
              </a:spcBef>
              <a:buNone/>
              <a:defRPr sz="1800"/>
            </a:lvl5pPr>
            <a:lvl6pPr indent="0" lvl="5" rtl="0">
              <a:spcBef>
                <a:spcPts val="0"/>
              </a:spcBef>
              <a:buNone/>
              <a:defRPr sz="1800"/>
            </a:lvl6pPr>
            <a:lvl7pPr indent="0" lvl="6" rtl="0">
              <a:spcBef>
                <a:spcPts val="0"/>
              </a:spcBef>
              <a:buNone/>
              <a:defRPr sz="1800"/>
            </a:lvl7pPr>
            <a:lvl8pPr indent="0" lvl="7" rtl="0">
              <a:spcBef>
                <a:spcPts val="0"/>
              </a:spcBef>
              <a:buNone/>
              <a:defRPr sz="1800"/>
            </a:lvl8pPr>
            <a:lvl9pPr indent="0" lvl="8" rtl="0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1" name="Shape 11"/>
          <p:cNvSpPr txBox="1"/>
          <p:nvPr>
            <p:ph idx="1" type="body"/>
          </p:nvPr>
        </p:nvSpPr>
        <p:spPr>
          <a:xfrm>
            <a:off x="628650" y="1369218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38100" lvl="0" marL="171450" marR="0" rtl="0" algn="l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7150" lvl="1" marL="5143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8572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5725" lvl="3" marL="12001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5725" lvl="4" marL="15430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5725" lvl="5" marL="18859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5725" lvl="6" marL="22288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5725" lvl="7" marL="25717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5725" lvl="8" marL="29146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0" type="dt"/>
          </p:nvPr>
        </p:nvSpPr>
        <p:spPr>
          <a:xfrm>
            <a:off x="628650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1" type="ftr"/>
          </p:nvPr>
        </p:nvSpPr>
        <p:spPr>
          <a:xfrm>
            <a:off x="3028950" y="4767262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6457950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/>
          <p:nvPr>
            <p:ph type="title"/>
          </p:nvPr>
        </p:nvSpPr>
        <p:spPr>
          <a:xfrm>
            <a:off x="628650" y="273843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buNone/>
              <a:defRPr sz="1800"/>
            </a:lvl2pPr>
            <a:lvl3pPr indent="0" lvl="2" rtl="0">
              <a:spcBef>
                <a:spcPts val="0"/>
              </a:spcBef>
              <a:buNone/>
              <a:defRPr sz="1800"/>
            </a:lvl3pPr>
            <a:lvl4pPr indent="0" lvl="3" rtl="0">
              <a:spcBef>
                <a:spcPts val="0"/>
              </a:spcBef>
              <a:buNone/>
              <a:defRPr sz="1800"/>
            </a:lvl4pPr>
            <a:lvl5pPr indent="0" lvl="4" rtl="0">
              <a:spcBef>
                <a:spcPts val="0"/>
              </a:spcBef>
              <a:buNone/>
              <a:defRPr sz="1800"/>
            </a:lvl5pPr>
            <a:lvl6pPr indent="0" lvl="5" rtl="0">
              <a:spcBef>
                <a:spcPts val="0"/>
              </a:spcBef>
              <a:buNone/>
              <a:defRPr sz="1800"/>
            </a:lvl6pPr>
            <a:lvl7pPr indent="0" lvl="6" rtl="0">
              <a:spcBef>
                <a:spcPts val="0"/>
              </a:spcBef>
              <a:buNone/>
              <a:defRPr sz="1800"/>
            </a:lvl7pPr>
            <a:lvl8pPr indent="0" lvl="7" rtl="0">
              <a:spcBef>
                <a:spcPts val="0"/>
              </a:spcBef>
              <a:buNone/>
              <a:defRPr sz="1800"/>
            </a:lvl8pPr>
            <a:lvl9pPr indent="0" lvl="8" rtl="0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23" name="Shape 23"/>
          <p:cNvSpPr txBox="1"/>
          <p:nvPr>
            <p:ph idx="1" type="body"/>
          </p:nvPr>
        </p:nvSpPr>
        <p:spPr>
          <a:xfrm>
            <a:off x="628650" y="1369218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38100" lvl="0" marL="171450" marR="0" rtl="0" algn="l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7150" lvl="1" marL="5143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8572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5725" lvl="3" marL="12001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5725" lvl="4" marL="15430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5725" lvl="5" marL="18859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5725" lvl="6" marL="22288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5725" lvl="7" marL="25717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5725" lvl="8" marL="29146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0" type="dt"/>
          </p:nvPr>
        </p:nvSpPr>
        <p:spPr>
          <a:xfrm>
            <a:off x="628650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Shape 25"/>
          <p:cNvSpPr txBox="1"/>
          <p:nvPr>
            <p:ph idx="11" type="ftr"/>
          </p:nvPr>
        </p:nvSpPr>
        <p:spPr>
          <a:xfrm>
            <a:off x="3028950" y="4767262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6457950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pic>
        <p:nvPicPr>
          <p:cNvPr descr="http://theamericanclubs.com/wordpress/wp-content/uploads/2011/08/University_of_Michigan_Logo.png" id="27" name="Shape 27"/>
          <p:cNvPicPr preferRelativeResize="0"/>
          <p:nvPr/>
        </p:nvPicPr>
        <p:blipFill rotWithShape="1">
          <a:blip r:embed="rId1">
            <a:alphaModFix/>
          </a:blip>
          <a:srcRect b="0" l="87499" r="0" t="0"/>
          <a:stretch/>
        </p:blipFill>
        <p:spPr>
          <a:xfrm>
            <a:off x="0" y="4572000"/>
            <a:ext cx="9220200" cy="59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Shape 28"/>
          <p:cNvSpPr txBox="1"/>
          <p:nvPr/>
        </p:nvSpPr>
        <p:spPr>
          <a:xfrm>
            <a:off x="1143000" y="4604146"/>
            <a:ext cx="7391400" cy="3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562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Book Antiqua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rPr>
              <a:t>JOINT PH.D. PROGRAM IN ENGLISH AND EDUCATION (JPEE)</a:t>
            </a:r>
          </a:p>
        </p:txBody>
      </p:sp>
      <p:pic>
        <p:nvPicPr>
          <p:cNvPr descr="http://theamericanclubs.com/wordpress/wp-content/uploads/2011/08/University_of_Michigan_Logo.png" id="29" name="Shape 2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4572000"/>
            <a:ext cx="879600" cy="5964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Shape 30"/>
          <p:cNvSpPr txBox="1"/>
          <p:nvPr/>
        </p:nvSpPr>
        <p:spPr>
          <a:xfrm>
            <a:off x="1143000" y="4832746"/>
            <a:ext cx="5029200" cy="25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C5EA"/>
              </a:buClr>
              <a:buSzPct val="25000"/>
              <a:buFont typeface="Book Antiqua"/>
              <a:buNone/>
            </a:pPr>
            <a:r>
              <a:rPr b="0" i="0" lang="en" sz="1600" u="none" cap="none" strike="noStrike">
                <a:solidFill>
                  <a:srgbClr val="B4C5EA"/>
                </a:solidFill>
                <a:latin typeface="Book Antiqua"/>
                <a:ea typeface="Book Antiqua"/>
                <a:cs typeface="Book Antiqua"/>
                <a:sym typeface="Book Antiqua"/>
              </a:rPr>
              <a:t>https://jpee.lsa.umich.edu/</a:t>
            </a: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theamericanclubs.com/wordpress/wp-content/uploads/2011/08/University_of_Michigan_Logo.png" id="95" name="Shape 95"/>
          <p:cNvPicPr preferRelativeResize="0"/>
          <p:nvPr/>
        </p:nvPicPr>
        <p:blipFill rotWithShape="1">
          <a:blip r:embed="rId1">
            <a:alphaModFix/>
          </a:blip>
          <a:srcRect b="0" l="87499" r="0" t="0"/>
          <a:stretch/>
        </p:blipFill>
        <p:spPr>
          <a:xfrm>
            <a:off x="0" y="4572000"/>
            <a:ext cx="9220200" cy="5964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Shape 96"/>
          <p:cNvSpPr txBox="1"/>
          <p:nvPr/>
        </p:nvSpPr>
        <p:spPr>
          <a:xfrm>
            <a:off x="1143000" y="4604146"/>
            <a:ext cx="7391400" cy="3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562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Book Antiqua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rPr>
              <a:t>JOINT PH.D. PROGRAM IN ENGLISH AND EDUCATION (JPEE)</a:t>
            </a:r>
          </a:p>
        </p:txBody>
      </p:sp>
      <p:pic>
        <p:nvPicPr>
          <p:cNvPr descr="http://theamericanclubs.com/wordpress/wp-content/uploads/2011/08/University_of_Michigan_Logo.png" id="97" name="Shape 9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4572000"/>
            <a:ext cx="879600" cy="5964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Shape 98"/>
          <p:cNvSpPr txBox="1"/>
          <p:nvPr/>
        </p:nvSpPr>
        <p:spPr>
          <a:xfrm>
            <a:off x="1143000" y="4832746"/>
            <a:ext cx="5029200" cy="25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C5EA"/>
              </a:buClr>
              <a:buSzPct val="25000"/>
              <a:buFont typeface="Book Antiqua"/>
              <a:buNone/>
            </a:pPr>
            <a:r>
              <a:rPr b="0" i="0" lang="en" sz="1600" u="none" cap="none" strike="noStrike">
                <a:solidFill>
                  <a:srgbClr val="B4C5EA"/>
                </a:solidFill>
                <a:latin typeface="Book Antiqua"/>
                <a:ea typeface="Book Antiqua"/>
                <a:cs typeface="Book Antiqua"/>
                <a:sym typeface="Book Antiqua"/>
              </a:rPr>
              <a:t>https://jpee.lsa.umich.edu/</a:t>
            </a:r>
          </a:p>
        </p:txBody>
      </p:sp>
      <p:sp>
        <p:nvSpPr>
          <p:cNvPr id="99" name="Shape 99"/>
          <p:cNvSpPr txBox="1"/>
          <p:nvPr>
            <p:ph type="title"/>
          </p:nvPr>
        </p:nvSpPr>
        <p:spPr>
          <a:xfrm>
            <a:off x="628650" y="273843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buNone/>
              <a:defRPr sz="1800"/>
            </a:lvl2pPr>
            <a:lvl3pPr indent="0" lvl="2" rtl="0">
              <a:spcBef>
                <a:spcPts val="0"/>
              </a:spcBef>
              <a:buNone/>
              <a:defRPr sz="1800"/>
            </a:lvl3pPr>
            <a:lvl4pPr indent="0" lvl="3" rtl="0">
              <a:spcBef>
                <a:spcPts val="0"/>
              </a:spcBef>
              <a:buNone/>
              <a:defRPr sz="1800"/>
            </a:lvl4pPr>
            <a:lvl5pPr indent="0" lvl="4" rtl="0">
              <a:spcBef>
                <a:spcPts val="0"/>
              </a:spcBef>
              <a:buNone/>
              <a:defRPr sz="1800"/>
            </a:lvl5pPr>
            <a:lvl6pPr indent="0" lvl="5" rtl="0">
              <a:spcBef>
                <a:spcPts val="0"/>
              </a:spcBef>
              <a:buNone/>
              <a:defRPr sz="1800"/>
            </a:lvl6pPr>
            <a:lvl7pPr indent="0" lvl="6" rtl="0">
              <a:spcBef>
                <a:spcPts val="0"/>
              </a:spcBef>
              <a:buNone/>
              <a:defRPr sz="1800"/>
            </a:lvl7pPr>
            <a:lvl8pPr indent="0" lvl="7" rtl="0">
              <a:spcBef>
                <a:spcPts val="0"/>
              </a:spcBef>
              <a:buNone/>
              <a:defRPr sz="1800"/>
            </a:lvl8pPr>
            <a:lvl9pPr indent="0" lvl="8" rtl="0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00" name="Shape 100"/>
          <p:cNvSpPr txBox="1"/>
          <p:nvPr>
            <p:ph idx="1" type="body"/>
          </p:nvPr>
        </p:nvSpPr>
        <p:spPr>
          <a:xfrm>
            <a:off x="628650" y="1369218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38100" lvl="0" marL="171450" marR="0" rtl="0" algn="l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7150" lvl="1" marL="5143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8572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5725" lvl="3" marL="12001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5725" lvl="4" marL="15430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5725" lvl="5" marL="18859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5725" lvl="6" marL="22288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5725" lvl="7" marL="25717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5725" lvl="8" marL="29146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1" name="Shape 101"/>
          <p:cNvSpPr txBox="1"/>
          <p:nvPr>
            <p:ph idx="10" type="dt"/>
          </p:nvPr>
        </p:nvSpPr>
        <p:spPr>
          <a:xfrm>
            <a:off x="628650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2" name="Shape 102"/>
          <p:cNvSpPr txBox="1"/>
          <p:nvPr>
            <p:ph idx="12" type="sldNum"/>
          </p:nvPr>
        </p:nvSpPr>
        <p:spPr>
          <a:xfrm>
            <a:off x="6457950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9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/>
          <p:nvPr>
            <p:ph type="ctrTitle"/>
          </p:nvPr>
        </p:nvSpPr>
        <p:spPr>
          <a:xfrm>
            <a:off x="188925" y="1174825"/>
            <a:ext cx="8755200" cy="17907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indent="0" lvl="0" marL="0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"/>
              <a:t>Reading Strategies and Social Annotation in the Composition Course</a:t>
            </a:r>
          </a:p>
        </p:txBody>
      </p:sp>
      <p:sp>
        <p:nvSpPr>
          <p:cNvPr id="114" name="Shape 114"/>
          <p:cNvSpPr txBox="1"/>
          <p:nvPr>
            <p:ph idx="1" type="subTitle"/>
          </p:nvPr>
        </p:nvSpPr>
        <p:spPr>
          <a:xfrm>
            <a:off x="188925" y="2965525"/>
            <a:ext cx="6978900" cy="1241700"/>
          </a:xfrm>
          <a:prstGeom prst="rect">
            <a:avLst/>
          </a:prstGeom>
        </p:spPr>
        <p:txBody>
          <a:bodyPr anchorCtr="0" anchor="t" bIns="45700" lIns="91425" rIns="91425" tIns="45700">
            <a:noAutofit/>
          </a:bodyPr>
          <a:lstStyle/>
          <a:p>
            <a:pPr indent="0" lvl="0" mar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" sz="2400">
                <a:solidFill>
                  <a:srgbClr val="00274C"/>
                </a:solidFill>
              </a:rPr>
              <a:t>Michelle L. Sprouse</a:t>
            </a:r>
          </a:p>
          <a:p>
            <a:pPr indent="0" lvl="0" mar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">
                <a:solidFill>
                  <a:srgbClr val="00274C"/>
                </a:solidFill>
                <a:highlight>
                  <a:srgbClr val="FFCB05"/>
                </a:highlight>
              </a:rPr>
              <a:t>@MichelleSprouse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Shape 1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5487" y="126825"/>
            <a:ext cx="5913025" cy="4259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Shape 1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4863" y="152400"/>
            <a:ext cx="6034273" cy="4363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/>
          <p:nvPr>
            <p:ph idx="1" type="body"/>
          </p:nvPr>
        </p:nvSpPr>
        <p:spPr>
          <a:xfrm>
            <a:off x="628650" y="878325"/>
            <a:ext cx="25782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 sz="2100">
                <a:solidFill>
                  <a:srgbClr val="00274C"/>
                </a:solidFill>
                <a:highlight>
                  <a:srgbClr val="FFCB05"/>
                </a:highlight>
              </a:rPr>
              <a:t>Text-centered Relationships</a:t>
            </a:r>
          </a:p>
          <a:p>
            <a:pPr indent="-228600" lvl="0" marL="457200" rtl="0">
              <a:spcBef>
                <a:spcPts val="0"/>
              </a:spcBef>
              <a:buClr>
                <a:srgbClr val="00274C"/>
              </a:buClr>
            </a:pPr>
            <a:r>
              <a:rPr lang="en" sz="2100">
                <a:solidFill>
                  <a:srgbClr val="00274C"/>
                </a:solidFill>
              </a:rPr>
              <a:t>Audience awareness</a:t>
            </a:r>
          </a:p>
          <a:p>
            <a:pPr indent="-361950" lvl="0" marL="457200" rtl="0">
              <a:spcBef>
                <a:spcPts val="0"/>
              </a:spcBef>
              <a:buClr>
                <a:srgbClr val="00274C"/>
              </a:buClr>
              <a:buSzPct val="100000"/>
            </a:pPr>
            <a:r>
              <a:rPr lang="en" sz="2100">
                <a:solidFill>
                  <a:srgbClr val="00274C"/>
                </a:solidFill>
              </a:rPr>
              <a:t>Peer/teacher reading annotations?</a:t>
            </a:r>
          </a:p>
          <a:p>
            <a:pPr indent="-361950" lvl="0" marL="457200" rtl="0">
              <a:spcBef>
                <a:spcPts val="0"/>
              </a:spcBef>
              <a:buClr>
                <a:srgbClr val="00274C"/>
              </a:buClr>
              <a:buSzPct val="100000"/>
            </a:pPr>
            <a:r>
              <a:rPr lang="en" sz="2100">
                <a:solidFill>
                  <a:srgbClr val="00274C"/>
                </a:solidFill>
              </a:rPr>
              <a:t>Amplification of peer responses</a:t>
            </a:r>
          </a:p>
        </p:txBody>
      </p:sp>
      <p:sp>
        <p:nvSpPr>
          <p:cNvPr id="192" name="Shape 192"/>
          <p:cNvSpPr txBox="1"/>
          <p:nvPr>
            <p:ph idx="2" type="body"/>
          </p:nvPr>
        </p:nvSpPr>
        <p:spPr>
          <a:xfrm>
            <a:off x="3282906" y="878325"/>
            <a:ext cx="2578200" cy="3263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 sz="2100">
                <a:solidFill>
                  <a:srgbClr val="00274C"/>
                </a:solidFill>
                <a:highlight>
                  <a:srgbClr val="FFCB05"/>
                </a:highlight>
              </a:rPr>
              <a:t>Metacognition</a:t>
            </a:r>
          </a:p>
          <a:p>
            <a:pPr indent="-342900" lvl="0" marL="457200" rtl="0" algn="l">
              <a:spcBef>
                <a:spcPts val="0"/>
              </a:spcBef>
              <a:buClr>
                <a:srgbClr val="00274C"/>
              </a:buClr>
              <a:buSzPct val="100000"/>
            </a:pPr>
            <a:r>
              <a:rPr lang="en" sz="1800">
                <a:solidFill>
                  <a:srgbClr val="00274C"/>
                </a:solidFill>
              </a:rPr>
              <a:t>“Seeing their ideas and different perspectives helped me to see something that I maybe missed while reading.”</a:t>
            </a:r>
          </a:p>
          <a:p>
            <a:pPr indent="-361950" lvl="0" marL="457200" rtl="0" algn="l">
              <a:spcBef>
                <a:spcPts val="0"/>
              </a:spcBef>
              <a:buClr>
                <a:srgbClr val="00274C"/>
              </a:buClr>
              <a:buSzPct val="100000"/>
            </a:pPr>
            <a:r>
              <a:rPr lang="en" sz="2100">
                <a:solidFill>
                  <a:srgbClr val="00274C"/>
                </a:solidFill>
              </a:rPr>
              <a:t>Authority to annotate for own purposes</a:t>
            </a:r>
          </a:p>
        </p:txBody>
      </p:sp>
      <p:sp>
        <p:nvSpPr>
          <p:cNvPr id="193" name="Shape 193"/>
          <p:cNvSpPr txBox="1"/>
          <p:nvPr>
            <p:ph idx="2" type="body"/>
          </p:nvPr>
        </p:nvSpPr>
        <p:spPr>
          <a:xfrm>
            <a:off x="5937160" y="878325"/>
            <a:ext cx="2578199" cy="3263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 sz="2100">
                <a:solidFill>
                  <a:srgbClr val="00274C"/>
                </a:solidFill>
                <a:highlight>
                  <a:srgbClr val="FFCB05"/>
                </a:highlight>
              </a:rPr>
              <a:t>Meta-knowledge</a:t>
            </a:r>
          </a:p>
          <a:p>
            <a:pPr indent="-342900" lvl="0" marL="457200" rtl="0" algn="l">
              <a:spcBef>
                <a:spcPts val="0"/>
              </a:spcBef>
              <a:buClr>
                <a:srgbClr val="00274C"/>
              </a:buClr>
              <a:buSzPct val="100000"/>
            </a:pPr>
            <a:r>
              <a:rPr lang="en" sz="1800">
                <a:solidFill>
                  <a:srgbClr val="00274C"/>
                </a:solidFill>
              </a:rPr>
              <a:t>“I am making the goal to do research on the genre and audience of my assignment in order to make it as persuasive as possible.”</a:t>
            </a:r>
          </a:p>
          <a:p>
            <a:pPr indent="-228600" lvl="0" marL="457200" rtl="0" algn="l">
              <a:spcBef>
                <a:spcPts val="0"/>
              </a:spcBef>
              <a:buClr>
                <a:srgbClr val="00274C"/>
              </a:buClr>
            </a:pPr>
            <a:r>
              <a:rPr lang="en" sz="2100">
                <a:solidFill>
                  <a:srgbClr val="00274C"/>
                </a:solidFill>
              </a:rPr>
              <a:t>Expectations of genre and writing in intended fields</a:t>
            </a:r>
          </a:p>
        </p:txBody>
      </p:sp>
      <p:sp>
        <p:nvSpPr>
          <p:cNvPr id="194" name="Shape 194"/>
          <p:cNvSpPr txBox="1"/>
          <p:nvPr>
            <p:ph type="title"/>
          </p:nvPr>
        </p:nvSpPr>
        <p:spPr>
          <a:xfrm>
            <a:off x="685800" y="171450"/>
            <a:ext cx="77724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">
                <a:solidFill>
                  <a:srgbClr val="00274C"/>
                </a:solidFill>
              </a:rPr>
              <a:t>Emergent themes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 txBox="1"/>
          <p:nvPr>
            <p:ph type="title"/>
          </p:nvPr>
        </p:nvSpPr>
        <p:spPr>
          <a:xfrm>
            <a:off x="685800" y="171450"/>
            <a:ext cx="77724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">
                <a:solidFill>
                  <a:srgbClr val="00274C"/>
                </a:solidFill>
              </a:rPr>
              <a:t>Practicing Social Annotation</a:t>
            </a:r>
          </a:p>
        </p:txBody>
      </p:sp>
      <p:sp>
        <p:nvSpPr>
          <p:cNvPr id="200" name="Shape 200"/>
          <p:cNvSpPr txBox="1"/>
          <p:nvPr>
            <p:ph idx="1" type="body"/>
          </p:nvPr>
        </p:nvSpPr>
        <p:spPr>
          <a:xfrm>
            <a:off x="685800" y="1257300"/>
            <a:ext cx="38100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61950" lvl="0" marL="457200" marR="0" rtl="0" algn="l">
              <a:lnSpc>
                <a:spcPct val="90000"/>
              </a:lnSpc>
              <a:spcBef>
                <a:spcPts val="0"/>
              </a:spcBef>
              <a:buClr>
                <a:srgbClr val="00274C"/>
              </a:buClr>
              <a:buSzPct val="100000"/>
              <a:buFont typeface="Calibri"/>
              <a:buAutoNum type="arabicPeriod"/>
            </a:pPr>
            <a:r>
              <a:rPr lang="en">
                <a:solidFill>
                  <a:srgbClr val="00274C"/>
                </a:solidFill>
              </a:rPr>
              <a:t>Go to </a:t>
            </a:r>
            <a:r>
              <a:rPr lang="en">
                <a:solidFill>
                  <a:srgbClr val="444444"/>
                </a:solidFill>
              </a:rPr>
              <a:t>https://goo.gl/CbQLLB</a:t>
            </a:r>
          </a:p>
          <a:p>
            <a:pPr indent="-228600" lvl="0" marL="457200" marR="0" rtl="0" algn="l">
              <a:lnSpc>
                <a:spcPct val="90000"/>
              </a:lnSpc>
              <a:spcBef>
                <a:spcPts val="0"/>
              </a:spcBef>
              <a:buClr>
                <a:srgbClr val="00274C"/>
              </a:buClr>
              <a:buAutoNum type="arabicPeriod"/>
            </a:pPr>
            <a:r>
              <a:rPr lang="en">
                <a:solidFill>
                  <a:srgbClr val="00274C"/>
                </a:solidFill>
              </a:rPr>
              <a:t>Create a Hypothes.is account.</a:t>
            </a:r>
          </a:p>
          <a:p>
            <a:pPr indent="-228600" lvl="0" marL="457200" marR="0" rtl="0" algn="l">
              <a:lnSpc>
                <a:spcPct val="90000"/>
              </a:lnSpc>
              <a:spcBef>
                <a:spcPts val="0"/>
              </a:spcBef>
              <a:buClr>
                <a:srgbClr val="00274C"/>
              </a:buClr>
              <a:buAutoNum type="arabicPeriod"/>
            </a:pPr>
            <a:r>
              <a:rPr lang="en">
                <a:solidFill>
                  <a:srgbClr val="00274C"/>
                </a:solidFill>
              </a:rPr>
              <a:t>Select some text and add an annotation.</a:t>
            </a:r>
          </a:p>
          <a:p>
            <a:pPr indent="-228600" lvl="0" marL="457200" marR="0" rtl="0" algn="l">
              <a:lnSpc>
                <a:spcPct val="90000"/>
              </a:lnSpc>
              <a:spcBef>
                <a:spcPts val="0"/>
              </a:spcBef>
              <a:buClr>
                <a:srgbClr val="00274C"/>
              </a:buClr>
              <a:buAutoNum type="arabicPeriod"/>
            </a:pPr>
            <a:r>
              <a:rPr lang="en">
                <a:solidFill>
                  <a:srgbClr val="00274C"/>
                </a:solidFill>
              </a:rPr>
              <a:t>Try replying to another annotation.</a:t>
            </a:r>
          </a:p>
        </p:txBody>
      </p:sp>
      <p:pic>
        <p:nvPicPr>
          <p:cNvPr descr="Screenshot 2017-06-06 15.47.49.png" id="201" name="Shape 2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96225" y="895425"/>
            <a:ext cx="3598175" cy="3590524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Shape 202"/>
          <p:cNvSpPr/>
          <p:nvPr/>
        </p:nvSpPr>
        <p:spPr>
          <a:xfrm>
            <a:off x="7426500" y="694175"/>
            <a:ext cx="1585800" cy="6522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/>
          <p:nvPr>
            <p:ph type="title"/>
          </p:nvPr>
        </p:nvSpPr>
        <p:spPr>
          <a:xfrm>
            <a:off x="628650" y="273843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"/>
              <a:t>Recommendations for best practices</a:t>
            </a:r>
          </a:p>
        </p:txBody>
      </p:sp>
      <p:sp>
        <p:nvSpPr>
          <p:cNvPr id="208" name="Shape 208"/>
          <p:cNvSpPr txBox="1"/>
          <p:nvPr>
            <p:ph idx="1" type="body"/>
          </p:nvPr>
        </p:nvSpPr>
        <p:spPr>
          <a:xfrm>
            <a:off x="628650" y="1369218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457200" rtl="0">
              <a:spcBef>
                <a:spcPts val="0"/>
              </a:spcBef>
              <a:buClr>
                <a:srgbClr val="00274C"/>
              </a:buClr>
              <a:buFont typeface="Calibri"/>
            </a:pPr>
            <a:r>
              <a:rPr lang="en">
                <a:solidFill>
                  <a:srgbClr val="00274C"/>
                </a:solidFill>
              </a:rPr>
              <a:t>Limit group sizes (3-5 members)</a:t>
            </a:r>
          </a:p>
          <a:p>
            <a:pPr indent="-228600" lvl="0" marL="457200" rtl="0">
              <a:spcBef>
                <a:spcPts val="0"/>
              </a:spcBef>
              <a:buClr>
                <a:srgbClr val="00274C"/>
              </a:buClr>
            </a:pPr>
            <a:r>
              <a:rPr lang="en">
                <a:solidFill>
                  <a:srgbClr val="00274C"/>
                </a:solidFill>
              </a:rPr>
              <a:t>Encourage replies</a:t>
            </a:r>
          </a:p>
          <a:p>
            <a:pPr indent="-228600" lvl="0" marL="457200" rtl="0">
              <a:spcBef>
                <a:spcPts val="0"/>
              </a:spcBef>
              <a:buClr>
                <a:srgbClr val="00274C"/>
              </a:buClr>
            </a:pPr>
            <a:r>
              <a:rPr lang="en">
                <a:solidFill>
                  <a:srgbClr val="00274C"/>
                </a:solidFill>
              </a:rPr>
              <a:t>Tag annotations with course topics</a:t>
            </a:r>
          </a:p>
          <a:p>
            <a:pPr indent="-228600" lvl="0" marL="457200" rtl="0">
              <a:spcBef>
                <a:spcPts val="0"/>
              </a:spcBef>
              <a:buClr>
                <a:srgbClr val="00274C"/>
              </a:buClr>
            </a:pPr>
            <a:r>
              <a:rPr lang="en">
                <a:solidFill>
                  <a:srgbClr val="00274C"/>
                </a:solidFill>
              </a:rPr>
              <a:t>Offer feedback on reading strategies</a:t>
            </a:r>
          </a:p>
          <a:p>
            <a:pPr indent="-228600" lvl="0" marL="457200" rtl="0">
              <a:spcBef>
                <a:spcPts val="0"/>
              </a:spcBef>
              <a:buClr>
                <a:srgbClr val="00274C"/>
              </a:buClr>
            </a:pPr>
            <a:r>
              <a:rPr lang="en">
                <a:solidFill>
                  <a:srgbClr val="00274C"/>
                </a:solidFill>
              </a:rPr>
              <a:t>Use controversial moments in class discussions</a:t>
            </a:r>
          </a:p>
          <a:p>
            <a:pPr indent="-228600" lvl="0" marL="457200" rtl="0">
              <a:spcBef>
                <a:spcPts val="0"/>
              </a:spcBef>
              <a:buClr>
                <a:srgbClr val="00274C"/>
              </a:buClr>
            </a:pPr>
            <a:r>
              <a:rPr lang="en">
                <a:solidFill>
                  <a:srgbClr val="00274C"/>
                </a:solidFill>
              </a:rPr>
              <a:t>Provide opportunities for rereading annotated documents</a:t>
            </a:r>
          </a:p>
          <a:p>
            <a:pPr indent="-228600" lvl="0" marL="457200" rtl="0">
              <a:spcBef>
                <a:spcPts val="0"/>
              </a:spcBef>
              <a:buClr>
                <a:srgbClr val="00274C"/>
              </a:buClr>
            </a:pPr>
            <a:r>
              <a:rPr lang="en">
                <a:solidFill>
                  <a:srgbClr val="00274C"/>
                </a:solidFill>
              </a:rPr>
              <a:t>Choose the annotation tool that best suits your students and instructional purposes:</a:t>
            </a:r>
          </a:p>
          <a:p>
            <a:pPr indent="-228600" lvl="1" marL="914400" rtl="0">
              <a:spcBef>
                <a:spcPts val="0"/>
              </a:spcBef>
              <a:buClr>
                <a:srgbClr val="00274C"/>
              </a:buClr>
            </a:pPr>
            <a:r>
              <a:rPr lang="en">
                <a:solidFill>
                  <a:srgbClr val="00274C"/>
                </a:solidFill>
              </a:rPr>
              <a:t>Ponder.co, Hypothes.is, Diigo, Google Docs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/>
          <p:nvPr>
            <p:ph type="title"/>
          </p:nvPr>
        </p:nvSpPr>
        <p:spPr>
          <a:xfrm>
            <a:off x="623887" y="1282305"/>
            <a:ext cx="7886700" cy="21396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solidFill>
                  <a:srgbClr val="00274C"/>
                </a:solidFill>
              </a:rPr>
              <a:t>Contact me</a:t>
            </a:r>
          </a:p>
        </p:txBody>
      </p:sp>
      <p:sp>
        <p:nvSpPr>
          <p:cNvPr id="214" name="Shape 214"/>
          <p:cNvSpPr txBox="1"/>
          <p:nvPr>
            <p:ph idx="1" type="body"/>
          </p:nvPr>
        </p:nvSpPr>
        <p:spPr>
          <a:xfrm>
            <a:off x="623887" y="3442099"/>
            <a:ext cx="7886700" cy="1125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400"/>
              <a:t>@MichelleSprouse</a:t>
            </a:r>
          </a:p>
          <a:p>
            <a:pPr lvl="0">
              <a:spcBef>
                <a:spcPts val="0"/>
              </a:spcBef>
              <a:buNone/>
            </a:pPr>
            <a:r>
              <a:rPr lang="en" sz="2400"/>
              <a:t>sprouse@umich.edu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 txBox="1"/>
          <p:nvPr>
            <p:ph type="title"/>
          </p:nvPr>
        </p:nvSpPr>
        <p:spPr>
          <a:xfrm>
            <a:off x="628650" y="172993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"/>
              <a:t>References</a:t>
            </a:r>
          </a:p>
        </p:txBody>
      </p:sp>
      <p:sp>
        <p:nvSpPr>
          <p:cNvPr id="220" name="Shape 220"/>
          <p:cNvSpPr txBox="1"/>
          <p:nvPr/>
        </p:nvSpPr>
        <p:spPr>
          <a:xfrm>
            <a:off x="729350" y="1297850"/>
            <a:ext cx="78495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marL="2794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 sz="1100">
                <a:solidFill>
                  <a:srgbClr val="00274C"/>
                </a:solidFill>
              </a:rPr>
              <a:t>Adler-Kassner, L. (2012). The companies we keep or the companies we would like to try to keep: Strategies and tactics in challenging times. </a:t>
            </a:r>
            <a:r>
              <a:rPr i="1" lang="en" sz="1100">
                <a:solidFill>
                  <a:srgbClr val="00274C"/>
                </a:solidFill>
              </a:rPr>
              <a:t>WPA: Writing Program Administration</a:t>
            </a:r>
            <a:r>
              <a:rPr lang="en" sz="1100">
                <a:solidFill>
                  <a:srgbClr val="00274C"/>
                </a:solidFill>
              </a:rPr>
              <a:t>, </a:t>
            </a:r>
            <a:r>
              <a:rPr i="1" lang="en" sz="1100">
                <a:solidFill>
                  <a:srgbClr val="00274C"/>
                </a:solidFill>
              </a:rPr>
              <a:t>36</a:t>
            </a:r>
            <a:r>
              <a:rPr lang="en" sz="1100">
                <a:solidFill>
                  <a:srgbClr val="00274C"/>
                </a:solidFill>
              </a:rPr>
              <a:t>(1), 119–40.</a:t>
            </a:r>
          </a:p>
          <a:p>
            <a:pPr lvl="0" marL="2794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 sz="1100">
                <a:solidFill>
                  <a:srgbClr val="00274C"/>
                </a:solidFill>
              </a:rPr>
              <a:t>Carillo, E. C. (2015). Creating Mindful Readers in First-Year Composition Courses: A Strategy to Facilitate Transfer. </a:t>
            </a:r>
            <a:r>
              <a:rPr i="1" lang="en" sz="1100">
                <a:solidFill>
                  <a:srgbClr val="00274C"/>
                </a:solidFill>
              </a:rPr>
              <a:t>Pedagogy</a:t>
            </a:r>
            <a:r>
              <a:rPr lang="en" sz="1100">
                <a:solidFill>
                  <a:srgbClr val="00274C"/>
                </a:solidFill>
              </a:rPr>
              <a:t>, </a:t>
            </a:r>
            <a:r>
              <a:rPr i="1" lang="en" sz="1100">
                <a:solidFill>
                  <a:srgbClr val="00274C"/>
                </a:solidFill>
              </a:rPr>
              <a:t>16</a:t>
            </a:r>
            <a:r>
              <a:rPr lang="en" sz="1100">
                <a:solidFill>
                  <a:srgbClr val="00274C"/>
                </a:solidFill>
              </a:rPr>
              <a:t>(1), 9–22.</a:t>
            </a:r>
          </a:p>
          <a:p>
            <a:pPr lvl="0" marL="2794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 sz="1100">
                <a:solidFill>
                  <a:srgbClr val="00274C"/>
                </a:solidFill>
              </a:rPr>
              <a:t>Edwards, M. (2015). Unpacking the Universal Library: Digital Reading and the Recirculation of Economic Value. </a:t>
            </a:r>
            <a:r>
              <a:rPr i="1" lang="en" sz="1100">
                <a:solidFill>
                  <a:srgbClr val="00274C"/>
                </a:solidFill>
              </a:rPr>
              <a:t>Pedagogy</a:t>
            </a:r>
            <a:r>
              <a:rPr lang="en" sz="1100">
                <a:solidFill>
                  <a:srgbClr val="00274C"/>
                </a:solidFill>
              </a:rPr>
              <a:t>, </a:t>
            </a:r>
            <a:r>
              <a:rPr i="1" lang="en" sz="1100">
                <a:solidFill>
                  <a:srgbClr val="00274C"/>
                </a:solidFill>
              </a:rPr>
              <a:t>16</a:t>
            </a:r>
            <a:r>
              <a:rPr lang="en" sz="1100">
                <a:solidFill>
                  <a:srgbClr val="00274C"/>
                </a:solidFill>
              </a:rPr>
              <a:t>(1), 137–152.</a:t>
            </a:r>
          </a:p>
          <a:p>
            <a:pPr lvl="0" marL="2794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Gee, J. P. (2008). </a:t>
            </a:r>
            <a:r>
              <a:rPr i="1" lang="en" sz="1100">
                <a:solidFill>
                  <a:schemeClr val="dk1"/>
                </a:solidFill>
              </a:rPr>
              <a:t>Social linguistics and literacies: ideology in discourses</a:t>
            </a:r>
            <a:r>
              <a:rPr lang="en" sz="1100">
                <a:solidFill>
                  <a:schemeClr val="dk1"/>
                </a:solidFill>
              </a:rPr>
              <a:t> (3rd ed). London ; New York: Routledge.</a:t>
            </a:r>
          </a:p>
          <a:p>
            <a:pPr lvl="0" marL="2794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 sz="1100">
                <a:solidFill>
                  <a:srgbClr val="00274C"/>
                </a:solidFill>
              </a:rPr>
              <a:t>Hypothes.is. (2017). (Version Revision 7e14c576) [Web]. Hypothes.is Project. Retrieved from web.hypothes.is</a:t>
            </a:r>
          </a:p>
          <a:p>
            <a:pPr lvl="0" marL="2794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 sz="1100">
                <a:solidFill>
                  <a:srgbClr val="00274C"/>
                </a:solidFill>
              </a:rPr>
              <a:t>Keller, D. (2013). A Framework for Rereading in First-Year Composition. </a:t>
            </a:r>
            <a:r>
              <a:rPr i="1" lang="en" sz="1100">
                <a:solidFill>
                  <a:srgbClr val="00274C"/>
                </a:solidFill>
              </a:rPr>
              <a:t>Teaching English in the Two Year College</a:t>
            </a:r>
            <a:r>
              <a:rPr lang="en" sz="1100">
                <a:solidFill>
                  <a:srgbClr val="00274C"/>
                </a:solidFill>
              </a:rPr>
              <a:t>, </a:t>
            </a:r>
            <a:r>
              <a:rPr i="1" lang="en" sz="1100">
                <a:solidFill>
                  <a:srgbClr val="00274C"/>
                </a:solidFill>
              </a:rPr>
              <a:t>41</a:t>
            </a:r>
            <a:r>
              <a:rPr lang="en" sz="1100">
                <a:solidFill>
                  <a:srgbClr val="00274C"/>
                </a:solidFill>
              </a:rPr>
              <a:t>(1), 44.</a:t>
            </a:r>
          </a:p>
          <a:p>
            <a:pPr lvl="0" marL="2794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 sz="1100">
                <a:solidFill>
                  <a:srgbClr val="00274C"/>
                </a:solidFill>
              </a:rPr>
              <a:t>Lockhart, T., &amp; Soliday, M. (2015). The Critical Place of Reading in Writing Transfer (and Beyond): A Report of Student Experiences. </a:t>
            </a:r>
            <a:r>
              <a:rPr i="1" lang="en" sz="1100">
                <a:solidFill>
                  <a:srgbClr val="00274C"/>
                </a:solidFill>
              </a:rPr>
              <a:t>Pedagogy</a:t>
            </a:r>
            <a:r>
              <a:rPr lang="en" sz="1100">
                <a:solidFill>
                  <a:srgbClr val="00274C"/>
                </a:solidFill>
              </a:rPr>
              <a:t>, </a:t>
            </a:r>
            <a:r>
              <a:rPr i="1" lang="en" sz="1100">
                <a:solidFill>
                  <a:srgbClr val="00274C"/>
                </a:solidFill>
              </a:rPr>
              <a:t>16</a:t>
            </a:r>
            <a:r>
              <a:rPr lang="en" sz="1100">
                <a:solidFill>
                  <a:srgbClr val="00274C"/>
                </a:solidFill>
              </a:rPr>
              <a:t>(1), 23–37.</a:t>
            </a:r>
          </a:p>
          <a:p>
            <a:pPr lvl="0" marL="2794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 sz="1100">
                <a:solidFill>
                  <a:srgbClr val="00274C"/>
                </a:solidFill>
              </a:rPr>
              <a:t>Mendenhall, A., &amp; Johnson, T. E. (2010). Fostering the development of critical thinking skills, and reading comprehension of undergraduates using a Web 2.0 tool coupled with a learning system. </a:t>
            </a:r>
            <a:r>
              <a:rPr i="1" lang="en" sz="1100">
                <a:solidFill>
                  <a:srgbClr val="00274C"/>
                </a:solidFill>
              </a:rPr>
              <a:t>Interactive Learning Environments</a:t>
            </a:r>
            <a:r>
              <a:rPr lang="en" sz="1100">
                <a:solidFill>
                  <a:srgbClr val="00274C"/>
                </a:solidFill>
              </a:rPr>
              <a:t>, </a:t>
            </a:r>
            <a:r>
              <a:rPr i="1" lang="en" sz="1100">
                <a:solidFill>
                  <a:srgbClr val="00274C"/>
                </a:solidFill>
              </a:rPr>
              <a:t>18</a:t>
            </a:r>
            <a:r>
              <a:rPr lang="en" sz="1100">
                <a:solidFill>
                  <a:srgbClr val="00274C"/>
                </a:solidFill>
              </a:rPr>
              <a:t>(3), 263–276. doi:10.1080/10494820.2010.500537</a:t>
            </a:r>
          </a:p>
          <a:p>
            <a:pPr lvl="0" marL="2794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 sz="1100">
                <a:solidFill>
                  <a:srgbClr val="00274C"/>
                </a:solidFill>
              </a:rPr>
              <a:t>Paris, S. G., &amp; Winograd, P. (1990). How metacognition can promote academic learning and instruction. In B. F. Jones &amp; L. Idol (Eds.), </a:t>
            </a:r>
            <a:r>
              <a:rPr i="1" lang="en" sz="1100">
                <a:solidFill>
                  <a:srgbClr val="00274C"/>
                </a:solidFill>
              </a:rPr>
              <a:t>Dimensions of Thinking and Cognitive Instruction</a:t>
            </a:r>
            <a:r>
              <a:rPr lang="en" sz="1100">
                <a:solidFill>
                  <a:srgbClr val="00274C"/>
                </a:solidFill>
              </a:rPr>
              <a:t> (pp. 15–52). Hillsdale, NJ: Lawrence Erlbaum Associates.</a:t>
            </a:r>
          </a:p>
          <a:p>
            <a:pPr lvl="0" marL="2794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 sz="1100">
                <a:solidFill>
                  <a:srgbClr val="00274C"/>
                </a:solidFill>
              </a:rPr>
              <a:t>Pintrich, P. R. (2002). The Role of Metacognitive Knowledge in Learning, Teaching, and Assessing. </a:t>
            </a:r>
            <a:r>
              <a:rPr i="1" lang="en" sz="1100">
                <a:solidFill>
                  <a:srgbClr val="00274C"/>
                </a:solidFill>
              </a:rPr>
              <a:t>Theory Into Practice</a:t>
            </a:r>
            <a:r>
              <a:rPr lang="en" sz="1100">
                <a:solidFill>
                  <a:srgbClr val="00274C"/>
                </a:solidFill>
              </a:rPr>
              <a:t>, </a:t>
            </a:r>
            <a:r>
              <a:rPr i="1" lang="en" sz="1100">
                <a:solidFill>
                  <a:srgbClr val="00274C"/>
                </a:solidFill>
              </a:rPr>
              <a:t>41</a:t>
            </a:r>
            <a:r>
              <a:rPr lang="en" sz="1100">
                <a:solidFill>
                  <a:srgbClr val="00274C"/>
                </a:solidFill>
              </a:rPr>
              <a:t>(4), 219–225. doi:10.1207/s15430421tip4104_3</a:t>
            </a:r>
          </a:p>
          <a:p>
            <a:pPr lvl="0" marL="2794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 sz="1100">
                <a:solidFill>
                  <a:srgbClr val="00274C"/>
                </a:solidFill>
              </a:rPr>
              <a:t>Salvatori, M. R. (1996). Conversations with Texts: Reading in the Teaching of Composition. </a:t>
            </a:r>
            <a:r>
              <a:rPr i="1" lang="en" sz="1100">
                <a:solidFill>
                  <a:srgbClr val="00274C"/>
                </a:solidFill>
              </a:rPr>
              <a:t>College English</a:t>
            </a:r>
            <a:r>
              <a:rPr lang="en" sz="1100">
                <a:solidFill>
                  <a:srgbClr val="00274C"/>
                </a:solidFill>
              </a:rPr>
              <a:t>, </a:t>
            </a:r>
            <a:r>
              <a:rPr i="1" lang="en" sz="1100">
                <a:solidFill>
                  <a:srgbClr val="00274C"/>
                </a:solidFill>
              </a:rPr>
              <a:t>58</a:t>
            </a:r>
            <a:r>
              <a:rPr lang="en" sz="1100">
                <a:solidFill>
                  <a:srgbClr val="00274C"/>
                </a:solidFill>
              </a:rPr>
              <a:t>(4), 440–454. doi:10.2307/378854</a:t>
            </a:r>
          </a:p>
          <a:p>
            <a:pPr lvl="0" marL="279400"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1100">
              <a:solidFill>
                <a:srgbClr val="00274C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/>
          <p:nvPr>
            <p:ph type="title"/>
          </p:nvPr>
        </p:nvSpPr>
        <p:spPr>
          <a:xfrm>
            <a:off x="628650" y="273843"/>
            <a:ext cx="7886700" cy="9942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indent="0" lvl="0" marL="0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"/>
              <a:t>Agenda</a:t>
            </a:r>
          </a:p>
        </p:txBody>
      </p:sp>
      <p:sp>
        <p:nvSpPr>
          <p:cNvPr id="120" name="Shape 120"/>
          <p:cNvSpPr txBox="1"/>
          <p:nvPr>
            <p:ph idx="1" type="body"/>
          </p:nvPr>
        </p:nvSpPr>
        <p:spPr>
          <a:xfrm>
            <a:off x="628650" y="1369218"/>
            <a:ext cx="7886700" cy="3263400"/>
          </a:xfrm>
          <a:prstGeom prst="rect">
            <a:avLst/>
          </a:prstGeom>
        </p:spPr>
        <p:txBody>
          <a:bodyPr anchorCtr="0" anchor="t" bIns="45700" lIns="91425" rIns="91425" tIns="45700">
            <a:noAutofit/>
          </a:bodyPr>
          <a:lstStyle/>
          <a:p>
            <a:pPr indent="-228600" lvl="0" marL="457200" rtl="0">
              <a:spcBef>
                <a:spcPts val="0"/>
              </a:spcBef>
              <a:buClr>
                <a:srgbClr val="00274C"/>
              </a:buClr>
            </a:pPr>
            <a:r>
              <a:rPr lang="en">
                <a:solidFill>
                  <a:srgbClr val="00274C"/>
                </a:solidFill>
              </a:rPr>
              <a:t>Defining social annotation</a:t>
            </a:r>
          </a:p>
          <a:p>
            <a:pPr indent="-228600" lvl="0" marL="457200" rtl="0">
              <a:spcBef>
                <a:spcPts val="0"/>
              </a:spcBef>
              <a:buClr>
                <a:srgbClr val="00274C"/>
              </a:buClr>
            </a:pPr>
            <a:r>
              <a:rPr lang="en">
                <a:solidFill>
                  <a:srgbClr val="00274C"/>
                </a:solidFill>
              </a:rPr>
              <a:t>Theoretical framework</a:t>
            </a:r>
          </a:p>
          <a:p>
            <a:pPr indent="-228600" lvl="0" marL="457200" rtl="0">
              <a:spcBef>
                <a:spcPts val="0"/>
              </a:spcBef>
              <a:buClr>
                <a:srgbClr val="00274C"/>
              </a:buClr>
            </a:pPr>
            <a:r>
              <a:rPr lang="en">
                <a:solidFill>
                  <a:srgbClr val="00274C"/>
                </a:solidFill>
              </a:rPr>
              <a:t>Social annotation affordances</a:t>
            </a:r>
          </a:p>
          <a:p>
            <a:pPr indent="-228600" lvl="0" marL="457200" rtl="0">
              <a:spcBef>
                <a:spcPts val="0"/>
              </a:spcBef>
              <a:buClr>
                <a:srgbClr val="00274C"/>
              </a:buClr>
            </a:pPr>
            <a:r>
              <a:rPr lang="en">
                <a:solidFill>
                  <a:srgbClr val="00274C"/>
                </a:solidFill>
              </a:rPr>
              <a:t>Social annotation in FYC study</a:t>
            </a:r>
          </a:p>
          <a:p>
            <a:pPr indent="-228600" lvl="0" marL="457200" rtl="0">
              <a:spcBef>
                <a:spcPts val="0"/>
              </a:spcBef>
              <a:buClr>
                <a:srgbClr val="00274C"/>
              </a:buClr>
            </a:pPr>
            <a:r>
              <a:rPr lang="en">
                <a:solidFill>
                  <a:srgbClr val="00274C"/>
                </a:solidFill>
              </a:rPr>
              <a:t>Demonstration</a:t>
            </a:r>
          </a:p>
          <a:p>
            <a:pPr indent="-228600" lvl="0" marL="457200" rtl="0">
              <a:spcBef>
                <a:spcPts val="0"/>
              </a:spcBef>
              <a:buClr>
                <a:srgbClr val="00274C"/>
              </a:buClr>
            </a:pPr>
            <a:r>
              <a:rPr lang="en">
                <a:solidFill>
                  <a:srgbClr val="00274C"/>
                </a:solidFill>
              </a:rPr>
              <a:t>Best practices</a:t>
            </a:r>
          </a:p>
          <a:p>
            <a:pPr indent="-228600" lvl="0" marL="457200" rtl="0">
              <a:spcBef>
                <a:spcPts val="0"/>
              </a:spcBef>
              <a:buClr>
                <a:srgbClr val="00274C"/>
              </a:buClr>
            </a:pPr>
            <a:r>
              <a:rPr lang="en">
                <a:solidFill>
                  <a:srgbClr val="00274C"/>
                </a:solidFill>
              </a:rPr>
              <a:t>Discussion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Shape 1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88538" y="152400"/>
            <a:ext cx="5366923" cy="425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/>
          <p:nvPr/>
        </p:nvSpPr>
        <p:spPr>
          <a:xfrm>
            <a:off x="764850" y="784775"/>
            <a:ext cx="2804400" cy="3450300"/>
          </a:xfrm>
          <a:prstGeom prst="rect">
            <a:avLst/>
          </a:prstGeom>
          <a:solidFill>
            <a:srgbClr val="00274C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>
                <a:solidFill>
                  <a:srgbClr val="FFCB05"/>
                </a:solidFill>
              </a:rPr>
              <a:t>t</a:t>
            </a:r>
            <a:r>
              <a:rPr lang="en" sz="3600">
                <a:solidFill>
                  <a:srgbClr val="FFCB05"/>
                </a:solidFill>
              </a:rPr>
              <a:t>acit</a:t>
            </a:r>
          </a:p>
          <a:p>
            <a:pPr lvl="0">
              <a:spcBef>
                <a:spcPts val="0"/>
              </a:spcBef>
              <a:buNone/>
            </a:pPr>
            <a:r>
              <a:rPr lang="en" sz="3600">
                <a:solidFill>
                  <a:srgbClr val="FFCB05"/>
                </a:solidFill>
              </a:rPr>
              <a:t>invisible</a:t>
            </a:r>
          </a:p>
        </p:txBody>
      </p:sp>
      <p:sp>
        <p:nvSpPr>
          <p:cNvPr id="131" name="Shape 131"/>
          <p:cNvSpPr/>
          <p:nvPr/>
        </p:nvSpPr>
        <p:spPr>
          <a:xfrm>
            <a:off x="4724425" y="784775"/>
            <a:ext cx="2804400" cy="3450300"/>
          </a:xfrm>
          <a:prstGeom prst="rect">
            <a:avLst/>
          </a:prstGeom>
          <a:solidFill>
            <a:srgbClr val="FFCB05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600">
                <a:solidFill>
                  <a:srgbClr val="00274C"/>
                </a:solidFill>
              </a:rPr>
              <a:t>explicit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3600">
                <a:solidFill>
                  <a:srgbClr val="00274C"/>
                </a:solidFill>
              </a:rPr>
              <a:t>visible</a:t>
            </a:r>
          </a:p>
        </p:txBody>
      </p:sp>
      <p:cxnSp>
        <p:nvCxnSpPr>
          <p:cNvPr id="132" name="Shape 132"/>
          <p:cNvCxnSpPr>
            <a:stCxn id="130" idx="3"/>
            <a:endCxn id="131" idx="1"/>
          </p:cNvCxnSpPr>
          <p:nvPr/>
        </p:nvCxnSpPr>
        <p:spPr>
          <a:xfrm>
            <a:off x="3569250" y="2509925"/>
            <a:ext cx="11553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/>
        </p:nvSpPr>
        <p:spPr>
          <a:xfrm>
            <a:off x="1508762" y="495300"/>
            <a:ext cx="3645600" cy="3645600"/>
          </a:xfrm>
          <a:prstGeom prst="ellipse">
            <a:avLst/>
          </a:prstGeom>
          <a:solidFill>
            <a:srgbClr val="00274C">
              <a:alpha val="75470"/>
            </a:srgbClr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200">
                <a:solidFill>
                  <a:srgbClr val="FFFFFF"/>
                </a:solidFill>
              </a:rPr>
              <a:t>Metacognition</a:t>
            </a:r>
          </a:p>
        </p:txBody>
      </p:sp>
      <p:sp>
        <p:nvSpPr>
          <p:cNvPr id="138" name="Shape 138"/>
          <p:cNvSpPr/>
          <p:nvPr/>
        </p:nvSpPr>
        <p:spPr>
          <a:xfrm>
            <a:off x="4134087" y="495300"/>
            <a:ext cx="3645600" cy="3645600"/>
          </a:xfrm>
          <a:prstGeom prst="ellipse">
            <a:avLst/>
          </a:prstGeom>
          <a:solidFill>
            <a:srgbClr val="FFCB05">
              <a:alpha val="72010"/>
            </a:srgbClr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r>
              <a:rPr lang="en" sz="2200">
                <a:solidFill>
                  <a:srgbClr val="FFFFFF"/>
                </a:solidFill>
              </a:rPr>
              <a:t>Meta-knowledge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Shape 143"/>
          <p:cNvGrpSpPr/>
          <p:nvPr/>
        </p:nvGrpSpPr>
        <p:grpSpPr>
          <a:xfrm>
            <a:off x="328462" y="452937"/>
            <a:ext cx="4451075" cy="3305100"/>
            <a:chOff x="4406812" y="545825"/>
            <a:chExt cx="4451075" cy="3305100"/>
          </a:xfrm>
        </p:grpSpPr>
        <p:sp>
          <p:nvSpPr>
            <p:cNvPr id="144" name="Shape 144"/>
            <p:cNvSpPr/>
            <p:nvPr/>
          </p:nvSpPr>
          <p:spPr>
            <a:xfrm>
              <a:off x="4406812" y="2390225"/>
              <a:ext cx="1460700" cy="1460700"/>
            </a:xfrm>
            <a:prstGeom prst="ellipse">
              <a:avLst/>
            </a:prstGeom>
            <a:solidFill>
              <a:srgbClr val="587ABC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t/>
              </a:r>
              <a:endParaRPr sz="2200">
                <a:solidFill>
                  <a:srgbClr val="FFFFFF"/>
                </a:solidFill>
              </a:endParaRPr>
            </a:p>
          </p:txBody>
        </p:sp>
        <p:cxnSp>
          <p:nvCxnSpPr>
            <p:cNvPr id="145" name="Shape 145"/>
            <p:cNvCxnSpPr>
              <a:stCxn id="144" idx="7"/>
              <a:endCxn id="146" idx="2"/>
            </p:cNvCxnSpPr>
            <p:nvPr/>
          </p:nvCxnSpPr>
          <p:spPr>
            <a:xfrm flipH="1" rot="10800000">
              <a:off x="5653597" y="1760539"/>
              <a:ext cx="774900" cy="843600"/>
            </a:xfrm>
            <a:prstGeom prst="straightConnector1">
              <a:avLst/>
            </a:prstGeom>
            <a:noFill/>
            <a:ln cap="flat" cmpd="sng" w="38100">
              <a:solidFill>
                <a:srgbClr val="FFCB05"/>
              </a:solidFill>
              <a:prstDash val="solid"/>
              <a:round/>
              <a:headEnd len="lg" w="lg" type="none"/>
              <a:tailEnd len="lg" w="lg" type="stealth"/>
            </a:ln>
          </p:spPr>
        </p:cxnSp>
        <p:grpSp>
          <p:nvGrpSpPr>
            <p:cNvPr id="147" name="Shape 147"/>
            <p:cNvGrpSpPr/>
            <p:nvPr/>
          </p:nvGrpSpPr>
          <p:grpSpPr>
            <a:xfrm>
              <a:off x="6428488" y="545825"/>
              <a:ext cx="2429400" cy="2429400"/>
              <a:chOff x="6569100" y="199600"/>
              <a:chExt cx="2429400" cy="2429400"/>
            </a:xfrm>
          </p:grpSpPr>
          <p:sp>
            <p:nvSpPr>
              <p:cNvPr id="146" name="Shape 146"/>
              <p:cNvSpPr/>
              <p:nvPr/>
            </p:nvSpPr>
            <p:spPr>
              <a:xfrm>
                <a:off x="6569100" y="199600"/>
                <a:ext cx="2429400" cy="2429400"/>
              </a:xfrm>
              <a:prstGeom prst="ellipse">
                <a:avLst/>
              </a:prstGeom>
              <a:solidFill>
                <a:srgbClr val="587ABC"/>
              </a:solidFill>
              <a:ln>
                <a:noFill/>
              </a:ln>
            </p:spPr>
            <p:txBody>
              <a:bodyPr anchorCtr="0" anchor="ctr" bIns="91425" lIns="91425" rIns="91425" tIns="91425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r>
                  <a:t/>
                </a:r>
                <a:endParaRPr sz="2200">
                  <a:solidFill>
                    <a:srgbClr val="FFFFFF"/>
                  </a:solidFill>
                </a:endParaRPr>
              </a:p>
            </p:txBody>
          </p:sp>
          <p:sp>
            <p:nvSpPr>
              <p:cNvPr id="148" name="Shape 148"/>
              <p:cNvSpPr txBox="1"/>
              <p:nvPr/>
            </p:nvSpPr>
            <p:spPr>
              <a:xfrm>
                <a:off x="6610950" y="1019050"/>
                <a:ext cx="2345700" cy="790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rIns="91425" tIns="91425">
                <a:noAutofit/>
              </a:bodyPr>
              <a:lstStyle/>
              <a:p>
                <a:pPr lvl="0" rtl="0" algn="ctr">
                  <a:spcBef>
                    <a:spcPts val="0"/>
                  </a:spcBef>
                  <a:buNone/>
                </a:pPr>
                <a:r>
                  <a:rPr lang="en" sz="2400">
                    <a:solidFill>
                      <a:srgbClr val="FFFFFF"/>
                    </a:solidFill>
                  </a:rPr>
                  <a:t>distance</a:t>
                </a:r>
              </a:p>
            </p:txBody>
          </p:sp>
        </p:grpSp>
      </p:grpSp>
      <p:sp>
        <p:nvSpPr>
          <p:cNvPr id="149" name="Shape 149"/>
          <p:cNvSpPr txBox="1"/>
          <p:nvPr/>
        </p:nvSpPr>
        <p:spPr>
          <a:xfrm>
            <a:off x="441875" y="3903025"/>
            <a:ext cx="85560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r>
              <a:rPr lang="en"/>
              <a:t>(Adler-Kassner, 2012; Edwards, 2015; Lockhart &amp; Soliday, 2015)</a:t>
            </a:r>
          </a:p>
        </p:txBody>
      </p:sp>
      <p:grpSp>
        <p:nvGrpSpPr>
          <p:cNvPr id="150" name="Shape 150"/>
          <p:cNvGrpSpPr/>
          <p:nvPr/>
        </p:nvGrpSpPr>
        <p:grpSpPr>
          <a:xfrm>
            <a:off x="5560982" y="653012"/>
            <a:ext cx="3320263" cy="3105025"/>
            <a:chOff x="329982" y="1125000"/>
            <a:chExt cx="3320263" cy="3105025"/>
          </a:xfrm>
        </p:grpSpPr>
        <p:sp>
          <p:nvSpPr>
            <p:cNvPr id="151" name="Shape 151"/>
            <p:cNvSpPr/>
            <p:nvPr/>
          </p:nvSpPr>
          <p:spPr>
            <a:xfrm>
              <a:off x="329982" y="1125000"/>
              <a:ext cx="2108100" cy="2108100"/>
            </a:xfrm>
            <a:prstGeom prst="ellipse">
              <a:avLst/>
            </a:prstGeom>
            <a:solidFill>
              <a:srgbClr val="83B2A8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t/>
              </a:r>
              <a:endParaRPr sz="2200">
                <a:solidFill>
                  <a:srgbClr val="FFFFFF"/>
                </a:solidFill>
              </a:endParaRPr>
            </a:p>
          </p:txBody>
        </p:sp>
        <p:sp>
          <p:nvSpPr>
            <p:cNvPr id="152" name="Shape 152"/>
            <p:cNvSpPr/>
            <p:nvPr/>
          </p:nvSpPr>
          <p:spPr>
            <a:xfrm>
              <a:off x="1542146" y="1125000"/>
              <a:ext cx="2108099" cy="2108100"/>
            </a:xfrm>
            <a:prstGeom prst="ellipse">
              <a:avLst/>
            </a:prstGeom>
            <a:solidFill>
              <a:srgbClr val="575294">
                <a:alpha val="58160"/>
              </a:srgbClr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 rtl="0" algn="r">
                <a:spcBef>
                  <a:spcPts val="0"/>
                </a:spcBef>
                <a:buNone/>
              </a:pPr>
              <a:r>
                <a:t/>
              </a:r>
              <a:endParaRPr sz="2200">
                <a:solidFill>
                  <a:srgbClr val="FFFFFF"/>
                </a:solidFill>
              </a:endParaRPr>
            </a:p>
          </p:txBody>
        </p:sp>
        <p:sp>
          <p:nvSpPr>
            <p:cNvPr id="153" name="Shape 153"/>
            <p:cNvSpPr/>
            <p:nvPr/>
          </p:nvSpPr>
          <p:spPr>
            <a:xfrm>
              <a:off x="970832" y="2121925"/>
              <a:ext cx="2108100" cy="2108100"/>
            </a:xfrm>
            <a:prstGeom prst="ellipse">
              <a:avLst/>
            </a:prstGeom>
            <a:solidFill>
              <a:srgbClr val="CC6600">
                <a:alpha val="54700"/>
              </a:srgbClr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t/>
              </a:r>
              <a:endParaRPr sz="2200">
                <a:solidFill>
                  <a:srgbClr val="FFFFFF"/>
                </a:solidFill>
              </a:endParaRPr>
            </a:p>
          </p:txBody>
        </p:sp>
        <p:sp>
          <p:nvSpPr>
            <p:cNvPr id="154" name="Shape 154"/>
            <p:cNvSpPr txBox="1"/>
            <p:nvPr/>
          </p:nvSpPr>
          <p:spPr>
            <a:xfrm>
              <a:off x="1294237" y="2255800"/>
              <a:ext cx="1784700" cy="62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rPr lang="en" sz="2400">
                  <a:solidFill>
                    <a:srgbClr val="FFFFFF"/>
                  </a:solidFill>
                </a:rPr>
                <a:t>d</a:t>
              </a:r>
              <a:r>
                <a:rPr lang="en" sz="2400">
                  <a:solidFill>
                    <a:srgbClr val="FFFFFF"/>
                  </a:solidFill>
                </a:rPr>
                <a:t>ifference</a:t>
              </a:r>
            </a:p>
          </p:txBody>
        </p:sp>
      </p:grpSp>
      <p:sp>
        <p:nvSpPr>
          <p:cNvPr id="155" name="Shape 155"/>
          <p:cNvSpPr txBox="1"/>
          <p:nvPr/>
        </p:nvSpPr>
        <p:spPr>
          <a:xfrm>
            <a:off x="193562" y="3832825"/>
            <a:ext cx="3000000" cy="55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(Pintrich, 2002)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/>
          <p:nvPr>
            <p:ph type="title"/>
          </p:nvPr>
        </p:nvSpPr>
        <p:spPr>
          <a:xfrm>
            <a:off x="629847" y="273850"/>
            <a:ext cx="52632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">
                <a:solidFill>
                  <a:srgbClr val="00274C"/>
                </a:solidFill>
              </a:rPr>
              <a:t>Social annotation affordances</a:t>
            </a:r>
          </a:p>
        </p:txBody>
      </p:sp>
      <p:sp>
        <p:nvSpPr>
          <p:cNvPr id="161" name="Shape 161"/>
          <p:cNvSpPr txBox="1"/>
          <p:nvPr>
            <p:ph idx="1" type="body"/>
          </p:nvPr>
        </p:nvSpPr>
        <p:spPr>
          <a:xfrm>
            <a:off x="629841" y="1260872"/>
            <a:ext cx="3868200" cy="6179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400">
                <a:solidFill>
                  <a:srgbClr val="00274C"/>
                </a:solidFill>
                <a:highlight>
                  <a:srgbClr val="FFCB05"/>
                </a:highlight>
              </a:rPr>
              <a:t>Seeing from a distance</a:t>
            </a:r>
          </a:p>
        </p:txBody>
      </p:sp>
      <p:sp>
        <p:nvSpPr>
          <p:cNvPr id="162" name="Shape 162"/>
          <p:cNvSpPr txBox="1"/>
          <p:nvPr>
            <p:ph idx="2" type="body"/>
          </p:nvPr>
        </p:nvSpPr>
        <p:spPr>
          <a:xfrm>
            <a:off x="629841" y="1878806"/>
            <a:ext cx="3868200" cy="2763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Clr>
                <a:srgbClr val="00274C"/>
              </a:buClr>
            </a:pPr>
            <a:r>
              <a:rPr lang="en">
                <a:solidFill>
                  <a:srgbClr val="00274C"/>
                </a:solidFill>
              </a:rPr>
              <a:t>“I’ll just look at what I’ve been thinking about” (Lockhart &amp; Soliday, 2016, p. 30).</a:t>
            </a:r>
          </a:p>
          <a:p>
            <a:pPr indent="-228600" lvl="0" marL="457200">
              <a:spcBef>
                <a:spcPts val="0"/>
              </a:spcBef>
              <a:buClr>
                <a:srgbClr val="00274C"/>
              </a:buClr>
            </a:pPr>
            <a:r>
              <a:rPr lang="en">
                <a:solidFill>
                  <a:srgbClr val="00274C"/>
                </a:solidFill>
              </a:rPr>
              <a:t>Tags track patterns across texts</a:t>
            </a:r>
          </a:p>
        </p:txBody>
      </p:sp>
      <p:sp>
        <p:nvSpPr>
          <p:cNvPr id="163" name="Shape 163"/>
          <p:cNvSpPr txBox="1"/>
          <p:nvPr>
            <p:ph idx="3" type="body"/>
          </p:nvPr>
        </p:nvSpPr>
        <p:spPr>
          <a:xfrm>
            <a:off x="4629150" y="1260875"/>
            <a:ext cx="3887400" cy="6180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400">
                <a:solidFill>
                  <a:srgbClr val="00274C"/>
                </a:solidFill>
                <a:highlight>
                  <a:srgbClr val="FFCB05"/>
                </a:highlight>
              </a:rPr>
              <a:t>Seeing difference</a:t>
            </a:r>
          </a:p>
        </p:txBody>
      </p:sp>
      <p:sp>
        <p:nvSpPr>
          <p:cNvPr id="164" name="Shape 164"/>
          <p:cNvSpPr txBox="1"/>
          <p:nvPr>
            <p:ph idx="4" type="body"/>
          </p:nvPr>
        </p:nvSpPr>
        <p:spPr>
          <a:xfrm>
            <a:off x="4629151" y="1878806"/>
            <a:ext cx="3887399" cy="2763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Clr>
                <a:srgbClr val="00274C"/>
              </a:buClr>
            </a:pPr>
            <a:r>
              <a:rPr lang="en">
                <a:solidFill>
                  <a:srgbClr val="00274C"/>
                </a:solidFill>
              </a:rPr>
              <a:t>Compare expert, peer, and own readings in the margins</a:t>
            </a:r>
          </a:p>
          <a:p>
            <a:pPr indent="-228600" lvl="0" marL="457200">
              <a:spcBef>
                <a:spcPts val="0"/>
              </a:spcBef>
              <a:buClr>
                <a:srgbClr val="00274C"/>
              </a:buClr>
            </a:pPr>
            <a:r>
              <a:rPr lang="en">
                <a:solidFill>
                  <a:srgbClr val="00274C"/>
                </a:solidFill>
              </a:rPr>
              <a:t>Replies allow conversations to develop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/>
          <p:nvPr>
            <p:ph type="title"/>
          </p:nvPr>
        </p:nvSpPr>
        <p:spPr>
          <a:xfrm>
            <a:off x="628650" y="273843"/>
            <a:ext cx="7886700" cy="9942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solidFill>
                  <a:srgbClr val="00274C"/>
                </a:solidFill>
              </a:rPr>
              <a:t>Context of Study</a:t>
            </a:r>
          </a:p>
        </p:txBody>
      </p:sp>
      <p:sp>
        <p:nvSpPr>
          <p:cNvPr id="170" name="Shape 170"/>
          <p:cNvSpPr txBox="1"/>
          <p:nvPr>
            <p:ph idx="1" type="body"/>
          </p:nvPr>
        </p:nvSpPr>
        <p:spPr>
          <a:xfrm>
            <a:off x="628650" y="1131843"/>
            <a:ext cx="7886700" cy="3263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lang="en">
                <a:solidFill>
                  <a:srgbClr val="00274C"/>
                </a:solidFill>
              </a:rPr>
              <a:t>FYC: Writing and Academic Inquiry</a:t>
            </a:r>
          </a:p>
          <a:p>
            <a:pPr indent="-228600" lvl="1" marL="914400" rtl="0">
              <a:spcBef>
                <a:spcPts val="0"/>
              </a:spcBef>
              <a:buClr>
                <a:srgbClr val="00274C"/>
              </a:buClr>
            </a:pPr>
            <a:r>
              <a:rPr lang="en">
                <a:solidFill>
                  <a:srgbClr val="00274C"/>
                </a:solidFill>
              </a:rPr>
              <a:t>Reading-related course outcomes:</a:t>
            </a:r>
          </a:p>
          <a:p>
            <a:pPr indent="-228600" lvl="2" marL="1371600" rtl="0">
              <a:spcBef>
                <a:spcPts val="0"/>
              </a:spcBef>
              <a:buClr>
                <a:srgbClr val="00274C"/>
              </a:buClr>
            </a:pPr>
            <a:r>
              <a:rPr lang="en">
                <a:solidFill>
                  <a:srgbClr val="00274C"/>
                </a:solidFill>
              </a:rPr>
              <a:t>Comprehending content</a:t>
            </a:r>
          </a:p>
          <a:p>
            <a:pPr indent="-228600" lvl="2" marL="1371600" rtl="0">
              <a:spcBef>
                <a:spcPts val="0"/>
              </a:spcBef>
              <a:buClr>
                <a:srgbClr val="00274C"/>
              </a:buClr>
            </a:pPr>
            <a:r>
              <a:rPr lang="en">
                <a:solidFill>
                  <a:srgbClr val="00274C"/>
                </a:solidFill>
              </a:rPr>
              <a:t>Analyzing rhetorical strategies</a:t>
            </a:r>
          </a:p>
          <a:p>
            <a:pPr indent="-228600" lvl="2" marL="1371600" rtl="0">
              <a:spcBef>
                <a:spcPts val="0"/>
              </a:spcBef>
              <a:buClr>
                <a:srgbClr val="00274C"/>
              </a:buClr>
            </a:pPr>
            <a:r>
              <a:rPr lang="en">
                <a:solidFill>
                  <a:srgbClr val="00274C"/>
                </a:solidFill>
              </a:rPr>
              <a:t>Adapting reading for specific purposes</a:t>
            </a:r>
          </a:p>
          <a:p>
            <a:pPr indent="-228600" lvl="2" marL="1371600" rtl="0">
              <a:spcBef>
                <a:spcPts val="0"/>
              </a:spcBef>
              <a:buClr>
                <a:srgbClr val="00274C"/>
              </a:buClr>
            </a:pPr>
            <a:r>
              <a:rPr lang="en">
                <a:solidFill>
                  <a:srgbClr val="00274C"/>
                </a:solidFill>
              </a:rPr>
              <a:t>Using ideas from course readings to support own arguments</a:t>
            </a:r>
          </a:p>
          <a:p>
            <a:pPr indent="-228600" lvl="2" marL="1371600" rtl="0">
              <a:spcBef>
                <a:spcPts val="0"/>
              </a:spcBef>
              <a:buClr>
                <a:srgbClr val="00274C"/>
              </a:buClr>
            </a:pPr>
            <a:r>
              <a:rPr lang="en">
                <a:solidFill>
                  <a:srgbClr val="00274C"/>
                </a:solidFill>
              </a:rPr>
              <a:t>Situating own writing in conversation with other texts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rPr lang="en">
                <a:solidFill>
                  <a:srgbClr val="00274C"/>
                </a:solidFill>
              </a:rPr>
              <a:t>P</a:t>
            </a:r>
            <a:r>
              <a:rPr lang="en">
                <a:solidFill>
                  <a:srgbClr val="00274C"/>
                </a:solidFill>
              </a:rPr>
              <a:t>articipants</a:t>
            </a:r>
          </a:p>
          <a:p>
            <a:pPr indent="-228600" lvl="1" marL="914400" rtl="0">
              <a:spcBef>
                <a:spcPts val="0"/>
              </a:spcBef>
              <a:buClr>
                <a:srgbClr val="00274C"/>
              </a:buClr>
            </a:pPr>
            <a:r>
              <a:rPr lang="en">
                <a:solidFill>
                  <a:srgbClr val="00274C"/>
                </a:solidFill>
              </a:rPr>
              <a:t>8 female, 5 male</a:t>
            </a:r>
          </a:p>
          <a:p>
            <a:pPr indent="-228600" lvl="1" marL="914400" rtl="0">
              <a:spcBef>
                <a:spcPts val="0"/>
              </a:spcBef>
              <a:buClr>
                <a:srgbClr val="00274C"/>
              </a:buClr>
            </a:pPr>
            <a:r>
              <a:rPr lang="en">
                <a:solidFill>
                  <a:srgbClr val="00274C"/>
                </a:solidFill>
              </a:rPr>
              <a:t>6 freshman, 4 sophomores, 2 juniors, 1 senior</a:t>
            </a:r>
          </a:p>
          <a:p>
            <a:pPr indent="-228600" lvl="1" marL="914400" rtl="0">
              <a:spcBef>
                <a:spcPts val="0"/>
              </a:spcBef>
              <a:buClr>
                <a:srgbClr val="00274C"/>
              </a:buClr>
            </a:pPr>
            <a:r>
              <a:rPr lang="en">
                <a:solidFill>
                  <a:srgbClr val="00274C"/>
                </a:solidFill>
              </a:rPr>
              <a:t>10 L1 speakers, 3 L2 speakers</a:t>
            </a:r>
          </a:p>
          <a:p>
            <a:pPr indent="-228600" lvl="1" marL="914400" rtl="0">
              <a:spcBef>
                <a:spcPts val="0"/>
              </a:spcBef>
              <a:buClr>
                <a:srgbClr val="00274C"/>
              </a:buClr>
            </a:pPr>
            <a:r>
              <a:rPr lang="en">
                <a:solidFill>
                  <a:srgbClr val="00274C"/>
                </a:solidFill>
              </a:rPr>
              <a:t>7 white American, 3 Asian American, 3 Chinese international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/>
          <p:nvPr>
            <p:ph type="title"/>
          </p:nvPr>
        </p:nvSpPr>
        <p:spPr>
          <a:xfrm>
            <a:off x="628650" y="273843"/>
            <a:ext cx="7886700" cy="9942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Methodology</a:t>
            </a:r>
          </a:p>
        </p:txBody>
      </p:sp>
      <p:sp>
        <p:nvSpPr>
          <p:cNvPr id="176" name="Shape 176"/>
          <p:cNvSpPr txBox="1"/>
          <p:nvPr>
            <p:ph idx="1" type="body"/>
          </p:nvPr>
        </p:nvSpPr>
        <p:spPr>
          <a:xfrm>
            <a:off x="546600" y="1159518"/>
            <a:ext cx="7886700" cy="3263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Hypothes.is embedded in university LMS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1,192 annotations archived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Coding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Relationships</a:t>
            </a:r>
          </a:p>
          <a:p>
            <a:pPr indent="-228600" lvl="2" marL="1371600" rtl="0">
              <a:spcBef>
                <a:spcPts val="0"/>
              </a:spcBef>
            </a:pPr>
            <a:r>
              <a:rPr lang="en"/>
              <a:t>“the author”, named, none</a:t>
            </a:r>
          </a:p>
          <a:p>
            <a:pPr indent="-228600" lvl="2" marL="1371600" rtl="0">
              <a:spcBef>
                <a:spcPts val="0"/>
              </a:spcBef>
            </a:pPr>
            <a:r>
              <a:rPr lang="en"/>
              <a:t>“</a:t>
            </a:r>
            <a:r>
              <a:rPr lang="en"/>
              <a:t>t</a:t>
            </a:r>
            <a:r>
              <a:rPr lang="en"/>
              <a:t>he reader”, specific, self, none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Ways of reading</a:t>
            </a:r>
          </a:p>
          <a:p>
            <a:pPr indent="-228600" lvl="2" marL="1371600" rtl="0">
              <a:spcBef>
                <a:spcPts val="0"/>
              </a:spcBef>
            </a:pPr>
            <a:r>
              <a:rPr lang="en"/>
              <a:t>Comprehension, critical reading, rhetorical reading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Correlation with course outcomes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Directed self-placement (pre-assessment)</a:t>
            </a:r>
          </a:p>
          <a:p>
            <a:pPr indent="-228600" lvl="1" marL="914400">
              <a:spcBef>
                <a:spcPts val="0"/>
              </a:spcBef>
            </a:pPr>
            <a:r>
              <a:rPr lang="en"/>
              <a:t>Research-based argument (3</a:t>
            </a:r>
            <a:r>
              <a:rPr baseline="30000" lang="en"/>
              <a:t>rd</a:t>
            </a:r>
            <a:r>
              <a:rPr lang="en"/>
              <a:t> unit)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2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