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 id="272" r:id="rId18"/>
    <p:sldId id="273" r:id="rId19"/>
    <p:sldId id="274" r:id="rId20"/>
    <p:sldId id="276" r:id="rId21"/>
    <p:sldId id="275"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11" autoAdjust="0"/>
    <p:restoredTop sz="94658" autoAdjust="0"/>
  </p:normalViewPr>
  <p:slideViewPr>
    <p:cSldViewPr>
      <p:cViewPr varScale="1">
        <p:scale>
          <a:sx n="99" d="100"/>
          <a:sy n="99" d="100"/>
        </p:scale>
        <p:origin x="543"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46E5D7-6742-4EE6-A8F8-6302943DE6C3}" type="datetimeFigureOut">
              <a:rPr lang="en-US" smtClean="0"/>
              <a:pPr/>
              <a:t>6/9/2017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FA0255-8E76-4538-8812-AA08D019209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FA0255-8E76-4538-8812-AA08D0192093}"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FA0255-8E76-4538-8812-AA08D0192093}"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FA0255-8E76-4538-8812-AA08D0192093}"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FA0255-8E76-4538-8812-AA08D0192093}"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FA0255-8E76-4538-8812-AA08D0192093}"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FA0255-8E76-4538-8812-AA08D019209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FA0255-8E76-4538-8812-AA08D0192093}"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E8E8893-0AA8-469E-B617-D865D5F79D8D}" type="datetimeFigureOut">
              <a:rPr lang="en-US" smtClean="0"/>
              <a:pPr/>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03C-4B58-43B8-963D-02E93536509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8E8893-0AA8-469E-B617-D865D5F79D8D}" type="datetimeFigureOut">
              <a:rPr lang="en-US" smtClean="0"/>
              <a:pPr/>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03C-4B58-43B8-963D-02E93536509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8E8893-0AA8-469E-B617-D865D5F79D8D}" type="datetimeFigureOut">
              <a:rPr lang="en-US" smtClean="0"/>
              <a:pPr/>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03C-4B58-43B8-963D-02E93536509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8E8893-0AA8-469E-B617-D865D5F79D8D}" type="datetimeFigureOut">
              <a:rPr lang="en-US" smtClean="0"/>
              <a:pPr/>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03C-4B58-43B8-963D-02E93536509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8E8893-0AA8-469E-B617-D865D5F79D8D}" type="datetimeFigureOut">
              <a:rPr lang="en-US" smtClean="0"/>
              <a:pPr/>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B003C-4B58-43B8-963D-02E93536509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E8E8893-0AA8-469E-B617-D865D5F79D8D}" type="datetimeFigureOut">
              <a:rPr lang="en-US" smtClean="0"/>
              <a:pPr/>
              <a:t>6/9/2017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B003C-4B58-43B8-963D-02E93536509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E8E8893-0AA8-469E-B617-D865D5F79D8D}" type="datetimeFigureOut">
              <a:rPr lang="en-US" smtClean="0"/>
              <a:pPr/>
              <a:t>6/9/2017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3B003C-4B58-43B8-963D-02E93536509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8E8893-0AA8-469E-B617-D865D5F79D8D}" type="datetimeFigureOut">
              <a:rPr lang="en-US" smtClean="0"/>
              <a:pPr/>
              <a:t>6/9/2017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3B003C-4B58-43B8-963D-02E93536509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8E8893-0AA8-469E-B617-D865D5F79D8D}" type="datetimeFigureOut">
              <a:rPr lang="en-US" smtClean="0"/>
              <a:pPr/>
              <a:t>6/9/2017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3B003C-4B58-43B8-963D-02E93536509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8E8893-0AA8-469E-B617-D865D5F79D8D}" type="datetimeFigureOut">
              <a:rPr lang="en-US" smtClean="0"/>
              <a:pPr/>
              <a:t>6/9/2017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B003C-4B58-43B8-963D-02E93536509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8E8893-0AA8-469E-B617-D865D5F79D8D}" type="datetimeFigureOut">
              <a:rPr lang="en-US" smtClean="0"/>
              <a:pPr/>
              <a:t>6/9/2017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B003C-4B58-43B8-963D-02E93536509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8E8893-0AA8-469E-B617-D865D5F79D8D}" type="datetimeFigureOut">
              <a:rPr lang="en-US" smtClean="0"/>
              <a:pPr/>
              <a:t>6/9/2017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3B003C-4B58-43B8-963D-02E93536509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The Multigenre Research Project:  </a:t>
            </a:r>
          </a:p>
        </p:txBody>
      </p:sp>
      <p:sp>
        <p:nvSpPr>
          <p:cNvPr id="3" name="Subtitle 2"/>
          <p:cNvSpPr>
            <a:spLocks noGrp="1"/>
          </p:cNvSpPr>
          <p:nvPr>
            <p:ph type="subTitle" idx="1"/>
          </p:nvPr>
        </p:nvSpPr>
        <p:spPr>
          <a:xfrm>
            <a:off x="1905000" y="3886200"/>
            <a:ext cx="6400800" cy="1752600"/>
          </a:xfrm>
        </p:spPr>
        <p:txBody>
          <a:bodyPr/>
          <a:lstStyle/>
          <a:p>
            <a:r>
              <a:rPr lang="en-US" dirty="0"/>
              <a:t>Teaching Students the Research Skills for Academic Writing</a:t>
            </a:r>
          </a:p>
          <a:p>
            <a:r>
              <a:rPr lang="en-US" dirty="0"/>
              <a:t>Presentation by Patty Houston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Introduce the Multigenre Paper: </a:t>
            </a:r>
          </a:p>
        </p:txBody>
      </p:sp>
      <p:sp>
        <p:nvSpPr>
          <p:cNvPr id="3" name="Content Placeholder 2"/>
          <p:cNvSpPr>
            <a:spLocks noGrp="1"/>
          </p:cNvSpPr>
          <p:nvPr>
            <p:ph idx="1"/>
          </p:nvPr>
        </p:nvSpPr>
        <p:spPr/>
        <p:txBody>
          <a:bodyPr>
            <a:normAutofit/>
          </a:bodyPr>
          <a:lstStyle/>
          <a:p>
            <a:pPr>
              <a:buFont typeface="Wingdings" pitchFamily="2" charset="2"/>
              <a:buChar char="v"/>
            </a:pPr>
            <a:r>
              <a:rPr lang="en-US" sz="2000" dirty="0"/>
              <a:t>First, students examine 3 well-known texts that show “</a:t>
            </a:r>
            <a:r>
              <a:rPr lang="en-US" sz="2000" dirty="0" err="1"/>
              <a:t>multigenres</a:t>
            </a:r>
            <a:r>
              <a:rPr lang="en-US" sz="2000" dirty="0"/>
              <a:t> at work”:    </a:t>
            </a:r>
          </a:p>
          <a:p>
            <a:pPr>
              <a:buFont typeface="Wingdings" pitchFamily="2" charset="2"/>
              <a:buChar char="v"/>
            </a:pPr>
            <a:r>
              <a:rPr lang="en-US" sz="2000" b="1" i="1" dirty="0"/>
              <a:t>The Collected Works of Billy the Kid </a:t>
            </a:r>
            <a:r>
              <a:rPr lang="en-US" sz="2000" dirty="0"/>
              <a:t>(1970) by Michael Ondaatje (author of </a:t>
            </a:r>
            <a:r>
              <a:rPr lang="en-US" sz="2000" i="1" dirty="0"/>
              <a:t>The English Patient).  </a:t>
            </a:r>
            <a:r>
              <a:rPr lang="en-US" sz="2000" dirty="0"/>
              <a:t>This imaginative story of the famous desperado is told in eyewitness accounts, tall tales, facts, and photographs.</a:t>
            </a:r>
          </a:p>
          <a:p>
            <a:pPr>
              <a:buFont typeface="Wingdings" pitchFamily="2" charset="2"/>
              <a:buChar char="v"/>
            </a:pPr>
            <a:r>
              <a:rPr lang="en-US" sz="2000" b="1" i="1" dirty="0"/>
              <a:t>Nothing But the Truth:  A Documentary Novel </a:t>
            </a:r>
            <a:r>
              <a:rPr lang="en-US" sz="2000" dirty="0"/>
              <a:t>(1992) by </a:t>
            </a:r>
            <a:r>
              <a:rPr lang="en-US" sz="2000" dirty="0" err="1"/>
              <a:t>Avi</a:t>
            </a:r>
            <a:r>
              <a:rPr lang="en-US" sz="2000" dirty="0"/>
              <a:t> (a Newbery Award winning author).  This is the story of a boy who is suspended from school for humming the US National Anthem and is told through diary entries, personal letters, school memos, and transcripts of dialogues.</a:t>
            </a:r>
          </a:p>
          <a:p>
            <a:pPr>
              <a:buFont typeface="Wingdings" pitchFamily="2" charset="2"/>
              <a:buChar char="v"/>
            </a:pPr>
            <a:r>
              <a:rPr lang="en-US" sz="2000" b="1" i="1" dirty="0"/>
              <a:t>Tears of a Tiger </a:t>
            </a:r>
            <a:r>
              <a:rPr lang="en-US" sz="2000" dirty="0"/>
              <a:t>(1994) by Sharon Draper (a Cincinnati author and a former CPS teacher).  This is the story of a boy who is responsible for his best friend’s death and is told through newspaper articles, phone calls, police statements, homework assignments, letters to friends, poetry, prayers… </a:t>
            </a:r>
            <a:endParaRPr lang="en-US" sz="2000" i="1" dirty="0"/>
          </a:p>
          <a:p>
            <a:pPr>
              <a:buFont typeface="Wingdings" pitchFamily="2" charset="2"/>
              <a:buChar char="v"/>
            </a:pPr>
            <a:endParaRPr lang="en-US" sz="2400"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3 Texts:  Important points to make </a:t>
            </a:r>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v"/>
            </a:pPr>
            <a:r>
              <a:rPr lang="en-US" sz="2400" b="1" dirty="0"/>
              <a:t>The subjectivity of truth</a:t>
            </a:r>
            <a:r>
              <a:rPr lang="en-US" sz="2400" dirty="0"/>
              <a:t>:  individual statements may be true but separately they may not give an accurate picture of an event.</a:t>
            </a:r>
          </a:p>
          <a:p>
            <a:pPr>
              <a:buNone/>
            </a:pPr>
            <a:endParaRPr lang="en-US" sz="2400" dirty="0"/>
          </a:p>
          <a:p>
            <a:pPr>
              <a:buFont typeface="Wingdings" pitchFamily="2" charset="2"/>
              <a:buChar char="v"/>
            </a:pPr>
            <a:r>
              <a:rPr lang="en-US" sz="2400" b="1" dirty="0"/>
              <a:t>The subjectivity of truth </a:t>
            </a:r>
            <a:r>
              <a:rPr lang="en-US" sz="2400" dirty="0"/>
              <a:t>is a key concept we want students to understand, that is, the ethical responsibility of the research writer to explore multiple perspectives on a topic.</a:t>
            </a:r>
          </a:p>
          <a:p>
            <a:pPr>
              <a:buNone/>
            </a:pPr>
            <a:endParaRPr lang="en-US" sz="2400" dirty="0"/>
          </a:p>
          <a:p>
            <a:pPr>
              <a:buFont typeface="Wingdings" pitchFamily="2" charset="2"/>
              <a:buChar char="v"/>
            </a:pPr>
            <a:r>
              <a:rPr lang="en-US" sz="2400" b="1" dirty="0"/>
              <a:t>For example</a:t>
            </a:r>
            <a:r>
              <a:rPr lang="en-US" sz="2400" dirty="0"/>
              <a:t>:  </a:t>
            </a:r>
            <a:r>
              <a:rPr lang="en-US" sz="2400" i="1" dirty="0"/>
              <a:t>The Collected Works of Billy the Kid </a:t>
            </a:r>
            <a:r>
              <a:rPr lang="en-US" sz="2400" dirty="0"/>
              <a:t>is a portrait of the man behind the legend.  He is a lover as well as a killer, shy and gentle as he is vicious.  Ondaatje writes, “I was fascinated by the mind and imagination and motive of someone like Billy, and I wanted to have Billy talk from the core of his story.  There was a need to create a world where Billy could breathe and act in total freedom” (Book jacket).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Once students see the possibilities:</a:t>
            </a:r>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v"/>
            </a:pPr>
            <a:r>
              <a:rPr lang="en-US" dirty="0"/>
              <a:t>Review the Multigenre Research Project (</a:t>
            </a:r>
            <a:r>
              <a:rPr lang="en-US" b="1" dirty="0"/>
              <a:t>MGP</a:t>
            </a:r>
            <a:r>
              <a:rPr lang="en-US" dirty="0"/>
              <a:t>) – the assignment sheet.</a:t>
            </a:r>
          </a:p>
          <a:p>
            <a:pPr>
              <a:buFont typeface="Wingdings" pitchFamily="2" charset="2"/>
              <a:buChar char="v"/>
            </a:pPr>
            <a:endParaRPr lang="en-US" sz="2800" dirty="0"/>
          </a:p>
          <a:p>
            <a:pPr>
              <a:buFont typeface="Wingdings" pitchFamily="2" charset="2"/>
              <a:buChar char="v"/>
            </a:pPr>
            <a:r>
              <a:rPr lang="en-US" sz="2800" dirty="0"/>
              <a:t>Like Ondaatje, </a:t>
            </a:r>
            <a:r>
              <a:rPr lang="en-US" sz="2800" dirty="0" err="1"/>
              <a:t>Avi</a:t>
            </a:r>
            <a:r>
              <a:rPr lang="en-US" sz="2800" dirty="0"/>
              <a:t>, and Draper, students’ projects will present multiple, even conflicting perspectives on a topic or event in order to provide a rich context for an audience.</a:t>
            </a:r>
          </a:p>
          <a:p>
            <a:pPr>
              <a:buNone/>
            </a:pPr>
            <a:endParaRPr lang="en-US" sz="2800" dirty="0"/>
          </a:p>
          <a:p>
            <a:pPr>
              <a:buFont typeface="Wingdings" pitchFamily="2" charset="2"/>
              <a:buChar char="v"/>
            </a:pPr>
            <a:r>
              <a:rPr lang="en-US" sz="2800" dirty="0"/>
              <a:t>Emphasize that their MGP should reflect a coherent organization to not only lead readers through the project, but to help readers understand its focus and purpose.</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 Required Documents in the MGP</a:t>
            </a:r>
          </a:p>
        </p:txBody>
      </p:sp>
      <p:sp>
        <p:nvSpPr>
          <p:cNvPr id="3" name="Content Placeholder 2"/>
          <p:cNvSpPr>
            <a:spLocks noGrp="1"/>
          </p:cNvSpPr>
          <p:nvPr>
            <p:ph idx="1"/>
          </p:nvPr>
        </p:nvSpPr>
        <p:spPr/>
        <p:txBody>
          <a:bodyPr>
            <a:normAutofit/>
          </a:bodyPr>
          <a:lstStyle/>
          <a:p>
            <a:pPr>
              <a:buFont typeface="Wingdings" pitchFamily="2" charset="2"/>
              <a:buChar char="v"/>
            </a:pPr>
            <a:r>
              <a:rPr lang="en-US" sz="2000" b="1" dirty="0"/>
              <a:t>Introduction</a:t>
            </a:r>
            <a:r>
              <a:rPr lang="en-US" sz="2000" dirty="0"/>
              <a:t> – guides readers, helping them understand the issue being addressed, offering insight about why selected genres were chosen, why this topic is important, and how the documents should be “read.”  Intros can be written as a letter to the reader, a magazine article, an editorial…</a:t>
            </a:r>
          </a:p>
          <a:p>
            <a:pPr>
              <a:buFont typeface="Wingdings" pitchFamily="2" charset="2"/>
              <a:buChar char="v"/>
            </a:pPr>
            <a:r>
              <a:rPr lang="en-US" sz="2000" b="1" dirty="0"/>
              <a:t>Table of Contents </a:t>
            </a:r>
            <a:r>
              <a:rPr lang="en-US" sz="2000" dirty="0"/>
              <a:t>– gives an overview of and title to each document.</a:t>
            </a:r>
          </a:p>
          <a:p>
            <a:pPr>
              <a:buFont typeface="Wingdings" pitchFamily="2" charset="2"/>
              <a:buChar char="v"/>
            </a:pPr>
            <a:r>
              <a:rPr lang="en-US" sz="2000" b="1" dirty="0"/>
              <a:t>5 documents of different genres</a:t>
            </a:r>
            <a:r>
              <a:rPr lang="en-US" sz="2000" dirty="0"/>
              <a:t>, for example:  an academic research essay, editorial, feature story, brochure, short fiction, chart, script, etc.</a:t>
            </a:r>
          </a:p>
          <a:p>
            <a:pPr>
              <a:buFont typeface="Wingdings" pitchFamily="2" charset="2"/>
              <a:buChar char="v"/>
            </a:pPr>
            <a:r>
              <a:rPr lang="en-US" sz="2000" b="1" dirty="0"/>
              <a:t>Works cited page</a:t>
            </a:r>
          </a:p>
          <a:p>
            <a:pPr>
              <a:buNone/>
            </a:pPr>
            <a:endParaRPr lang="en-US" sz="2000" b="1" dirty="0"/>
          </a:p>
          <a:p>
            <a:pPr>
              <a:buFont typeface="Wingdings" pitchFamily="2" charset="2"/>
              <a:buChar char="v"/>
            </a:pPr>
            <a:r>
              <a:rPr lang="en-US" sz="2000" dirty="0"/>
              <a:t>Together these documents must offer a sustained argument about a chosen issue.</a:t>
            </a:r>
          </a:p>
          <a:p>
            <a:pPr>
              <a:buFont typeface="Wingdings" pitchFamily="2" charset="2"/>
              <a:buChar char="v"/>
            </a:pPr>
            <a:r>
              <a:rPr lang="en-US" sz="2000" b="1" dirty="0"/>
              <a:t>MGPs are “packaged</a:t>
            </a:r>
            <a:r>
              <a:rPr lang="en-US" sz="2000" dirty="0"/>
              <a:t>” as a scrapbook, a photo album, a patient file, an employee handbook, a newspaper, a magazine, etc.</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5 or more different genres?</a:t>
            </a:r>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v"/>
            </a:pPr>
            <a:r>
              <a:rPr lang="en-US" dirty="0"/>
              <a:t>By creating documents in different genres, students learn to write for multiple audiences, multiple purposes, and multiple forums.</a:t>
            </a:r>
          </a:p>
          <a:p>
            <a:pPr>
              <a:buFont typeface="Wingdings" pitchFamily="2" charset="2"/>
              <a:buChar char="v"/>
            </a:pPr>
            <a:endParaRPr lang="en-US" dirty="0"/>
          </a:p>
          <a:p>
            <a:pPr>
              <a:buFont typeface="Wingdings" pitchFamily="2" charset="2"/>
              <a:buChar char="v"/>
            </a:pPr>
            <a:r>
              <a:rPr lang="en-US" dirty="0"/>
              <a:t>Students are able to transfer knowledge from one context to another because genre knowledge helps them analyze and adapt to various writing situations.</a:t>
            </a:r>
          </a:p>
          <a:p>
            <a:endParaRPr lang="en-US" dirty="0"/>
          </a:p>
          <a:p>
            <a:pPr>
              <a:buFont typeface="Wingdings" pitchFamily="2" charset="2"/>
              <a:buChar char="v"/>
            </a:pPr>
            <a:r>
              <a:rPr lang="en-US" dirty="0"/>
              <a:t>Students become more flexible, confident writers.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Striking a Balance</a:t>
            </a:r>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v"/>
            </a:pPr>
            <a:r>
              <a:rPr lang="en-US" sz="2400" dirty="0"/>
              <a:t>I require students to begin with a research paper that contains direct and indirect quotes and in-text citations.  </a:t>
            </a:r>
          </a:p>
          <a:p>
            <a:pPr>
              <a:buNone/>
            </a:pPr>
            <a:endParaRPr lang="en-US" sz="2400" dirty="0"/>
          </a:p>
          <a:p>
            <a:pPr>
              <a:buFont typeface="Wingdings" pitchFamily="2" charset="2"/>
              <a:buChar char="v"/>
            </a:pPr>
            <a:r>
              <a:rPr lang="en-US" sz="2400" dirty="0"/>
              <a:t>Next, they might create a brochure that uses their research sources, a chart or other visual, a story that draws from the information gathered, a quiz based on researched sources...</a:t>
            </a:r>
          </a:p>
          <a:p>
            <a:pPr>
              <a:buNone/>
            </a:pPr>
            <a:endParaRPr lang="en-US" sz="2400" dirty="0"/>
          </a:p>
          <a:p>
            <a:pPr>
              <a:buFont typeface="Wingdings" pitchFamily="2" charset="2"/>
              <a:buChar char="v"/>
            </a:pPr>
            <a:r>
              <a:rPr lang="en-US" sz="2400" dirty="0"/>
              <a:t>My goal is for students’ MGPs to help an audience understand many different perspectives on their topic.</a:t>
            </a:r>
          </a:p>
          <a:p>
            <a:pPr>
              <a:buNone/>
            </a:pPr>
            <a:endParaRPr lang="en-US" sz="2400" dirty="0"/>
          </a:p>
          <a:p>
            <a:pPr>
              <a:buFont typeface="Wingdings" pitchFamily="2" charset="2"/>
              <a:buChar char="v"/>
            </a:pPr>
            <a:r>
              <a:rPr lang="en-US" sz="2400" dirty="0"/>
              <a:t>While some genres are more time-intensive than others, the 5 together should show students’ knowledge, creativity, and ability to persuade their audience toward their central claim.  </a:t>
            </a:r>
          </a:p>
          <a:p>
            <a:pPr>
              <a:buNone/>
            </a:pPr>
            <a:endParaRPr lang="en-US" sz="2400" dirty="0"/>
          </a:p>
          <a:p>
            <a:pPr>
              <a:buFont typeface="Wingdings" pitchFamily="2" charset="2"/>
              <a:buChar char="v"/>
            </a:pPr>
            <a:r>
              <a:rPr lang="en-US" sz="2400" dirty="0"/>
              <a:t>Finally, the MGP must conclude with a works cited page.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Sample MGPs  from past academic years</a:t>
            </a:r>
          </a:p>
        </p:txBody>
      </p:sp>
      <p:sp>
        <p:nvSpPr>
          <p:cNvPr id="3" name="Content Placeholder 2"/>
          <p:cNvSpPr>
            <a:spLocks noGrp="1"/>
          </p:cNvSpPr>
          <p:nvPr>
            <p:ph idx="1"/>
          </p:nvPr>
        </p:nvSpPr>
        <p:spPr/>
        <p:txBody>
          <a:bodyPr>
            <a:normAutofit fontScale="92500" lnSpcReduction="10000"/>
          </a:bodyPr>
          <a:lstStyle/>
          <a:p>
            <a:pPr algn="ctr">
              <a:buNone/>
            </a:pPr>
            <a:endParaRPr lang="en-US" b="1" dirty="0"/>
          </a:p>
          <a:p>
            <a:pPr algn="ctr">
              <a:buNone/>
            </a:pPr>
            <a:r>
              <a:rPr lang="en-US" b="1" dirty="0"/>
              <a:t>Conference for HIV/AIDS Awareness </a:t>
            </a:r>
          </a:p>
          <a:p>
            <a:pPr algn="ctr">
              <a:buNone/>
            </a:pPr>
            <a:r>
              <a:rPr lang="en-US" b="1" dirty="0"/>
              <a:t>Table of Contents</a:t>
            </a:r>
          </a:p>
          <a:p>
            <a:pPr algn="ctr">
              <a:buNone/>
            </a:pPr>
            <a:endParaRPr lang="en-US" sz="2000" b="1" dirty="0"/>
          </a:p>
          <a:p>
            <a:pPr>
              <a:buNone/>
            </a:pPr>
            <a:r>
              <a:rPr lang="en-US" sz="2800" b="1" dirty="0"/>
              <a:t>Introduction (A welcome letter to conference attendees)</a:t>
            </a:r>
          </a:p>
          <a:p>
            <a:pPr>
              <a:buNone/>
            </a:pPr>
            <a:r>
              <a:rPr lang="en-US" sz="2800" b="1" dirty="0"/>
              <a:t>Conference Itinerary</a:t>
            </a:r>
          </a:p>
          <a:p>
            <a:pPr>
              <a:buNone/>
            </a:pPr>
            <a:r>
              <a:rPr lang="en-US" sz="2800" b="1" dirty="0"/>
              <a:t>Madeline’s Ribbon</a:t>
            </a:r>
          </a:p>
          <a:p>
            <a:pPr>
              <a:buNone/>
            </a:pPr>
            <a:r>
              <a:rPr lang="en-US" sz="2800" b="1" dirty="0"/>
              <a:t>Personal Stories</a:t>
            </a:r>
          </a:p>
          <a:p>
            <a:pPr>
              <a:buNone/>
            </a:pPr>
            <a:r>
              <a:rPr lang="en-US" sz="2800" b="1" dirty="0"/>
              <a:t>Educational Pamphlet</a:t>
            </a:r>
          </a:p>
          <a:p>
            <a:pPr>
              <a:buNone/>
            </a:pPr>
            <a:r>
              <a:rPr lang="en-US" sz="2800" b="1" dirty="0"/>
              <a:t>Educational HAART Therapy Flipbook</a:t>
            </a:r>
          </a:p>
          <a:p>
            <a:pPr>
              <a:buNone/>
            </a:pPr>
            <a:endParaRPr lang="en-US" sz="2000" b="1" dirty="0"/>
          </a:p>
          <a:p>
            <a:pPr>
              <a:buNone/>
            </a:pPr>
            <a:endParaRPr lang="en-US" sz="20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Harmful Effects of Child Pageantry: </a:t>
            </a:r>
            <a:br>
              <a:rPr lang="en-US" dirty="0"/>
            </a:br>
            <a:r>
              <a:rPr lang="en-US" dirty="0"/>
              <a:t>An Informational Booklet for Mothers</a:t>
            </a:r>
          </a:p>
        </p:txBody>
      </p:sp>
      <p:sp>
        <p:nvSpPr>
          <p:cNvPr id="3" name="Content Placeholder 2"/>
          <p:cNvSpPr>
            <a:spLocks noGrp="1"/>
          </p:cNvSpPr>
          <p:nvPr>
            <p:ph idx="1"/>
          </p:nvPr>
        </p:nvSpPr>
        <p:spPr/>
        <p:txBody>
          <a:bodyPr/>
          <a:lstStyle/>
          <a:p>
            <a:pPr algn="ctr">
              <a:buNone/>
            </a:pPr>
            <a:r>
              <a:rPr lang="en-US" b="1" dirty="0"/>
              <a:t>Table of Contents</a:t>
            </a:r>
          </a:p>
          <a:p>
            <a:pPr>
              <a:buNone/>
            </a:pPr>
            <a:r>
              <a:rPr lang="en-US" sz="2800" b="1" dirty="0"/>
              <a:t>Introduction – Letter to Mothers</a:t>
            </a:r>
          </a:p>
          <a:p>
            <a:pPr>
              <a:buNone/>
            </a:pPr>
            <a:r>
              <a:rPr lang="en-US" sz="2800" b="1" dirty="0"/>
              <a:t>Miniature Drag Queens - Magazine Article</a:t>
            </a:r>
          </a:p>
          <a:p>
            <a:pPr>
              <a:buNone/>
            </a:pPr>
            <a:r>
              <a:rPr lang="en-US" sz="2800" b="1" dirty="0"/>
              <a:t>Psychiatric Case Studies of Pageant Queens</a:t>
            </a:r>
          </a:p>
          <a:p>
            <a:pPr>
              <a:buNone/>
            </a:pPr>
            <a:r>
              <a:rPr lang="en-US" sz="2800" b="1" dirty="0"/>
              <a:t>Cost Analysis of a Typical Pageant </a:t>
            </a:r>
          </a:p>
          <a:p>
            <a:pPr>
              <a:buNone/>
            </a:pPr>
            <a:r>
              <a:rPr lang="en-US" sz="2800" b="1" dirty="0"/>
              <a:t>Miss Teen South Carolina, Nicole Upton – Newspaper Editorial</a:t>
            </a:r>
          </a:p>
          <a:p>
            <a:pPr>
              <a:buNone/>
            </a:pPr>
            <a:r>
              <a:rPr lang="en-US" sz="2800" b="1" dirty="0"/>
              <a:t>Save Your Child Before It’s Too Late – a Brochure</a:t>
            </a:r>
          </a:p>
          <a:p>
            <a:pPr>
              <a:buNone/>
            </a:pPr>
            <a:endParaRPr lang="en-US" sz="2800" b="1" dirty="0"/>
          </a:p>
          <a:p>
            <a:pPr>
              <a:buNone/>
            </a:pPr>
            <a:endParaRPr lang="en-US" sz="2800" b="1" dirty="0"/>
          </a:p>
          <a:p>
            <a:pPr>
              <a:buNone/>
            </a:pPr>
            <a:endParaRPr lang="en-US" sz="2000" dirty="0"/>
          </a:p>
          <a:p>
            <a:pPr>
              <a:buNone/>
            </a:pP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4000" dirty="0"/>
            </a:br>
            <a:r>
              <a:rPr lang="en-US" sz="4000" dirty="0"/>
              <a:t>Why Classical Music Matters</a:t>
            </a:r>
            <a:br>
              <a:rPr lang="en-US" sz="4000" dirty="0"/>
            </a:br>
            <a:r>
              <a:rPr lang="en-US" sz="4000" dirty="0"/>
              <a:t>A Cincinnati Arts Sampler for Parents </a:t>
            </a:r>
            <a:br>
              <a:rPr lang="en-US" dirty="0"/>
            </a:br>
            <a:endParaRPr lang="en-US" dirty="0"/>
          </a:p>
        </p:txBody>
      </p:sp>
      <p:sp>
        <p:nvSpPr>
          <p:cNvPr id="3" name="Content Placeholder 2"/>
          <p:cNvSpPr>
            <a:spLocks noGrp="1"/>
          </p:cNvSpPr>
          <p:nvPr>
            <p:ph idx="1"/>
          </p:nvPr>
        </p:nvSpPr>
        <p:spPr/>
        <p:txBody>
          <a:bodyPr>
            <a:normAutofit fontScale="55000" lnSpcReduction="20000"/>
          </a:bodyPr>
          <a:lstStyle/>
          <a:p>
            <a:pPr algn="ctr">
              <a:buNone/>
            </a:pPr>
            <a:r>
              <a:rPr lang="en-US" b="1" dirty="0"/>
              <a:t>Table of Contents</a:t>
            </a:r>
          </a:p>
          <a:p>
            <a:pPr algn="ctr">
              <a:buNone/>
            </a:pPr>
            <a:endParaRPr lang="en-US" b="1" dirty="0"/>
          </a:p>
          <a:p>
            <a:pPr>
              <a:buNone/>
            </a:pPr>
            <a:r>
              <a:rPr lang="en-US" sz="3400" b="1" dirty="0"/>
              <a:t>Positive Effects of Classical Music on the Brain and Body</a:t>
            </a:r>
          </a:p>
          <a:p>
            <a:pPr>
              <a:buNone/>
            </a:pPr>
            <a:r>
              <a:rPr lang="en-US" sz="2800" dirty="0"/>
              <a:t>	</a:t>
            </a:r>
            <a:r>
              <a:rPr lang="en-US" sz="2400" dirty="0"/>
              <a:t>A research paper on the positive benefits of listening to classical music.</a:t>
            </a:r>
          </a:p>
          <a:p>
            <a:pPr>
              <a:buNone/>
            </a:pPr>
            <a:endParaRPr lang="en-US" sz="2400" dirty="0"/>
          </a:p>
          <a:p>
            <a:pPr>
              <a:buNone/>
            </a:pPr>
            <a:r>
              <a:rPr lang="en-US" sz="3400" b="1" dirty="0"/>
              <a:t>Listen Up!</a:t>
            </a:r>
          </a:p>
          <a:p>
            <a:pPr>
              <a:buNone/>
            </a:pPr>
            <a:r>
              <a:rPr lang="en-US" sz="2800" dirty="0"/>
              <a:t>	</a:t>
            </a:r>
            <a:r>
              <a:rPr lang="en-US" sz="2400" dirty="0"/>
              <a:t>An editorial featured in the Cincinnati Enquirer that is pro-music.</a:t>
            </a:r>
          </a:p>
          <a:p>
            <a:pPr>
              <a:buNone/>
            </a:pPr>
            <a:endParaRPr lang="en-US" sz="2400" dirty="0"/>
          </a:p>
          <a:p>
            <a:pPr>
              <a:buNone/>
            </a:pPr>
            <a:r>
              <a:rPr lang="en-US" sz="3400" b="1" dirty="0"/>
              <a:t>Classical Music 101</a:t>
            </a:r>
          </a:p>
          <a:p>
            <a:pPr>
              <a:buNone/>
            </a:pPr>
            <a:r>
              <a:rPr lang="en-US" sz="2800" dirty="0"/>
              <a:t>	</a:t>
            </a:r>
            <a:r>
              <a:rPr lang="en-US" sz="2400" dirty="0"/>
              <a:t>A playlist of basic classical pieces designed to engage, but not overwhelm, new listeners.</a:t>
            </a:r>
          </a:p>
          <a:p>
            <a:pPr>
              <a:buNone/>
            </a:pPr>
            <a:endParaRPr lang="en-US" sz="2400" dirty="0"/>
          </a:p>
          <a:p>
            <a:pPr>
              <a:buNone/>
            </a:pPr>
            <a:r>
              <a:rPr lang="en-US" sz="3400" b="1" dirty="0"/>
              <a:t>Did you know?</a:t>
            </a:r>
          </a:p>
          <a:p>
            <a:pPr>
              <a:buNone/>
            </a:pPr>
            <a:r>
              <a:rPr lang="en-US" sz="2800" dirty="0"/>
              <a:t>	</a:t>
            </a:r>
            <a:r>
              <a:rPr lang="en-US" sz="2400" dirty="0"/>
              <a:t>Brief historical facts about famous composers and musical pieces.</a:t>
            </a:r>
          </a:p>
          <a:p>
            <a:pPr>
              <a:buNone/>
            </a:pPr>
            <a:endParaRPr lang="en-US" sz="3400" dirty="0"/>
          </a:p>
          <a:p>
            <a:pPr>
              <a:buNone/>
            </a:pPr>
            <a:r>
              <a:rPr lang="en-US" sz="3400" b="1" dirty="0"/>
              <a:t>Suggestions for Your First Trip to the Symphony</a:t>
            </a:r>
          </a:p>
          <a:p>
            <a:pPr>
              <a:buNone/>
            </a:pPr>
            <a:r>
              <a:rPr lang="en-US" sz="2400" dirty="0"/>
              <a:t>	These tips will make you enjoy going to the orchestra so much, you’ll never stop going!</a:t>
            </a:r>
            <a:endParaRPr lang="en-US" sz="3000" dirty="0"/>
          </a:p>
          <a:p>
            <a:pPr>
              <a:buNone/>
            </a:pPr>
            <a:r>
              <a:rPr lang="en-US" sz="2400" dirty="0"/>
              <a:t>	</a:t>
            </a:r>
            <a:endParaRPr lang="en-US" sz="2800" dirty="0"/>
          </a:p>
          <a:p>
            <a:pPr>
              <a:buNone/>
            </a:pPr>
            <a:endParaRPr lang="en-US" dirty="0"/>
          </a:p>
          <a:p>
            <a:pPr>
              <a:buNone/>
            </a:pPr>
            <a:endParaRPr lang="en-US" sz="2800" dirty="0"/>
          </a:p>
          <a:p>
            <a:pPr algn="ctr"/>
            <a:endParaRPr lang="en-US" dirty="0"/>
          </a:p>
          <a:p>
            <a:pPr>
              <a:buNone/>
            </a:pPr>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Counterarguments and Accommodations </a:t>
            </a:r>
          </a:p>
        </p:txBody>
      </p:sp>
      <p:sp>
        <p:nvSpPr>
          <p:cNvPr id="3" name="Content Placeholder 2"/>
          <p:cNvSpPr>
            <a:spLocks noGrp="1"/>
          </p:cNvSpPr>
          <p:nvPr>
            <p:ph idx="1"/>
          </p:nvPr>
        </p:nvSpPr>
        <p:spPr/>
        <p:txBody>
          <a:bodyPr>
            <a:normAutofit lnSpcReduction="10000"/>
          </a:bodyPr>
          <a:lstStyle/>
          <a:p>
            <a:pPr>
              <a:buFont typeface="Wingdings" pitchFamily="2" charset="2"/>
              <a:buChar char="v"/>
            </a:pPr>
            <a:r>
              <a:rPr lang="en-US" dirty="0"/>
              <a:t>Students do not learn to carry on a sustained written discussion of a topic</a:t>
            </a:r>
          </a:p>
          <a:p>
            <a:pPr>
              <a:buNone/>
            </a:pPr>
            <a:r>
              <a:rPr lang="en-US" dirty="0"/>
              <a:t>Responses:  </a:t>
            </a:r>
          </a:p>
          <a:p>
            <a:pPr>
              <a:buNone/>
            </a:pPr>
            <a:r>
              <a:rPr lang="en-US" sz="2400" dirty="0"/>
              <a:t>1</a:t>
            </a:r>
            <a:r>
              <a:rPr lang="en-US" dirty="0"/>
              <a:t>.  </a:t>
            </a:r>
            <a:r>
              <a:rPr lang="en-US" sz="2400" dirty="0"/>
              <a:t>Students include in their MGP a research paper or the       </a:t>
            </a:r>
            <a:r>
              <a:rPr lang="en-US" sz="2400" b="1" dirty="0"/>
              <a:t>equivalent.</a:t>
            </a:r>
          </a:p>
          <a:p>
            <a:pPr marL="514350" indent="-514350">
              <a:buAutoNum type="arabicPeriod" startAt="2"/>
            </a:pPr>
            <a:r>
              <a:rPr lang="en-US" sz="2400" dirty="0"/>
              <a:t>Consider that it’s likely students have written many research papers and </a:t>
            </a:r>
            <a:r>
              <a:rPr lang="en-US" sz="2400" b="1" dirty="0"/>
              <a:t>embrace the freedom </a:t>
            </a:r>
            <a:r>
              <a:rPr lang="en-US" sz="2400" dirty="0"/>
              <a:t>of choosing among countless genres.</a:t>
            </a:r>
          </a:p>
          <a:p>
            <a:pPr marL="514350" indent="-514350">
              <a:buAutoNum type="arabicPeriod" startAt="2"/>
            </a:pPr>
            <a:r>
              <a:rPr lang="en-US" sz="2400" dirty="0"/>
              <a:t>Including discussions of purpose, audience, and power are important parts of every students’ development as a writer and thinker.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fontScale="92500" lnSpcReduction="10000"/>
          </a:bodyPr>
          <a:lstStyle/>
          <a:p>
            <a:pPr>
              <a:buNone/>
            </a:pPr>
            <a:r>
              <a:rPr lang="en-US" dirty="0"/>
              <a:t>	Often teachers are dissatisfied with standard papers or they simply want passion restored to students’ voices.  I am one of those teachers.  In my search for restoration I did two things:</a:t>
            </a:r>
          </a:p>
          <a:p>
            <a:endParaRPr lang="en-US" dirty="0"/>
          </a:p>
          <a:p>
            <a:pPr>
              <a:buFont typeface="Wingdings" pitchFamily="2" charset="2"/>
              <a:buChar char="v"/>
            </a:pPr>
            <a:r>
              <a:rPr lang="en-US" dirty="0"/>
              <a:t>Studied my university’s goals for its English composition students.</a:t>
            </a:r>
          </a:p>
          <a:p>
            <a:pPr>
              <a:buNone/>
            </a:pPr>
            <a:endParaRPr lang="en-US" dirty="0"/>
          </a:p>
          <a:p>
            <a:pPr>
              <a:buFont typeface="Wingdings" pitchFamily="2" charset="2"/>
              <a:buChar char="v"/>
            </a:pPr>
            <a:r>
              <a:rPr lang="en-US" dirty="0"/>
              <a:t>Researched genre theory.</a:t>
            </a:r>
          </a:p>
          <a:p>
            <a:pPr>
              <a:buFont typeface="Wingdings" pitchFamily="2" charset="2"/>
              <a:buChar char="v"/>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 and A. continued</a:t>
            </a:r>
          </a:p>
        </p:txBody>
      </p:sp>
      <p:sp>
        <p:nvSpPr>
          <p:cNvPr id="3" name="Content Placeholder 2"/>
          <p:cNvSpPr>
            <a:spLocks noGrp="1"/>
          </p:cNvSpPr>
          <p:nvPr>
            <p:ph idx="1"/>
          </p:nvPr>
        </p:nvSpPr>
        <p:spPr/>
        <p:txBody>
          <a:bodyPr>
            <a:normAutofit lnSpcReduction="10000"/>
          </a:bodyPr>
          <a:lstStyle/>
          <a:p>
            <a:pPr>
              <a:buFont typeface="Wingdings" pitchFamily="2" charset="2"/>
              <a:buChar char="v"/>
            </a:pPr>
            <a:r>
              <a:rPr lang="en-US" dirty="0"/>
              <a:t>Students do not develop the research skills needed for academic writing.</a:t>
            </a:r>
          </a:p>
          <a:p>
            <a:pPr>
              <a:buFont typeface="Wingdings" pitchFamily="2" charset="2"/>
              <a:buChar char="v"/>
            </a:pPr>
            <a:endParaRPr lang="en-US" dirty="0"/>
          </a:p>
          <a:p>
            <a:pPr>
              <a:buNone/>
            </a:pPr>
            <a:r>
              <a:rPr lang="en-US" dirty="0"/>
              <a:t>Response:  Students do develop the research skills needed for academic writing.  For example:  Have students conduct interviews and turn in a minimum number of print and Internet sources with an annotated bibliography.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Concluding Remarks:  On Assessment</a:t>
            </a:r>
          </a:p>
        </p:txBody>
      </p:sp>
      <p:sp>
        <p:nvSpPr>
          <p:cNvPr id="3" name="Content Placeholder 2"/>
          <p:cNvSpPr>
            <a:spLocks noGrp="1"/>
          </p:cNvSpPr>
          <p:nvPr>
            <p:ph idx="1"/>
          </p:nvPr>
        </p:nvSpPr>
        <p:spPr/>
        <p:txBody>
          <a:bodyPr>
            <a:normAutofit/>
          </a:bodyPr>
          <a:lstStyle/>
          <a:p>
            <a:pPr>
              <a:buFont typeface="Wingdings" pitchFamily="2" charset="2"/>
              <a:buChar char="v"/>
            </a:pPr>
            <a:r>
              <a:rPr lang="en-US" sz="2400" b="1" dirty="0"/>
              <a:t>Claim / Structure</a:t>
            </a:r>
            <a:r>
              <a:rPr lang="en-US" sz="2400" dirty="0"/>
              <a:t>:  Is the writer’s research evident in each document?</a:t>
            </a:r>
          </a:p>
          <a:p>
            <a:pPr>
              <a:buFont typeface="Wingdings" pitchFamily="2" charset="2"/>
              <a:buChar char="v"/>
            </a:pPr>
            <a:r>
              <a:rPr lang="en-US" sz="2400" b="1" dirty="0"/>
              <a:t>Focus</a:t>
            </a:r>
            <a:r>
              <a:rPr lang="en-US" sz="2400" dirty="0"/>
              <a:t>:  Does each piece have a main point?</a:t>
            </a:r>
          </a:p>
          <a:p>
            <a:pPr>
              <a:buFont typeface="Wingdings" pitchFamily="2" charset="2"/>
              <a:buChar char="v"/>
            </a:pPr>
            <a:r>
              <a:rPr lang="en-US" sz="2400" b="1" dirty="0"/>
              <a:t>Audience</a:t>
            </a:r>
            <a:r>
              <a:rPr lang="en-US" sz="2400" dirty="0"/>
              <a:t>:  Has the writer developed his/her information to sway a particular audience?</a:t>
            </a:r>
          </a:p>
          <a:p>
            <a:pPr>
              <a:buFont typeface="Wingdings" pitchFamily="2" charset="2"/>
              <a:buChar char="v"/>
            </a:pPr>
            <a:r>
              <a:rPr lang="en-US" sz="2400" b="1" dirty="0"/>
              <a:t>Organization</a:t>
            </a:r>
            <a:r>
              <a:rPr lang="en-US" sz="2400" dirty="0"/>
              <a:t>:  Where does each document “fit” within the larger structure of the MGP?</a:t>
            </a:r>
          </a:p>
          <a:p>
            <a:pPr>
              <a:buNone/>
            </a:pPr>
            <a:r>
              <a:rPr lang="en-US" sz="2400" dirty="0"/>
              <a:t>	</a:t>
            </a:r>
            <a:r>
              <a:rPr lang="en-US" sz="2400" b="1" dirty="0"/>
              <a:t>AND</a:t>
            </a:r>
            <a:r>
              <a:rPr lang="en-US" sz="2400" dirty="0"/>
              <a:t>:  How does each document further the writer’s central persuasive claim?</a:t>
            </a:r>
          </a:p>
          <a:p>
            <a:pPr>
              <a:buFont typeface="Wingdings" pitchFamily="2" charset="2"/>
              <a:buChar char="v"/>
            </a:pPr>
            <a:r>
              <a:rPr lang="en-US" sz="2400" b="1" dirty="0"/>
              <a:t>Style</a:t>
            </a:r>
            <a:r>
              <a:rPr lang="en-US" sz="2400" dirty="0"/>
              <a:t>:  Is the tone of each genre appropriate for the designated audience?  </a:t>
            </a:r>
          </a:p>
          <a:p>
            <a:pPr>
              <a:buNone/>
            </a:pPr>
            <a:endParaRPr lang="en-US" sz="2400" dirty="0"/>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Works Cited</a:t>
            </a:r>
          </a:p>
        </p:txBody>
      </p:sp>
      <p:sp>
        <p:nvSpPr>
          <p:cNvPr id="3" name="Content Placeholder 2"/>
          <p:cNvSpPr>
            <a:spLocks noGrp="1"/>
          </p:cNvSpPr>
          <p:nvPr>
            <p:ph idx="1"/>
          </p:nvPr>
        </p:nvSpPr>
        <p:spPr/>
        <p:txBody>
          <a:bodyPr>
            <a:normAutofit/>
          </a:bodyPr>
          <a:lstStyle/>
          <a:p>
            <a:pPr>
              <a:buNone/>
            </a:pPr>
            <a:r>
              <a:rPr lang="en-US" sz="2000" dirty="0" err="1"/>
              <a:t>Avi</a:t>
            </a:r>
            <a:r>
              <a:rPr lang="en-US" sz="2000" dirty="0"/>
              <a:t>.  </a:t>
            </a:r>
            <a:r>
              <a:rPr lang="en-US" sz="2000" i="1" dirty="0"/>
              <a:t>Nothing But The Truth: A Documentary Novel.  </a:t>
            </a:r>
            <a:r>
              <a:rPr lang="en-US" sz="2000" dirty="0"/>
              <a:t>New York:  Orchard Books, 1991.  Print.</a:t>
            </a:r>
          </a:p>
          <a:p>
            <a:pPr>
              <a:buNone/>
            </a:pPr>
            <a:r>
              <a:rPr lang="en-US" sz="2000" dirty="0"/>
              <a:t>Draper, Sharon M.  </a:t>
            </a:r>
            <a:r>
              <a:rPr lang="en-US" sz="2000" i="1" dirty="0"/>
              <a:t>Tears of a Tiger.  </a:t>
            </a:r>
            <a:r>
              <a:rPr lang="en-US" sz="2000" dirty="0"/>
              <a:t>New York:  Anthem Books, 1994.  Print.</a:t>
            </a:r>
          </a:p>
          <a:p>
            <a:pPr>
              <a:buNone/>
            </a:pPr>
            <a:r>
              <a:rPr lang="en-US" sz="2000" dirty="0"/>
              <a:t>Johnson-Sheehan, Richard, and Charles Paine.  </a:t>
            </a:r>
            <a:r>
              <a:rPr lang="en-US" sz="2000" i="1" dirty="0"/>
              <a:t>Writing Today.  </a:t>
            </a:r>
            <a:r>
              <a:rPr lang="en-US" sz="2000" dirty="0"/>
              <a:t>Boston:  Longman, 2010.  Print.</a:t>
            </a:r>
          </a:p>
          <a:p>
            <a:pPr>
              <a:buNone/>
            </a:pPr>
            <a:r>
              <a:rPr lang="en-US" sz="2000" dirty="0" err="1"/>
              <a:t>Kolbert</a:t>
            </a:r>
            <a:r>
              <a:rPr lang="en-US" sz="2000" dirty="0"/>
              <a:t>, Elizabeth.  “Stooping to Conquer:  Why Candidates Need to Make Fun of Themselves.”  </a:t>
            </a:r>
            <a:r>
              <a:rPr lang="en-US" sz="2000" i="1" dirty="0"/>
              <a:t>The New Yorker, </a:t>
            </a:r>
            <a:r>
              <a:rPr lang="en-US" sz="2000" dirty="0"/>
              <a:t>April 19 and 26, 2004, pp 116 – 122.  Print.  </a:t>
            </a:r>
          </a:p>
          <a:p>
            <a:pPr>
              <a:buNone/>
            </a:pPr>
            <a:r>
              <a:rPr lang="en-US" sz="2000" dirty="0"/>
              <a:t>Ondaatje, Michael.  </a:t>
            </a:r>
            <a:r>
              <a:rPr lang="en-US" sz="2000" i="1" dirty="0"/>
              <a:t>The Collected Works of Billy the Kid.  </a:t>
            </a:r>
            <a:r>
              <a:rPr lang="en-US" sz="2000" dirty="0"/>
              <a:t>New York:  W. W. Norton and Company, Inc., 1970.  Print.</a:t>
            </a:r>
          </a:p>
          <a:p>
            <a:pPr>
              <a:buNone/>
            </a:pPr>
            <a:r>
              <a:rPr lang="en-US" sz="2000" dirty="0"/>
              <a:t>Romano, Tom.  </a:t>
            </a:r>
            <a:r>
              <a:rPr lang="en-US" sz="2000" i="1" dirty="0"/>
              <a:t>Blending Genre, Altering Style:  Writing Multigenre Papers.  </a:t>
            </a:r>
            <a:r>
              <a:rPr lang="en-US" sz="2000" dirty="0"/>
              <a:t>Portsmouth, NH:  Boynton / Cook Publishers, Inc., 2000.  Print.</a:t>
            </a:r>
          </a:p>
          <a:p>
            <a:pPr>
              <a:buNone/>
            </a:pPr>
            <a:endParaRPr lang="en-US" sz="2000" dirty="0"/>
          </a:p>
          <a:p>
            <a:pPr>
              <a:buNone/>
            </a:pPr>
            <a:endParaRPr lang="en-US" sz="2000" dirty="0"/>
          </a:p>
          <a:p>
            <a:pPr>
              <a:buNone/>
            </a:pPr>
            <a:endParaRPr lang="en-US" sz="2000" dirty="0"/>
          </a:p>
          <a:p>
            <a:pPr>
              <a:buNone/>
            </a:pP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Findings</a:t>
            </a:r>
          </a:p>
        </p:txBody>
      </p:sp>
      <p:sp>
        <p:nvSpPr>
          <p:cNvPr id="3" name="Content Placeholder 2"/>
          <p:cNvSpPr>
            <a:spLocks noGrp="1"/>
          </p:cNvSpPr>
          <p:nvPr>
            <p:ph idx="1"/>
          </p:nvPr>
        </p:nvSpPr>
        <p:spPr/>
        <p:txBody>
          <a:bodyPr>
            <a:normAutofit fontScale="85000" lnSpcReduction="20000"/>
          </a:bodyPr>
          <a:lstStyle/>
          <a:p>
            <a:pPr>
              <a:buNone/>
            </a:pPr>
            <a:r>
              <a:rPr lang="en-US" dirty="0"/>
              <a:t>Goals many comp students have difficulty with:</a:t>
            </a:r>
          </a:p>
          <a:p>
            <a:pPr>
              <a:buNone/>
            </a:pPr>
            <a:endParaRPr lang="en-US" dirty="0"/>
          </a:p>
          <a:p>
            <a:pPr>
              <a:buFont typeface="Wingdings" pitchFamily="2" charset="2"/>
              <a:buChar char="v"/>
            </a:pPr>
            <a:r>
              <a:rPr lang="en-US" dirty="0"/>
              <a:t>Recognizing that different writing situations require different strategies.</a:t>
            </a:r>
          </a:p>
          <a:p>
            <a:pPr>
              <a:buNone/>
            </a:pPr>
            <a:endParaRPr lang="en-US" dirty="0"/>
          </a:p>
          <a:p>
            <a:pPr>
              <a:buFont typeface="Wingdings" pitchFamily="2" charset="2"/>
              <a:buChar char="v"/>
            </a:pPr>
            <a:r>
              <a:rPr lang="en-US" dirty="0"/>
              <a:t>Recognizing that texts are in conversation with other texts.  </a:t>
            </a:r>
          </a:p>
          <a:p>
            <a:pPr>
              <a:buNone/>
            </a:pPr>
            <a:endParaRPr lang="en-US" dirty="0"/>
          </a:p>
          <a:p>
            <a:pPr>
              <a:buFont typeface="Wingdings" pitchFamily="2" charset="2"/>
              <a:buChar char="v"/>
            </a:pPr>
            <a:r>
              <a:rPr lang="en-US" dirty="0"/>
              <a:t>Understanding and demonstrating their ethical responsibility to explore multiple perspectives on a topic.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Genre Theory</a:t>
            </a:r>
          </a:p>
        </p:txBody>
      </p:sp>
      <p:sp>
        <p:nvSpPr>
          <p:cNvPr id="3" name="Content Placeholder 2"/>
          <p:cNvSpPr>
            <a:spLocks noGrp="1"/>
          </p:cNvSpPr>
          <p:nvPr>
            <p:ph idx="1"/>
          </p:nvPr>
        </p:nvSpPr>
        <p:spPr/>
        <p:txBody>
          <a:bodyPr>
            <a:normAutofit fontScale="92500" lnSpcReduction="20000"/>
          </a:bodyPr>
          <a:lstStyle/>
          <a:p>
            <a:pPr>
              <a:buNone/>
            </a:pPr>
            <a:r>
              <a:rPr lang="en-US" sz="2800" dirty="0"/>
              <a:t>Richard Johnson-Sheehan and Charles Paine (</a:t>
            </a:r>
            <a:r>
              <a:rPr lang="en-US" sz="2800" i="1" dirty="0"/>
              <a:t>Writing Today </a:t>
            </a:r>
            <a:r>
              <a:rPr lang="en-US" sz="2800" dirty="0"/>
              <a:t>2010) maintain</a:t>
            </a:r>
            <a:r>
              <a:rPr lang="en-US" dirty="0"/>
              <a:t>:</a:t>
            </a:r>
          </a:p>
          <a:p>
            <a:pPr>
              <a:buNone/>
            </a:pPr>
            <a:r>
              <a:rPr lang="en-US" dirty="0"/>
              <a:t>	</a:t>
            </a:r>
            <a:r>
              <a:rPr lang="en-US" sz="2400" dirty="0"/>
              <a:t>Genres reflect the things people do, and they are always evolving because human activities change over time to suit new social situations and new challenges…More importantly, though, they reflect how people act, react, and interact in these situations.  Genres are meeting places and </a:t>
            </a:r>
            <a:r>
              <a:rPr lang="en-US" sz="2400" i="1" dirty="0"/>
              <a:t>meaning </a:t>
            </a:r>
            <a:r>
              <a:rPr lang="en-US" sz="2400" dirty="0"/>
              <a:t>places (2 – 3).    </a:t>
            </a:r>
          </a:p>
          <a:p>
            <a:pPr>
              <a:buNone/>
            </a:pPr>
            <a:endParaRPr lang="en-US" sz="2400" dirty="0"/>
          </a:p>
          <a:p>
            <a:pPr>
              <a:buNone/>
            </a:pPr>
            <a:r>
              <a:rPr lang="en-US" sz="2400" dirty="0"/>
              <a:t>	The authors’ description of genres as always evolving and as meeting and meaning places makes the study of genre especially relevant to the goals of composition that include a </a:t>
            </a:r>
            <a:r>
              <a:rPr lang="en-US" sz="2400" b="1" dirty="0" err="1"/>
              <a:t>multigenre</a:t>
            </a:r>
            <a:r>
              <a:rPr lang="en-US" sz="2400" b="1" dirty="0"/>
              <a:t> research project</a:t>
            </a:r>
            <a:r>
              <a:rPr lang="en-US" sz="2400" dirty="0"/>
              <a:t>.   Such a project teaches students the research skills they need for academic writing and helps them </a:t>
            </a:r>
            <a:r>
              <a:rPr lang="en-US" sz="2400" b="1" dirty="0"/>
              <a:t>become more flexible writers </a:t>
            </a:r>
            <a:r>
              <a:rPr lang="en-US" sz="2400" dirty="0"/>
              <a:t>by developing an awareness of how genre works.  </a:t>
            </a:r>
          </a:p>
          <a:p>
            <a:pPr>
              <a:buNone/>
            </a:pP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Multigenre Research Paper</a:t>
            </a:r>
          </a:p>
        </p:txBody>
      </p:sp>
      <p:sp>
        <p:nvSpPr>
          <p:cNvPr id="3" name="Content Placeholder 2"/>
          <p:cNvSpPr>
            <a:spLocks noGrp="1"/>
          </p:cNvSpPr>
          <p:nvPr>
            <p:ph idx="1"/>
          </p:nvPr>
        </p:nvSpPr>
        <p:spPr/>
        <p:txBody>
          <a:bodyPr>
            <a:noAutofit/>
          </a:bodyPr>
          <a:lstStyle/>
          <a:p>
            <a:pPr>
              <a:buNone/>
            </a:pPr>
            <a:r>
              <a:rPr lang="en-US" sz="2400" dirty="0"/>
              <a:t>As Tom Romano explains in his book </a:t>
            </a:r>
            <a:r>
              <a:rPr lang="en-US" sz="2400" i="1" dirty="0"/>
              <a:t>Blending Genre, Altering Style:</a:t>
            </a:r>
            <a:r>
              <a:rPr lang="en-US" sz="2400" dirty="0"/>
              <a:t> </a:t>
            </a:r>
            <a:r>
              <a:rPr lang="en-US" sz="2400" i="1" dirty="0"/>
              <a:t>Writing Multigenre Papers:</a:t>
            </a:r>
          </a:p>
          <a:p>
            <a:pPr>
              <a:buNone/>
            </a:pPr>
            <a:endParaRPr lang="en-US" sz="2400" i="1" dirty="0"/>
          </a:p>
          <a:p>
            <a:pPr>
              <a:buNone/>
            </a:pPr>
            <a:r>
              <a:rPr lang="en-US" sz="2400" i="1" dirty="0"/>
              <a:t>	</a:t>
            </a:r>
            <a:r>
              <a:rPr lang="en-US" sz="2400" dirty="0"/>
              <a:t>A </a:t>
            </a:r>
            <a:r>
              <a:rPr lang="en-US" sz="2400" dirty="0" err="1"/>
              <a:t>multigenre</a:t>
            </a:r>
            <a:r>
              <a:rPr lang="en-US" sz="2400" dirty="0"/>
              <a:t> paper arises from research, experience, and imagination.  It is not an uninterrupted, expository monolog nor a seamless narrative of poems.  A </a:t>
            </a:r>
            <a:r>
              <a:rPr lang="en-US" sz="2400" dirty="0" err="1"/>
              <a:t>multigenre</a:t>
            </a:r>
            <a:r>
              <a:rPr lang="en-US" sz="2400" dirty="0"/>
              <a:t> paper is composed of many genres and subgenres, each piece is self-contained, making a point of its own, yet connected by theme or topic and sometimes by language, images, and content.  In addition to many genres, a </a:t>
            </a:r>
            <a:r>
              <a:rPr lang="en-US" sz="2400" dirty="0" err="1"/>
              <a:t>multigenre</a:t>
            </a:r>
            <a:r>
              <a:rPr lang="en-US" sz="2400" dirty="0"/>
              <a:t> paper may also contain many voices.  The trick is to make such a paper stick together (x – xi).</a:t>
            </a:r>
            <a:endParaRPr lang="en-US" sz="2400" i="1" dirty="0"/>
          </a:p>
          <a:p>
            <a:pPr>
              <a:buNone/>
            </a:pPr>
            <a:r>
              <a:rPr lang="en-US" sz="2400" i="1" dirty="0"/>
              <a:t>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Ready to Take the Leap</a:t>
            </a:r>
          </a:p>
        </p:txBody>
      </p:sp>
      <p:sp>
        <p:nvSpPr>
          <p:cNvPr id="3" name="Content Placeholder 2"/>
          <p:cNvSpPr>
            <a:spLocks noGrp="1"/>
          </p:cNvSpPr>
          <p:nvPr>
            <p:ph idx="1"/>
          </p:nvPr>
        </p:nvSpPr>
        <p:spPr>
          <a:xfrm>
            <a:off x="533400" y="1600200"/>
            <a:ext cx="8229600" cy="4525963"/>
          </a:xfrm>
        </p:spPr>
        <p:txBody>
          <a:bodyPr>
            <a:normAutofit fontScale="92500" lnSpcReduction="20000"/>
          </a:bodyPr>
          <a:lstStyle/>
          <a:p>
            <a:pPr>
              <a:buNone/>
            </a:pPr>
            <a:r>
              <a:rPr lang="en-US" dirty="0"/>
              <a:t>	After discovering the </a:t>
            </a:r>
            <a:r>
              <a:rPr lang="en-US" dirty="0" err="1"/>
              <a:t>multigenre</a:t>
            </a:r>
            <a:r>
              <a:rPr lang="en-US" dirty="0"/>
              <a:t> paper and</a:t>
            </a:r>
          </a:p>
          <a:p>
            <a:pPr>
              <a:buNone/>
            </a:pPr>
            <a:r>
              <a:rPr lang="en-US" dirty="0"/>
              <a:t>	reviewing many </a:t>
            </a:r>
            <a:r>
              <a:rPr lang="en-US" dirty="0" err="1"/>
              <a:t>examples,I</a:t>
            </a:r>
            <a:r>
              <a:rPr lang="en-US" dirty="0"/>
              <a:t> was</a:t>
            </a:r>
          </a:p>
          <a:p>
            <a:pPr>
              <a:buNone/>
            </a:pPr>
            <a:r>
              <a:rPr lang="en-US" dirty="0"/>
              <a:t>	ready to try this assignment with students.  </a:t>
            </a:r>
          </a:p>
          <a:p>
            <a:pPr>
              <a:buNone/>
            </a:pPr>
            <a:endParaRPr lang="en-US" dirty="0"/>
          </a:p>
          <a:p>
            <a:pPr>
              <a:buNone/>
            </a:pPr>
            <a:r>
              <a:rPr lang="en-US" dirty="0"/>
              <a:t>	I am learning that students only begin to appreciate the style, versatility, and possibilities of such a project after they create their first genre, followed by the next step of envisioning additional genres that might “grow out of” that first one and extend its argument.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begin?  By exploring genre.</a:t>
            </a:r>
          </a:p>
        </p:txBody>
      </p:sp>
      <p:sp>
        <p:nvSpPr>
          <p:cNvPr id="3" name="Content Placeholder 2"/>
          <p:cNvSpPr>
            <a:spLocks noGrp="1"/>
          </p:cNvSpPr>
          <p:nvPr>
            <p:ph idx="1"/>
          </p:nvPr>
        </p:nvSpPr>
        <p:spPr/>
        <p:txBody>
          <a:bodyPr>
            <a:normAutofit/>
          </a:bodyPr>
          <a:lstStyle/>
          <a:p>
            <a:pPr>
              <a:buFont typeface="Wingdings" pitchFamily="2" charset="2"/>
              <a:buChar char="v"/>
            </a:pPr>
            <a:r>
              <a:rPr lang="en-US" sz="2800" dirty="0"/>
              <a:t>Post a “Brief List of Genres” that contains 50+ types of writing.</a:t>
            </a:r>
          </a:p>
          <a:p>
            <a:pPr>
              <a:buFont typeface="Wingdings" pitchFamily="2" charset="2"/>
              <a:buChar char="v"/>
            </a:pPr>
            <a:r>
              <a:rPr lang="en-US" sz="2800" dirty="0"/>
              <a:t>Post a selection of readings.  Students sign up in pairs to present a reading to the class.  </a:t>
            </a:r>
          </a:p>
          <a:p>
            <a:pPr>
              <a:buFont typeface="Wingdings" pitchFamily="2" charset="2"/>
              <a:buChar char="v"/>
            </a:pPr>
            <a:r>
              <a:rPr lang="en-US" sz="2400" dirty="0"/>
              <a:t>As part of the presentation to the class, students must:</a:t>
            </a:r>
          </a:p>
          <a:p>
            <a:pPr>
              <a:buNone/>
            </a:pPr>
            <a:r>
              <a:rPr lang="en-US" sz="2400" dirty="0"/>
              <a:t> 	</a:t>
            </a:r>
            <a:r>
              <a:rPr lang="en-US" sz="2000" b="1" dirty="0"/>
              <a:t>1.  </a:t>
            </a:r>
            <a:r>
              <a:rPr lang="en-US" sz="2000" dirty="0"/>
              <a:t>Share a second genre of their choosing that relates to the topic, issue,    event…in the reading they signed up for.  </a:t>
            </a:r>
          </a:p>
          <a:p>
            <a:pPr>
              <a:buNone/>
            </a:pPr>
            <a:r>
              <a:rPr lang="en-US" sz="2000" dirty="0"/>
              <a:t>	</a:t>
            </a:r>
            <a:r>
              <a:rPr lang="en-US" sz="2000" b="1" dirty="0"/>
              <a:t>2.  </a:t>
            </a:r>
            <a:r>
              <a:rPr lang="en-US" sz="2000" dirty="0"/>
              <a:t>Facilitate a discussion of content followed by a comparison of the two genres, examining them for intended audience, how the writer wants the audience to act/feel, writer’s purpose, organizational features...</a:t>
            </a:r>
          </a:p>
          <a:p>
            <a:pPr>
              <a:buNone/>
            </a:pPr>
            <a:r>
              <a:rPr lang="en-US" sz="2000" dirty="0"/>
              <a:t>	</a:t>
            </a:r>
            <a:r>
              <a:rPr lang="en-US" sz="2000" b="1" dirty="0"/>
              <a:t>3.  </a:t>
            </a:r>
            <a:r>
              <a:rPr lang="en-US" sz="2000" dirty="0"/>
              <a:t>Suggest generic recasts for each genre that is shared.  </a:t>
            </a:r>
          </a:p>
          <a:p>
            <a:pPr>
              <a:buNone/>
            </a:pPr>
            <a:endParaRPr lang="en-US" sz="2400" dirty="0"/>
          </a:p>
          <a:p>
            <a:pPr>
              <a:buNone/>
            </a:pP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Clarify:  An Example</a:t>
            </a:r>
          </a:p>
        </p:txBody>
      </p:sp>
      <p:sp>
        <p:nvSpPr>
          <p:cNvPr id="3" name="Content Placeholder 2"/>
          <p:cNvSpPr>
            <a:spLocks noGrp="1"/>
          </p:cNvSpPr>
          <p:nvPr>
            <p:ph idx="1"/>
          </p:nvPr>
        </p:nvSpPr>
        <p:spPr/>
        <p:txBody>
          <a:bodyPr>
            <a:normAutofit fontScale="70000" lnSpcReduction="20000"/>
          </a:bodyPr>
          <a:lstStyle/>
          <a:p>
            <a:pPr>
              <a:buFont typeface="Wingdings" pitchFamily="2" charset="2"/>
              <a:buChar char="v"/>
            </a:pPr>
            <a:r>
              <a:rPr lang="en-US" dirty="0"/>
              <a:t>Two students present the reading “Stooping to Conquer:  Why Candidates Need to Make Fun of Themselves” (</a:t>
            </a:r>
            <a:r>
              <a:rPr lang="en-US" i="1" dirty="0"/>
              <a:t>New Yorker</a:t>
            </a:r>
            <a:r>
              <a:rPr lang="en-US" dirty="0"/>
              <a:t>, 4 -’04).</a:t>
            </a:r>
          </a:p>
          <a:p>
            <a:pPr>
              <a:buNone/>
            </a:pPr>
            <a:endParaRPr lang="en-US" dirty="0"/>
          </a:p>
          <a:p>
            <a:pPr>
              <a:buFont typeface="Wingdings" pitchFamily="2" charset="2"/>
              <a:buChar char="v"/>
            </a:pPr>
            <a:r>
              <a:rPr lang="en-US" dirty="0"/>
              <a:t>The students find and also share the October 20, 2016 CNN  transcript “Clinton, Trump – Best Moments from Al Smith Dinner.”</a:t>
            </a:r>
          </a:p>
          <a:p>
            <a:pPr>
              <a:buNone/>
            </a:pPr>
            <a:endParaRPr lang="en-US" dirty="0"/>
          </a:p>
          <a:p>
            <a:pPr>
              <a:buFont typeface="Wingdings" pitchFamily="2" charset="2"/>
              <a:buChar char="v"/>
            </a:pPr>
            <a:r>
              <a:rPr lang="en-US" dirty="0"/>
              <a:t>After discussing the content of both pieces and comparing the two for intended audience, etc., the students suggest generic recasts of the ideas in the two pieces.  </a:t>
            </a:r>
            <a:r>
              <a:rPr lang="en-US" b="1" dirty="0"/>
              <a:t>Recast examples</a:t>
            </a:r>
            <a:r>
              <a:rPr lang="en-US" dirty="0"/>
              <a:t>:  a </a:t>
            </a:r>
            <a:r>
              <a:rPr lang="en-US" b="1" dirty="0"/>
              <a:t>review</a:t>
            </a:r>
            <a:r>
              <a:rPr lang="en-US" dirty="0"/>
              <a:t> of the Sept. 1968 “Laugh-In” episode in which Richard Nixon appeared and said, “Sock it to me!”; or a </a:t>
            </a:r>
            <a:r>
              <a:rPr lang="en-US" b="1" dirty="0"/>
              <a:t>letter to the editor </a:t>
            </a:r>
            <a:r>
              <a:rPr lang="en-US" dirty="0"/>
              <a:t>in response to Howard Dean’s “scream” followed by his appearance on the “Late Show with David Letterman”; or a </a:t>
            </a:r>
            <a:r>
              <a:rPr lang="en-US" b="1" dirty="0"/>
              <a:t>political cartoon / comic strip </a:t>
            </a:r>
            <a:r>
              <a:rPr lang="en-US" dirty="0"/>
              <a:t>showing Obama making jokes about himself.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a:t>
            </a:r>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v"/>
            </a:pPr>
            <a:r>
              <a:rPr lang="en-US" dirty="0"/>
              <a:t>After all presentations are finished, students choose one issue, topic, or event of the many reviewed in class, then they </a:t>
            </a:r>
            <a:r>
              <a:rPr lang="en-US" b="1" dirty="0"/>
              <a:t>recast that issue in a different genre</a:t>
            </a:r>
            <a:r>
              <a:rPr lang="en-US" dirty="0"/>
              <a:t>.  </a:t>
            </a:r>
          </a:p>
          <a:p>
            <a:pPr>
              <a:buNone/>
            </a:pPr>
            <a:endParaRPr lang="en-US" dirty="0"/>
          </a:p>
          <a:p>
            <a:pPr>
              <a:buFont typeface="Wingdings" pitchFamily="2" charset="2"/>
              <a:buChar char="v"/>
            </a:pPr>
            <a:r>
              <a:rPr lang="en-US" dirty="0"/>
              <a:t>Additionally, students </a:t>
            </a:r>
            <a:r>
              <a:rPr lang="en-US" b="1" dirty="0"/>
              <a:t>write a paper </a:t>
            </a:r>
            <a:r>
              <a:rPr lang="en-US" dirty="0"/>
              <a:t>to accompany the recast in which they discuss their intended audience, how they want their audience to act/feel, their focus, aim, organization, document design, etc.</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608</TotalTime>
  <Words>1600</Words>
  <Application>Microsoft Office PowerPoint</Application>
  <PresentationFormat>On-screen Show (4:3)</PresentationFormat>
  <Paragraphs>180</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Wingdings</vt:lpstr>
      <vt:lpstr>Office Theme</vt:lpstr>
      <vt:lpstr>The Multigenre Research Project:  </vt:lpstr>
      <vt:lpstr>Introduction</vt:lpstr>
      <vt:lpstr>My Findings</vt:lpstr>
      <vt:lpstr>Genre Theory</vt:lpstr>
      <vt:lpstr>The Multigenre Research Paper</vt:lpstr>
      <vt:lpstr>Ready to Take the Leap</vt:lpstr>
      <vt:lpstr>How to begin?  By exploring genre.</vt:lpstr>
      <vt:lpstr>To Clarify:  An Example</vt:lpstr>
      <vt:lpstr>Next Step</vt:lpstr>
      <vt:lpstr>Introduce the Multigenre Paper: </vt:lpstr>
      <vt:lpstr>3 Texts:  Important points to make </vt:lpstr>
      <vt:lpstr>Once students see the possibilities:</vt:lpstr>
      <vt:lpstr>8 Required Documents in the MGP</vt:lpstr>
      <vt:lpstr>Why 5 or more different genres?</vt:lpstr>
      <vt:lpstr>Striking a Balance</vt:lpstr>
      <vt:lpstr>3 Sample MGPs  from past academic years</vt:lpstr>
      <vt:lpstr>The Harmful Effects of Child Pageantry:  An Informational Booklet for Mothers</vt:lpstr>
      <vt:lpstr> Why Classical Music Matters A Cincinnati Arts Sampler for Parents  </vt:lpstr>
      <vt:lpstr>Counterarguments and Accommodations </vt:lpstr>
      <vt:lpstr>C. and A. continued</vt:lpstr>
      <vt:lpstr>Concluding Remarks:  On Assessment</vt:lpstr>
      <vt:lpstr>Works Cited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Multigenre Research Project</dc:title>
  <dc:creator>ROB HOUSTON</dc:creator>
  <cp:lastModifiedBy>Rob Houston</cp:lastModifiedBy>
  <cp:revision>57</cp:revision>
  <dcterms:created xsi:type="dcterms:W3CDTF">2012-11-03T20:08:51Z</dcterms:created>
  <dcterms:modified xsi:type="dcterms:W3CDTF">2017-06-09T23:29:27Z</dcterms:modified>
</cp:coreProperties>
</file>