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notesMasterIdLst>
    <p:notesMasterId r:id="rId21"/>
  </p:notesMasterIdLst>
  <p:handoutMasterIdLst>
    <p:handoutMasterId r:id="rId22"/>
  </p:handoutMasterIdLst>
  <p:sldIdLst>
    <p:sldId id="264" r:id="rId2"/>
    <p:sldId id="265" r:id="rId3"/>
    <p:sldId id="268" r:id="rId4"/>
    <p:sldId id="270" r:id="rId5"/>
    <p:sldId id="271" r:id="rId6"/>
    <p:sldId id="284" r:id="rId7"/>
    <p:sldId id="272" r:id="rId8"/>
    <p:sldId id="273" r:id="rId9"/>
    <p:sldId id="274" r:id="rId10"/>
    <p:sldId id="275" r:id="rId11"/>
    <p:sldId id="276" r:id="rId12"/>
    <p:sldId id="279" r:id="rId13"/>
    <p:sldId id="277" r:id="rId14"/>
    <p:sldId id="278" r:id="rId15"/>
    <p:sldId id="280" r:id="rId16"/>
    <p:sldId id="281" r:id="rId17"/>
    <p:sldId id="282" r:id="rId18"/>
    <p:sldId id="269" r:id="rId19"/>
    <p:sldId id="283" r:id="rId20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9900CC"/>
    <a:srgbClr val="009900"/>
    <a:srgbClr val="3399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5" autoAdjust="0"/>
    <p:restoredTop sz="90511" autoAdjust="0"/>
  </p:normalViewPr>
  <p:slideViewPr>
    <p:cSldViewPr>
      <p:cViewPr>
        <p:scale>
          <a:sx n="125" d="100"/>
          <a:sy n="125" d="100"/>
        </p:scale>
        <p:origin x="-1080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694" y="0"/>
            <a:ext cx="2982119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4"/>
            <a:ext cx="2982119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694" y="8831264"/>
            <a:ext cx="2982119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4B5186E-41A8-4EF0-BD8F-3094738FFFC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729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32CAF-834D-CD4D-8501-6FAEB8B29F9B}" type="datetimeFigureOut">
              <a:rPr lang="en-US" smtClean="0"/>
              <a:t>6/7/17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6426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675"/>
            <a:ext cx="298211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ABBF5-3EA0-E348-AA7C-CAEEFF40D4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151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Mike Rose (2009): 	Mina Shaughnessy, an inspired teacher, used to point out that we won’t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understand the logic of error unless we understand the institutional expectations that students face and the way they interpret and internalize them.</a:t>
            </a:r>
          </a:p>
          <a:p>
            <a:pPr marL="0" indent="0"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http://mikerosebooks.blogspot.com/search/label/Mina%20Shaughnessy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ABBF5-3EA0-E348-AA7C-CAEEFF40D43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13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is-IS" dirty="0" smtClean="0"/>
              <a:t>nd student abilities… and/or too much faith in teacher practices,</a:t>
            </a:r>
            <a:r>
              <a:rPr lang="is-IS" baseline="0" dirty="0" smtClean="0"/>
              <a:t> teachers’ judgment, grading,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ABBF5-3EA0-E348-AA7C-CAEEFF40D43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02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JL: How do we create</a:t>
            </a:r>
            <a:r>
              <a:rPr lang="en-US" baseline="0" dirty="0" smtClean="0"/>
              <a:t> conditions that invite students to teach us how to know them under the prevailing conditions of insufficient time?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ABBF5-3EA0-E348-AA7C-CAEEFF40D43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86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87332-6894-4E48-A94E-BD503F15CFA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15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80555-964D-481B-86DC-63FBF37D936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25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34E14-36E6-48C7-99AD-C136A58A5FF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78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DDA05-4848-45E3-96C7-8049744C674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03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CA33D-73C6-46C3-9415-F19B7E8D973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75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68A90-C45A-47D0-B481-ACD0E80B890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82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01F73-9436-4DF4-A167-FDDB48CBFAE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038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D05EC-AB57-4996-B95D-EE0AAD4C070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64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A0-4757-47E2-BF7D-2BD53F859A6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50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29F37-9B6D-44AE-B6A8-38A7BC615C5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8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44480-B6FE-45B3-BABB-3B30C1FBADD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4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8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318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318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E805CE-D9B1-4086-A62B-73A7034982D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752600"/>
          </a:xfrm>
        </p:spPr>
        <p:txBody>
          <a:bodyPr/>
          <a:lstStyle/>
          <a:p>
            <a:pPr algn="l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Scott Hendrix</a:t>
            </a:r>
            <a:br>
              <a:rPr lang="en-US" sz="2800" dirty="0" smtClean="0"/>
            </a:br>
            <a:r>
              <a:rPr lang="en-US" sz="2800" dirty="0" smtClean="0"/>
              <a:t>Albion College</a:t>
            </a:r>
            <a:endParaRPr lang="en-US" sz="28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343400"/>
            <a:ext cx="6400800" cy="1219200"/>
          </a:xfrm>
        </p:spPr>
        <p:txBody>
          <a:bodyPr/>
          <a:lstStyle/>
          <a:p>
            <a:r>
              <a:rPr lang="en-US" sz="2800" dirty="0"/>
              <a:t>Mina </a:t>
            </a:r>
            <a:r>
              <a:rPr lang="en-US" sz="2800" dirty="0" smtClean="0"/>
              <a:t>Shaughnessy: </a:t>
            </a:r>
            <a:r>
              <a:rPr lang="en-US" sz="2800" i="1" dirty="0" smtClean="0"/>
              <a:t>intelligence </a:t>
            </a:r>
            <a:r>
              <a:rPr lang="en-US" sz="2800" i="1" dirty="0"/>
              <a:t>of the student’s </a:t>
            </a:r>
            <a:r>
              <a:rPr lang="en-US" sz="2800" i="1" dirty="0" smtClean="0"/>
              <a:t>mistake </a:t>
            </a:r>
            <a:r>
              <a:rPr lang="en-US" sz="2800" dirty="0" smtClean="0"/>
              <a:t>(1977) 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563217"/>
            <a:ext cx="739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j-lt"/>
                <a:cs typeface="Arial Rounded MT Bold"/>
              </a:rPr>
              <a:t>We have to start </a:t>
            </a:r>
            <a:r>
              <a:rPr lang="en-US" sz="4000" dirty="0">
                <a:latin typeface="+mj-lt"/>
                <a:cs typeface="Arial Rounded MT Bold"/>
              </a:rPr>
              <a:t>t</a:t>
            </a:r>
            <a:r>
              <a:rPr lang="en-US" sz="4000" dirty="0" smtClean="0">
                <a:latin typeface="+mj-lt"/>
                <a:cs typeface="Arial Rounded MT Bold"/>
              </a:rPr>
              <a:t>rusting our students</a:t>
            </a:r>
            <a:endParaRPr lang="en-US" sz="4000" dirty="0">
              <a:latin typeface="+mj-lt"/>
              <a:cs typeface="Arial Rounded MT Bold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learning, 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Eodice, et al</a:t>
            </a:r>
            <a:r>
              <a:rPr lang="en-US" sz="2800" dirty="0" smtClean="0"/>
              <a:t>., </a:t>
            </a:r>
            <a:r>
              <a:rPr lang="en-US" sz="2800" i="1" dirty="0" smtClean="0"/>
              <a:t>Meaningful Writing Project </a:t>
            </a:r>
            <a:r>
              <a:rPr lang="en-US" sz="2800" dirty="0" smtClean="0"/>
              <a:t>(2017)</a:t>
            </a:r>
          </a:p>
          <a:p>
            <a:pPr marL="0" indent="0">
              <a:buNone/>
            </a:pP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800" dirty="0" smtClean="0"/>
              <a:t>Meaningful writing occurs when students are invited to</a:t>
            </a:r>
            <a:r>
              <a:rPr lang="is-IS" sz="2800" dirty="0" smtClean="0"/>
              <a:t>…</a:t>
            </a:r>
            <a:endParaRPr lang="en-US" sz="2800" dirty="0" smtClean="0"/>
          </a:p>
          <a:p>
            <a:pPr lvl="1">
              <a:buFont typeface="Arial"/>
              <a:buChar char="•"/>
            </a:pPr>
            <a:r>
              <a:rPr lang="en-US" sz="2400" dirty="0"/>
              <a:t>t</a:t>
            </a:r>
            <a:r>
              <a:rPr lang="en-US" sz="2400" dirty="0" smtClean="0"/>
              <a:t>ap into the power of personal connection</a:t>
            </a:r>
          </a:p>
          <a:p>
            <a:pPr lvl="1">
              <a:buFont typeface="Arial"/>
              <a:buChar char="•"/>
            </a:pPr>
            <a:r>
              <a:rPr lang="en-US" sz="2400" dirty="0"/>
              <a:t>i</a:t>
            </a:r>
            <a:r>
              <a:rPr lang="en-US" sz="2400" dirty="0" smtClean="0"/>
              <a:t>mmerse themselves in what they are thinking, writing, &amp; researching</a:t>
            </a:r>
          </a:p>
          <a:p>
            <a:pPr lvl="1">
              <a:buFont typeface="Arial"/>
              <a:buChar char="•"/>
            </a:pPr>
            <a:r>
              <a:rPr lang="en-US" sz="2400" dirty="0"/>
              <a:t>e</a:t>
            </a:r>
            <a:r>
              <a:rPr lang="en-US" sz="2400" dirty="0" smtClean="0"/>
              <a:t>xperience what they are writing as applicable to the real world</a:t>
            </a:r>
          </a:p>
          <a:p>
            <a:pPr lvl="1">
              <a:buFont typeface="Arial"/>
              <a:buChar char="•"/>
            </a:pPr>
            <a:r>
              <a:rPr lang="en-US" sz="2400" dirty="0"/>
              <a:t>i</a:t>
            </a:r>
            <a:r>
              <a:rPr lang="en-US" sz="2400" dirty="0" smtClean="0"/>
              <a:t>magine their future selves</a:t>
            </a:r>
          </a:p>
        </p:txBody>
      </p:sp>
    </p:spTree>
    <p:extLst>
      <p:ext uri="{BB962C8B-B14F-4D97-AF65-F5344CB8AC3E}">
        <p14:creationId xmlns:p14="http://schemas.microsoft.com/office/powerpoint/2010/main" val="3323584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learning, 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ENGL 100 basic writing class</a:t>
            </a:r>
            <a:endParaRPr lang="en-US" sz="1000" dirty="0" smtClean="0"/>
          </a:p>
          <a:p>
            <a:r>
              <a:rPr lang="en-US" sz="2400" dirty="0" smtClean="0"/>
              <a:t>Designed, taught as </a:t>
            </a:r>
            <a:r>
              <a:rPr lang="en-US" sz="2400" u="sng" dirty="0" smtClean="0"/>
              <a:t>transition </a:t>
            </a:r>
            <a:r>
              <a:rPr lang="en-US" sz="2400" u="sng" dirty="0"/>
              <a:t>to college</a:t>
            </a:r>
            <a:r>
              <a:rPr lang="en-US" sz="2400" dirty="0"/>
              <a:t>: writing = focus of transition, of class</a:t>
            </a:r>
          </a:p>
          <a:p>
            <a:r>
              <a:rPr lang="en-US" sz="2400" dirty="0" smtClean="0"/>
              <a:t>Hjortshoj’s </a:t>
            </a:r>
            <a:r>
              <a:rPr lang="en-US" sz="2400" i="1" dirty="0"/>
              <a:t>Transition to College </a:t>
            </a:r>
            <a:r>
              <a:rPr lang="en-US" sz="2400" i="1" dirty="0" smtClean="0"/>
              <a:t>Writing (2</a:t>
            </a:r>
            <a:r>
              <a:rPr lang="en-US" sz="2400" i="1" baseline="30000" dirty="0" smtClean="0"/>
              <a:t>nd</a:t>
            </a:r>
            <a:r>
              <a:rPr lang="en-US" sz="2400" i="1" dirty="0" smtClean="0"/>
              <a:t> ed.)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/>
              <a:t>Frequent, ongoing student reflection, self-</a:t>
            </a:r>
            <a:r>
              <a:rPr lang="en-US" sz="2400" dirty="0" smtClean="0"/>
              <a:t>assessment (individual </a:t>
            </a:r>
            <a:r>
              <a:rPr lang="en-US" sz="2400" dirty="0"/>
              <a:t>&amp;</a:t>
            </a:r>
            <a:r>
              <a:rPr lang="en-US" sz="2400" dirty="0" smtClean="0"/>
              <a:t> </a:t>
            </a:r>
            <a:r>
              <a:rPr lang="en-US" sz="2400" dirty="0"/>
              <a:t>group </a:t>
            </a:r>
            <a:r>
              <a:rPr lang="en-US" sz="2400" dirty="0" smtClean="0"/>
              <a:t>activities)</a:t>
            </a:r>
            <a:endParaRPr lang="en-US" sz="2400" dirty="0"/>
          </a:p>
          <a:p>
            <a:r>
              <a:rPr lang="en-US" sz="2400" dirty="0" smtClean="0"/>
              <a:t>Frequent </a:t>
            </a:r>
            <a:r>
              <a:rPr lang="en-US" sz="2400" dirty="0"/>
              <a:t>in-class reading, writing, &amp;</a:t>
            </a:r>
            <a:r>
              <a:rPr lang="en-US" sz="2400" dirty="0" smtClean="0"/>
              <a:t> </a:t>
            </a:r>
            <a:r>
              <a:rPr lang="en-US" sz="2400" dirty="0"/>
              <a:t>reflection </a:t>
            </a:r>
            <a:r>
              <a:rPr lang="en-US" sz="2400" dirty="0" smtClean="0"/>
              <a:t>activities (individual &amp; group)</a:t>
            </a:r>
          </a:p>
          <a:p>
            <a:r>
              <a:rPr lang="en-US" sz="2400" dirty="0" smtClean="0"/>
              <a:t>Individual &amp; group conferences: drafts, feedback, etc.</a:t>
            </a:r>
          </a:p>
          <a:p>
            <a:r>
              <a:rPr lang="en-US" sz="2400" dirty="0" smtClean="0"/>
              <a:t>Portfolio revisions, reflections, etc.</a:t>
            </a:r>
          </a:p>
          <a:p>
            <a:r>
              <a:rPr lang="en-US" sz="2400" dirty="0" smtClean="0"/>
              <a:t>No zero grading policy (for major projects)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45466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Contract grading models, options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Brief overview of selected models, options, etc.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Movement from written product to writing process;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+ toward student labor &amp; reflection, etc.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B</a:t>
            </a:r>
            <a:r>
              <a:rPr lang="en-US" sz="2400" b="1" dirty="0" smtClean="0"/>
              <a:t>order of student labor, learning, &amp; failure/success = point of learning, change, identity, &amp; </a:t>
            </a:r>
            <a:r>
              <a:rPr lang="en-US" sz="2400" b="1" dirty="0" smtClean="0"/>
              <a:t>possibility</a:t>
            </a:r>
            <a:endParaRPr lang="en-US" sz="2400" b="1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+ problem of time constraints (Lindquist, etc.): time of &amp; for students, teachers, programs, degrees, etc.</a:t>
            </a:r>
          </a:p>
        </p:txBody>
      </p:sp>
    </p:spTree>
    <p:extLst>
      <p:ext uri="{BB962C8B-B14F-4D97-AF65-F5344CB8AC3E}">
        <p14:creationId xmlns:p14="http://schemas.microsoft.com/office/powerpoint/2010/main" val="2586521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Contract grading models, options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914400"/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Irv Peckham (IP)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Jane </a:t>
            </a:r>
            <a:r>
              <a:rPr lang="en-US" sz="2800" dirty="0" smtClean="0"/>
              <a:t>Danielewicz &amp;     Peter Elbow (JD)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John </a:t>
            </a:r>
            <a:r>
              <a:rPr lang="en-US" sz="2800" dirty="0" smtClean="0"/>
              <a:t>Warner (JW)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Ira Shor (IS)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Paul Thomas (PT)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Asao Inoue (AI)</a:t>
            </a:r>
          </a:p>
        </p:txBody>
      </p:sp>
    </p:spTree>
    <p:extLst>
      <p:ext uri="{BB962C8B-B14F-4D97-AF65-F5344CB8AC3E}">
        <p14:creationId xmlns:p14="http://schemas.microsoft.com/office/powerpoint/2010/main" val="1053949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Contract grading models, options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Trusting students (opportunities to show best work, learning, etc.)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sz="2400" dirty="0" smtClean="0"/>
              <a:t>JD: g</a:t>
            </a:r>
            <a:r>
              <a:rPr lang="en-US" sz="2400" dirty="0" smtClean="0"/>
              <a:t>uaranteed B if students do required activities (regardless of writing “quality”); contracts give students more control of grading “activities”</a:t>
            </a:r>
          </a:p>
          <a:p>
            <a:endParaRPr lang="en-US" sz="2000" dirty="0" smtClean="0"/>
          </a:p>
          <a:p>
            <a:r>
              <a:rPr lang="en-US" sz="2400" dirty="0" smtClean="0"/>
              <a:t>IP: showing up &amp; doing work = 50% of grade</a:t>
            </a:r>
          </a:p>
          <a:p>
            <a:endParaRPr lang="en-US" sz="1600" dirty="0"/>
          </a:p>
          <a:p>
            <a:r>
              <a:rPr lang="en-US" sz="2400" dirty="0"/>
              <a:t>JW: for contract to work, need to structure course “around the behaviors of writers</a:t>
            </a:r>
            <a:r>
              <a:rPr lang="en-US" sz="2400" dirty="0" smtClean="0"/>
              <a:t>” 	</a:t>
            </a:r>
          </a:p>
          <a:p>
            <a:pPr marL="914400" lvl="2" indent="0"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+CWPA habits of mind?</a:t>
            </a:r>
            <a:endParaRPr lang="en-US" sz="2000" dirty="0">
              <a:solidFill>
                <a:srgbClr val="008000"/>
              </a:solidFill>
            </a:endParaRP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242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Contract grading models, options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Student reflection &amp; process = markers of learning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400" dirty="0" smtClean="0"/>
              <a:t>IP: portfolios (mid + final) </a:t>
            </a:r>
            <a:r>
              <a:rPr lang="en-US" sz="2400" dirty="0"/>
              <a:t>=</a:t>
            </a:r>
            <a:r>
              <a:rPr lang="en-US" sz="2400" dirty="0" smtClean="0"/>
              <a:t> extensive reflections about student’s own doing &amp; learning</a:t>
            </a:r>
            <a:endParaRPr lang="en-US" sz="2400" dirty="0"/>
          </a:p>
          <a:p>
            <a:endParaRPr lang="en-US" sz="2000" dirty="0" smtClean="0"/>
          </a:p>
          <a:p>
            <a:r>
              <a:rPr lang="en-US" sz="2400" dirty="0" smtClean="0"/>
              <a:t>AI (2015): reflection letters for major paper drafts; problems posed by own judgment of writing, in peer perspectives on writing</a:t>
            </a:r>
          </a:p>
          <a:p>
            <a:endParaRPr lang="en-US" sz="2000" dirty="0" smtClean="0"/>
          </a:p>
          <a:p>
            <a:r>
              <a:rPr lang="en-US" sz="2400" dirty="0" smtClean="0"/>
              <a:t>NCTE Listening Tour (2014) = insights into writers attitudes, beliefs, &amp; writing practices</a:t>
            </a:r>
            <a:endParaRPr lang="en-US" sz="2400" dirty="0"/>
          </a:p>
          <a:p>
            <a:endParaRPr lang="en-US" sz="24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4666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Contract grading models, options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Student labor, learning, &amp; failure/success = </a:t>
            </a:r>
            <a:r>
              <a:rPr lang="en-US" sz="2800" dirty="0" smtClean="0"/>
              <a:t>	moments </a:t>
            </a:r>
            <a:r>
              <a:rPr lang="en-US" sz="2800" dirty="0" smtClean="0"/>
              <a:t>of possibility, </a:t>
            </a:r>
            <a:r>
              <a:rPr lang="en-US" sz="2800" dirty="0" smtClean="0"/>
              <a:t>growth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sz="2400" dirty="0" smtClean="0"/>
              <a:t>JW: writing requires “willingness to risk &amp; fail &amp; learn from those failures”</a:t>
            </a:r>
          </a:p>
          <a:p>
            <a:endParaRPr lang="en-US" sz="1600" dirty="0"/>
          </a:p>
          <a:p>
            <a:r>
              <a:rPr lang="en-US" sz="2400" dirty="0" smtClean="0"/>
              <a:t>IS (2009): </a:t>
            </a:r>
            <a:r>
              <a:rPr lang="en-US" sz="2400" dirty="0"/>
              <a:t>After-Class Group = student </a:t>
            </a:r>
            <a:r>
              <a:rPr lang="en-US" sz="2400" dirty="0" smtClean="0"/>
              <a:t>co</a:t>
            </a:r>
            <a:r>
              <a:rPr lang="en-US" sz="2400" dirty="0"/>
              <a:t>-teachers, evaluators of </a:t>
            </a:r>
            <a:r>
              <a:rPr lang="en-US" sz="2400" dirty="0" smtClean="0"/>
              <a:t>class sessions, activities, doing, &amp; learning</a:t>
            </a:r>
            <a:endParaRPr lang="en-US" sz="2400" dirty="0"/>
          </a:p>
          <a:p>
            <a:endParaRPr lang="en-US" sz="1600" dirty="0"/>
          </a:p>
          <a:p>
            <a:r>
              <a:rPr lang="en-US" sz="2400" dirty="0" smtClean="0"/>
              <a:t>AI: productive failure: point of visible “unsuccess” = “opportunity to learn, grow, &amp; develop in purposeful ways” (2014: 346)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9668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Contract grading models, options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T</a:t>
            </a:r>
            <a:r>
              <a:rPr lang="en-US" sz="2800" dirty="0" smtClean="0"/>
              <a:t>oward antiracist, social justice pedagogy</a:t>
            </a:r>
            <a:r>
              <a:rPr lang="en-US" sz="2800" dirty="0" smtClean="0"/>
              <a:t>?</a:t>
            </a:r>
          </a:p>
          <a:p>
            <a:pPr marL="0" indent="0">
              <a:buNone/>
            </a:pPr>
            <a:endParaRPr lang="en-US" sz="1600" dirty="0" smtClean="0"/>
          </a:p>
          <a:p>
            <a:r>
              <a:rPr lang="en-US" sz="2400" dirty="0" smtClean="0"/>
              <a:t>PT: De-grading writing classroom increases importance &amp; impact of peer conferencing by removing teacher from primary evaluator role</a:t>
            </a:r>
          </a:p>
          <a:p>
            <a:endParaRPr lang="en-US" sz="1600" dirty="0"/>
          </a:p>
          <a:p>
            <a:r>
              <a:rPr lang="en-US" sz="2400" dirty="0" smtClean="0"/>
              <a:t>IS: Negotiating terms of grading &amp; learning calls out complex civic behaviors; is counter-hegemonic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400" dirty="0" smtClean="0"/>
              <a:t>AI: productive failure “creates more purposeful &amp; pedagogical consequences</a:t>
            </a:r>
            <a:r>
              <a:rPr lang="is-IS" sz="2400" dirty="0" smtClean="0"/>
              <a:t>…for students of color, multilinguial students &amp; working-class students”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2121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74638"/>
            <a:ext cx="7499350" cy="1143000"/>
          </a:xfrm>
        </p:spPr>
        <p:txBody>
          <a:bodyPr/>
          <a:lstStyle/>
          <a:p>
            <a:r>
              <a:rPr lang="en-US" dirty="0" smtClean="0"/>
              <a:t>Time = key </a:t>
            </a:r>
            <a:r>
              <a:rPr lang="en-US" dirty="0" smtClean="0"/>
              <a:t>factor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7724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Problem </a:t>
            </a:r>
            <a:r>
              <a:rPr lang="en-US" sz="2800" dirty="0"/>
              <a:t>of time constraints (Lindquist, etc.): time of &amp; for students, teachers, programs, degrees, etc.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How to use these kinds of teaching elements—reflection, contract grading options, student talk &amp; writing conferences—to build time for knowing students, to learning from &amp; with students, from &amp; with colleagues???</a:t>
            </a:r>
          </a:p>
        </p:txBody>
      </p:sp>
    </p:spTree>
    <p:extLst>
      <p:ext uri="{BB962C8B-B14F-4D97-AF65-F5344CB8AC3E}">
        <p14:creationId xmlns:p14="http://schemas.microsoft.com/office/powerpoint/2010/main" val="151222977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74638"/>
            <a:ext cx="7499350" cy="1143000"/>
          </a:xfrm>
        </p:spPr>
        <p:txBody>
          <a:bodyPr/>
          <a:lstStyle/>
          <a:p>
            <a:r>
              <a:rPr lang="en-US" dirty="0" smtClean="0"/>
              <a:t>Anything else???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772400" cy="4876800"/>
          </a:xfrm>
        </p:spPr>
        <p:txBody>
          <a:bodyPr/>
          <a:lstStyle/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7480343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74638"/>
            <a:ext cx="7499350" cy="1630362"/>
          </a:xfrm>
        </p:spPr>
        <p:txBody>
          <a:bodyPr/>
          <a:lstStyle/>
          <a:p>
            <a:r>
              <a:rPr lang="en-US" sz="4000" dirty="0"/>
              <a:t>Overall goal = present ideas, </a:t>
            </a:r>
            <a:r>
              <a:rPr lang="en-US" sz="4000" dirty="0" smtClean="0"/>
              <a:t>practices + questions, topics</a:t>
            </a:r>
            <a:endParaRPr lang="en-US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800" dirty="0" smtClean="0"/>
              <a:t>Institutional context, basic writing context</a:t>
            </a:r>
          </a:p>
          <a:p>
            <a:pPr>
              <a:buFont typeface="Arial"/>
              <a:buChar char="•"/>
            </a:pPr>
            <a:endParaRPr lang="en-US" sz="2800" dirty="0"/>
          </a:p>
          <a:p>
            <a:pPr>
              <a:buFont typeface="Arial"/>
              <a:buChar char="•"/>
            </a:pPr>
            <a:r>
              <a:rPr lang="en-US" sz="2800" dirty="0" smtClean="0"/>
              <a:t>Why trusting students matters</a:t>
            </a:r>
          </a:p>
          <a:p>
            <a:pPr>
              <a:buFont typeface="Arial"/>
              <a:buChar char="•"/>
            </a:pPr>
            <a:endParaRPr lang="en-US" sz="2800" dirty="0"/>
          </a:p>
          <a:p>
            <a:pPr>
              <a:buFont typeface="Arial"/>
              <a:buChar char="•"/>
            </a:pPr>
            <a:r>
              <a:rPr lang="en-US" sz="2800" dirty="0" smtClean="0"/>
              <a:t>Reflection + contract grading models, options</a:t>
            </a:r>
          </a:p>
          <a:p>
            <a:pPr>
              <a:buFont typeface="Arial"/>
              <a:buChar char="•"/>
            </a:pPr>
            <a:endParaRPr lang="en-US" sz="2800" dirty="0"/>
          </a:p>
          <a:p>
            <a:pPr>
              <a:buFont typeface="Arial"/>
              <a:buChar char="•"/>
            </a:pPr>
            <a:r>
              <a:rPr lang="en-US" sz="2800" dirty="0" smtClean="0"/>
              <a:t>Antiracist, social justice pedagogy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74638"/>
            <a:ext cx="7499350" cy="1143000"/>
          </a:xfrm>
        </p:spPr>
        <p:txBody>
          <a:bodyPr/>
          <a:lstStyle/>
          <a:p>
            <a:r>
              <a:rPr lang="en-US" sz="4000" dirty="0"/>
              <a:t>Albion </a:t>
            </a:r>
            <a:r>
              <a:rPr lang="en-US" sz="4000" dirty="0" smtClean="0"/>
              <a:t>College—institutional context 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648200"/>
          </a:xfrm>
        </p:spPr>
        <p:txBody>
          <a:bodyPr/>
          <a:lstStyle/>
          <a:p>
            <a:r>
              <a:rPr lang="en-US" sz="2800" dirty="0"/>
              <a:t>Recent FY </a:t>
            </a:r>
            <a:r>
              <a:rPr lang="en-US" sz="2800" dirty="0" smtClean="0"/>
              <a:t>classes – increased diversity </a:t>
            </a:r>
            <a:r>
              <a:rPr lang="en-US" sz="2800" dirty="0"/>
              <a:t>of </a:t>
            </a:r>
            <a:r>
              <a:rPr lang="en-US" sz="2800" dirty="0" smtClean="0"/>
              <a:t>students: </a:t>
            </a:r>
          </a:p>
          <a:p>
            <a:pPr marL="914400" lvl="2" indent="0">
              <a:buNone/>
            </a:pPr>
            <a:r>
              <a:rPr lang="en-US" sz="2000" dirty="0" smtClean="0"/>
              <a:t>F16 </a:t>
            </a:r>
            <a:r>
              <a:rPr lang="en-US" sz="2000" dirty="0"/>
              <a:t>= 35% </a:t>
            </a:r>
            <a:r>
              <a:rPr lang="en-US" sz="2000" dirty="0" smtClean="0"/>
              <a:t>underrepresented </a:t>
            </a:r>
          </a:p>
          <a:p>
            <a:pPr marL="914400" lvl="2" indent="0">
              <a:buNone/>
            </a:pPr>
            <a:r>
              <a:rPr lang="en-US" sz="2000" dirty="0" smtClean="0"/>
              <a:t>F17 = nearly 40% </a:t>
            </a:r>
            <a:r>
              <a:rPr lang="en-US" sz="2000" dirty="0"/>
              <a:t>underrepresented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800" dirty="0"/>
              <a:t>FYW not </a:t>
            </a:r>
            <a:r>
              <a:rPr lang="en-US" sz="2800" dirty="0" smtClean="0"/>
              <a:t>Gen-</a:t>
            </a:r>
            <a:r>
              <a:rPr lang="en-US" sz="2800" dirty="0"/>
              <a:t>E</a:t>
            </a:r>
            <a:r>
              <a:rPr lang="en-US" sz="2800" dirty="0" smtClean="0"/>
              <a:t>d </a:t>
            </a:r>
            <a:r>
              <a:rPr lang="en-US" sz="2800" dirty="0"/>
              <a:t>requirement: 1/3 of students required or recommended; writing placement during new student orientation</a:t>
            </a:r>
          </a:p>
          <a:p>
            <a:endParaRPr lang="en-US" sz="2000" dirty="0"/>
          </a:p>
          <a:p>
            <a:r>
              <a:rPr lang="en-US" sz="2800" dirty="0"/>
              <a:t>Graduation requirements include timed rising junior essay exam: WCE (from 1970s!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74638"/>
            <a:ext cx="7499350" cy="1143000"/>
          </a:xfrm>
        </p:spPr>
        <p:txBody>
          <a:bodyPr/>
          <a:lstStyle/>
          <a:p>
            <a:r>
              <a:rPr lang="en-US" sz="4000" dirty="0"/>
              <a:t>ENGL 100—basic writing class </a:t>
            </a:r>
            <a:r>
              <a:rPr lang="en-US" sz="4000" dirty="0" smtClean="0"/>
              <a:t>context</a:t>
            </a:r>
            <a:endParaRPr lang="en-US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648200"/>
          </a:xfrm>
        </p:spPr>
        <p:txBody>
          <a:bodyPr/>
          <a:lstStyle/>
          <a:p>
            <a:r>
              <a:rPr lang="en-US" sz="2800" dirty="0"/>
              <a:t>Course taught fall semester only: required based on student writing placement results</a:t>
            </a:r>
          </a:p>
          <a:p>
            <a:endParaRPr lang="en-US" sz="2000" dirty="0"/>
          </a:p>
          <a:p>
            <a:r>
              <a:rPr lang="en-US" sz="2800" dirty="0" smtClean="0"/>
              <a:t>Students in course </a:t>
            </a:r>
            <a:r>
              <a:rPr lang="en-US" sz="2800" dirty="0"/>
              <a:t>more diverse than college student population (ethnicity, race, 1</a:t>
            </a:r>
            <a:r>
              <a:rPr lang="en-US" sz="2800" baseline="30000" dirty="0"/>
              <a:t>st</a:t>
            </a:r>
            <a:r>
              <a:rPr lang="en-US" sz="2800" dirty="0"/>
              <a:t> gen, NNS, etc.)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r>
              <a:rPr lang="en-US" sz="2800" dirty="0"/>
              <a:t>Students who place into ENGL 100 less likely to persist at four-year college</a:t>
            </a: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170216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trusting students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Asao Inoue (2014: 343-44)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“Students find reasons to learn &amp; grow as writers when their labor is truly honored, &amp; they listen more carefully to feedback when grades are out of the way”</a:t>
            </a:r>
            <a:endParaRPr lang="is-IS" sz="2400" dirty="0" smtClean="0"/>
          </a:p>
          <a:p>
            <a:pPr>
              <a:spcBef>
                <a:spcPts val="0"/>
              </a:spcBef>
              <a:buFont typeface="Arial"/>
              <a:buChar char="•"/>
            </a:pPr>
            <a:endParaRPr lang="is-IS" sz="1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 smtClean="0"/>
              <a:t>Teachers miss a lot when they only look for evidence in drafts: e.g., expected &amp; unexpected consequences </a:t>
            </a:r>
            <a:r>
              <a:rPr lang="is-IS" sz="2400" i="1" dirty="0" smtClean="0"/>
              <a:t>in &amp; from </a:t>
            </a:r>
            <a:r>
              <a:rPr lang="is-IS" sz="2400" dirty="0" smtClean="0"/>
              <a:t>the labors of writers; what can be learned from sweaty work (but not seen in products); fostering noncognitive behaviors &amp; rewarding students for those behaviors</a:t>
            </a:r>
          </a:p>
          <a:p>
            <a:pPr marL="0" indent="0">
              <a:spcBef>
                <a:spcPts val="0"/>
              </a:spcBef>
              <a:buNone/>
            </a:pPr>
            <a:endParaRPr lang="is-IS" sz="1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 smtClean="0"/>
              <a:t>Teacher resistance to alternative grading systems “rooted in a distrust of students, a lack of faith in students”</a:t>
            </a:r>
          </a:p>
          <a:p>
            <a:pPr marL="0" indent="0">
              <a:spcBef>
                <a:spcPts val="300"/>
              </a:spcBef>
              <a:buNone/>
            </a:pPr>
            <a:endParaRPr lang="en-US" sz="2400" dirty="0"/>
          </a:p>
          <a:p>
            <a:pPr marL="0" indent="0">
              <a:spcBef>
                <a:spcPts val="300"/>
              </a:spcBef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4597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trusting students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Writing assessment, grading</a:t>
            </a:r>
          </a:p>
          <a:p>
            <a:r>
              <a:rPr lang="en-US" sz="2400" dirty="0" smtClean="0"/>
              <a:t>Poe </a:t>
            </a:r>
            <a:r>
              <a:rPr lang="en-US" sz="2400" dirty="0"/>
              <a:t>&amp; </a:t>
            </a:r>
            <a:r>
              <a:rPr lang="en-US" sz="2400" dirty="0" smtClean="0"/>
              <a:t>Inoue</a:t>
            </a:r>
            <a:r>
              <a:rPr lang="en-US" sz="2400" dirty="0"/>
              <a:t>, Nov 2016 </a:t>
            </a:r>
            <a:r>
              <a:rPr lang="en-US" sz="2400" i="1" dirty="0"/>
              <a:t>College </a:t>
            </a:r>
            <a:r>
              <a:rPr lang="en-US" sz="2400" i="1" dirty="0" smtClean="0"/>
              <a:t>English</a:t>
            </a:r>
            <a:r>
              <a:rPr lang="en-US" sz="2400" dirty="0" smtClean="0"/>
              <a:t> </a:t>
            </a:r>
            <a:r>
              <a:rPr lang="en-US" sz="2400" dirty="0"/>
              <a:t>(119): “So much of the writing assessment work we do seems complicit in sustaining </a:t>
            </a:r>
            <a:r>
              <a:rPr lang="en-US" sz="2400" dirty="0" smtClean="0"/>
              <a:t>inequality.”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800" dirty="0" smtClean="0"/>
              <a:t>Student reflection, discussion, &amp; revision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Julie Lindquist on the importance of “knowing students” (175): “histories, social situations, cultural backgrounds, class positions, material situations, learning styles, affective predicaments, &amp; psychic states”</a:t>
            </a:r>
          </a:p>
          <a:p>
            <a:pPr marL="457200" lvl="1" indent="0">
              <a:buNone/>
            </a:pPr>
            <a:r>
              <a:rPr lang="en-US" sz="2000" b="1" dirty="0" smtClean="0"/>
              <a:t>+ scarce </a:t>
            </a:r>
            <a:r>
              <a:rPr lang="en-US" sz="2000" b="1" i="1" dirty="0" smtClean="0"/>
              <a:t>time</a:t>
            </a:r>
            <a:r>
              <a:rPr lang="en-US" sz="2000" b="1" dirty="0" smtClean="0"/>
              <a:t> to learn about &amp; from/with students</a:t>
            </a:r>
            <a:r>
              <a:rPr lang="is-IS" sz="2000" b="1" dirty="0" smtClean="0"/>
              <a:t>…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23950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about &amp; from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Bruce Horner (“About Me”):</a:t>
            </a:r>
          </a:p>
          <a:p>
            <a:pPr>
              <a:buFont typeface="Arial"/>
              <a:buChar char="•"/>
            </a:pPr>
            <a:r>
              <a:rPr lang="en-US" sz="2400" i="1" dirty="0" smtClean="0"/>
              <a:t>[M]any </a:t>
            </a:r>
            <a:r>
              <a:rPr lang="en-US" sz="2400" i="1" dirty="0"/>
              <a:t>of the difficulties students experience with college writing result </a:t>
            </a:r>
            <a:r>
              <a:rPr lang="en-US" sz="2400" dirty="0"/>
              <a:t>from damaging myths that circulate widely in the culture about what writing involves, and </a:t>
            </a:r>
            <a:r>
              <a:rPr lang="en-US" sz="2400" i="1" dirty="0"/>
              <a:t>from material (including institutional) constraints on students’ work, rather than from any inherent limitations in the students </a:t>
            </a:r>
            <a:r>
              <a:rPr lang="en-US" sz="2400" i="1" dirty="0" smtClean="0"/>
              <a:t>themselves</a:t>
            </a:r>
            <a:r>
              <a:rPr lang="en-US" sz="2400" i="1" dirty="0"/>
              <a:t> </a:t>
            </a:r>
            <a:r>
              <a:rPr lang="en-US" sz="2400" dirty="0" smtClean="0"/>
              <a:t>(emphasis added).</a:t>
            </a:r>
          </a:p>
          <a:p>
            <a:pPr>
              <a:buFont typeface="Arial"/>
              <a:buChar char="•"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Poe &amp; </a:t>
            </a:r>
            <a:r>
              <a:rPr lang="en-US" sz="2400" dirty="0" smtClean="0"/>
              <a:t>Inoue (2016, 123): </a:t>
            </a:r>
            <a:r>
              <a:rPr lang="en-US" sz="2400" b="1" dirty="0" smtClean="0"/>
              <a:t>Social justice and fairness are always</a:t>
            </a:r>
            <a:r>
              <a:rPr lang="is-IS" sz="2400" b="1" dirty="0" smtClean="0"/>
              <a:t>…ongoing mutually beneficial projects</a:t>
            </a:r>
            <a:r>
              <a:rPr lang="is-IS" sz="2400" dirty="0" smtClean="0"/>
              <a:t>, not competing traditions.</a:t>
            </a:r>
            <a:endParaRPr lang="en-US" sz="2400" dirty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46835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about &amp; from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ENGL 100 student reflections (handout)</a:t>
            </a:r>
            <a:br>
              <a:rPr lang="en-US" dirty="0" smtClean="0"/>
            </a:br>
            <a:endParaRPr lang="en-US" sz="2000" dirty="0" smtClean="0"/>
          </a:p>
          <a:p>
            <a:r>
              <a:rPr lang="en-US" sz="2800" dirty="0" smtClean="0"/>
              <a:t>Learning from peers: class discussion, peer feedback, group draft review conferences, etc.</a:t>
            </a:r>
          </a:p>
          <a:p>
            <a:endParaRPr lang="en-US" sz="2000" dirty="0" smtClean="0"/>
          </a:p>
          <a:p>
            <a:r>
              <a:rPr lang="en-US" sz="2800" dirty="0" smtClean="0"/>
              <a:t>Learning to be flexible, responsible: manage time, revisions, community membership, etc.</a:t>
            </a:r>
          </a:p>
          <a:p>
            <a:endParaRPr lang="en-US" sz="2000" dirty="0"/>
          </a:p>
          <a:p>
            <a:r>
              <a:rPr lang="en-US" sz="2800" dirty="0" smtClean="0"/>
              <a:t>Learning to write, edit/revise: creativity, interpretation, &amp; learning with others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6906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learning, 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Inoue (2014, 347): daily student work with “noncognitive behaviors</a:t>
            </a:r>
            <a:r>
              <a:rPr lang="is-IS" sz="2400" dirty="0" smtClean="0"/>
              <a:t>…promoted in the ‘Framework for Success in Postsecondary W</a:t>
            </a:r>
            <a:r>
              <a:rPr lang="en-US" sz="2400" dirty="0" smtClean="0"/>
              <a:t>r</a:t>
            </a:r>
            <a:r>
              <a:rPr lang="is-IS" sz="2400" dirty="0" smtClean="0"/>
              <a:t>iting’ (CWPA, et al. 2011)”</a:t>
            </a:r>
          </a:p>
          <a:p>
            <a:pPr marL="0" indent="0">
              <a:buNone/>
            </a:pPr>
            <a:endParaRPr lang="is-IS" sz="2000" dirty="0" smtClean="0"/>
          </a:p>
          <a:p>
            <a:pPr>
              <a:buFont typeface="Arial"/>
              <a:buChar char="•"/>
            </a:pPr>
            <a:r>
              <a:rPr lang="en-US" sz="2400" i="1" dirty="0" smtClean="0"/>
              <a:t>engagement</a:t>
            </a:r>
            <a:r>
              <a:rPr lang="en-US" sz="2400" dirty="0" smtClean="0"/>
              <a:t>: writing drafts w/out </a:t>
            </a:r>
            <a:r>
              <a:rPr lang="en-US" sz="2400" dirty="0"/>
              <a:t>considering </a:t>
            </a:r>
            <a:r>
              <a:rPr lang="en-US" sz="2400" dirty="0" smtClean="0"/>
              <a:t>quality</a:t>
            </a:r>
            <a:endParaRPr lang="en-US" sz="1600" dirty="0"/>
          </a:p>
          <a:p>
            <a:pPr>
              <a:buFont typeface="Arial"/>
              <a:buChar char="•"/>
            </a:pPr>
            <a:r>
              <a:rPr lang="en-US" sz="2400" i="1" dirty="0"/>
              <a:t>o</a:t>
            </a:r>
            <a:r>
              <a:rPr lang="en-US" sz="2400" i="1" dirty="0" smtClean="0"/>
              <a:t>penness &amp; creativity</a:t>
            </a:r>
            <a:r>
              <a:rPr lang="en-US" sz="2400" dirty="0" smtClean="0"/>
              <a:t>: explore </a:t>
            </a:r>
            <a:r>
              <a:rPr lang="en-US" sz="2400" dirty="0"/>
              <a:t>new territory, ideas, formats, or ways of </a:t>
            </a:r>
            <a:r>
              <a:rPr lang="en-US" sz="2400" dirty="0" smtClean="0"/>
              <a:t>understanding</a:t>
            </a:r>
            <a:endParaRPr lang="en-US" sz="1600" dirty="0" smtClean="0"/>
          </a:p>
          <a:p>
            <a:pPr>
              <a:buFont typeface="Arial"/>
              <a:buChar char="•"/>
            </a:pPr>
            <a:r>
              <a:rPr lang="en-US" sz="2400" i="1" dirty="0"/>
              <a:t>p</a:t>
            </a:r>
            <a:r>
              <a:rPr lang="en-US" sz="2400" i="1" dirty="0" smtClean="0"/>
              <a:t>ersistence</a:t>
            </a:r>
            <a:r>
              <a:rPr lang="en-US" sz="2000" dirty="0" smtClean="0"/>
              <a:t>: </a:t>
            </a:r>
            <a:r>
              <a:rPr lang="en-US" sz="2400" dirty="0" smtClean="0"/>
              <a:t>sustaining </a:t>
            </a:r>
            <a:r>
              <a:rPr lang="en-US" sz="2400" dirty="0"/>
              <a:t>interest despite a lack of apparent </a:t>
            </a:r>
            <a:r>
              <a:rPr lang="en-US" sz="2400" dirty="0" smtClean="0"/>
              <a:t>results</a:t>
            </a:r>
            <a:endParaRPr lang="en-US" sz="1600" dirty="0"/>
          </a:p>
          <a:p>
            <a:pPr>
              <a:buFont typeface="Arial"/>
              <a:buChar char="•"/>
            </a:pPr>
            <a:r>
              <a:rPr lang="en-US" sz="2400" i="1" dirty="0" smtClean="0"/>
              <a:t>responsibility</a:t>
            </a:r>
            <a:r>
              <a:rPr lang="en-US" sz="2400" dirty="0" smtClean="0"/>
              <a:t>: for own learning &amp; learning of peers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243750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983</TotalTime>
  <Words>1099</Words>
  <Application>Microsoft Macintosh PowerPoint</Application>
  <PresentationFormat>On-screen Show (4:3)</PresentationFormat>
  <Paragraphs>155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  Scott Hendrix Albion College</vt:lpstr>
      <vt:lpstr>Overall goal = present ideas, practices + questions, topics</vt:lpstr>
      <vt:lpstr>Albion College—institutional context </vt:lpstr>
      <vt:lpstr>ENGL 100—basic writing class context</vt:lpstr>
      <vt:lpstr>Why trusting students matters</vt:lpstr>
      <vt:lpstr>Why trusting students matters</vt:lpstr>
      <vt:lpstr>Learning about &amp; from students</vt:lpstr>
      <vt:lpstr>Learning about &amp; from students</vt:lpstr>
      <vt:lpstr>Student learning, reflection</vt:lpstr>
      <vt:lpstr>Student learning, reflection</vt:lpstr>
      <vt:lpstr>Student learning, reflection</vt:lpstr>
      <vt:lpstr>Contract grading models, options</vt:lpstr>
      <vt:lpstr>Contract grading models, options</vt:lpstr>
      <vt:lpstr>Contract grading models, options</vt:lpstr>
      <vt:lpstr>Contract grading models, options</vt:lpstr>
      <vt:lpstr>Contract grading models, options</vt:lpstr>
      <vt:lpstr>Contract grading models, options</vt:lpstr>
      <vt:lpstr>Time = key factor</vt:lpstr>
      <vt:lpstr>Anything else???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Baron, Ch 10  +other language guests  +using the present to explain/understand the recent US past, possible futures</dc:title>
  <cp:lastModifiedBy>Scott Hendrix</cp:lastModifiedBy>
  <cp:revision>397</cp:revision>
  <cp:lastPrinted>2015-04-25T16:12:37Z</cp:lastPrinted>
  <dcterms:created xsi:type="dcterms:W3CDTF">2013-12-01T22:03:16Z</dcterms:created>
  <dcterms:modified xsi:type="dcterms:W3CDTF">2017-06-07T14:20:10Z</dcterms:modified>
</cp:coreProperties>
</file>