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ppt/charts/chart3.xml" ContentType="application/vnd.openxmlformats-officedocument.drawingml.chart+xml"/>
  <Override PartName="/ppt/notesSlides/notesSlide42.xml" ContentType="application/vnd.openxmlformats-officedocument.presentationml.notesSlide+xml"/>
  <Override PartName="/ppt/charts/chart4.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notesSlides/notesSlide45.xml" ContentType="application/vnd.openxmlformats-officedocument.presentationml.notesSlide+xml"/>
  <Override PartName="/ppt/charts/chart6.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0" r:id="rId3"/>
    <p:sldMasterId id="2147483732" r:id="rId4"/>
    <p:sldMasterId id="2147483744" r:id="rId5"/>
  </p:sldMasterIdLst>
  <p:notesMasterIdLst>
    <p:notesMasterId r:id="rId54"/>
  </p:notesMasterIdLst>
  <p:handoutMasterIdLst>
    <p:handoutMasterId r:id="rId55"/>
  </p:handoutMasterIdLst>
  <p:sldIdLst>
    <p:sldId id="299" r:id="rId6"/>
    <p:sldId id="300" r:id="rId7"/>
    <p:sldId id="301" r:id="rId8"/>
    <p:sldId id="302" r:id="rId9"/>
    <p:sldId id="303" r:id="rId10"/>
    <p:sldId id="304" r:id="rId11"/>
    <p:sldId id="305" r:id="rId12"/>
    <p:sldId id="321" r:id="rId13"/>
    <p:sldId id="307" r:id="rId14"/>
    <p:sldId id="320" r:id="rId15"/>
    <p:sldId id="309" r:id="rId16"/>
    <p:sldId id="317"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96" r:id="rId32"/>
    <p:sldId id="284" r:id="rId33"/>
    <p:sldId id="285" r:id="rId34"/>
    <p:sldId id="318"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43" autoAdjust="0"/>
  </p:normalViewPr>
  <p:slideViewPr>
    <p:cSldViewPr>
      <p:cViewPr>
        <p:scale>
          <a:sx n="89" d="100"/>
          <a:sy n="89" d="100"/>
        </p:scale>
        <p:origin x="-73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bachpl\Documents\bachpl\MasterFolder\Presentations\Natn'l\ACRL%202015%20ConferencePosterProposal_Libraries,%20A%20Natural%20Ecosystem_files\PresenationData&amp;Charts.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Sheet1!$B$20</c:f>
              <c:strCache>
                <c:ptCount val="1"/>
                <c:pt idx="0">
                  <c:v>Domestic</c:v>
                </c:pt>
              </c:strCache>
            </c:strRef>
          </c:tx>
          <c:invertIfNegative val="0"/>
          <c:cat>
            <c:strRef>
              <c:f>Sheet1!$A$21:$A$29</c:f>
              <c:strCache>
                <c:ptCount val="9"/>
                <c:pt idx="0">
                  <c:v>Websites</c:v>
                </c:pt>
                <c:pt idx="1">
                  <c:v>Wikipedia</c:v>
                </c:pt>
                <c:pt idx="2">
                  <c:v>Books</c:v>
                </c:pt>
                <c:pt idx="3">
                  <c:v>Newspaper/Magazine</c:v>
                </c:pt>
                <c:pt idx="4">
                  <c:v>Scholarly Articles</c:v>
                </c:pt>
                <c:pt idx="5">
                  <c:v>Statistics</c:v>
                </c:pt>
                <c:pt idx="6">
                  <c:v>Images</c:v>
                </c:pt>
                <c:pt idx="7">
                  <c:v>Videos</c:v>
                </c:pt>
                <c:pt idx="8">
                  <c:v>Personal Interviews</c:v>
                </c:pt>
              </c:strCache>
            </c:strRef>
          </c:cat>
          <c:val>
            <c:numRef>
              <c:f>Sheet1!$B$21:$B$29</c:f>
              <c:numCache>
                <c:formatCode>General</c:formatCode>
                <c:ptCount val="9"/>
                <c:pt idx="0">
                  <c:v>96</c:v>
                </c:pt>
                <c:pt idx="1">
                  <c:v>62.7</c:v>
                </c:pt>
                <c:pt idx="2">
                  <c:v>86.8</c:v>
                </c:pt>
                <c:pt idx="3">
                  <c:v>58.6</c:v>
                </c:pt>
                <c:pt idx="4">
                  <c:v>55.1</c:v>
                </c:pt>
                <c:pt idx="5">
                  <c:v>59.7</c:v>
                </c:pt>
                <c:pt idx="6">
                  <c:v>66</c:v>
                </c:pt>
                <c:pt idx="7">
                  <c:v>57</c:v>
                </c:pt>
                <c:pt idx="8">
                  <c:v>37</c:v>
                </c:pt>
              </c:numCache>
            </c:numRef>
          </c:val>
        </c:ser>
        <c:ser>
          <c:idx val="1"/>
          <c:order val="1"/>
          <c:tx>
            <c:strRef>
              <c:f>Sheet1!$C$20</c:f>
              <c:strCache>
                <c:ptCount val="1"/>
                <c:pt idx="0">
                  <c:v>International</c:v>
                </c:pt>
              </c:strCache>
            </c:strRef>
          </c:tx>
          <c:invertIfNegative val="0"/>
          <c:cat>
            <c:strRef>
              <c:f>Sheet1!$A$21:$A$29</c:f>
              <c:strCache>
                <c:ptCount val="9"/>
                <c:pt idx="0">
                  <c:v>Websites</c:v>
                </c:pt>
                <c:pt idx="1">
                  <c:v>Wikipedia</c:v>
                </c:pt>
                <c:pt idx="2">
                  <c:v>Books</c:v>
                </c:pt>
                <c:pt idx="3">
                  <c:v>Newspaper/Magazine</c:v>
                </c:pt>
                <c:pt idx="4">
                  <c:v>Scholarly Articles</c:v>
                </c:pt>
                <c:pt idx="5">
                  <c:v>Statistics</c:v>
                </c:pt>
                <c:pt idx="6">
                  <c:v>Images</c:v>
                </c:pt>
                <c:pt idx="7">
                  <c:v>Videos</c:v>
                </c:pt>
                <c:pt idx="8">
                  <c:v>Personal Interviews</c:v>
                </c:pt>
              </c:strCache>
            </c:strRef>
          </c:cat>
          <c:val>
            <c:numRef>
              <c:f>Sheet1!$C$21:$C$29</c:f>
              <c:numCache>
                <c:formatCode>General</c:formatCode>
                <c:ptCount val="9"/>
                <c:pt idx="0">
                  <c:v>90.3</c:v>
                </c:pt>
                <c:pt idx="1">
                  <c:v>69</c:v>
                </c:pt>
                <c:pt idx="2">
                  <c:v>85</c:v>
                </c:pt>
                <c:pt idx="3">
                  <c:v>57.5</c:v>
                </c:pt>
                <c:pt idx="4">
                  <c:v>46</c:v>
                </c:pt>
                <c:pt idx="5">
                  <c:v>54.9</c:v>
                </c:pt>
                <c:pt idx="6">
                  <c:v>69.900000000000006</c:v>
                </c:pt>
                <c:pt idx="7">
                  <c:v>53.1</c:v>
                </c:pt>
                <c:pt idx="8">
                  <c:v>45.1</c:v>
                </c:pt>
              </c:numCache>
            </c:numRef>
          </c:val>
        </c:ser>
        <c:dLbls>
          <c:showLegendKey val="0"/>
          <c:showVal val="0"/>
          <c:showCatName val="0"/>
          <c:showSerName val="0"/>
          <c:showPercent val="0"/>
          <c:showBubbleSize val="0"/>
        </c:dLbls>
        <c:gapWidth val="150"/>
        <c:axId val="125268736"/>
        <c:axId val="125270272"/>
      </c:barChart>
      <c:catAx>
        <c:axId val="125268736"/>
        <c:scaling>
          <c:orientation val="minMax"/>
        </c:scaling>
        <c:delete val="0"/>
        <c:axPos val="b"/>
        <c:majorTickMark val="out"/>
        <c:minorTickMark val="none"/>
        <c:tickLblPos val="nextTo"/>
        <c:txPr>
          <a:bodyPr/>
          <a:lstStyle/>
          <a:p>
            <a:pPr>
              <a:defRPr sz="1200" b="1" i="0" baseline="0"/>
            </a:pPr>
            <a:endParaRPr lang="en-US"/>
          </a:p>
        </c:txPr>
        <c:crossAx val="125270272"/>
        <c:crosses val="autoZero"/>
        <c:auto val="1"/>
        <c:lblAlgn val="ctr"/>
        <c:lblOffset val="100"/>
        <c:noMultiLvlLbl val="0"/>
      </c:catAx>
      <c:valAx>
        <c:axId val="125270272"/>
        <c:scaling>
          <c:orientation val="minMax"/>
        </c:scaling>
        <c:delete val="0"/>
        <c:axPos val="l"/>
        <c:majorGridlines>
          <c:spPr>
            <a:ln>
              <a:noFill/>
            </a:ln>
          </c:spPr>
        </c:majorGridlines>
        <c:numFmt formatCode="General" sourceLinked="1"/>
        <c:majorTickMark val="out"/>
        <c:minorTickMark val="none"/>
        <c:tickLblPos val="nextTo"/>
        <c:crossAx val="125268736"/>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Sheet1!$B$52</c:f>
              <c:strCache>
                <c:ptCount val="1"/>
                <c:pt idx="0">
                  <c:v>Domestic</c:v>
                </c:pt>
              </c:strCache>
            </c:strRef>
          </c:tx>
          <c:invertIfNegative val="0"/>
          <c:cat>
            <c:strRef>
              <c:f>Sheet1!$A$53:$A$61</c:f>
              <c:strCache>
                <c:ptCount val="9"/>
                <c:pt idx="0">
                  <c:v>Websites</c:v>
                </c:pt>
                <c:pt idx="1">
                  <c:v>Wikipedia</c:v>
                </c:pt>
                <c:pt idx="2">
                  <c:v>Books</c:v>
                </c:pt>
                <c:pt idx="3">
                  <c:v>Newspapers/Magazines</c:v>
                </c:pt>
                <c:pt idx="4">
                  <c:v>Scholarly Articles</c:v>
                </c:pt>
                <c:pt idx="5">
                  <c:v>Statistics</c:v>
                </c:pt>
                <c:pt idx="6">
                  <c:v>Images</c:v>
                </c:pt>
                <c:pt idx="7">
                  <c:v>Videos</c:v>
                </c:pt>
                <c:pt idx="8">
                  <c:v>Personal Interviews</c:v>
                </c:pt>
              </c:strCache>
            </c:strRef>
          </c:cat>
          <c:val>
            <c:numRef>
              <c:f>Sheet1!$B$53:$B$61</c:f>
              <c:numCache>
                <c:formatCode>General</c:formatCode>
                <c:ptCount val="9"/>
                <c:pt idx="0">
                  <c:v>96.6</c:v>
                </c:pt>
                <c:pt idx="1">
                  <c:v>40.6</c:v>
                </c:pt>
                <c:pt idx="2">
                  <c:v>96.7</c:v>
                </c:pt>
                <c:pt idx="3">
                  <c:v>76.900000000000006</c:v>
                </c:pt>
                <c:pt idx="4">
                  <c:v>67.8</c:v>
                </c:pt>
                <c:pt idx="5">
                  <c:v>52.9</c:v>
                </c:pt>
                <c:pt idx="6">
                  <c:v>49.8</c:v>
                </c:pt>
                <c:pt idx="7">
                  <c:v>36.5</c:v>
                </c:pt>
                <c:pt idx="8">
                  <c:v>37.5</c:v>
                </c:pt>
              </c:numCache>
            </c:numRef>
          </c:val>
        </c:ser>
        <c:ser>
          <c:idx val="1"/>
          <c:order val="1"/>
          <c:tx>
            <c:strRef>
              <c:f>Sheet1!$C$52</c:f>
              <c:strCache>
                <c:ptCount val="1"/>
                <c:pt idx="0">
                  <c:v>International</c:v>
                </c:pt>
              </c:strCache>
            </c:strRef>
          </c:tx>
          <c:invertIfNegative val="0"/>
          <c:cat>
            <c:strRef>
              <c:f>Sheet1!$A$53:$A$61</c:f>
              <c:strCache>
                <c:ptCount val="9"/>
                <c:pt idx="0">
                  <c:v>Websites</c:v>
                </c:pt>
                <c:pt idx="1">
                  <c:v>Wikipedia</c:v>
                </c:pt>
                <c:pt idx="2">
                  <c:v>Books</c:v>
                </c:pt>
                <c:pt idx="3">
                  <c:v>Newspapers/Magazines</c:v>
                </c:pt>
                <c:pt idx="4">
                  <c:v>Scholarly Articles</c:v>
                </c:pt>
                <c:pt idx="5">
                  <c:v>Statistics</c:v>
                </c:pt>
                <c:pt idx="6">
                  <c:v>Images</c:v>
                </c:pt>
                <c:pt idx="7">
                  <c:v>Videos</c:v>
                </c:pt>
                <c:pt idx="8">
                  <c:v>Personal Interviews</c:v>
                </c:pt>
              </c:strCache>
            </c:strRef>
          </c:cat>
          <c:val>
            <c:numRef>
              <c:f>Sheet1!$C$53:$C$61</c:f>
              <c:numCache>
                <c:formatCode>General</c:formatCode>
                <c:ptCount val="9"/>
                <c:pt idx="0">
                  <c:v>91.6</c:v>
                </c:pt>
                <c:pt idx="1">
                  <c:v>53.7</c:v>
                </c:pt>
                <c:pt idx="2">
                  <c:v>88.4</c:v>
                </c:pt>
                <c:pt idx="3">
                  <c:v>67.400000000000006</c:v>
                </c:pt>
                <c:pt idx="4">
                  <c:v>57.9</c:v>
                </c:pt>
                <c:pt idx="5">
                  <c:v>57.9</c:v>
                </c:pt>
                <c:pt idx="6">
                  <c:v>49.5</c:v>
                </c:pt>
                <c:pt idx="7">
                  <c:v>40</c:v>
                </c:pt>
                <c:pt idx="8">
                  <c:v>35.799999999999997</c:v>
                </c:pt>
              </c:numCache>
            </c:numRef>
          </c:val>
        </c:ser>
        <c:dLbls>
          <c:showLegendKey val="0"/>
          <c:showVal val="0"/>
          <c:showCatName val="0"/>
          <c:showSerName val="0"/>
          <c:showPercent val="0"/>
          <c:showBubbleSize val="0"/>
        </c:dLbls>
        <c:gapWidth val="150"/>
        <c:axId val="125313792"/>
        <c:axId val="125315328"/>
      </c:barChart>
      <c:catAx>
        <c:axId val="125313792"/>
        <c:scaling>
          <c:orientation val="minMax"/>
        </c:scaling>
        <c:delete val="0"/>
        <c:axPos val="b"/>
        <c:majorTickMark val="out"/>
        <c:minorTickMark val="none"/>
        <c:tickLblPos val="nextTo"/>
        <c:txPr>
          <a:bodyPr/>
          <a:lstStyle/>
          <a:p>
            <a:pPr>
              <a:defRPr sz="1200" b="1" i="0" baseline="0"/>
            </a:pPr>
            <a:endParaRPr lang="en-US"/>
          </a:p>
        </c:txPr>
        <c:crossAx val="125315328"/>
        <c:crosses val="autoZero"/>
        <c:auto val="1"/>
        <c:lblAlgn val="ctr"/>
        <c:lblOffset val="100"/>
        <c:noMultiLvlLbl val="0"/>
      </c:catAx>
      <c:valAx>
        <c:axId val="125315328"/>
        <c:scaling>
          <c:orientation val="minMax"/>
        </c:scaling>
        <c:delete val="0"/>
        <c:axPos val="l"/>
        <c:majorGridlines>
          <c:spPr>
            <a:ln>
              <a:noFill/>
            </a:ln>
          </c:spPr>
        </c:majorGridlines>
        <c:numFmt formatCode="General" sourceLinked="1"/>
        <c:majorTickMark val="out"/>
        <c:minorTickMark val="none"/>
        <c:tickLblPos val="nextTo"/>
        <c:crossAx val="125313792"/>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Domestic</c:v>
                </c:pt>
              </c:strCache>
            </c:strRef>
          </c:tx>
          <c:invertIfNegative val="0"/>
          <c:cat>
            <c:strRef>
              <c:f>Sheet1!$A$2:$A$7</c:f>
              <c:strCache>
                <c:ptCount val="6"/>
                <c:pt idx="0">
                  <c:v>Friends</c:v>
                </c:pt>
                <c:pt idx="1">
                  <c:v>Teachers</c:v>
                </c:pt>
                <c:pt idx="2">
                  <c:v>Librarians</c:v>
                </c:pt>
                <c:pt idx="3">
                  <c:v>Tutors/writing center</c:v>
                </c:pt>
                <c:pt idx="4">
                  <c:v>Parents</c:v>
                </c:pt>
                <c:pt idx="5">
                  <c:v>Online help</c:v>
                </c:pt>
              </c:strCache>
            </c:strRef>
          </c:cat>
          <c:val>
            <c:numRef>
              <c:f>Sheet1!$B$2:$B$7</c:f>
              <c:numCache>
                <c:formatCode>0.00%</c:formatCode>
                <c:ptCount val="6"/>
                <c:pt idx="0">
                  <c:v>0.218</c:v>
                </c:pt>
                <c:pt idx="1">
                  <c:v>0.61799999999999999</c:v>
                </c:pt>
                <c:pt idx="2">
                  <c:v>0.16300000000000001</c:v>
                </c:pt>
                <c:pt idx="3">
                  <c:v>0.111</c:v>
                </c:pt>
                <c:pt idx="4">
                  <c:v>0.112</c:v>
                </c:pt>
                <c:pt idx="5">
                  <c:v>0.21199999999999999</c:v>
                </c:pt>
              </c:numCache>
            </c:numRef>
          </c:val>
        </c:ser>
        <c:ser>
          <c:idx val="1"/>
          <c:order val="1"/>
          <c:tx>
            <c:strRef>
              <c:f>Sheet1!$C$1</c:f>
              <c:strCache>
                <c:ptCount val="1"/>
                <c:pt idx="0">
                  <c:v>International</c:v>
                </c:pt>
              </c:strCache>
            </c:strRef>
          </c:tx>
          <c:invertIfNegative val="0"/>
          <c:cat>
            <c:strRef>
              <c:f>Sheet1!$A$2:$A$7</c:f>
              <c:strCache>
                <c:ptCount val="6"/>
                <c:pt idx="0">
                  <c:v>Friends</c:v>
                </c:pt>
                <c:pt idx="1">
                  <c:v>Teachers</c:v>
                </c:pt>
                <c:pt idx="2">
                  <c:v>Librarians</c:v>
                </c:pt>
                <c:pt idx="3">
                  <c:v>Tutors/writing center</c:v>
                </c:pt>
                <c:pt idx="4">
                  <c:v>Parents</c:v>
                </c:pt>
                <c:pt idx="5">
                  <c:v>Online help</c:v>
                </c:pt>
              </c:strCache>
            </c:strRef>
          </c:cat>
          <c:val>
            <c:numRef>
              <c:f>Sheet1!$C$2:$C$7</c:f>
              <c:numCache>
                <c:formatCode>0.00%</c:formatCode>
                <c:ptCount val="6"/>
                <c:pt idx="0">
                  <c:v>0.26100000000000001</c:v>
                </c:pt>
                <c:pt idx="1">
                  <c:v>0.64300000000000002</c:v>
                </c:pt>
                <c:pt idx="2">
                  <c:v>0.183</c:v>
                </c:pt>
                <c:pt idx="3">
                  <c:v>0.191</c:v>
                </c:pt>
                <c:pt idx="4">
                  <c:v>3.5000000000000003E-2</c:v>
                </c:pt>
                <c:pt idx="5">
                  <c:v>0.217</c:v>
                </c:pt>
              </c:numCache>
            </c:numRef>
          </c:val>
        </c:ser>
        <c:dLbls>
          <c:showLegendKey val="0"/>
          <c:showVal val="0"/>
          <c:showCatName val="0"/>
          <c:showSerName val="0"/>
          <c:showPercent val="0"/>
          <c:showBubbleSize val="0"/>
        </c:dLbls>
        <c:gapWidth val="150"/>
        <c:axId val="127763200"/>
        <c:axId val="127764736"/>
      </c:barChart>
      <c:catAx>
        <c:axId val="127763200"/>
        <c:scaling>
          <c:orientation val="minMax"/>
        </c:scaling>
        <c:delete val="0"/>
        <c:axPos val="b"/>
        <c:majorTickMark val="out"/>
        <c:minorTickMark val="none"/>
        <c:tickLblPos val="nextTo"/>
        <c:txPr>
          <a:bodyPr/>
          <a:lstStyle/>
          <a:p>
            <a:pPr>
              <a:defRPr sz="1200" b="1" i="0" baseline="0"/>
            </a:pPr>
            <a:endParaRPr lang="en-US"/>
          </a:p>
        </c:txPr>
        <c:crossAx val="127764736"/>
        <c:crosses val="autoZero"/>
        <c:auto val="1"/>
        <c:lblAlgn val="ctr"/>
        <c:lblOffset val="100"/>
        <c:noMultiLvlLbl val="0"/>
      </c:catAx>
      <c:valAx>
        <c:axId val="127764736"/>
        <c:scaling>
          <c:orientation val="minMax"/>
        </c:scaling>
        <c:delete val="0"/>
        <c:axPos val="l"/>
        <c:majorGridlines>
          <c:spPr>
            <a:ln>
              <a:noFill/>
            </a:ln>
          </c:spPr>
        </c:majorGridlines>
        <c:numFmt formatCode="0.00%" sourceLinked="1"/>
        <c:majorTickMark val="out"/>
        <c:minorTickMark val="none"/>
        <c:tickLblPos val="nextTo"/>
        <c:crossAx val="127763200"/>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Sheet1!$B$37</c:f>
              <c:strCache>
                <c:ptCount val="1"/>
                <c:pt idx="0">
                  <c:v>Domestic</c:v>
                </c:pt>
              </c:strCache>
            </c:strRef>
          </c:tx>
          <c:invertIfNegative val="0"/>
          <c:cat>
            <c:strRef>
              <c:f>Sheet1!$A$38:$A$42</c:f>
              <c:strCache>
                <c:ptCount val="5"/>
                <c:pt idx="0">
                  <c:v>Asking a friend to write up your ideas.</c:v>
                </c:pt>
                <c:pt idx="1">
                  <c:v>Using information you found in Wikipedia without citing.</c:v>
                </c:pt>
                <c:pt idx="2">
                  <c:v>Submitting your own paper in more than 1 course.</c:v>
                </c:pt>
                <c:pt idx="3">
                  <c:v>Using a fact found in multiple sources without citing.</c:v>
                </c:pt>
                <c:pt idx="4">
                  <c:v>Using your friend's ideas without citing your friend.</c:v>
                </c:pt>
              </c:strCache>
            </c:strRef>
          </c:cat>
          <c:val>
            <c:numRef>
              <c:f>Sheet1!$B$38:$B$42</c:f>
              <c:numCache>
                <c:formatCode>General</c:formatCode>
                <c:ptCount val="5"/>
                <c:pt idx="0">
                  <c:v>41.8</c:v>
                </c:pt>
                <c:pt idx="1">
                  <c:v>83.2</c:v>
                </c:pt>
                <c:pt idx="2">
                  <c:v>49</c:v>
                </c:pt>
                <c:pt idx="3">
                  <c:v>78.900000000000006</c:v>
                </c:pt>
                <c:pt idx="4">
                  <c:v>64.7</c:v>
                </c:pt>
              </c:numCache>
            </c:numRef>
          </c:val>
        </c:ser>
        <c:ser>
          <c:idx val="1"/>
          <c:order val="1"/>
          <c:tx>
            <c:strRef>
              <c:f>Sheet1!$C$37</c:f>
              <c:strCache>
                <c:ptCount val="1"/>
                <c:pt idx="0">
                  <c:v>International</c:v>
                </c:pt>
              </c:strCache>
            </c:strRef>
          </c:tx>
          <c:invertIfNegative val="0"/>
          <c:cat>
            <c:strRef>
              <c:f>Sheet1!$A$38:$A$42</c:f>
              <c:strCache>
                <c:ptCount val="5"/>
                <c:pt idx="0">
                  <c:v>Asking a friend to write up your ideas.</c:v>
                </c:pt>
                <c:pt idx="1">
                  <c:v>Using information you found in Wikipedia without citing.</c:v>
                </c:pt>
                <c:pt idx="2">
                  <c:v>Submitting your own paper in more than 1 course.</c:v>
                </c:pt>
                <c:pt idx="3">
                  <c:v>Using a fact found in multiple sources without citing.</c:v>
                </c:pt>
                <c:pt idx="4">
                  <c:v>Using your friend's ideas without citing your friend.</c:v>
                </c:pt>
              </c:strCache>
            </c:strRef>
          </c:cat>
          <c:val>
            <c:numRef>
              <c:f>Sheet1!$C$38:$C$42</c:f>
              <c:numCache>
                <c:formatCode>General</c:formatCode>
                <c:ptCount val="5"/>
                <c:pt idx="0">
                  <c:v>30.7</c:v>
                </c:pt>
                <c:pt idx="1">
                  <c:v>82.5</c:v>
                </c:pt>
                <c:pt idx="2">
                  <c:v>29.8</c:v>
                </c:pt>
                <c:pt idx="3">
                  <c:v>45.6</c:v>
                </c:pt>
                <c:pt idx="4">
                  <c:v>70.2</c:v>
                </c:pt>
              </c:numCache>
            </c:numRef>
          </c:val>
        </c:ser>
        <c:dLbls>
          <c:showLegendKey val="0"/>
          <c:showVal val="0"/>
          <c:showCatName val="0"/>
          <c:showSerName val="0"/>
          <c:showPercent val="0"/>
          <c:showBubbleSize val="0"/>
        </c:dLbls>
        <c:gapWidth val="150"/>
        <c:axId val="127705856"/>
        <c:axId val="127707392"/>
      </c:barChart>
      <c:catAx>
        <c:axId val="127705856"/>
        <c:scaling>
          <c:orientation val="minMax"/>
        </c:scaling>
        <c:delete val="0"/>
        <c:axPos val="b"/>
        <c:majorTickMark val="out"/>
        <c:minorTickMark val="none"/>
        <c:tickLblPos val="nextTo"/>
        <c:txPr>
          <a:bodyPr/>
          <a:lstStyle/>
          <a:p>
            <a:pPr>
              <a:defRPr sz="1200" b="1" i="0" baseline="0"/>
            </a:pPr>
            <a:endParaRPr lang="en-US"/>
          </a:p>
        </c:txPr>
        <c:crossAx val="127707392"/>
        <c:crosses val="autoZero"/>
        <c:auto val="1"/>
        <c:lblAlgn val="ctr"/>
        <c:lblOffset val="100"/>
        <c:noMultiLvlLbl val="0"/>
      </c:catAx>
      <c:valAx>
        <c:axId val="127707392"/>
        <c:scaling>
          <c:orientation val="minMax"/>
        </c:scaling>
        <c:delete val="0"/>
        <c:axPos val="l"/>
        <c:majorGridlines>
          <c:spPr>
            <a:ln>
              <a:noFill/>
            </a:ln>
          </c:spPr>
        </c:majorGridlines>
        <c:numFmt formatCode="General" sourceLinked="1"/>
        <c:majorTickMark val="out"/>
        <c:minorTickMark val="none"/>
        <c:tickLblPos val="nextTo"/>
        <c:crossAx val="127705856"/>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Sheet1!$B$67</c:f>
              <c:strCache>
                <c:ptCount val="1"/>
              </c:strCache>
            </c:strRef>
          </c:tx>
          <c:invertIfNegative val="0"/>
          <c:cat>
            <c:strRef>
              <c:f>Sheet1!$A$68:$A$76</c:f>
              <c:strCache>
                <c:ptCount val="9"/>
                <c:pt idx="0">
                  <c:v>Facebook</c:v>
                </c:pt>
                <c:pt idx="1">
                  <c:v>Tumblr</c:v>
                </c:pt>
                <c:pt idx="2">
                  <c:v>Instagram</c:v>
                </c:pt>
                <c:pt idx="3">
                  <c:v>Spotify</c:v>
                </c:pt>
                <c:pt idx="4">
                  <c:v>Google+</c:v>
                </c:pt>
                <c:pt idx="5">
                  <c:v>Twitter</c:v>
                </c:pt>
                <c:pt idx="6">
                  <c:v>LinkedIN</c:v>
                </c:pt>
                <c:pt idx="7">
                  <c:v>Pinterest</c:v>
                </c:pt>
                <c:pt idx="8">
                  <c:v>Foursquare</c:v>
                </c:pt>
              </c:strCache>
            </c:strRef>
          </c:cat>
          <c:val>
            <c:numRef>
              <c:f>Sheet1!$B$68:$B$76</c:f>
              <c:numCache>
                <c:formatCode>General</c:formatCode>
                <c:ptCount val="9"/>
                <c:pt idx="0">
                  <c:v>86</c:v>
                </c:pt>
                <c:pt idx="1">
                  <c:v>74</c:v>
                </c:pt>
                <c:pt idx="2">
                  <c:v>71</c:v>
                </c:pt>
                <c:pt idx="3">
                  <c:v>30</c:v>
                </c:pt>
                <c:pt idx="4">
                  <c:v>23</c:v>
                </c:pt>
                <c:pt idx="5">
                  <c:v>20</c:v>
                </c:pt>
                <c:pt idx="6">
                  <c:v>5</c:v>
                </c:pt>
                <c:pt idx="7">
                  <c:v>1</c:v>
                </c:pt>
                <c:pt idx="8">
                  <c:v>1</c:v>
                </c:pt>
              </c:numCache>
            </c:numRef>
          </c:val>
        </c:ser>
        <c:dLbls>
          <c:showLegendKey val="0"/>
          <c:showVal val="0"/>
          <c:showCatName val="0"/>
          <c:showSerName val="0"/>
          <c:showPercent val="0"/>
          <c:showBubbleSize val="0"/>
        </c:dLbls>
        <c:gapWidth val="150"/>
        <c:axId val="60121856"/>
        <c:axId val="122480128"/>
      </c:barChart>
      <c:catAx>
        <c:axId val="60121856"/>
        <c:scaling>
          <c:orientation val="minMax"/>
        </c:scaling>
        <c:delete val="0"/>
        <c:axPos val="b"/>
        <c:majorTickMark val="out"/>
        <c:minorTickMark val="none"/>
        <c:tickLblPos val="nextTo"/>
        <c:txPr>
          <a:bodyPr/>
          <a:lstStyle/>
          <a:p>
            <a:pPr>
              <a:defRPr sz="1200" b="1" i="0" baseline="0"/>
            </a:pPr>
            <a:endParaRPr lang="en-US"/>
          </a:p>
        </c:txPr>
        <c:crossAx val="122480128"/>
        <c:crosses val="autoZero"/>
        <c:auto val="1"/>
        <c:lblAlgn val="ctr"/>
        <c:lblOffset val="100"/>
        <c:noMultiLvlLbl val="0"/>
      </c:catAx>
      <c:valAx>
        <c:axId val="122480128"/>
        <c:scaling>
          <c:orientation val="minMax"/>
        </c:scaling>
        <c:delete val="0"/>
        <c:axPos val="l"/>
        <c:majorGridlines>
          <c:spPr>
            <a:ln>
              <a:noFill/>
            </a:ln>
          </c:spPr>
        </c:majorGridlines>
        <c:numFmt formatCode="General" sourceLinked="1"/>
        <c:majorTickMark val="out"/>
        <c:minorTickMark val="none"/>
        <c:tickLblPos val="nextTo"/>
        <c:crossAx val="6012185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460210655486246"/>
          <c:y val="3.531450016116406E-2"/>
          <c:w val="0.8539789344513754"/>
          <c:h val="0.57251070589860475"/>
        </c:manualLayout>
      </c:layout>
      <c:barChart>
        <c:barDir val="col"/>
        <c:grouping val="clustered"/>
        <c:varyColors val="0"/>
        <c:ser>
          <c:idx val="0"/>
          <c:order val="0"/>
          <c:tx>
            <c:strRef>
              <c:f>Sheet1!$B$87</c:f>
              <c:strCache>
                <c:ptCount val="1"/>
              </c:strCache>
            </c:strRef>
          </c:tx>
          <c:invertIfNegative val="0"/>
          <c:cat>
            <c:strRef>
              <c:f>Sheet1!$A$88:$A$95</c:f>
              <c:strCache>
                <c:ptCount val="8"/>
                <c:pt idx="0">
                  <c:v>Study for classes/exams</c:v>
                </c:pt>
                <c:pt idx="1">
                  <c:v>Borrow books</c:v>
                </c:pt>
                <c:pt idx="2">
                  <c:v>Do research</c:v>
                </c:pt>
                <c:pt idx="3">
                  <c:v>Get help from librarians</c:v>
                </c:pt>
                <c:pt idx="4">
                  <c:v>Meet friends/classmates</c:v>
                </c:pt>
                <c:pt idx="5">
                  <c:v>Use dictionaries/encyclopedias</c:v>
                </c:pt>
                <c:pt idx="6">
                  <c:v>Take library workshops</c:v>
                </c:pt>
                <c:pt idx="7">
                  <c:v>Check out equipment</c:v>
                </c:pt>
              </c:strCache>
            </c:strRef>
          </c:cat>
          <c:val>
            <c:numRef>
              <c:f>Sheet1!$B$88:$B$95</c:f>
              <c:numCache>
                <c:formatCode>General</c:formatCode>
                <c:ptCount val="8"/>
                <c:pt idx="0">
                  <c:v>78</c:v>
                </c:pt>
                <c:pt idx="1">
                  <c:v>71</c:v>
                </c:pt>
                <c:pt idx="2">
                  <c:v>70</c:v>
                </c:pt>
                <c:pt idx="3">
                  <c:v>35</c:v>
                </c:pt>
                <c:pt idx="4">
                  <c:v>23</c:v>
                </c:pt>
                <c:pt idx="5">
                  <c:v>20</c:v>
                </c:pt>
                <c:pt idx="6">
                  <c:v>12</c:v>
                </c:pt>
                <c:pt idx="7">
                  <c:v>11</c:v>
                </c:pt>
              </c:numCache>
            </c:numRef>
          </c:val>
        </c:ser>
        <c:dLbls>
          <c:showLegendKey val="0"/>
          <c:showVal val="0"/>
          <c:showCatName val="0"/>
          <c:showSerName val="0"/>
          <c:showPercent val="0"/>
          <c:showBubbleSize val="0"/>
        </c:dLbls>
        <c:gapWidth val="150"/>
        <c:axId val="128481152"/>
        <c:axId val="128482688"/>
      </c:barChart>
      <c:catAx>
        <c:axId val="128481152"/>
        <c:scaling>
          <c:orientation val="minMax"/>
        </c:scaling>
        <c:delete val="0"/>
        <c:axPos val="b"/>
        <c:majorTickMark val="out"/>
        <c:minorTickMark val="none"/>
        <c:tickLblPos val="nextTo"/>
        <c:txPr>
          <a:bodyPr/>
          <a:lstStyle/>
          <a:p>
            <a:pPr>
              <a:defRPr sz="1200" b="1" i="0" baseline="0"/>
            </a:pPr>
            <a:endParaRPr lang="en-US"/>
          </a:p>
        </c:txPr>
        <c:crossAx val="128482688"/>
        <c:crosses val="autoZero"/>
        <c:auto val="1"/>
        <c:lblAlgn val="ctr"/>
        <c:lblOffset val="100"/>
        <c:noMultiLvlLbl val="0"/>
      </c:catAx>
      <c:valAx>
        <c:axId val="128482688"/>
        <c:scaling>
          <c:orientation val="minMax"/>
        </c:scaling>
        <c:delete val="0"/>
        <c:axPos val="l"/>
        <c:majorGridlines>
          <c:spPr>
            <a:ln>
              <a:noFill/>
            </a:ln>
          </c:spPr>
        </c:majorGridlines>
        <c:numFmt formatCode="General" sourceLinked="1"/>
        <c:majorTickMark val="none"/>
        <c:minorTickMark val="none"/>
        <c:tickLblPos val="nextTo"/>
        <c:crossAx val="12848115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9CA140-E85D-495D-8C1A-5A0C87148109}" type="datetimeFigureOut">
              <a:rPr lang="en-US" smtClean="0"/>
              <a:t>3/24/2015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26CDB4-1FD1-4D66-ABF3-9AC7DF8909C2}" type="slidenum">
              <a:rPr lang="en-US" smtClean="0"/>
              <a:t>‹#›</a:t>
            </a:fld>
            <a:endParaRPr lang="en-US"/>
          </a:p>
        </p:txBody>
      </p:sp>
    </p:spTree>
    <p:extLst>
      <p:ext uri="{BB962C8B-B14F-4D97-AF65-F5344CB8AC3E}">
        <p14:creationId xmlns:p14="http://schemas.microsoft.com/office/powerpoint/2010/main" val="2958726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FEF5A1-B4AF-4B13-8235-C8368C5764AA}" type="datetimeFigureOut">
              <a:rPr lang="en-US" smtClean="0"/>
              <a:t>3/24/2015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60F3FF-75D0-47D3-B954-9B4B01485F01}" type="slidenum">
              <a:rPr lang="en-US" smtClean="0"/>
              <a:t>‹#›</a:t>
            </a:fld>
            <a:endParaRPr lang="en-US"/>
          </a:p>
        </p:txBody>
      </p:sp>
    </p:spTree>
    <p:extLst>
      <p:ext uri="{BB962C8B-B14F-4D97-AF65-F5344CB8AC3E}">
        <p14:creationId xmlns:p14="http://schemas.microsoft.com/office/powerpoint/2010/main" val="218573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Welcome to our virtual presentation, Developing an Ecosystem of Engaged Learners.</a:t>
            </a:r>
            <a:r>
              <a:rPr lang="en-US" baseline="0" dirty="0" smtClean="0"/>
              <a:t>  We’re each going to introduce ourselves.  I’m Debbie Tenofsky.  I’m the Head of Research, Teaching, and Services at the University of Cincinnati.  Pam--</a:t>
            </a:r>
            <a:r>
              <a:rPr lang="en-US" baseline="0" dirty="0" err="1" smtClean="0"/>
              <a:t>Olya</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a:t>
            </a:fld>
            <a:endParaRPr lang="en-US"/>
          </a:p>
        </p:txBody>
      </p:sp>
    </p:spTree>
    <p:extLst>
      <p:ext uri="{BB962C8B-B14F-4D97-AF65-F5344CB8AC3E}">
        <p14:creationId xmlns:p14="http://schemas.microsoft.com/office/powerpoint/2010/main" val="378860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back of the 4</a:t>
            </a:r>
            <a:r>
              <a:rPr lang="en-US" baseline="30000" dirty="0" smtClean="0"/>
              <a:t>th</a:t>
            </a:r>
            <a:r>
              <a:rPr lang="en-US" dirty="0" smtClean="0"/>
              <a:t> floor we have ½ the groups take a survey, which Olga</a:t>
            </a:r>
            <a:r>
              <a:rPr lang="en-US" baseline="0" dirty="0" smtClean="0"/>
              <a:t> will discuss more in depth later.  The other ½ the groups participate in a chalkboard scenario, which Pam will be talking about soon.  All of the groups watch a video about our Student Technology Resource Center that has high end software and hardware, a green room for taking pictures and videos, and high end editing suites for videos.  On the 5</a:t>
            </a:r>
            <a:r>
              <a:rPr lang="en-US" baseline="30000" dirty="0" smtClean="0"/>
              <a:t>th</a:t>
            </a:r>
            <a:r>
              <a:rPr lang="en-US" baseline="0" dirty="0" smtClean="0"/>
              <a:t> floor the students learn about our IT resources and services through a video that is facilitated by our IT unit.  They also participate in a fun activity of finding books in the stacks, since many of our students asked us “where are the books?” which are primarily located on the upper floors of the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10</a:t>
            </a:fld>
            <a:endParaRPr lang="en-US"/>
          </a:p>
        </p:txBody>
      </p:sp>
    </p:spTree>
    <p:extLst>
      <p:ext uri="{BB962C8B-B14F-4D97-AF65-F5344CB8AC3E}">
        <p14:creationId xmlns:p14="http://schemas.microsoft.com/office/powerpoint/2010/main" val="288460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final reflections on the overall program.  It’s designed to be sustainable with a large number of staff members and so many sessions each summer.  We reuse many activities year to year with modifications based on feedback from our survey, library staff and students, and the SOLs.</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11</a:t>
            </a:fld>
            <a:endParaRPr lang="en-US"/>
          </a:p>
        </p:txBody>
      </p:sp>
    </p:spTree>
    <p:extLst>
      <p:ext uri="{BB962C8B-B14F-4D97-AF65-F5344CB8AC3E}">
        <p14:creationId xmlns:p14="http://schemas.microsoft.com/office/powerpoint/2010/main" val="188810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time for a couple of questions</a:t>
            </a:r>
            <a:r>
              <a:rPr lang="en-US" baseline="0" dirty="0" smtClean="0"/>
              <a:t> from the chat.  Thank you.  I am going to turn it over to Pam to talk about the scenarios.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12</a:t>
            </a:fld>
            <a:endParaRPr lang="en-US"/>
          </a:p>
        </p:txBody>
      </p:sp>
    </p:spTree>
    <p:extLst>
      <p:ext uri="{BB962C8B-B14F-4D97-AF65-F5344CB8AC3E}">
        <p14:creationId xmlns:p14="http://schemas.microsoft.com/office/powerpoint/2010/main" val="198007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most successful interactive activities,</a:t>
            </a:r>
            <a:r>
              <a:rPr lang="en-US" baseline="0" dirty="0" smtClean="0"/>
              <a:t> has been based on current news events.  We present a p</a:t>
            </a:r>
            <a:r>
              <a:rPr lang="en-US" dirty="0" smtClean="0"/>
              <a:t>rompt</a:t>
            </a:r>
            <a:r>
              <a:rPr lang="en-US" baseline="0" dirty="0" smtClean="0"/>
              <a:t> that includes both text &amp; an image.  The past 2 years, we related the issue to the common reading book:  </a:t>
            </a:r>
            <a:r>
              <a:rPr lang="en-US" i="1" dirty="0" smtClean="0"/>
              <a:t>Justice</a:t>
            </a:r>
            <a:r>
              <a:rPr lang="en-US" i="1" baseline="0" dirty="0" smtClean="0"/>
              <a:t>: What is the Right thing to do? </a:t>
            </a:r>
            <a:r>
              <a:rPr lang="en-US" i="0" baseline="0" dirty="0" smtClean="0"/>
              <a:t>by Michael </a:t>
            </a:r>
            <a:r>
              <a:rPr lang="en-US" i="0" baseline="0" dirty="0" err="1" smtClean="0"/>
              <a:t>Sandel</a:t>
            </a:r>
            <a:r>
              <a:rPr lang="en-US" i="0" baseline="0" dirty="0" smtClean="0"/>
              <a:t> which </a:t>
            </a:r>
            <a:r>
              <a:rPr lang="en-US" sz="1200" kern="1200" dirty="0" smtClean="0">
                <a:solidFill>
                  <a:schemeClr val="tx1"/>
                </a:solidFill>
                <a:effectLst/>
                <a:latin typeface="+mn-lt"/>
                <a:ea typeface="+mn-ea"/>
                <a:cs typeface="+mn-cs"/>
              </a:rPr>
              <a:t>poses ethically problematic situations to the reader and challenges the reader to reflect on the principles and values that guide ones’ actions in these situations.</a:t>
            </a:r>
            <a:r>
              <a:rPr lang="en-US" sz="1200" i="0" kern="1200" baseline="0" dirty="0" smtClean="0">
                <a:solidFill>
                  <a:schemeClr val="tx1"/>
                </a:solidFill>
                <a:effectLst/>
                <a:latin typeface="+mn-lt"/>
                <a:ea typeface="+mn-ea"/>
                <a:cs typeface="+mn-cs"/>
              </a:rPr>
              <a:t> We also use this activity </a:t>
            </a:r>
            <a:r>
              <a:rPr lang="en-US" i="0" baseline="0" dirty="0" smtClean="0"/>
              <a:t>to introduce our role in working with students and their academic research.</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2496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None/>
            </a:pPr>
            <a:r>
              <a:rPr lang="en-US" dirty="0" smtClean="0"/>
              <a:t>We introduce</a:t>
            </a:r>
            <a:r>
              <a:rPr lang="en-US" baseline="0" dirty="0" smtClean="0"/>
              <a:t> the scenario with the text from a newspaper article and with a photo of the event, then divide a large group of about 25 students into 4 groups, giving them a question based on the pedagogy of problem based learning. </a:t>
            </a:r>
          </a:p>
          <a:p>
            <a:pPr marL="457200" lvl="1" indent="0" algn="l">
              <a:buNone/>
            </a:pPr>
            <a:r>
              <a:rPr lang="en-US" b="1" dirty="0" smtClean="0"/>
              <a:t>Knowledge</a:t>
            </a:r>
            <a:r>
              <a:rPr lang="en-US" dirty="0" smtClean="0"/>
              <a:t>: What do you know about….?</a:t>
            </a:r>
            <a:r>
              <a:rPr lang="en-US" baseline="0" dirty="0" smtClean="0"/>
              <a:t> </a:t>
            </a:r>
          </a:p>
          <a:p>
            <a:pPr marL="457200" lvl="1" indent="0" algn="l">
              <a:buNone/>
            </a:pPr>
            <a:r>
              <a:rPr lang="en-US" b="1" dirty="0" smtClean="0"/>
              <a:t>Information</a:t>
            </a:r>
            <a:r>
              <a:rPr lang="en-US" dirty="0" smtClean="0"/>
              <a:t>: What do you need to know</a:t>
            </a:r>
            <a:r>
              <a:rPr lang="en-US" baseline="0" dirty="0" smtClean="0"/>
              <a:t> to be informed about…</a:t>
            </a:r>
            <a:r>
              <a:rPr lang="en-US" dirty="0" smtClean="0"/>
              <a:t>?</a:t>
            </a:r>
          </a:p>
          <a:p>
            <a:pPr marL="457200" lvl="1" indent="0" algn="l">
              <a:buNone/>
            </a:pPr>
            <a:r>
              <a:rPr lang="en-US" b="1" dirty="0" smtClean="0"/>
              <a:t>Resources</a:t>
            </a:r>
            <a:r>
              <a:rPr lang="en-US" dirty="0" smtClean="0"/>
              <a:t>: Where are</a:t>
            </a:r>
            <a:r>
              <a:rPr lang="en-US" baseline="0" dirty="0" smtClean="0"/>
              <a:t> you </a:t>
            </a:r>
            <a:r>
              <a:rPr lang="en-US" dirty="0" smtClean="0"/>
              <a:t>going to find information?</a:t>
            </a:r>
          </a:p>
          <a:p>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3732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year we used this scenario about a Greenpeace demonstration at the Procter &amp; Gamble headquarters in Cincinnati.  9 protestors infiltrated the P&amp;G towers using fake IDs, accessing the building exterior, and repelling to unfurl large banners about P&amp;G products that used palm oil which has led to the destruction of the rainforest in Indonesia.</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4431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prompt</a:t>
            </a:r>
            <a:r>
              <a:rPr lang="en-US" baseline="0" dirty="0" smtClean="0"/>
              <a:t> that one group of students respond to.  So let’s hear from you, </a:t>
            </a:r>
            <a:r>
              <a:rPr lang="en-US" dirty="0" smtClean="0"/>
              <a:t>what</a:t>
            </a:r>
            <a:r>
              <a:rPr lang="en-US" baseline="0" dirty="0" smtClean="0"/>
              <a:t> </a:t>
            </a:r>
            <a:r>
              <a:rPr lang="en-US" dirty="0" smtClean="0"/>
              <a:t>you know</a:t>
            </a:r>
            <a:r>
              <a:rPr lang="en-US" baseline="0" dirty="0" smtClean="0"/>
              <a:t> about…</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8351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students</a:t>
            </a:r>
            <a:r>
              <a:rPr lang="en-US" baseline="0" dirty="0" smtClean="0"/>
              <a:t> capturing their ideas on large chalkboard panels that we have created. 6 different groups respond to each of the prompts over the course of an hour so in the photo in the lower right hand corner, you can see one of the comments is crossed out and an additional comment has been made.  Groups build on the content of a previous group. We do not allow students to erase comments.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53669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this chalkboard demonstrates</a:t>
            </a:r>
            <a:r>
              <a:rPr lang="en-US" baseline="0" dirty="0" smtClean="0"/>
              <a:t> some of the comments are very detailed as in the upper left hand corner and some use infographics.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18</a:t>
            </a:fld>
            <a:endParaRPr lang="en-US"/>
          </a:p>
        </p:txBody>
      </p:sp>
    </p:spTree>
    <p:extLst>
      <p:ext uri="{BB962C8B-B14F-4D97-AF65-F5344CB8AC3E}">
        <p14:creationId xmlns:p14="http://schemas.microsoft.com/office/powerpoint/2010/main" val="2816428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another day there were a lot of infographics that the students created.</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5643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presentation we will be discussing details</a:t>
            </a:r>
            <a:r>
              <a:rPr lang="en-US" baseline="0" dirty="0" smtClean="0"/>
              <a:t> of the University of Cincinnati new undergraduate student orientation, talk about a scenario-based activity we use with the students, and discuss details of our international undergraduate orientation.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a:t>
            </a:fld>
            <a:endParaRPr lang="en-US"/>
          </a:p>
        </p:txBody>
      </p:sp>
    </p:spTree>
    <p:extLst>
      <p:ext uri="{BB962C8B-B14F-4D97-AF65-F5344CB8AC3E}">
        <p14:creationId xmlns:p14="http://schemas.microsoft.com/office/powerpoint/2010/main" val="138100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comments are v</a:t>
            </a:r>
            <a:r>
              <a:rPr lang="en-US" dirty="0" smtClean="0"/>
              <a:t>ery thorough and this chalkboard illustrates</a:t>
            </a:r>
            <a:r>
              <a:rPr lang="en-US" baseline="0" dirty="0" smtClean="0"/>
              <a:t> how students respond to previous comments, creating dialogue around the issue. It </a:t>
            </a:r>
            <a:r>
              <a:rPr lang="en-US" dirty="0" smtClean="0"/>
              <a:t>is quite surprising how much student’s come</a:t>
            </a:r>
            <a:r>
              <a:rPr lang="en-US" baseline="0" dirty="0" smtClean="0"/>
              <a:t> up in a very short time.</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73198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a:t>
            </a:r>
            <a:r>
              <a:rPr lang="en-US" dirty="0" smtClean="0"/>
              <a:t>nother</a:t>
            </a:r>
            <a:r>
              <a:rPr lang="en-US" baseline="0" dirty="0" smtClean="0"/>
              <a:t> prompt for a 2</a:t>
            </a:r>
            <a:r>
              <a:rPr lang="en-US" baseline="30000" dirty="0" smtClean="0"/>
              <a:t>nd</a:t>
            </a:r>
            <a:r>
              <a:rPr lang="en-US" baseline="0" dirty="0" smtClean="0"/>
              <a:t> group – for this prompt we tell the students to consider what are some of the questions that come to mind that you would want to further investigate.</a:t>
            </a:r>
            <a:r>
              <a:rPr lang="en-US" sz="1200" kern="1200" dirty="0" smtClean="0">
                <a:solidFill>
                  <a:schemeClr val="tx1"/>
                </a:solidFill>
                <a:effectLst/>
                <a:latin typeface="+mn-lt"/>
                <a:ea typeface="+mn-ea"/>
                <a:cs typeface="+mn-cs"/>
              </a:rPr>
              <a:t> So let’s get your thoughts on the questions that come to mind.</a:t>
            </a:r>
          </a:p>
          <a:p>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39612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students capturing</a:t>
            </a:r>
            <a:r>
              <a:rPr lang="en-US" baseline="0" dirty="0" smtClean="0"/>
              <a:t> their ideas and coming up with the questions. </a:t>
            </a:r>
            <a:r>
              <a:rPr lang="en-US" dirty="0" smtClean="0"/>
              <a:t>During this</a:t>
            </a:r>
            <a:r>
              <a:rPr lang="en-US" baseline="0" dirty="0" smtClean="0"/>
              <a:t> </a:t>
            </a:r>
            <a:r>
              <a:rPr lang="en-US" dirty="0" smtClean="0"/>
              <a:t>process,</a:t>
            </a:r>
            <a:r>
              <a:rPr lang="en-US" baseline="0" dirty="0" smtClean="0"/>
              <a:t> </a:t>
            </a:r>
            <a:r>
              <a:rPr lang="en-US" dirty="0" smtClean="0"/>
              <a:t>we are roving working with</a:t>
            </a:r>
            <a:r>
              <a:rPr lang="en-US" baseline="0" dirty="0" smtClean="0"/>
              <a:t> individual groups, providing some suggestions or considerations.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744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reinforce that the questions they are considering develop into a research question comparing this to the experience they will have as undergraduates.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303413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good questions about P&amp;G – did</a:t>
            </a:r>
            <a:r>
              <a:rPr lang="en-US" baseline="0" dirty="0" smtClean="0"/>
              <a:t> they have a rebuttal, what has the company done, do other sources validate Greenpeace’s claims?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24</a:t>
            </a:fld>
            <a:endParaRPr lang="en-US"/>
          </a:p>
        </p:txBody>
      </p:sp>
    </p:spTree>
    <p:extLst>
      <p:ext uri="{BB962C8B-B14F-4D97-AF65-F5344CB8AC3E}">
        <p14:creationId xmlns:p14="http://schemas.microsoft.com/office/powerpoint/2010/main" val="2163749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25</a:t>
            </a:fld>
            <a:endParaRPr lang="en-US"/>
          </a:p>
        </p:txBody>
      </p:sp>
    </p:spTree>
    <p:extLst>
      <p:ext uri="{BB962C8B-B14F-4D97-AF65-F5344CB8AC3E}">
        <p14:creationId xmlns:p14="http://schemas.microsoft.com/office/powerpoint/2010/main" val="1829439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Wide-range</a:t>
            </a:r>
            <a:r>
              <a:rPr lang="en-US" baseline="0" dirty="0" smtClean="0"/>
              <a:t> of media resource, student comments point out the importance of the “reliability” versus bias of sources.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26</a:t>
            </a:fld>
            <a:endParaRPr lang="en-US"/>
          </a:p>
        </p:txBody>
      </p:sp>
    </p:spTree>
    <p:extLst>
      <p:ext uri="{BB962C8B-B14F-4D97-AF65-F5344CB8AC3E}">
        <p14:creationId xmlns:p14="http://schemas.microsoft.com/office/powerpoint/2010/main" val="3601429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e</a:t>
            </a:r>
            <a:r>
              <a:rPr lang="en-US" dirty="0" smtClean="0"/>
              <a:t>nd</a:t>
            </a:r>
            <a:r>
              <a:rPr lang="en-US" baseline="0" dirty="0" smtClean="0"/>
              <a:t> each</a:t>
            </a:r>
            <a:r>
              <a:rPr lang="en-US" dirty="0" smtClean="0"/>
              <a:t> session with</a:t>
            </a:r>
            <a:r>
              <a:rPr lang="en-US" baseline="0" dirty="0" smtClean="0"/>
              <a:t> the</a:t>
            </a:r>
            <a:r>
              <a:rPr lang="en-US" dirty="0" smtClean="0"/>
              <a:t> groups reporting out on their insights and indicate</a:t>
            </a:r>
            <a:r>
              <a:rPr lang="en-US" baseline="0" dirty="0" smtClean="0"/>
              <a:t> that this </a:t>
            </a:r>
            <a:r>
              <a:rPr lang="en-US" dirty="0" smtClean="0"/>
              <a:t>mirrors</a:t>
            </a:r>
            <a:r>
              <a:rPr lang="en-US" baseline="0" dirty="0" smtClean="0"/>
              <a:t> </a:t>
            </a:r>
            <a:r>
              <a:rPr lang="en-US" dirty="0" smtClean="0"/>
              <a:t>the research process as</a:t>
            </a:r>
            <a:r>
              <a:rPr lang="en-US" baseline="0" dirty="0" smtClean="0"/>
              <a:t> first beginning with personal knowledge about something, then investigating and discovering new information that leads to a research question while at the same time tapping resources in finding information. We emphasize our role in assisting them in using and evaluating resources, understanding the research process and citing sources.  This method of active learning and using pedagogies like problem based learning reflects our teaching practice in our work with students.</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27</a:t>
            </a:fld>
            <a:endParaRPr lang="en-US"/>
          </a:p>
        </p:txBody>
      </p:sp>
    </p:spTree>
    <p:extLst>
      <p:ext uri="{BB962C8B-B14F-4D97-AF65-F5344CB8AC3E}">
        <p14:creationId xmlns:p14="http://schemas.microsoft.com/office/powerpoint/2010/main" val="3249699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Quite a coups by Greenpeace to pull this off. They did their research, figuring how to create fake IDs to get into the headquarters, access the roof.   It</a:t>
            </a:r>
            <a:r>
              <a:rPr lang="en-US" sz="1200" kern="1200" baseline="0" dirty="0" smtClean="0">
                <a:solidFill>
                  <a:schemeClr val="tx1"/>
                </a:solidFill>
                <a:effectLst/>
                <a:latin typeface="+mn-lt"/>
                <a:ea typeface="+mn-ea"/>
                <a:cs typeface="+mn-cs"/>
              </a:rPr>
              <a:t> was v</a:t>
            </a:r>
            <a:r>
              <a:rPr lang="en-US" sz="1200" kern="1200" dirty="0" smtClean="0">
                <a:solidFill>
                  <a:schemeClr val="tx1"/>
                </a:solidFill>
                <a:effectLst/>
                <a:latin typeface="+mn-lt"/>
                <a:ea typeface="+mn-ea"/>
                <a:cs typeface="+mn-cs"/>
              </a:rPr>
              <a:t>ery well orchestrated; Greenpeace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hired a helicopter in order to capture on video an post on their website. </a:t>
            </a:r>
            <a:r>
              <a:rPr lang="en-US" sz="1200" kern="1200" baseline="0" dirty="0" smtClean="0">
                <a:solidFill>
                  <a:schemeClr val="tx1"/>
                </a:solidFill>
                <a:effectLst/>
                <a:latin typeface="+mn-lt"/>
                <a:ea typeface="+mn-ea"/>
                <a:cs typeface="+mn-cs"/>
              </a:rPr>
              <a:t> Although, the Greenpeace protestors were initially prosecuted for felony charges, these charges were reduced misdemeanor charges and the demonstrators had to do 80 hours of community service. In fact P&amp;G </a:t>
            </a:r>
            <a:r>
              <a:rPr lang="en-US" dirty="0" smtClean="0"/>
              <a:t>asked the</a:t>
            </a:r>
            <a:r>
              <a:rPr lang="en-US" baseline="0" dirty="0" smtClean="0"/>
              <a:t> prosecutor</a:t>
            </a:r>
            <a:r>
              <a:rPr lang="en-US" dirty="0" smtClean="0"/>
              <a:t> to reconsider the charges against these defendants. </a:t>
            </a:r>
            <a:r>
              <a:rPr lang="en-US" sz="1200" kern="1200" baseline="0" dirty="0" smtClean="0">
                <a:solidFill>
                  <a:schemeClr val="tx1"/>
                </a:solidFill>
                <a:effectLst/>
                <a:latin typeface="+mn-lt"/>
                <a:ea typeface="+mn-ea"/>
                <a:cs typeface="+mn-cs"/>
              </a:rPr>
              <a:t>Also, this demonstration did have the intended effect with P&amp;G who changed their policy on new palm oil that includes sustainability and human rights goals.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34041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year in Cincinnati, there are several controversial, local issues that arise so pretty easy to come up with these scenarios.  Sometimes we use events on campus that have generated publicity, tapping the student newspaper. So what are some of your hot topics?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6582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the learning outcomes</a:t>
            </a:r>
            <a:r>
              <a:rPr lang="en-US" baseline="0" dirty="0" smtClean="0"/>
              <a:t> we expect you will come away with by the end of the presentation. Each of us will be speaking for about 10 minutes on the 3 learning objectives (I will go first, then Pam, and finally Olga), and there will be time after each speaker for a few questions with time at the end for additional questions.  Generally, you will get some practical tips organizing an orientation program, learn how to moderate a scenario-based activity, and learn about planning an orientation session for international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3</a:t>
            </a:fld>
            <a:endParaRPr lang="en-US"/>
          </a:p>
        </p:txBody>
      </p:sp>
    </p:spTree>
    <p:extLst>
      <p:ext uri="{BB962C8B-B14F-4D97-AF65-F5344CB8AC3E}">
        <p14:creationId xmlns:p14="http://schemas.microsoft.com/office/powerpoint/2010/main" val="2376574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60F3FF-75D0-47D3-B954-9B4B01485F01}" type="slidenum">
              <a:rPr lang="en-US" smtClean="0"/>
              <a:t>30</a:t>
            </a:fld>
            <a:endParaRPr lang="en-US"/>
          </a:p>
        </p:txBody>
      </p:sp>
    </p:spTree>
    <p:extLst>
      <p:ext uri="{BB962C8B-B14F-4D97-AF65-F5344CB8AC3E}">
        <p14:creationId xmlns:p14="http://schemas.microsoft.com/office/powerpoint/2010/main" val="3975970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Cincinnati Libraries participated in international students’ orientation</a:t>
            </a:r>
            <a:r>
              <a:rPr lang="en-US" baseline="0" dirty="0" smtClean="0"/>
              <a:t> for many years, but the form of the orientation and degree of our involvement varied from brief presentations in a large auditorium to a poster session to optional workshops. </a:t>
            </a:r>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9372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 like to start with </a:t>
            </a:r>
            <a:r>
              <a:rPr lang="en-US" baseline="0" dirty="0" smtClean="0"/>
              <a:t>providing </a:t>
            </a:r>
            <a:r>
              <a:rPr lang="en-US" baseline="0" dirty="0" smtClean="0"/>
              <a:t>some basic information about UC’s international community and the size of our orientation. So as you see the incoming cohort is just over 1,000 students.</a:t>
            </a:r>
          </a:p>
          <a:p>
            <a:endParaRPr lang="en-US" baseline="0" dirty="0" smtClean="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69925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tell you what kind of orientation we provide for new international students, we would like to hear from you: how many if you provide orientation for international students and if your orientation is different from that for domestic students.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Thanks</a:t>
            </a:r>
            <a:r>
              <a:rPr lang="en-US" b="0" baseline="0" dirty="0" smtClean="0"/>
              <a:t> for your responses! As I just mentioned, the format of our orientation has evolved over time. Just like many great discoveries that happened by accident, </a:t>
            </a:r>
            <a:r>
              <a:rPr lang="en-US" baseline="0" dirty="0" smtClean="0"/>
              <a:t>our current design of undergraduate international students’ orientation  developed from miscommunication. One year the Admissions Office included international students into the domestic students’ makeup session without letting us know. Of course we noticed international students among the audience and many of them were totally lost whereas others had good questions, for which we did not have enough time. </a:t>
            </a:r>
            <a:endParaRPr lang="en-US" dirty="0" smtClean="0"/>
          </a:p>
          <a:p>
            <a:endParaRPr lang="en-US" dirty="0" smtClean="0"/>
          </a:p>
          <a:p>
            <a:r>
              <a:rPr lang="en-US" dirty="0" smtClean="0"/>
              <a:t>You probably noticed that I just said “undergraduate” and this is important: </a:t>
            </a:r>
            <a:r>
              <a:rPr kumimoji="0" lang="en-US" sz="1200" b="0" i="0" u="none" strike="noStrike" kern="1200" cap="none" spc="0" normalizeH="0" baseline="0" noProof="0" dirty="0" smtClean="0">
                <a:ln>
                  <a:noFill/>
                </a:ln>
                <a:solidFill>
                  <a:sysClr val="windowText" lastClr="000000"/>
                </a:solidFill>
                <a:effectLst/>
                <a:uLnTx/>
                <a:uFillTx/>
                <a:latin typeface="+mn-lt"/>
                <a:ea typeface="+mn-ea"/>
                <a:cs typeface="+mn-cs"/>
              </a:rPr>
              <a:t>the interactive orientation in the library is offered only to undergraduates. However the day before all students attended the Orientation Conference, where introduction to libraries was one of the concurrent sessions. We understand that this year the library session will have a plenary format.</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731645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most successful student-directed initiatives have always involved including students in their planning. Thanks to the Diversity Challenge Grant the libraries received from</a:t>
            </a:r>
            <a:r>
              <a:rPr lang="en-US" baseline="0" dirty="0" smtClean="0"/>
              <a:t> the UC Diversity Office, we were able to hire an international student to help us with international students’ programming.  Luckily the student had completed her graduate degree in education at UC, so when she was helping with designing the orientation she brought in the perspectives of an international student, a former graduate student, and an expert in education. Another person who was very helpful was a SOL who went through the our undergraduate international orientation the year before and this year she was an orientation leader for both domestic and international students. At our request she provided very helpful observations and suggestions which activities had not worked very well, what had confused students and what could be modified.</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735812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help of our international</a:t>
            </a:r>
            <a:r>
              <a:rPr lang="en-US" baseline="0" dirty="0" smtClean="0"/>
              <a:t> students we developed brief handouts to accompany each activity to help students whose reading skills were better than their listening comprehension skills and reinforce the information students received. In creating the handouts we made sure to use simple, short sentences and avoid the use of jargon and advanced vocabulary. We did not offer the chalkboard activity to international students, because we felt that they might not be prepared it for it both in terms of language proficiency and the teaching styles the might be used to. For the book activity we offered a different set of books. The implicit learning outcome was to show that in our collection we had books about different countries, cultures, and customs written by authors </a:t>
            </a:r>
            <a:r>
              <a:rPr lang="en-US" baseline="0" dirty="0" smtClean="0"/>
              <a:t>from </a:t>
            </a:r>
            <a:r>
              <a:rPr lang="en-US" baseline="0" dirty="0" smtClean="0"/>
              <a:t>various countries.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90335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make sure that students feel welcome the moment they step into the library. The library was decorated with the flags</a:t>
            </a:r>
            <a:r>
              <a:rPr lang="en-US" baseline="0" dirty="0" smtClean="0"/>
              <a:t> representing the 117 countries of the UC international family. At the very beginning of their library tour the students watched a video, in which Dean Wand, originally form China, greeted the students in English and Chinese. In 2014 we expanded the video by adding greetings in several other languages recorded by librarians, faculty, staff, and students. You can watch the brief video at your convenience. It really set a wonderful tone for the orientation experience.</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85437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pictures show some of the activities that you</a:t>
            </a:r>
            <a:r>
              <a:rPr lang="en-US" baseline="0" dirty="0" smtClean="0"/>
              <a:t> have</a:t>
            </a:r>
            <a:r>
              <a:rPr lang="en-US" dirty="0" smtClean="0"/>
              <a:t> probably recognized.</a:t>
            </a:r>
            <a:r>
              <a:rPr lang="en-US" baseline="0" dirty="0" smtClean="0"/>
              <a:t> The students searched the catalog, located books in the stacks, and learned about printing and safety. The final activity was specific to the international students’ orientation: the students were asked to put star stickers on the map of the world to indicate where they came from. We displayed the board throughout the Welcome week and added the map of the US so everyone walking into the library can put their star on the map.</a:t>
            </a:r>
            <a:endParaRPr lang="en-US" dirty="0"/>
          </a:p>
        </p:txBody>
      </p:sp>
      <p:sp>
        <p:nvSpPr>
          <p:cNvPr id="4" name="Slide Number Placeholder 3"/>
          <p:cNvSpPr>
            <a:spLocks noGrp="1"/>
          </p:cNvSpPr>
          <p:nvPr>
            <p:ph type="sldNum" sz="quarter" idx="10"/>
          </p:nvPr>
        </p:nvSpPr>
        <p:spPr/>
        <p:txBody>
          <a:bodyPr/>
          <a:lstStyle/>
          <a:p>
            <a:fld id="{1252AD52-9772-4E93-B4D8-BE2DF798E7A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14064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had debated for a while whether or not to offer a survey to international students. Some librarians felt that we should be spending time talking to students what libraries have to offer and answering their questions. However we decided that this was our opportunity to learn about the information skills and habits of our own students and have relevant recent data describing specifically our community. We also wanted to see how international students’ responses compare to those of domestic students. However we shortened the survey and modified some questions and/or answer options to make them easier to understand.</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90335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a:t>
            </a:r>
            <a:r>
              <a:rPr lang="en-US" baseline="0" dirty="0" smtClean="0"/>
              <a:t> with asking students what kind of information resources students used for their papers. Actually we first asked international students if they had been required to use any sources in addition to textbooks at school and the number of those who said “no” was less than 10%. As you see, the results for the two groups are pretty similar. For the second year in a row we see that international students are less familiar with scholarly articles as sources, and this finding definitely has an implication for library instruction.</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4447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start off with we would like you to take a short poll about the size of your orientation program.  This will give us a general idea of the size of your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4</a:t>
            </a:fld>
            <a:endParaRPr lang="en-US"/>
          </a:p>
        </p:txBody>
      </p:sp>
    </p:spTree>
    <p:extLst>
      <p:ext uri="{BB962C8B-B14F-4D97-AF65-F5344CB8AC3E}">
        <p14:creationId xmlns:p14="http://schemas.microsoft.com/office/powerpoint/2010/main" val="506372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Before</a:t>
            </a:r>
            <a:r>
              <a:rPr lang="en-US" b="1" dirty="0" smtClean="0"/>
              <a:t> </a:t>
            </a:r>
            <a:r>
              <a:rPr lang="en-US" b="0" dirty="0" smtClean="0"/>
              <a:t>this question</a:t>
            </a:r>
            <a:r>
              <a:rPr lang="en-US" dirty="0" smtClean="0"/>
              <a:t>, we asked international students if</a:t>
            </a:r>
            <a:r>
              <a:rPr lang="en-US" baseline="0" dirty="0" smtClean="0"/>
              <a:t> they had to cite sources in their school papers. There was also an option to say they did not know what this meant. In 2013 76.3%  answered “yes,” in 2014 this number was 82.1%. As you see, generally the pattern and comparison is similar to what we see with regard to using sources.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90069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that international</a:t>
            </a:r>
            <a:r>
              <a:rPr lang="en-US" baseline="0" dirty="0" smtClean="0"/>
              <a:t> students are more likely to ask friends for help and would also seek help </a:t>
            </a:r>
            <a:r>
              <a:rPr lang="en-US" baseline="0" dirty="0" smtClean="0"/>
              <a:t>from </a:t>
            </a:r>
            <a:r>
              <a:rPr lang="en-US" baseline="0" dirty="0" smtClean="0"/>
              <a:t>teachers, librarians, and especially writing centers. Interestingly both years they indicated parents as the least likely source.</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233936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Once again, international students were given an option to say that they did not know what plagiarism was. In 2013 16.3% students were not familiar with the concept, in 2014 the number was only 4.4%. The pattern has been consistent for the 2 years; international students have lower awareness that asking a friend to write up your ideas and recycling a paper constitute plagiarism. Also consistently a lot more domestic students believe that even</a:t>
            </a:r>
            <a:r>
              <a:rPr lang="en-US" baseline="0" dirty="0" smtClean="0"/>
              <a:t> facts mentioned in multiple sources need to be cited.</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8003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 up, here are the modifications</a:t>
            </a:r>
            <a:r>
              <a:rPr lang="en-US" baseline="0" dirty="0" smtClean="0"/>
              <a:t> we applied to the international students’ survey.</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415776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asked only domestic students about their preferred</a:t>
            </a:r>
            <a:r>
              <a:rPr lang="en-US" baseline="0" dirty="0" smtClean="0"/>
              <a:t> social media sources, because we understand that many international students use the media popular in their culture. We use this information for outreach to students and other purposes.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552635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this question for international</a:t>
            </a:r>
            <a:r>
              <a:rPr lang="en-US" baseline="0" dirty="0" smtClean="0"/>
              <a:t> students to get an idea of what their expectations are and what library functions they are aware of. Library workshops and checking out equipment consistently scored low. We make sure that we spread the word about these services to international students. We like to have a few minutes to talk to students after they complete the survey if there is time left. Some groups go through the survey very quickly and then we would ask if they have any questions and what they answered to this last question. Their responses give us a chance to talk briefly about the resources and services they may not expect to find in UC Libraries.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141421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invite comments and questions. Since this is the last portion of the presentation, you are welcome to ask any questions that</a:t>
            </a:r>
            <a:r>
              <a:rPr lang="en-US" baseline="0" dirty="0" smtClean="0"/>
              <a:t> remained unanswered. </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267238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60F3FF-75D0-47D3-B954-9B4B01485F01}" type="slidenum">
              <a:rPr lang="en-US" smtClean="0"/>
              <a:t>47</a:t>
            </a:fld>
            <a:endParaRPr lang="en-US"/>
          </a:p>
        </p:txBody>
      </p:sp>
    </p:spTree>
    <p:extLst>
      <p:ext uri="{BB962C8B-B14F-4D97-AF65-F5344CB8AC3E}">
        <p14:creationId xmlns:p14="http://schemas.microsoft.com/office/powerpoint/2010/main" val="3621600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your interest in our presentation.  Please feel free to contact us if you would like more information.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99912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Great!  Thanks for this feedback.  I see</a:t>
            </a:r>
            <a:r>
              <a:rPr lang="en-US" baseline="0" dirty="0" smtClean="0"/>
              <a:t> that….  </a:t>
            </a:r>
            <a:r>
              <a:rPr lang="en-US" dirty="0" smtClean="0"/>
              <a:t>The</a:t>
            </a:r>
            <a:r>
              <a:rPr lang="en-US" baseline="0" dirty="0" smtClean="0"/>
              <a:t> UC has about 4,000 students each year.  The orientation program runs for 21 days starting in early June and ending mid-July.  The library gets a one hour block each day.  Since we have so many incoming students each orientation day can have over 300 students and we don’t have space in our library to accommodate all of the students.  So, we had to be creative in thinking of ways to orient the students to the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5</a:t>
            </a:fld>
            <a:endParaRPr lang="en-US"/>
          </a:p>
        </p:txBody>
      </p:sp>
    </p:spTree>
    <p:extLst>
      <p:ext uri="{BB962C8B-B14F-4D97-AF65-F5344CB8AC3E}">
        <p14:creationId xmlns:p14="http://schemas.microsoft.com/office/powerpoint/2010/main" val="226967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we decided to have simple</a:t>
            </a:r>
            <a:r>
              <a:rPr lang="en-US" baseline="0" dirty="0" smtClean="0"/>
              <a:t> goals, especially because we realized that some of the students hadn’t even finished high school during their UC orientation, and the rest of them wouldn’t be coming back to campus for at least a month.  They were getting tons of information about the university beyond the library and probably weren’t going to remember a lot.  Keeping it simple has proved to be beneficial in their retention of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6</a:t>
            </a:fld>
            <a:endParaRPr lang="en-US"/>
          </a:p>
        </p:txBody>
      </p:sp>
    </p:spTree>
    <p:extLst>
      <p:ext uri="{BB962C8B-B14F-4D97-AF65-F5344CB8AC3E}">
        <p14:creationId xmlns:p14="http://schemas.microsoft.com/office/powerpoint/2010/main" val="331885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Throughout this process we work closely with our Orientation Office and our IT department.  Both units have been very supportive of keeping the 1 hour in the orientation program.  The Orientation Office hires Student Orientation Leaders (SOLs) to facilitate the program and walk the students through the program.  The students are divided into 12 SOL groups each day.  To manage the 1 hour session in the library we have 3 large sections that are divided into several smaller activities.  We use 2 floors of our 3 floor library during orientation.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7</a:t>
            </a:fld>
            <a:endParaRPr lang="en-US"/>
          </a:p>
        </p:txBody>
      </p:sp>
    </p:spTree>
    <p:extLst>
      <p:ext uri="{BB962C8B-B14F-4D97-AF65-F5344CB8AC3E}">
        <p14:creationId xmlns:p14="http://schemas.microsoft.com/office/powerpoint/2010/main" val="394780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imagine this is a big undertaking,</a:t>
            </a:r>
            <a:r>
              <a:rPr lang="en-US" baseline="0" dirty="0" smtClean="0"/>
              <a:t> and we use many staff members, library student workers, and SOLs to teach the students.  As incentives we give our staff and students </a:t>
            </a:r>
            <a:r>
              <a:rPr lang="en-US" dirty="0" smtClean="0"/>
              <a:t>T-shirts.</a:t>
            </a:r>
            <a:r>
              <a:rPr lang="en-US" baseline="0" dirty="0" smtClean="0"/>
              <a:t>  In this picture you can see Pam and other librarian modeling the T-shirts.  Each large section of the program lasts 15 minutes and each activity about 7 minutes.  We move the groups through the library in a clockwise pattern.  Over the years this has become an art and a science of moving the groups through the building, and two of the librarian volunteers jobs is traffic person, who’s responsibility it is to keep all the group activities on time and the groups moving through the facility.</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8</a:t>
            </a:fld>
            <a:endParaRPr lang="en-US"/>
          </a:p>
        </p:txBody>
      </p:sp>
    </p:spTree>
    <p:extLst>
      <p:ext uri="{BB962C8B-B14F-4D97-AF65-F5344CB8AC3E}">
        <p14:creationId xmlns:p14="http://schemas.microsoft.com/office/powerpoint/2010/main" val="356770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am going to go quickly through our activities.  On the front of the 4</a:t>
            </a:r>
            <a:r>
              <a:rPr lang="en-US" baseline="30000" dirty="0" smtClean="0"/>
              <a:t>th</a:t>
            </a:r>
            <a:r>
              <a:rPr lang="en-US" baseline="0" dirty="0" smtClean="0"/>
              <a:t> floor we have 2 activities:  we ask the students to find a book in the catalog.  We have book jackets printed off and the students use these titles to find the books in our catalog.  This gets them familiar with the catalog and our collection.  This activity is run by our students.  We have the SOLs show the students a printing video, which you can view from the link shown here.  We also have the SOLs discuss ways to keep their possessions and selves safe in the library and on campus.</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9</a:t>
            </a:fld>
            <a:endParaRPr lang="en-US"/>
          </a:p>
        </p:txBody>
      </p:sp>
    </p:spTree>
    <p:extLst>
      <p:ext uri="{BB962C8B-B14F-4D97-AF65-F5344CB8AC3E}">
        <p14:creationId xmlns:p14="http://schemas.microsoft.com/office/powerpoint/2010/main" val="384408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3/24/2015</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a:xfrm>
            <a:off x="7991475" y="6429375"/>
            <a:ext cx="876300" cy="292100"/>
          </a:xfrm>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48038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469996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48583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D29AC2-BC79-44C0-AF3F-A6404E5A4FC6}"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A82698-09F0-4F53-8941-4044A7610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0052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13C456-27AA-4E16-9D86-07B4672DB8B2}"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1C801D-94D2-4CE4-91AF-9DBECBA2C8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51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9FF68D0-1455-4731-8B0F-97D43038DC00}"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ECEA02-F59B-4C79-970A-F0EA17DF06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5643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717D63-F3BB-4508-8337-6F30888CC1DE}"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65ADFB-2DC7-4D37-8BE2-49A1D83FF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124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4DF305-66E5-4D67-A5A3-B790AE4ED543}" type="datetimeFigureOut">
              <a:rPr lang="en-US">
                <a:solidFill>
                  <a:prstClr val="black">
                    <a:tint val="75000"/>
                  </a:prstClr>
                </a:solidFill>
              </a:rPr>
              <a:pPr>
                <a:defRPr/>
              </a:pPr>
              <a:t>3/24/2015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5CD341-14AA-4A44-8B4B-A787B7F265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067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0B9A03-7298-47F1-9F6E-3112966AA874}" type="datetimeFigureOut">
              <a:rPr lang="en-US">
                <a:solidFill>
                  <a:prstClr val="black">
                    <a:tint val="75000"/>
                  </a:prstClr>
                </a:solidFill>
              </a:rPr>
              <a:pPr>
                <a:defRPr/>
              </a:pPr>
              <a:t>3/24/2015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093BE70-A0FB-4412-84AE-0C6FA605BE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363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1503D0-87DF-41D6-A318-023481C4BBBC}" type="datetimeFigureOut">
              <a:rPr lang="en-US">
                <a:solidFill>
                  <a:prstClr val="black">
                    <a:tint val="75000"/>
                  </a:prstClr>
                </a:solidFill>
              </a:rPr>
              <a:pPr>
                <a:defRPr/>
              </a:pPr>
              <a:t>3/24/2015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5329197-EBBF-48DB-960A-725CD232D6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9079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2A5383-963C-4EF5-A7B6-B6C184A732B0}"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746D128-5862-4A81-92C1-C0F0D6ED59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03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8457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FE822E-D473-4BC9-87BA-91261324874F}"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33484B-3EAE-4D89-98E8-AEF7F6260F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1983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2D1334-F7DF-448F-81C2-D06BA37AFDC5}"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F47043-CA50-4C37-B249-CE1D9C6C03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0981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6171C-9858-4141-A136-448B1C49E87B}"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A02215-83A9-4F78-9407-CF58E78E1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651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1" indent="0" algn="ctr">
              <a:buNone/>
              <a:defRPr>
                <a:solidFill>
                  <a:schemeClr val="tx1">
                    <a:tint val="75000"/>
                  </a:schemeClr>
                </a:solidFill>
              </a:defRPr>
            </a:lvl2pPr>
            <a:lvl3pPr marL="914263" indent="0" algn="ctr">
              <a:buNone/>
              <a:defRPr>
                <a:solidFill>
                  <a:schemeClr val="tx1">
                    <a:tint val="75000"/>
                  </a:schemeClr>
                </a:solidFill>
              </a:defRPr>
            </a:lvl3pPr>
            <a:lvl4pPr marL="1371395" indent="0" algn="ctr">
              <a:buNone/>
              <a:defRPr>
                <a:solidFill>
                  <a:schemeClr val="tx1">
                    <a:tint val="75000"/>
                  </a:schemeClr>
                </a:solidFill>
              </a:defRPr>
            </a:lvl4pPr>
            <a:lvl5pPr marL="1828527" indent="0" algn="ctr">
              <a:buNone/>
              <a:defRPr>
                <a:solidFill>
                  <a:schemeClr val="tx1">
                    <a:tint val="75000"/>
                  </a:schemeClr>
                </a:solidFill>
              </a:defRPr>
            </a:lvl5pPr>
            <a:lvl6pPr marL="2285658" indent="0" algn="ctr">
              <a:buNone/>
              <a:defRPr>
                <a:solidFill>
                  <a:schemeClr val="tx1">
                    <a:tint val="75000"/>
                  </a:schemeClr>
                </a:solidFill>
              </a:defRPr>
            </a:lvl6pPr>
            <a:lvl7pPr marL="2742789"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16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743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31" indent="0">
              <a:buNone/>
              <a:defRPr sz="1800">
                <a:solidFill>
                  <a:schemeClr val="tx1">
                    <a:tint val="75000"/>
                  </a:schemeClr>
                </a:solidFill>
              </a:defRPr>
            </a:lvl2pPr>
            <a:lvl3pPr marL="914263" indent="0">
              <a:buNone/>
              <a:defRPr sz="1600">
                <a:solidFill>
                  <a:schemeClr val="tx1">
                    <a:tint val="75000"/>
                  </a:schemeClr>
                </a:solidFill>
              </a:defRPr>
            </a:lvl3pPr>
            <a:lvl4pPr marL="1371395" indent="0">
              <a:buNone/>
              <a:defRPr sz="1400">
                <a:solidFill>
                  <a:schemeClr val="tx1">
                    <a:tint val="75000"/>
                  </a:schemeClr>
                </a:solidFill>
              </a:defRPr>
            </a:lvl4pPr>
            <a:lvl5pPr marL="1828527" indent="0">
              <a:buNone/>
              <a:defRPr sz="1400">
                <a:solidFill>
                  <a:schemeClr val="tx1">
                    <a:tint val="75000"/>
                  </a:schemeClr>
                </a:solidFill>
              </a:defRPr>
            </a:lvl5pPr>
            <a:lvl6pPr marL="2285658" indent="0">
              <a:buNone/>
              <a:defRPr sz="1400">
                <a:solidFill>
                  <a:schemeClr val="tx1">
                    <a:tint val="75000"/>
                  </a:schemeClr>
                </a:solidFill>
              </a:defRPr>
            </a:lvl6pPr>
            <a:lvl7pPr marL="2742789" indent="0">
              <a:buNone/>
              <a:defRPr sz="1400">
                <a:solidFill>
                  <a:schemeClr val="tx1">
                    <a:tint val="75000"/>
                  </a:schemeClr>
                </a:solidFill>
              </a:defRPr>
            </a:lvl7pPr>
            <a:lvl8pPr marL="3199920" indent="0">
              <a:buNone/>
              <a:defRPr sz="1400">
                <a:solidFill>
                  <a:schemeClr val="tx1">
                    <a:tint val="75000"/>
                  </a:schemeClr>
                </a:solidFill>
              </a:defRPr>
            </a:lvl8pPr>
            <a:lvl9pPr marL="365705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72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421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403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02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66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3/24/2015</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3021146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497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207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913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69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883F89-0656-453A-B1ED-7ED58847BA2A}"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0B32DA-7D7F-4D12-A8FC-651330B5B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493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AEF790-36D5-493F-B2B1-FBF2AB3EF14D}"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C6D910-6C12-4101-8A3A-D66BDE2846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3035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182C47F-950E-4040-9925-7DC3C5DF7FE9}"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659DAF-4F6A-44D9-A3ED-9EEE62B8A4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0898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8AECA4-1B8F-441C-BB51-3B320D3611A9}"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8B075D-18CC-459A-8E7C-37724BC1CF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3235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071B68-95CE-4E76-9D46-286793E8AB7F}" type="datetimeFigureOut">
              <a:rPr lang="en-US">
                <a:solidFill>
                  <a:prstClr val="black">
                    <a:tint val="75000"/>
                  </a:prstClr>
                </a:solidFill>
              </a:rPr>
              <a:pPr>
                <a:defRPr/>
              </a:pPr>
              <a:t>3/24/2015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2C98CE-1703-45CB-83E9-8CBAFB7825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973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0F66EF-2F86-4DED-BF7D-84C0F690E9D3}" type="datetimeFigureOut">
              <a:rPr lang="en-US">
                <a:solidFill>
                  <a:prstClr val="black">
                    <a:tint val="75000"/>
                  </a:prstClr>
                </a:solidFill>
              </a:rPr>
              <a:pPr>
                <a:defRPr/>
              </a:pPr>
              <a:t>3/24/2015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00415A-59DE-42B2-9164-D8F0ED6384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410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5145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C5FF9E-A3AE-40D9-A06B-02BF4B24CC45}" type="datetimeFigureOut">
              <a:rPr lang="en-US">
                <a:solidFill>
                  <a:prstClr val="black">
                    <a:tint val="75000"/>
                  </a:prstClr>
                </a:solidFill>
              </a:rPr>
              <a:pPr>
                <a:defRPr/>
              </a:pPr>
              <a:t>3/24/2015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28F2DF0-592A-4B46-A5F0-4D26C93AA1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8446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80F288-7813-418C-B85F-AEA0E124BCCC}"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8B77E9E-3813-48C2-82BD-608C96407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782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2F48E3-6ACF-465F-9A85-B94BA37527BB}" type="datetimeFigureOut">
              <a:rPr lang="en-US">
                <a:solidFill>
                  <a:prstClr val="black">
                    <a:tint val="75000"/>
                  </a:prstClr>
                </a:solidFill>
              </a:rPr>
              <a:pPr>
                <a:defRPr/>
              </a:pPr>
              <a:t>3/24/2015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7672EF-0E47-4876-944D-BEF6BABA62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954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8F551E-E472-4C7D-92FF-96A2FEE982CD}"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9AF715-C4AB-4DEA-9DEC-B0B59EB78F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3111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16DFAB-ABE6-4A17-8C92-859F35EDA6FD}"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D2C548-AA2F-47F7-9087-62A70C0BC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7456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7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802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6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349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22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51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68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24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609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441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668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67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16968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68884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3/24/2015</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extLst>
      <p:ext uri="{BB962C8B-B14F-4D97-AF65-F5344CB8AC3E}">
        <p14:creationId xmlns:p14="http://schemas.microsoft.com/office/powerpoint/2010/main" val="43071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3/24/2015</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984676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ED6C4269-0EA2-4BB2-B02E-10F959CFF911}" type="datetimeFigureOut">
              <a:rPr lang="en-US" smtClean="0">
                <a:solidFill>
                  <a:srgbClr val="464646"/>
                </a:solidFill>
              </a:rPr>
              <a:pPr/>
              <a:t>3/24/2015</a:t>
            </a:fld>
            <a:endParaRPr lang="en-US">
              <a:solidFill>
                <a:srgbClr val="464646"/>
              </a:solidFill>
            </a:endParaRPr>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solidFill>
                <a:srgbClr val="464646"/>
              </a:solidFill>
            </a:endParaRP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2399144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48377F-9308-4314-862E-5D8BA0297086}"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199B876-6E78-4590-8A9A-68405F063883}" type="slidenum">
              <a:rPr lang="en-US">
                <a:solidFill>
                  <a:prstClr val="black">
                    <a:tint val="75000"/>
                  </a:prstClr>
                </a:solidFill>
              </a:rPr>
              <a:pPr>
                <a:defRPr/>
              </a:pPr>
              <a:t>‹#›</a:t>
            </a:fld>
            <a:endParaRPr lang="en-US">
              <a:solidFill>
                <a:prstClr val="black">
                  <a:tint val="75000"/>
                </a:prstClr>
              </a:solidFill>
            </a:endParaRPr>
          </a:p>
        </p:txBody>
      </p:sp>
      <p:pic>
        <p:nvPicPr>
          <p:cNvPr id="1031" name="Picture 6" descr="white.jpg"/>
          <p:cNvPicPr>
            <a:picLocks noChangeAspect="1"/>
          </p:cNvPicPr>
          <p:nvPr userDrawn="1"/>
        </p:nvPicPr>
        <p:blipFill>
          <a:blip r:embed="rId15">
            <a:extLst>
              <a:ext uri="{28A0092B-C50C-407E-A947-70E740481C1C}">
                <a14:useLocalDpi xmlns:a14="http://schemas.microsoft.com/office/drawing/2010/main" val="0"/>
              </a:ext>
            </a:extLst>
          </a:blip>
          <a:srcRect l="22539" t="6667" b="28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5383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6" tIns="45714" rIns="91426"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26" tIns="45714" rIns="91426"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6" tIns="45714" rIns="91426" bIns="45714" rtlCol="0" anchor="ctr"/>
          <a:lstStyle>
            <a:lvl1pPr algn="l">
              <a:defRPr sz="1200">
                <a:solidFill>
                  <a:schemeClr val="tx1">
                    <a:tint val="75000"/>
                  </a:schemeClr>
                </a:solidFill>
              </a:defRPr>
            </a:lvl1pPr>
          </a:lstStyle>
          <a:p>
            <a:pPr defTabSz="914263"/>
            <a:fld id="{D51D1352-D59E-4668-9856-22857B32391E}" type="datetimeFigureOut">
              <a:rPr lang="en-US" smtClean="0">
                <a:solidFill>
                  <a:prstClr val="black">
                    <a:tint val="75000"/>
                  </a:prstClr>
                </a:solidFill>
              </a:rPr>
              <a:pPr defTabSz="914263"/>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26" tIns="45714" rIns="91426" bIns="45714" rtlCol="0" anchor="ctr"/>
          <a:lstStyle>
            <a:lvl1pPr algn="ctr">
              <a:defRPr sz="1200">
                <a:solidFill>
                  <a:schemeClr val="tx1">
                    <a:tint val="75000"/>
                  </a:schemeClr>
                </a:solidFill>
              </a:defRPr>
            </a:lvl1pPr>
          </a:lstStyle>
          <a:p>
            <a:pPr defTabSz="91426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6" tIns="45714" rIns="91426" bIns="45714" rtlCol="0" anchor="ctr"/>
          <a:lstStyle>
            <a:lvl1pPr algn="r">
              <a:defRPr sz="1200">
                <a:solidFill>
                  <a:schemeClr val="tx1">
                    <a:tint val="75000"/>
                  </a:schemeClr>
                </a:solidFill>
              </a:defRPr>
            </a:lvl1pPr>
          </a:lstStyle>
          <a:p>
            <a:pPr defTabSz="914263"/>
            <a:fld id="{E21AC337-481C-41FF-897B-D69764C1D9C2}" type="slidenum">
              <a:rPr lang="en-US" smtClean="0">
                <a:solidFill>
                  <a:prstClr val="black">
                    <a:tint val="75000"/>
                  </a:prstClr>
                </a:solidFill>
              </a:rPr>
              <a:pPr defTabSz="914263"/>
              <a:t>‹#›</a:t>
            </a:fld>
            <a:endParaRPr lang="en-US">
              <a:solidFill>
                <a:prstClr val="black">
                  <a:tint val="75000"/>
                </a:prstClr>
              </a:solidFill>
            </a:endParaRPr>
          </a:p>
        </p:txBody>
      </p:sp>
    </p:spTree>
    <p:extLst>
      <p:ext uri="{BB962C8B-B14F-4D97-AF65-F5344CB8AC3E}">
        <p14:creationId xmlns:p14="http://schemas.microsoft.com/office/powerpoint/2010/main" val="37555628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263" rtl="0" eaLnBrk="1" latinLnBrk="0" hangingPunct="1">
        <a:spcBef>
          <a:spcPct val="0"/>
        </a:spcBef>
        <a:buNone/>
        <a:defRPr sz="4400" kern="1200">
          <a:solidFill>
            <a:schemeClr val="tx1"/>
          </a:solidFill>
          <a:latin typeface="+mj-lt"/>
          <a:ea typeface="+mj-ea"/>
          <a:cs typeface="+mj-cs"/>
        </a:defRPr>
      </a:lvl1pPr>
    </p:titleStyle>
    <p:bodyStyle>
      <a:lvl1pPr marL="342849" indent="-342849" algn="l" defTabSz="9142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9" indent="-285708" algn="l" defTabSz="9142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9" indent="-228565" algn="l" defTabSz="9142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1"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4"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6"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7"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A60C70A-B420-4C72-9455-F41A6F76F466}" type="datetimeFigureOut">
              <a:rPr lang="en-US">
                <a:solidFill>
                  <a:prstClr val="black">
                    <a:tint val="75000"/>
                  </a:prstClr>
                </a:solidFill>
              </a:rPr>
              <a:pPr>
                <a:def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DC206A5-ED8D-4AB4-BF91-98B3CC29DA1D}" type="slidenum">
              <a:rPr lang="en-US">
                <a:solidFill>
                  <a:prstClr val="black">
                    <a:tint val="75000"/>
                  </a:prstClr>
                </a:solidFill>
              </a:rPr>
              <a:pPr>
                <a:defRPr/>
              </a:pPr>
              <a:t>‹#›</a:t>
            </a:fld>
            <a:endParaRPr lang="en-US">
              <a:solidFill>
                <a:prstClr val="black">
                  <a:tint val="75000"/>
                </a:prstClr>
              </a:solidFill>
            </a:endParaRPr>
          </a:p>
        </p:txBody>
      </p:sp>
      <p:pic>
        <p:nvPicPr>
          <p:cNvPr id="1031" name="Picture 6" descr="white.jpg"/>
          <p:cNvPicPr>
            <a:picLocks noChangeAspect="1"/>
          </p:cNvPicPr>
          <p:nvPr userDrawn="1"/>
        </p:nvPicPr>
        <p:blipFill>
          <a:blip r:embed="rId13">
            <a:extLst>
              <a:ext uri="{28A0092B-C50C-407E-A947-70E740481C1C}">
                <a14:useLocalDpi xmlns:a14="http://schemas.microsoft.com/office/drawing/2010/main" val="0"/>
              </a:ext>
            </a:extLst>
          </a:blip>
          <a:srcRect l="22539" t="6667" b="28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788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D1352-D59E-4668-9856-22857B32391E}" type="datetimeFigureOut">
              <a:rPr lang="en-US" smtClean="0">
                <a:solidFill>
                  <a:prstClr val="black">
                    <a:tint val="75000"/>
                  </a:prstClr>
                </a:solidFill>
              </a:rPr>
              <a:pPr/>
              <a:t>3/24/2015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5392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50.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image" Target="../media/image39.jpeg"/><Relationship Id="rId5" Type="http://schemas.openxmlformats.org/officeDocument/2006/relationships/hyperlink" Target="https://www.youtube.com/watch?list=PLnJ5u3C3Fs8TFeJHW1e_Lblw-QmUiPlJ2&amp;v=21rwiVCojo0" TargetMode="Externa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hyperlink" Target="mailto:Pamela.Bach@uc.edu" TargetMode="External"/><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hyperlink" Target="mailto:Deborah.Tenofsky@uc.edu" TargetMode="External"/><Relationship Id="rId4" Type="http://schemas.openxmlformats.org/officeDocument/2006/relationships/hyperlink" Target="mailto:Olga.Hart@uc.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haGojO9GPJo"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676400"/>
            <a:ext cx="7772400" cy="1470025"/>
          </a:xfrm>
        </p:spPr>
        <p:txBody>
          <a:bodyPr/>
          <a:lstStyle/>
          <a:p>
            <a:r>
              <a:rPr lang="en-US" dirty="0" smtClean="0"/>
              <a:t>Developing an Ecosystem </a:t>
            </a:r>
            <a:br>
              <a:rPr lang="en-US" dirty="0" smtClean="0"/>
            </a:br>
            <a:r>
              <a:rPr lang="en-US" dirty="0" smtClean="0"/>
              <a:t>of Engaged Learners</a:t>
            </a:r>
            <a:endParaRPr lang="en-US" dirty="0"/>
          </a:p>
        </p:txBody>
      </p:sp>
      <p:sp>
        <p:nvSpPr>
          <p:cNvPr id="6" name="Subtitle 5"/>
          <p:cNvSpPr>
            <a:spLocks noGrp="1"/>
          </p:cNvSpPr>
          <p:nvPr>
            <p:ph type="subTitle" idx="1"/>
          </p:nvPr>
        </p:nvSpPr>
        <p:spPr>
          <a:xfrm>
            <a:off x="1371600" y="3276600"/>
            <a:ext cx="6400800" cy="2895600"/>
          </a:xfrm>
        </p:spPr>
        <p:txBody>
          <a:bodyPr/>
          <a:lstStyle/>
          <a:p>
            <a:r>
              <a:rPr lang="en-US" dirty="0">
                <a:solidFill>
                  <a:schemeClr val="tx1"/>
                </a:solidFill>
              </a:rPr>
              <a:t>Pamela Bach</a:t>
            </a:r>
          </a:p>
          <a:p>
            <a:r>
              <a:rPr lang="en-US" dirty="0">
                <a:solidFill>
                  <a:schemeClr val="tx1"/>
                </a:solidFill>
              </a:rPr>
              <a:t>Olga Hart</a:t>
            </a:r>
          </a:p>
          <a:p>
            <a:r>
              <a:rPr lang="en-US" dirty="0">
                <a:solidFill>
                  <a:schemeClr val="tx1"/>
                </a:solidFill>
              </a:rPr>
              <a:t>Deborah </a:t>
            </a:r>
            <a:r>
              <a:rPr lang="en-US" dirty="0" smtClean="0">
                <a:solidFill>
                  <a:schemeClr val="tx1"/>
                </a:solidFill>
              </a:rPr>
              <a:t>Tenofsky</a:t>
            </a:r>
          </a:p>
          <a:p>
            <a:endParaRPr lang="en-US" sz="2400" dirty="0" smtClean="0">
              <a:solidFill>
                <a:schemeClr val="tx1"/>
              </a:solidFill>
            </a:endParaRPr>
          </a:p>
          <a:p>
            <a:r>
              <a:rPr lang="en-US" sz="2400" dirty="0" smtClean="0">
                <a:solidFill>
                  <a:schemeClr val="tx1"/>
                </a:solidFill>
              </a:rPr>
              <a:t>ACRL Virtual Presentation 2015</a:t>
            </a:r>
            <a:endParaRPr lang="en-US" sz="2400" dirty="0">
              <a:solidFill>
                <a:schemeClr val="tx1"/>
              </a:solidFill>
            </a:endParaRPr>
          </a:p>
          <a:p>
            <a:endParaRPr lang="en-US" dirty="0"/>
          </a:p>
        </p:txBody>
      </p:sp>
    </p:spTree>
    <p:extLst>
      <p:ext uri="{BB962C8B-B14F-4D97-AF65-F5344CB8AC3E}">
        <p14:creationId xmlns:p14="http://schemas.microsoft.com/office/powerpoint/2010/main" val="1135454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Content Placeholder 2"/>
          <p:cNvSpPr>
            <a:spLocks noGrp="1"/>
          </p:cNvSpPr>
          <p:nvPr>
            <p:ph sz="half" idx="1"/>
          </p:nvPr>
        </p:nvSpPr>
        <p:spPr>
          <a:xfrm>
            <a:off x="152400" y="1600200"/>
            <a:ext cx="4038600" cy="4525963"/>
          </a:xfrm>
        </p:spPr>
        <p:txBody>
          <a:bodyPr/>
          <a:lstStyle/>
          <a:p>
            <a:r>
              <a:rPr lang="en-US" sz="3200" dirty="0"/>
              <a:t>Back of 4</a:t>
            </a:r>
            <a:r>
              <a:rPr lang="en-US" sz="3200" baseline="30000" dirty="0"/>
              <a:t>th</a:t>
            </a:r>
            <a:r>
              <a:rPr lang="en-US" sz="3200" dirty="0"/>
              <a:t> floor</a:t>
            </a:r>
          </a:p>
          <a:p>
            <a:pPr lvl="1"/>
            <a:r>
              <a:rPr lang="en-US" dirty="0" smtClean="0"/>
              <a:t>Survey</a:t>
            </a:r>
          </a:p>
          <a:p>
            <a:pPr lvl="1"/>
            <a:r>
              <a:rPr lang="en-US" dirty="0" smtClean="0"/>
              <a:t>Chalkboards</a:t>
            </a:r>
          </a:p>
          <a:p>
            <a:pPr lvl="1"/>
            <a:r>
              <a:rPr lang="en-US" dirty="0" smtClean="0"/>
              <a:t>Student Technology Resource Center video</a:t>
            </a:r>
          </a:p>
          <a:p>
            <a:r>
              <a:rPr lang="en-US" sz="3200" dirty="0" smtClean="0"/>
              <a:t>5</a:t>
            </a:r>
            <a:r>
              <a:rPr lang="en-US" sz="3200" baseline="30000" dirty="0" smtClean="0"/>
              <a:t>th</a:t>
            </a:r>
            <a:r>
              <a:rPr lang="en-US" sz="3200" dirty="0" smtClean="0"/>
              <a:t> floor</a:t>
            </a:r>
          </a:p>
          <a:p>
            <a:pPr lvl="1"/>
            <a:r>
              <a:rPr lang="en-US" dirty="0" smtClean="0"/>
              <a:t>IT introduction video</a:t>
            </a:r>
          </a:p>
          <a:p>
            <a:pPr lvl="1"/>
            <a:r>
              <a:rPr lang="en-US" dirty="0" smtClean="0"/>
              <a:t>Find books in the stacks activity</a:t>
            </a:r>
          </a:p>
          <a:p>
            <a:pPr lvl="1"/>
            <a:endParaRPr lang="en-US" dirty="0"/>
          </a:p>
        </p:txBody>
      </p:sp>
      <p:pic>
        <p:nvPicPr>
          <p:cNvPr id="3074" name="Picture 2" descr="C:\Users\tenofsdg\AppData\Local\Microsoft\Windows\Temporary Internet Files\Content.Outlook\AWGQJW40\DSC00290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1" t="18907" r="11526" b="26884"/>
          <a:stretch/>
        </p:blipFill>
        <p:spPr bwMode="auto">
          <a:xfrm>
            <a:off x="6095999" y="1685963"/>
            <a:ext cx="2594752" cy="16802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411" b="8895"/>
          <a:stretch/>
        </p:blipFill>
        <p:spPr>
          <a:xfrm>
            <a:off x="3600226" y="1685963"/>
            <a:ext cx="2423159" cy="1680284"/>
          </a:xfrm>
          <a:prstGeom prst="rect">
            <a:avLst/>
          </a:prstGeom>
          <a:ln w="25400">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446"/>
          <a:stretch/>
        </p:blipFill>
        <p:spPr>
          <a:xfrm>
            <a:off x="4648200" y="3682701"/>
            <a:ext cx="3480877" cy="1945342"/>
          </a:xfrm>
          <a:prstGeom prst="rect">
            <a:avLst/>
          </a:prstGeom>
          <a:ln w="25400">
            <a:solidFill>
              <a:schemeClr val="tx1"/>
            </a:solidFill>
          </a:ln>
        </p:spPr>
      </p:pic>
    </p:spTree>
    <p:extLst>
      <p:ext uri="{BB962C8B-B14F-4D97-AF65-F5344CB8AC3E}">
        <p14:creationId xmlns:p14="http://schemas.microsoft.com/office/powerpoint/2010/main" val="2957764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Reflections</a:t>
            </a:r>
            <a:endParaRPr lang="en-US" sz="4000" dirty="0"/>
          </a:p>
        </p:txBody>
      </p:sp>
      <p:sp>
        <p:nvSpPr>
          <p:cNvPr id="3" name="Content Placeholder 2"/>
          <p:cNvSpPr>
            <a:spLocks noGrp="1"/>
          </p:cNvSpPr>
          <p:nvPr>
            <p:ph idx="1"/>
          </p:nvPr>
        </p:nvSpPr>
        <p:spPr/>
        <p:txBody>
          <a:bodyPr>
            <a:normAutofit lnSpcReduction="10000"/>
          </a:bodyPr>
          <a:lstStyle/>
          <a:p>
            <a:pPr lvl="0"/>
            <a:endParaRPr lang="en-US" dirty="0" smtClean="0"/>
          </a:p>
          <a:p>
            <a:pPr lvl="0"/>
            <a:endParaRPr lang="en-US" dirty="0"/>
          </a:p>
          <a:p>
            <a:pPr lvl="0"/>
            <a:endParaRPr lang="en-US" dirty="0" smtClean="0"/>
          </a:p>
          <a:p>
            <a:pPr lvl="0"/>
            <a:endParaRPr lang="en-US" dirty="0"/>
          </a:p>
          <a:p>
            <a:pPr lvl="0"/>
            <a:r>
              <a:rPr lang="en-US" dirty="0" smtClean="0"/>
              <a:t>Designed to be sustainable</a:t>
            </a:r>
          </a:p>
          <a:p>
            <a:pPr lvl="0"/>
            <a:r>
              <a:rPr lang="en-US" dirty="0"/>
              <a:t>M</a:t>
            </a:r>
            <a:r>
              <a:rPr lang="en-US" dirty="0" smtClean="0"/>
              <a:t>ost </a:t>
            </a:r>
            <a:r>
              <a:rPr lang="en-US" dirty="0"/>
              <a:t>activities are reused from year to </a:t>
            </a:r>
            <a:r>
              <a:rPr lang="en-US" dirty="0" smtClean="0"/>
              <a:t>year</a:t>
            </a:r>
          </a:p>
          <a:p>
            <a:pPr lvl="0"/>
            <a:r>
              <a:rPr lang="en-US" dirty="0" smtClean="0"/>
              <a:t>Modifications</a:t>
            </a:r>
            <a:r>
              <a:rPr lang="en-US" dirty="0"/>
              <a:t> </a:t>
            </a:r>
            <a:r>
              <a:rPr lang="en-US" dirty="0" smtClean="0"/>
              <a:t>made based on feedback from survey, library staff/students, and SOLs</a:t>
            </a:r>
            <a:endParaRPr lang="en-US" dirty="0"/>
          </a:p>
          <a:p>
            <a:endParaRPr lang="en-US" dirty="0"/>
          </a:p>
        </p:txBody>
      </p:sp>
      <p:pic>
        <p:nvPicPr>
          <p:cNvPr id="4098" name="Picture 2" descr="http://www.travelledpaths.com/wp-content/uploads/2014/07/animal-reflection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82296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1722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198"/>
            <a:ext cx="3706464" cy="3600986"/>
          </a:xfrm>
          <a:prstGeom prst="rect">
            <a:avLst/>
          </a:prstGeom>
          <a:noFill/>
        </p:spPr>
        <p:txBody>
          <a:bodyPr wrap="none" rtlCol="0">
            <a:spAutoFit/>
          </a:bodyPr>
          <a:lstStyle/>
          <a:p>
            <a:pPr algn="ctr"/>
            <a:r>
              <a:rPr lang="en-US" sz="6000" dirty="0" smtClean="0"/>
              <a:t>Any</a:t>
            </a:r>
          </a:p>
          <a:p>
            <a:r>
              <a:rPr lang="en-US" sz="6000" dirty="0" smtClean="0"/>
              <a:t>Questions </a:t>
            </a:r>
          </a:p>
          <a:p>
            <a:pPr algn="ctr"/>
            <a:r>
              <a:rPr lang="en-US" sz="4800" dirty="0" smtClean="0"/>
              <a:t>or </a:t>
            </a:r>
          </a:p>
          <a:p>
            <a:r>
              <a:rPr lang="en-US" sz="6000" dirty="0" smtClean="0"/>
              <a:t>Comments</a:t>
            </a:r>
            <a:endParaRPr lang="en-US" sz="6000"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4780"/>
          <a:stretch/>
        </p:blipFill>
        <p:spPr bwMode="auto">
          <a:xfrm>
            <a:off x="4492104" y="1371600"/>
            <a:ext cx="4399543" cy="344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366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0" y="228600"/>
            <a:ext cx="8591550" cy="1066800"/>
          </a:xfrm>
        </p:spPr>
        <p:txBody>
          <a:bodyPr>
            <a:normAutofit/>
          </a:bodyPr>
          <a:lstStyle/>
          <a:p>
            <a:pPr algn="ctr"/>
            <a:r>
              <a:rPr lang="en-US" sz="4000" dirty="0" smtClean="0">
                <a:solidFill>
                  <a:schemeClr val="tx1"/>
                </a:solidFill>
              </a:rPr>
              <a:t>Scenarios</a:t>
            </a:r>
            <a:endParaRPr lang="en-US" sz="4000" dirty="0">
              <a:solidFill>
                <a:schemeClr val="tx1"/>
              </a:solidFill>
            </a:endParaRPr>
          </a:p>
        </p:txBody>
      </p:sp>
      <p:sp>
        <p:nvSpPr>
          <p:cNvPr id="6" name="Content Placeholder 5"/>
          <p:cNvSpPr>
            <a:spLocks noGrp="1"/>
          </p:cNvSpPr>
          <p:nvPr>
            <p:ph sz="quarter" idx="4294967295"/>
          </p:nvPr>
        </p:nvSpPr>
        <p:spPr>
          <a:xfrm>
            <a:off x="304800" y="1295400"/>
            <a:ext cx="8594725" cy="4937125"/>
          </a:xfrm>
        </p:spPr>
        <p:txBody>
          <a:bodyPr>
            <a:normAutofit/>
          </a:bodyPr>
          <a:lstStyle/>
          <a:p>
            <a:pPr marL="0" indent="0" algn="ctr">
              <a:buNone/>
            </a:pPr>
            <a:endParaRPr lang="en-US" sz="3200" dirty="0" smtClean="0"/>
          </a:p>
          <a:p>
            <a:pPr marL="0" indent="0" algn="ctr">
              <a:buNone/>
            </a:pPr>
            <a:r>
              <a:rPr lang="en-US" sz="3200" dirty="0" smtClean="0">
                <a:solidFill>
                  <a:schemeClr val="tx1"/>
                </a:solidFill>
              </a:rPr>
              <a:t>Text &amp; Visual Prompts</a:t>
            </a:r>
          </a:p>
          <a:p>
            <a:pPr marL="0" indent="0" algn="ctr">
              <a:buNone/>
            </a:pPr>
            <a:endParaRPr lang="en-US" sz="3200" dirty="0" smtClean="0">
              <a:solidFill>
                <a:schemeClr val="tx1"/>
              </a:solidFill>
            </a:endParaRPr>
          </a:p>
          <a:p>
            <a:pPr marL="0" indent="0" algn="ctr">
              <a:buNone/>
            </a:pPr>
            <a:r>
              <a:rPr lang="en-US" sz="3200" dirty="0" smtClean="0">
                <a:solidFill>
                  <a:schemeClr val="tx1"/>
                </a:solidFill>
              </a:rPr>
              <a:t>Related to </a:t>
            </a:r>
            <a:r>
              <a:rPr lang="en-US" sz="3200" dirty="0">
                <a:solidFill>
                  <a:schemeClr val="tx1"/>
                </a:solidFill>
              </a:rPr>
              <a:t>C</a:t>
            </a:r>
            <a:r>
              <a:rPr lang="en-US" sz="3200" dirty="0" smtClean="0">
                <a:solidFill>
                  <a:schemeClr val="tx1"/>
                </a:solidFill>
              </a:rPr>
              <a:t>ommon </a:t>
            </a:r>
            <a:r>
              <a:rPr lang="en-US" sz="3200" dirty="0">
                <a:solidFill>
                  <a:schemeClr val="tx1"/>
                </a:solidFill>
              </a:rPr>
              <a:t>R</a:t>
            </a:r>
            <a:r>
              <a:rPr lang="en-US" sz="3200" dirty="0" smtClean="0">
                <a:solidFill>
                  <a:schemeClr val="tx1"/>
                </a:solidFill>
              </a:rPr>
              <a:t>eading Program</a:t>
            </a:r>
          </a:p>
          <a:p>
            <a:pPr marL="0" indent="0" algn="ctr">
              <a:buNone/>
            </a:pPr>
            <a:endParaRPr lang="en-US" sz="3200" dirty="0" smtClean="0">
              <a:solidFill>
                <a:schemeClr val="tx1"/>
              </a:solidFill>
            </a:endParaRPr>
          </a:p>
          <a:p>
            <a:pPr marL="0" indent="0" algn="ctr">
              <a:buNone/>
            </a:pPr>
            <a:r>
              <a:rPr lang="en-US" sz="3200" dirty="0">
                <a:solidFill>
                  <a:schemeClr val="tx1"/>
                </a:solidFill>
              </a:rPr>
              <a:t>Demonstrate Libraries’ Role in </a:t>
            </a:r>
            <a:r>
              <a:rPr lang="en-US" sz="3200" dirty="0" smtClean="0">
                <a:solidFill>
                  <a:schemeClr val="tx1"/>
                </a:solidFill>
              </a:rPr>
              <a:t>the</a:t>
            </a:r>
          </a:p>
          <a:p>
            <a:pPr marL="0" indent="0" algn="ctr">
              <a:buNone/>
            </a:pPr>
            <a:r>
              <a:rPr lang="en-US" sz="3200" dirty="0" smtClean="0">
                <a:solidFill>
                  <a:schemeClr val="tx1"/>
                </a:solidFill>
              </a:rPr>
              <a:t> </a:t>
            </a:r>
            <a:r>
              <a:rPr lang="en-US" sz="3200" dirty="0">
                <a:solidFill>
                  <a:schemeClr val="tx1"/>
                </a:solidFill>
              </a:rPr>
              <a:t>Students’ Academic </a:t>
            </a:r>
            <a:r>
              <a:rPr lang="en-US" sz="3200" dirty="0" smtClean="0">
                <a:solidFill>
                  <a:schemeClr val="tx1"/>
                </a:solidFill>
              </a:rPr>
              <a:t>Experience</a:t>
            </a:r>
          </a:p>
        </p:txBody>
      </p:sp>
    </p:spTree>
    <p:extLst>
      <p:ext uri="{BB962C8B-B14F-4D97-AF65-F5344CB8AC3E}">
        <p14:creationId xmlns:p14="http://schemas.microsoft.com/office/powerpoint/2010/main" val="485705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achpl\Documents\bachpl\OrientationPLB\Orientation2014\ChalkboardImages\Orientation 2014\P&amp;G\6.3.14\DSC00012.JPG"/>
          <p:cNvPicPr>
            <a:picLocks noGrp="1" noChangeAspect="1" noChangeArrowheads="1"/>
          </p:cNvPicPr>
          <p:nvPr>
            <p:ph sz="quarter" idx="4294967295"/>
          </p:nvPr>
        </p:nvPicPr>
        <p:blipFill rotWithShape="1">
          <a:blip r:embed="rId3" cstate="print">
            <a:extLst>
              <a:ext uri="{28A0092B-C50C-407E-A947-70E740481C1C}">
                <a14:useLocalDpi xmlns:a14="http://schemas.microsoft.com/office/drawing/2010/main" val="0"/>
              </a:ext>
            </a:extLst>
          </a:blip>
          <a:srcRect l="5653" t="22569" b="10101"/>
          <a:stretch/>
        </p:blipFill>
        <p:spPr bwMode="auto">
          <a:xfrm>
            <a:off x="685800" y="1600200"/>
            <a:ext cx="7721983" cy="4133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28600" y="228600"/>
            <a:ext cx="8591550" cy="838200"/>
          </a:xfrm>
        </p:spPr>
        <p:txBody>
          <a:bodyPr>
            <a:normAutofit/>
          </a:bodyPr>
          <a:lstStyle/>
          <a:p>
            <a:pPr algn="ctr"/>
            <a:r>
              <a:rPr lang="en-US" sz="4000" dirty="0" smtClean="0">
                <a:solidFill>
                  <a:schemeClr val="tx1"/>
                </a:solidFill>
              </a:rPr>
              <a:t>Setting the Stage</a:t>
            </a:r>
            <a:endParaRPr lang="en-US" sz="4000" dirty="0">
              <a:solidFill>
                <a:schemeClr val="tx1"/>
              </a:solidFill>
            </a:endParaRPr>
          </a:p>
        </p:txBody>
      </p:sp>
    </p:spTree>
    <p:extLst>
      <p:ext uri="{BB962C8B-B14F-4D97-AF65-F5344CB8AC3E}">
        <p14:creationId xmlns:p14="http://schemas.microsoft.com/office/powerpoint/2010/main" val="1428937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Autofit/>
          </a:bodyPr>
          <a:lstStyle/>
          <a:p>
            <a:pPr algn="ctr"/>
            <a:r>
              <a:rPr lang="en-US" sz="3200" dirty="0" smtClean="0">
                <a:solidFill>
                  <a:schemeClr val="tx1"/>
                </a:solidFill>
              </a:rPr>
              <a:t>Greenpeace Pressure on Deforestation Prompts Procter &amp; Gamble Retreat</a:t>
            </a:r>
            <a:r>
              <a:rPr lang="en-US" sz="3200" dirty="0">
                <a:solidFill>
                  <a:schemeClr val="tx1"/>
                </a:solidFill>
              </a:rPr>
              <a:t> </a:t>
            </a:r>
            <a:r>
              <a:rPr lang="en-US" sz="3200" dirty="0" smtClean="0">
                <a:solidFill>
                  <a:schemeClr val="tx1"/>
                </a:solidFill>
              </a:rPr>
              <a:t>on Palm </a:t>
            </a:r>
            <a:r>
              <a:rPr lang="en-US" sz="3200" dirty="0">
                <a:solidFill>
                  <a:schemeClr val="tx1"/>
                </a:solidFill>
              </a:rPr>
              <a:t>O</a:t>
            </a:r>
            <a:r>
              <a:rPr lang="en-US" sz="3200" dirty="0" smtClean="0">
                <a:solidFill>
                  <a:schemeClr val="tx1"/>
                </a:solidFill>
              </a:rPr>
              <a:t>il</a:t>
            </a:r>
            <a:endParaRPr lang="en-US" sz="3200" dirty="0">
              <a:solidFill>
                <a:schemeClr val="tx1"/>
              </a:solidFill>
            </a:endParaRPr>
          </a:p>
        </p:txBody>
      </p:sp>
      <p:pic>
        <p:nvPicPr>
          <p:cNvPr id="14339" name="Picture 3"/>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5954" y="2360140"/>
            <a:ext cx="4031867" cy="2813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sz="quarter" idx="14"/>
          </p:nvPr>
        </p:nvSpPr>
        <p:spPr>
          <a:xfrm>
            <a:off x="4800600" y="2133600"/>
            <a:ext cx="3810000" cy="4525963"/>
          </a:xfrm>
        </p:spPr>
        <p:txBody>
          <a:bodyPr>
            <a:normAutofit/>
          </a:bodyPr>
          <a:lstStyle/>
          <a:p>
            <a:pPr marL="0" indent="0">
              <a:buNone/>
            </a:pPr>
            <a:r>
              <a:rPr lang="en-US" b="1" dirty="0">
                <a:solidFill>
                  <a:schemeClr val="tx1"/>
                </a:solidFill>
              </a:rPr>
              <a:t>“Greenpeace stunned P&amp;G on March 4 by using zip lines to unfurl banners from the company's two towers in downtown Cincinnati. Nine protesters have pleaded not guilty to felony burglary and vandalism charges stemming from the protest.”*</a:t>
            </a:r>
          </a:p>
          <a:p>
            <a:endParaRPr lang="en-US" dirty="0"/>
          </a:p>
          <a:p>
            <a:pPr marL="0" indent="0">
              <a:buNone/>
            </a:pPr>
            <a:r>
              <a:rPr lang="en-US" sz="1400" dirty="0" smtClean="0">
                <a:solidFill>
                  <a:schemeClr val="tx1"/>
                </a:solidFill>
              </a:rPr>
              <a:t>*</a:t>
            </a:r>
            <a:r>
              <a:rPr lang="en-US" sz="1400" dirty="0">
                <a:solidFill>
                  <a:schemeClr val="tx1"/>
                </a:solidFill>
              </a:rPr>
              <a:t>http://</a:t>
            </a:r>
            <a:r>
              <a:rPr lang="en-US" sz="1400" dirty="0" smtClean="0">
                <a:solidFill>
                  <a:schemeClr val="tx1"/>
                </a:solidFill>
              </a:rPr>
              <a:t>www.wcpo.com/news/local-news/greenpeace-takes-pg-palm-oil-protests-worldwide</a:t>
            </a:r>
            <a:endParaRPr lang="en-US" sz="1400" dirty="0">
              <a:solidFill>
                <a:schemeClr val="tx1"/>
              </a:solidFill>
            </a:endParaRPr>
          </a:p>
        </p:txBody>
      </p:sp>
    </p:spTree>
    <p:extLst>
      <p:ext uri="{BB962C8B-B14F-4D97-AF65-F5344CB8AC3E}">
        <p14:creationId xmlns:p14="http://schemas.microsoft.com/office/powerpoint/2010/main" val="3575577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705" y="240268"/>
            <a:ext cx="8153400" cy="369332"/>
          </a:xfrm>
          <a:prstGeom prst="rect">
            <a:avLst/>
          </a:prstGeom>
          <a:noFill/>
        </p:spPr>
        <p:txBody>
          <a:bodyPr wrap="square" rtlCol="0">
            <a:spAutoFit/>
          </a:bodyPr>
          <a:lstStyle/>
          <a:p>
            <a:pPr algn="ctr"/>
            <a:endParaRPr lang="en-US" dirty="0">
              <a:solidFill>
                <a:prstClr val="black"/>
              </a:solidFill>
              <a:latin typeface="Gill Sans MT" panose="020B0502020104020203" pitchFamily="34" charset="0"/>
            </a:endParaRPr>
          </a:p>
        </p:txBody>
      </p:sp>
      <p:sp>
        <p:nvSpPr>
          <p:cNvPr id="4" name="TextBox 3"/>
          <p:cNvSpPr txBox="1"/>
          <p:nvPr/>
        </p:nvSpPr>
        <p:spPr>
          <a:xfrm>
            <a:off x="685800" y="76200"/>
            <a:ext cx="7772400" cy="6894195"/>
          </a:xfrm>
          <a:prstGeom prst="rect">
            <a:avLst/>
          </a:prstGeom>
          <a:noFill/>
        </p:spPr>
        <p:txBody>
          <a:bodyPr wrap="square" rtlCol="0">
            <a:spAutoFit/>
          </a:bodyPr>
          <a:lstStyle/>
          <a:p>
            <a:pPr algn="ctr"/>
            <a:endParaRPr lang="en-US" sz="1400" b="1" dirty="0">
              <a:solidFill>
                <a:prstClr val="black"/>
              </a:solidFill>
            </a:endParaRPr>
          </a:p>
          <a:p>
            <a:pPr algn="ctr"/>
            <a:endParaRPr lang="en-US" sz="3600" b="1" dirty="0" smtClean="0">
              <a:solidFill>
                <a:prstClr val="black"/>
              </a:solidFill>
            </a:endParaRPr>
          </a:p>
          <a:p>
            <a:pPr algn="ctr"/>
            <a:r>
              <a:rPr lang="en-US" sz="4000" dirty="0" smtClean="0">
                <a:solidFill>
                  <a:prstClr val="black"/>
                </a:solidFill>
              </a:rPr>
              <a:t>Knowledge</a:t>
            </a:r>
          </a:p>
          <a:p>
            <a:pPr algn="ctr"/>
            <a:endParaRPr lang="en-US" sz="3600" b="1" dirty="0">
              <a:solidFill>
                <a:prstClr val="black"/>
              </a:solidFill>
            </a:endParaRPr>
          </a:p>
          <a:p>
            <a:pPr algn="ctr"/>
            <a:r>
              <a:rPr lang="en-US" sz="3200" dirty="0">
                <a:solidFill>
                  <a:prstClr val="black"/>
                </a:solidFill>
              </a:rPr>
              <a:t>What do </a:t>
            </a:r>
            <a:r>
              <a:rPr lang="en-US" sz="4000" b="1" dirty="0">
                <a:solidFill>
                  <a:prstClr val="black"/>
                </a:solidFill>
              </a:rPr>
              <a:t>you</a:t>
            </a:r>
            <a:r>
              <a:rPr lang="en-US" sz="4000" dirty="0">
                <a:solidFill>
                  <a:prstClr val="black"/>
                </a:solidFill>
              </a:rPr>
              <a:t> </a:t>
            </a:r>
            <a:r>
              <a:rPr lang="en-US" sz="3200" dirty="0">
                <a:solidFill>
                  <a:prstClr val="black"/>
                </a:solidFill>
              </a:rPr>
              <a:t>already know </a:t>
            </a:r>
            <a:r>
              <a:rPr lang="en-US" sz="3200" dirty="0" smtClean="0">
                <a:solidFill>
                  <a:prstClr val="black"/>
                </a:solidFill>
              </a:rPr>
              <a:t>about</a:t>
            </a:r>
          </a:p>
          <a:p>
            <a:pPr algn="ctr"/>
            <a:r>
              <a:rPr lang="en-US" sz="3200" dirty="0" smtClean="0">
                <a:solidFill>
                  <a:prstClr val="black"/>
                </a:solidFill>
              </a:rPr>
              <a:t> </a:t>
            </a:r>
          </a:p>
          <a:p>
            <a:pPr algn="ctr"/>
            <a:r>
              <a:rPr lang="en-US" sz="3200" dirty="0" smtClean="0">
                <a:solidFill>
                  <a:prstClr val="black"/>
                </a:solidFill>
              </a:rPr>
              <a:t>commercial products,</a:t>
            </a:r>
          </a:p>
          <a:p>
            <a:pPr algn="ctr"/>
            <a:endParaRPr lang="en-US" sz="3200" dirty="0" smtClean="0">
              <a:solidFill>
                <a:prstClr val="black"/>
              </a:solidFill>
            </a:endParaRPr>
          </a:p>
          <a:p>
            <a:pPr algn="ctr"/>
            <a:r>
              <a:rPr lang="en-US" sz="3200" dirty="0" smtClean="0">
                <a:solidFill>
                  <a:prstClr val="black"/>
                </a:solidFill>
              </a:rPr>
              <a:t> environmental impact,</a:t>
            </a:r>
          </a:p>
          <a:p>
            <a:pPr algn="ctr"/>
            <a:endParaRPr lang="en-US" sz="3200" dirty="0" smtClean="0">
              <a:solidFill>
                <a:prstClr val="black"/>
              </a:solidFill>
            </a:endParaRPr>
          </a:p>
          <a:p>
            <a:pPr algn="ctr"/>
            <a:r>
              <a:rPr lang="en-US" sz="3200" dirty="0" smtClean="0">
                <a:solidFill>
                  <a:prstClr val="black"/>
                </a:solidFill>
              </a:rPr>
              <a:t>and advocacy?</a:t>
            </a:r>
            <a:endParaRPr lang="en-US" sz="3200" dirty="0">
              <a:solidFill>
                <a:prstClr val="black"/>
              </a:solidFill>
            </a:endParaRPr>
          </a:p>
          <a:p>
            <a:endParaRPr lang="en-US" dirty="0">
              <a:solidFill>
                <a:prstClr val="black"/>
              </a:solidFill>
            </a:endParaRPr>
          </a:p>
          <a:p>
            <a:pPr algn="ctr"/>
            <a:endParaRPr lang="en-US" b="1" dirty="0" smtClean="0">
              <a:solidFill>
                <a:prstClr val="black"/>
              </a:solidFill>
            </a:endParaRPr>
          </a:p>
          <a:p>
            <a:endParaRPr lang="en-US" dirty="0">
              <a:solidFill>
                <a:prstClr val="black"/>
              </a:solidFill>
            </a:endParaRPr>
          </a:p>
          <a:p>
            <a:endParaRPr lang="en-US" sz="1600" dirty="0">
              <a:solidFill>
                <a:prstClr val="black"/>
              </a:solidFill>
              <a:latin typeface="Gill Sans MT" panose="020B0502020104020203" pitchFamily="34" charset="0"/>
            </a:endParaRPr>
          </a:p>
          <a:p>
            <a:endParaRPr lang="en-US" dirty="0">
              <a:solidFill>
                <a:prstClr val="black"/>
              </a:solidFill>
            </a:endParaRPr>
          </a:p>
        </p:txBody>
      </p:sp>
    </p:spTree>
    <p:extLst>
      <p:ext uri="{BB962C8B-B14F-4D97-AF65-F5344CB8AC3E}">
        <p14:creationId xmlns:p14="http://schemas.microsoft.com/office/powerpoint/2010/main" val="1476572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achpl\Documents\bachpl\OrientationPLB\Orientation2014\ChalkboardImages\Orientation 2014\P&amp;G\7.01.14\IMG_20140701_1007059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80" t="13931" r="42268" b="25308"/>
          <a:stretch/>
        </p:blipFill>
        <p:spPr bwMode="auto">
          <a:xfrm>
            <a:off x="310351" y="990600"/>
            <a:ext cx="4109249" cy="2987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C:\Users\bachpl\Documents\bachpl\OrientationPLB\Orientation2014\ChalkboardImages\Orientation 2014\P&amp;G\6.19.14\DSC0047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96" t="15762" r="16396" b="26975"/>
          <a:stretch/>
        </p:blipFill>
        <p:spPr bwMode="auto">
          <a:xfrm>
            <a:off x="4419600" y="3331347"/>
            <a:ext cx="4387789" cy="2803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85800"/>
            <a:ext cx="3657600" cy="2339102"/>
          </a:xfrm>
          <a:prstGeom prst="rect">
            <a:avLst/>
          </a:prstGeom>
          <a:noFill/>
        </p:spPr>
        <p:txBody>
          <a:bodyPr wrap="square" rtlCol="0">
            <a:spAutoFit/>
          </a:bodyPr>
          <a:lstStyle/>
          <a:p>
            <a:pPr algn="ctr"/>
            <a:r>
              <a:rPr lang="en-US" sz="3200" dirty="0" smtClean="0"/>
              <a:t>Knowledge</a:t>
            </a:r>
          </a:p>
          <a:p>
            <a:pPr algn="ctr"/>
            <a:endParaRPr lang="en-US" b="1" dirty="0"/>
          </a:p>
          <a:p>
            <a:pPr algn="ctr"/>
            <a:r>
              <a:rPr lang="en-US" sz="2400" dirty="0"/>
              <a:t>What do you already know about commercial products, environmental </a:t>
            </a:r>
            <a:r>
              <a:rPr lang="en-US" sz="2400" dirty="0" smtClean="0"/>
              <a:t>impact, </a:t>
            </a:r>
            <a:r>
              <a:rPr lang="en-US" sz="2400" dirty="0"/>
              <a:t>and advocacy?</a:t>
            </a:r>
          </a:p>
        </p:txBody>
      </p:sp>
    </p:spTree>
    <p:extLst>
      <p:ext uri="{BB962C8B-B14F-4D97-AF65-F5344CB8AC3E}">
        <p14:creationId xmlns:p14="http://schemas.microsoft.com/office/powerpoint/2010/main" val="385667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achpl\Documents\bachpl\OrientationPLB\Orientation2014\ChalkboardImages\Orientation 2014\P&amp;G\7.01.14\IMG_20140701_1033178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4" t="9084" r="19222" b="10621"/>
          <a:stretch/>
        </p:blipFill>
        <p:spPr bwMode="auto">
          <a:xfrm>
            <a:off x="1066800" y="1905000"/>
            <a:ext cx="7093258" cy="4133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199589" y="661386"/>
            <a:ext cx="2646878" cy="707886"/>
          </a:xfrm>
          <a:prstGeom prst="rect">
            <a:avLst/>
          </a:prstGeom>
        </p:spPr>
        <p:txBody>
          <a:bodyPr wrap="none">
            <a:spAutoFit/>
          </a:bodyPr>
          <a:lstStyle/>
          <a:p>
            <a:pPr algn="ctr"/>
            <a:r>
              <a:rPr lang="en-US" sz="4000" dirty="0" smtClean="0">
                <a:solidFill>
                  <a:prstClr val="black"/>
                </a:solidFill>
              </a:rPr>
              <a:t>Knowledge</a:t>
            </a:r>
            <a:endParaRPr lang="en-US" sz="4000" dirty="0">
              <a:solidFill>
                <a:prstClr val="black"/>
              </a:solidFill>
            </a:endParaRPr>
          </a:p>
        </p:txBody>
      </p:sp>
    </p:spTree>
    <p:extLst>
      <p:ext uri="{BB962C8B-B14F-4D97-AF65-F5344CB8AC3E}">
        <p14:creationId xmlns:p14="http://schemas.microsoft.com/office/powerpoint/2010/main" val="809410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948" y="533400"/>
            <a:ext cx="7651904" cy="914400"/>
          </a:xfrm>
        </p:spPr>
        <p:txBody>
          <a:bodyPr>
            <a:normAutofit fontScale="90000"/>
          </a:bodyPr>
          <a:lstStyle/>
          <a:p>
            <a:pPr algn="ctr"/>
            <a:r>
              <a:rPr lang="en-US" sz="3100" b="1" dirty="0" smtClean="0"/>
              <a:t/>
            </a:r>
            <a:br>
              <a:rPr lang="en-US" sz="3100" b="1" dirty="0" smtClean="0"/>
            </a:br>
            <a:r>
              <a:rPr lang="en-US" sz="2700" dirty="0" smtClean="0"/>
              <a:t/>
            </a:r>
            <a:br>
              <a:rPr lang="en-US" sz="2700" dirty="0" smtClean="0"/>
            </a:br>
            <a:r>
              <a:rPr lang="en-US" sz="2700" dirty="0" smtClean="0"/>
              <a:t/>
            </a:r>
            <a:br>
              <a:rPr lang="en-US" sz="2700" dirty="0" smtClean="0"/>
            </a:br>
            <a:r>
              <a:rPr lang="en-US" sz="4400" dirty="0">
                <a:solidFill>
                  <a:schemeClr val="tx1"/>
                </a:solidFill>
              </a:rPr>
              <a:t>Knowledge</a:t>
            </a:r>
          </a:p>
        </p:txBody>
      </p:sp>
      <p:pic>
        <p:nvPicPr>
          <p:cNvPr id="15362" name="Picture 2" descr="F:\Orientation 2014\P&amp;G\Chalkboards\DSC00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981199"/>
            <a:ext cx="7543800" cy="4001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58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 of Presentation</a:t>
            </a:r>
            <a:endParaRPr lang="en-US" sz="4000" dirty="0"/>
          </a:p>
        </p:txBody>
      </p:sp>
      <p:sp>
        <p:nvSpPr>
          <p:cNvPr id="3" name="Content Placeholder 2"/>
          <p:cNvSpPr>
            <a:spLocks noGrp="1"/>
          </p:cNvSpPr>
          <p:nvPr>
            <p:ph idx="1"/>
          </p:nvPr>
        </p:nvSpPr>
        <p:spPr>
          <a:xfrm>
            <a:off x="457200" y="1752600"/>
            <a:ext cx="8229600" cy="4525963"/>
          </a:xfrm>
        </p:spPr>
        <p:txBody>
          <a:bodyPr/>
          <a:lstStyle/>
          <a:p>
            <a:pPr marL="514350" indent="-514350">
              <a:buFont typeface="+mj-lt"/>
              <a:buAutoNum type="arabicPeriod"/>
            </a:pPr>
            <a:r>
              <a:rPr lang="en-US" dirty="0" smtClean="0"/>
              <a:t>Learning Objectives</a:t>
            </a:r>
          </a:p>
          <a:p>
            <a:pPr marL="514350" indent="-514350">
              <a:buFont typeface="+mj-lt"/>
              <a:buAutoNum type="arabicPeriod"/>
            </a:pPr>
            <a:r>
              <a:rPr lang="en-US" dirty="0" smtClean="0"/>
              <a:t>Overview of University of Cincinnati (UC) Orientation Program</a:t>
            </a:r>
          </a:p>
          <a:p>
            <a:pPr marL="514350" indent="-514350">
              <a:buFont typeface="+mj-lt"/>
              <a:buAutoNum type="arabicPeriod"/>
            </a:pPr>
            <a:r>
              <a:rPr lang="en-US" dirty="0" smtClean="0"/>
              <a:t>Scenario-based </a:t>
            </a:r>
            <a:r>
              <a:rPr lang="en-US" dirty="0"/>
              <a:t>A</a:t>
            </a:r>
            <a:r>
              <a:rPr lang="en-US" dirty="0" smtClean="0"/>
              <a:t>ctivity </a:t>
            </a:r>
          </a:p>
          <a:p>
            <a:pPr marL="514350" indent="-514350">
              <a:buFont typeface="+mj-lt"/>
              <a:buAutoNum type="arabicPeriod"/>
            </a:pPr>
            <a:r>
              <a:rPr lang="en-US" dirty="0" smtClean="0"/>
              <a:t>International Orientation at UC</a:t>
            </a:r>
            <a:endParaRPr lang="en-US" dirty="0"/>
          </a:p>
        </p:txBody>
      </p:sp>
    </p:spTree>
    <p:extLst>
      <p:ext uri="{BB962C8B-B14F-4D97-AF65-F5344CB8AC3E}">
        <p14:creationId xmlns:p14="http://schemas.microsoft.com/office/powerpoint/2010/main" val="2022439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achpl\Documents\bachpl\OrientationPLB\Orientation2014\ChalkboardImages\Orientation 2014\P&amp;G\7.01.14\IMG_20140701_1033253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23" t="6670" r="4785" b="13627"/>
          <a:stretch/>
        </p:blipFill>
        <p:spPr bwMode="auto">
          <a:xfrm>
            <a:off x="586647" y="1876148"/>
            <a:ext cx="7973627" cy="400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107354" y="762000"/>
            <a:ext cx="2932214" cy="769441"/>
          </a:xfrm>
          <a:prstGeom prst="rect">
            <a:avLst/>
          </a:prstGeom>
        </p:spPr>
        <p:txBody>
          <a:bodyPr wrap="none">
            <a:spAutoFit/>
          </a:bodyPr>
          <a:lstStyle/>
          <a:p>
            <a:pPr algn="ctr"/>
            <a:r>
              <a:rPr lang="en-US" sz="4400" dirty="0" smtClean="0">
                <a:solidFill>
                  <a:prstClr val="black"/>
                </a:solidFill>
              </a:rPr>
              <a:t>Knowledge</a:t>
            </a:r>
            <a:endParaRPr lang="en-US" sz="4400" dirty="0">
              <a:solidFill>
                <a:prstClr val="black"/>
              </a:solidFill>
            </a:endParaRPr>
          </a:p>
        </p:txBody>
      </p:sp>
    </p:spTree>
    <p:extLst>
      <p:ext uri="{BB962C8B-B14F-4D97-AF65-F5344CB8AC3E}">
        <p14:creationId xmlns:p14="http://schemas.microsoft.com/office/powerpoint/2010/main" val="1563325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19" y="685800"/>
            <a:ext cx="9067800" cy="5632311"/>
          </a:xfrm>
          <a:prstGeom prst="rect">
            <a:avLst/>
          </a:prstGeom>
        </p:spPr>
        <p:txBody>
          <a:bodyPr wrap="square">
            <a:spAutoFit/>
          </a:bodyPr>
          <a:lstStyle/>
          <a:p>
            <a:pPr algn="ctr"/>
            <a:r>
              <a:rPr lang="en-US" sz="4000" dirty="0">
                <a:solidFill>
                  <a:prstClr val="black"/>
                </a:solidFill>
              </a:rPr>
              <a:t>Information </a:t>
            </a:r>
            <a:r>
              <a:rPr lang="en-US" sz="4000" dirty="0" smtClean="0">
                <a:solidFill>
                  <a:prstClr val="black"/>
                </a:solidFill>
              </a:rPr>
              <a:t>-&gt; Research Question</a:t>
            </a:r>
          </a:p>
          <a:p>
            <a:pPr algn="ctr"/>
            <a:endParaRPr lang="en-US" sz="2400" b="1" dirty="0">
              <a:solidFill>
                <a:prstClr val="black"/>
              </a:solidFill>
            </a:endParaRPr>
          </a:p>
          <a:p>
            <a:pPr algn="ctr"/>
            <a:r>
              <a:rPr lang="en-US" sz="3200" dirty="0">
                <a:solidFill>
                  <a:prstClr val="black"/>
                </a:solidFill>
              </a:rPr>
              <a:t>What specific information </a:t>
            </a:r>
            <a:endParaRPr lang="en-US" sz="3200" dirty="0" smtClean="0">
              <a:solidFill>
                <a:prstClr val="black"/>
              </a:solidFill>
            </a:endParaRPr>
          </a:p>
          <a:p>
            <a:pPr algn="ctr"/>
            <a:r>
              <a:rPr lang="en-US" sz="3200" dirty="0" smtClean="0">
                <a:solidFill>
                  <a:prstClr val="black"/>
                </a:solidFill>
              </a:rPr>
              <a:t>do </a:t>
            </a:r>
            <a:r>
              <a:rPr lang="en-US" sz="4000" b="1" dirty="0">
                <a:solidFill>
                  <a:prstClr val="black"/>
                </a:solidFill>
              </a:rPr>
              <a:t>you</a:t>
            </a:r>
            <a:r>
              <a:rPr lang="en-US" sz="3200" b="1" dirty="0">
                <a:solidFill>
                  <a:prstClr val="black"/>
                </a:solidFill>
              </a:rPr>
              <a:t> </a:t>
            </a:r>
            <a:r>
              <a:rPr lang="en-US" sz="3200" dirty="0">
                <a:solidFill>
                  <a:prstClr val="black"/>
                </a:solidFill>
              </a:rPr>
              <a:t>need know to better understand the controversy </a:t>
            </a:r>
            <a:r>
              <a:rPr lang="en-US" sz="3200" dirty="0" smtClean="0">
                <a:solidFill>
                  <a:prstClr val="black"/>
                </a:solidFill>
              </a:rPr>
              <a:t>surrounding</a:t>
            </a:r>
          </a:p>
          <a:p>
            <a:pPr algn="ctr"/>
            <a:endParaRPr lang="en-US" sz="3200" dirty="0">
              <a:solidFill>
                <a:prstClr val="black"/>
              </a:solidFill>
            </a:endParaRPr>
          </a:p>
          <a:p>
            <a:pPr algn="ctr"/>
            <a:r>
              <a:rPr lang="en-US" sz="3200" dirty="0" smtClean="0">
                <a:solidFill>
                  <a:prstClr val="black"/>
                </a:solidFill>
              </a:rPr>
              <a:t> </a:t>
            </a:r>
            <a:r>
              <a:rPr lang="en-US" sz="3200" dirty="0">
                <a:solidFill>
                  <a:prstClr val="black"/>
                </a:solidFill>
              </a:rPr>
              <a:t>commercial </a:t>
            </a:r>
            <a:r>
              <a:rPr lang="en-US" sz="3200" dirty="0" smtClean="0">
                <a:solidFill>
                  <a:prstClr val="black"/>
                </a:solidFill>
              </a:rPr>
              <a:t>products,</a:t>
            </a:r>
          </a:p>
          <a:p>
            <a:pPr algn="ctr"/>
            <a:r>
              <a:rPr lang="en-US" sz="3200" dirty="0" smtClean="0">
                <a:solidFill>
                  <a:prstClr val="black"/>
                </a:solidFill>
              </a:rPr>
              <a:t> </a:t>
            </a:r>
          </a:p>
          <a:p>
            <a:pPr algn="ctr"/>
            <a:r>
              <a:rPr lang="en-US" sz="3200" dirty="0" smtClean="0">
                <a:solidFill>
                  <a:prstClr val="black"/>
                </a:solidFill>
              </a:rPr>
              <a:t>environmental impact,</a:t>
            </a:r>
          </a:p>
          <a:p>
            <a:pPr algn="ctr"/>
            <a:endParaRPr lang="en-US" sz="3200" dirty="0" smtClean="0">
              <a:solidFill>
                <a:prstClr val="black"/>
              </a:solidFill>
            </a:endParaRPr>
          </a:p>
          <a:p>
            <a:pPr algn="ctr"/>
            <a:r>
              <a:rPr lang="en-US" sz="3200" dirty="0" smtClean="0">
                <a:solidFill>
                  <a:prstClr val="black"/>
                </a:solidFill>
              </a:rPr>
              <a:t> </a:t>
            </a:r>
            <a:r>
              <a:rPr lang="en-US" sz="3200" dirty="0">
                <a:solidFill>
                  <a:prstClr val="black"/>
                </a:solidFill>
              </a:rPr>
              <a:t>and advocacy?</a:t>
            </a:r>
          </a:p>
        </p:txBody>
      </p:sp>
    </p:spTree>
    <p:extLst>
      <p:ext uri="{BB962C8B-B14F-4D97-AF65-F5344CB8AC3E}">
        <p14:creationId xmlns:p14="http://schemas.microsoft.com/office/powerpoint/2010/main" val="1095920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chpl\Documents\bachpl\OrientationPLB\Orientation2014\ChalkboardImages\Orientation 2014\P&amp;G\6.10.14\DSC002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61" b="18025"/>
          <a:stretch/>
        </p:blipFill>
        <p:spPr bwMode="auto">
          <a:xfrm>
            <a:off x="563508" y="1752600"/>
            <a:ext cx="7969635" cy="4429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3400"/>
            <a:ext cx="9144000" cy="2123658"/>
          </a:xfrm>
          <a:prstGeom prst="rect">
            <a:avLst/>
          </a:prstGeom>
        </p:spPr>
        <p:txBody>
          <a:bodyPr wrap="square">
            <a:spAutoFit/>
          </a:bodyPr>
          <a:lstStyle/>
          <a:p>
            <a:pPr algn="ctr"/>
            <a:r>
              <a:rPr lang="en-US" sz="4000" dirty="0" smtClean="0">
                <a:solidFill>
                  <a:prstClr val="black"/>
                </a:solidFill>
              </a:rPr>
              <a:t>Information -&gt; Research Question</a:t>
            </a:r>
            <a:r>
              <a:rPr lang="en-US" sz="4400" dirty="0">
                <a:solidFill>
                  <a:prstClr val="black"/>
                </a:solidFill>
              </a:rPr>
              <a:t/>
            </a:r>
            <a:br>
              <a:rPr lang="en-US" sz="4400" dirty="0">
                <a:solidFill>
                  <a:prstClr val="black"/>
                </a:solidFill>
              </a:rPr>
            </a:br>
            <a:r>
              <a:rPr lang="en-US" sz="4400" dirty="0">
                <a:solidFill>
                  <a:prstClr val="black"/>
                </a:solidFill>
              </a:rPr>
              <a:t/>
            </a:r>
            <a:br>
              <a:rPr lang="en-US" sz="4400" dirty="0">
                <a:solidFill>
                  <a:prstClr val="black"/>
                </a:solidFill>
              </a:rPr>
            </a:br>
            <a:endParaRPr lang="en-US" sz="4400" dirty="0">
              <a:solidFill>
                <a:prstClr val="black"/>
              </a:solidFill>
            </a:endParaRPr>
          </a:p>
        </p:txBody>
      </p:sp>
    </p:spTree>
    <p:extLst>
      <p:ext uri="{BB962C8B-B14F-4D97-AF65-F5344CB8AC3E}">
        <p14:creationId xmlns:p14="http://schemas.microsoft.com/office/powerpoint/2010/main" val="49033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752599"/>
          </a:xfrm>
        </p:spPr>
        <p:txBody>
          <a:bodyPr>
            <a:normAutofit fontScale="90000"/>
          </a:bodyPr>
          <a:lstStyle/>
          <a:p>
            <a:pPr algn="ctr"/>
            <a:r>
              <a:rPr lang="en-US" b="1" dirty="0" smtClean="0"/>
              <a:t/>
            </a:r>
            <a:br>
              <a:rPr lang="en-US" b="1" dirty="0" smtClean="0"/>
            </a:br>
            <a:r>
              <a:rPr lang="en-US" sz="4000" b="1" dirty="0" smtClean="0"/>
              <a:t/>
            </a:r>
            <a:br>
              <a:rPr lang="en-US" sz="4000" b="1" dirty="0" smtClean="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400" dirty="0" smtClean="0">
                <a:solidFill>
                  <a:schemeClr val="tx1"/>
                </a:solidFill>
              </a:rPr>
              <a:t>Information -&gt;Research Question</a:t>
            </a:r>
            <a:r>
              <a:rPr lang="en-US" sz="1600" b="1" dirty="0"/>
              <a:t/>
            </a:r>
            <a:br>
              <a:rPr lang="en-US" sz="1600" b="1" dirty="0"/>
            </a:br>
            <a:r>
              <a:rPr lang="en-US" sz="2400" b="1" dirty="0" smtClean="0"/>
              <a:t/>
            </a:r>
            <a:br>
              <a:rPr lang="en-US" sz="2400" b="1" dirty="0" smtClean="0"/>
            </a:br>
            <a:r>
              <a:rPr lang="en-US" sz="2000" dirty="0" smtClean="0"/>
              <a:t/>
            </a:r>
            <a:br>
              <a:rPr lang="en-US" sz="2000" dirty="0" smtClean="0"/>
            </a:br>
            <a:endParaRPr lang="en-US" dirty="0"/>
          </a:p>
        </p:txBody>
      </p:sp>
      <p:pic>
        <p:nvPicPr>
          <p:cNvPr id="16386" name="Picture 2" descr="F:\Orientation 2014\P&amp;G\Chalkboards\DSC00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45" y="1981200"/>
            <a:ext cx="7772400" cy="3763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47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bachpl\Documents\bachpl\OrientationPLB\Orientation2014\ChalkboardImages\Orientation 2014\P&amp;G\7.01.14\IMG_20140701_1033432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71" t="15465" r="13786" b="16759"/>
          <a:stretch/>
        </p:blipFill>
        <p:spPr bwMode="auto">
          <a:xfrm>
            <a:off x="609600" y="2127682"/>
            <a:ext cx="7932065" cy="4022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726740"/>
            <a:ext cx="9067799" cy="707886"/>
          </a:xfrm>
          <a:prstGeom prst="rect">
            <a:avLst/>
          </a:prstGeom>
        </p:spPr>
        <p:txBody>
          <a:bodyPr wrap="square">
            <a:spAutoFit/>
          </a:bodyPr>
          <a:lstStyle/>
          <a:p>
            <a:pPr algn="ctr"/>
            <a:r>
              <a:rPr lang="en-US" sz="4000" dirty="0">
                <a:solidFill>
                  <a:prstClr val="black"/>
                </a:solidFill>
              </a:rPr>
              <a:t>Information </a:t>
            </a:r>
            <a:r>
              <a:rPr lang="en-US" sz="4000" dirty="0" smtClean="0">
                <a:solidFill>
                  <a:prstClr val="black"/>
                </a:solidFill>
              </a:rPr>
              <a:t>-&gt; Research Question</a:t>
            </a:r>
            <a:endParaRPr lang="en-US" sz="4000" dirty="0">
              <a:solidFill>
                <a:prstClr val="black"/>
              </a:solidFill>
            </a:endParaRPr>
          </a:p>
        </p:txBody>
      </p:sp>
    </p:spTree>
    <p:extLst>
      <p:ext uri="{BB962C8B-B14F-4D97-AF65-F5344CB8AC3E}">
        <p14:creationId xmlns:p14="http://schemas.microsoft.com/office/powerpoint/2010/main" val="2640585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09600"/>
            <a:ext cx="7086600" cy="5755422"/>
          </a:xfrm>
          <a:prstGeom prst="rect">
            <a:avLst/>
          </a:prstGeom>
        </p:spPr>
        <p:txBody>
          <a:bodyPr wrap="square">
            <a:spAutoFit/>
          </a:bodyPr>
          <a:lstStyle/>
          <a:p>
            <a:pPr algn="ctr"/>
            <a:r>
              <a:rPr lang="en-US" sz="4000" dirty="0" smtClean="0">
                <a:solidFill>
                  <a:prstClr val="black"/>
                </a:solidFill>
              </a:rPr>
              <a:t>Resources</a:t>
            </a:r>
          </a:p>
          <a:p>
            <a:pPr algn="ctr"/>
            <a:endParaRPr lang="en-US" sz="3600" b="1" dirty="0" smtClean="0">
              <a:solidFill>
                <a:prstClr val="black"/>
              </a:solidFill>
            </a:endParaRPr>
          </a:p>
          <a:p>
            <a:pPr algn="ctr"/>
            <a:r>
              <a:rPr lang="en-US" sz="3200" dirty="0" smtClean="0">
                <a:solidFill>
                  <a:prstClr val="black"/>
                </a:solidFill>
              </a:rPr>
              <a:t>What resources or media sites will</a:t>
            </a:r>
          </a:p>
          <a:p>
            <a:pPr algn="ctr"/>
            <a:r>
              <a:rPr lang="en-US" sz="3200" dirty="0" smtClean="0">
                <a:solidFill>
                  <a:prstClr val="black"/>
                </a:solidFill>
              </a:rPr>
              <a:t> </a:t>
            </a:r>
            <a:r>
              <a:rPr lang="en-US" sz="3200" dirty="0">
                <a:solidFill>
                  <a:prstClr val="black"/>
                </a:solidFill>
              </a:rPr>
              <a:t>you use to find information about the controversy </a:t>
            </a:r>
            <a:r>
              <a:rPr lang="en-US" sz="3200" dirty="0" smtClean="0">
                <a:solidFill>
                  <a:prstClr val="black"/>
                </a:solidFill>
              </a:rPr>
              <a:t>surrounding</a:t>
            </a:r>
          </a:p>
          <a:p>
            <a:pPr algn="ctr"/>
            <a:endParaRPr lang="en-US" sz="3200" dirty="0" smtClean="0">
              <a:solidFill>
                <a:prstClr val="black"/>
              </a:solidFill>
            </a:endParaRPr>
          </a:p>
          <a:p>
            <a:pPr algn="ctr"/>
            <a:r>
              <a:rPr lang="en-US" sz="3200" dirty="0" smtClean="0">
                <a:solidFill>
                  <a:prstClr val="black"/>
                </a:solidFill>
              </a:rPr>
              <a:t> </a:t>
            </a:r>
            <a:r>
              <a:rPr lang="en-US" sz="3200" dirty="0">
                <a:solidFill>
                  <a:prstClr val="black"/>
                </a:solidFill>
              </a:rPr>
              <a:t>commercial </a:t>
            </a:r>
            <a:r>
              <a:rPr lang="en-US" sz="3200" dirty="0" smtClean="0">
                <a:solidFill>
                  <a:prstClr val="black"/>
                </a:solidFill>
              </a:rPr>
              <a:t>products,</a:t>
            </a:r>
          </a:p>
          <a:p>
            <a:pPr algn="ctr"/>
            <a:endParaRPr lang="en-US" sz="3200" dirty="0" smtClean="0">
              <a:solidFill>
                <a:prstClr val="black"/>
              </a:solidFill>
            </a:endParaRPr>
          </a:p>
          <a:p>
            <a:pPr algn="ctr"/>
            <a:r>
              <a:rPr lang="en-US" sz="3200" dirty="0" smtClean="0">
                <a:solidFill>
                  <a:prstClr val="black"/>
                </a:solidFill>
              </a:rPr>
              <a:t> environmental impact,</a:t>
            </a:r>
          </a:p>
          <a:p>
            <a:pPr algn="ctr"/>
            <a:endParaRPr lang="en-US" sz="3200" dirty="0" smtClean="0">
              <a:solidFill>
                <a:prstClr val="black"/>
              </a:solidFill>
            </a:endParaRPr>
          </a:p>
          <a:p>
            <a:pPr algn="ctr"/>
            <a:r>
              <a:rPr lang="en-US" sz="3200" dirty="0" smtClean="0">
                <a:solidFill>
                  <a:prstClr val="black"/>
                </a:solidFill>
              </a:rPr>
              <a:t>and advocacy?</a:t>
            </a:r>
            <a:endParaRPr lang="en-US" sz="3200" dirty="0">
              <a:solidFill>
                <a:prstClr val="black"/>
              </a:solidFill>
            </a:endParaRPr>
          </a:p>
        </p:txBody>
      </p:sp>
    </p:spTree>
    <p:extLst>
      <p:ext uri="{BB962C8B-B14F-4D97-AF65-F5344CB8AC3E}">
        <p14:creationId xmlns:p14="http://schemas.microsoft.com/office/powerpoint/2010/main" val="2302667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chpl\Documents\bachpl\OrientationPLB\Orientation2014\ChalkboardImages\Orientation 2014\P&amp;G\7.01.14\IMG_20140701_103252229_HD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87" t="8222" r="2913" b="11757"/>
          <a:stretch/>
        </p:blipFill>
        <p:spPr bwMode="auto">
          <a:xfrm>
            <a:off x="639192" y="1828800"/>
            <a:ext cx="8229600" cy="4119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000" dirty="0" smtClean="0">
                <a:solidFill>
                  <a:schemeClr val="tx1"/>
                </a:solidFill>
              </a:rPr>
              <a:t>Media Resources</a:t>
            </a:r>
            <a:endParaRPr lang="en-US" sz="4000" dirty="0">
              <a:solidFill>
                <a:schemeClr val="tx1"/>
              </a:solidFill>
            </a:endParaRPr>
          </a:p>
        </p:txBody>
      </p:sp>
    </p:spTree>
    <p:extLst>
      <p:ext uri="{BB962C8B-B14F-4D97-AF65-F5344CB8AC3E}">
        <p14:creationId xmlns:p14="http://schemas.microsoft.com/office/powerpoint/2010/main" val="395152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chemeClr val="tx1"/>
                </a:solidFill>
              </a:rPr>
              <a:t>Wrapping it Up</a:t>
            </a:r>
            <a:endParaRPr lang="en-US" sz="4000" dirty="0">
              <a:solidFill>
                <a:schemeClr val="tx1"/>
              </a:solidFill>
            </a:endParaRPr>
          </a:p>
        </p:txBody>
      </p:sp>
      <p:pic>
        <p:nvPicPr>
          <p:cNvPr id="1026" name="Picture 2" descr="C:\Users\bachpl\Documents\bachpl\OrientationPLB\Orientation2014\ChalkboardImages\Orientation 2014\Archdiocese\7.02.14\DSC0064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16" t="26962" r="462" b="8857"/>
          <a:stretch/>
        </p:blipFill>
        <p:spPr bwMode="auto">
          <a:xfrm>
            <a:off x="792136" y="1600200"/>
            <a:ext cx="7551764"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23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e Greenpeace activists rappel and hang banners in protest of Procter &amp; Gamble outside of the company's headquar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6959599" cy="521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63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20676"/>
            <a:ext cx="9067800" cy="3539430"/>
          </a:xfrm>
          <a:prstGeom prst="rect">
            <a:avLst/>
          </a:prstGeom>
        </p:spPr>
        <p:txBody>
          <a:bodyPr wrap="square">
            <a:spAutoFit/>
          </a:bodyPr>
          <a:lstStyle/>
          <a:p>
            <a:pPr algn="ctr"/>
            <a:r>
              <a:rPr lang="en-US" sz="4000" dirty="0" smtClean="0">
                <a:solidFill>
                  <a:prstClr val="black"/>
                </a:solidFill>
              </a:rPr>
              <a:t>What </a:t>
            </a:r>
            <a:r>
              <a:rPr lang="en-US" sz="4000" dirty="0">
                <a:solidFill>
                  <a:prstClr val="black"/>
                </a:solidFill>
              </a:rPr>
              <a:t>are </a:t>
            </a:r>
            <a:r>
              <a:rPr lang="en-US" sz="4000" dirty="0" smtClean="0">
                <a:solidFill>
                  <a:prstClr val="black"/>
                </a:solidFill>
              </a:rPr>
              <a:t>some of </a:t>
            </a:r>
            <a:r>
              <a:rPr lang="en-US" sz="4400" b="1" dirty="0" smtClean="0">
                <a:solidFill>
                  <a:prstClr val="black"/>
                </a:solidFill>
              </a:rPr>
              <a:t>your</a:t>
            </a:r>
            <a:r>
              <a:rPr lang="en-US" sz="4000" dirty="0" smtClean="0">
                <a:solidFill>
                  <a:prstClr val="black"/>
                </a:solidFill>
              </a:rPr>
              <a:t> hot topics?</a:t>
            </a:r>
          </a:p>
          <a:p>
            <a:pPr algn="ctr"/>
            <a:endParaRPr lang="en-US" sz="3600" b="1" dirty="0" smtClean="0">
              <a:solidFill>
                <a:prstClr val="black"/>
              </a:solidFill>
            </a:endParaRPr>
          </a:p>
          <a:p>
            <a:pPr algn="ctr"/>
            <a:r>
              <a:rPr lang="en-US" sz="3600" dirty="0" smtClean="0">
                <a:solidFill>
                  <a:prstClr val="black"/>
                </a:solidFill>
              </a:rPr>
              <a:t>International </a:t>
            </a:r>
          </a:p>
          <a:p>
            <a:pPr algn="ctr"/>
            <a:r>
              <a:rPr lang="en-US" sz="3600" dirty="0" smtClean="0">
                <a:solidFill>
                  <a:prstClr val="black"/>
                </a:solidFill>
              </a:rPr>
              <a:t>National </a:t>
            </a:r>
            <a:endParaRPr lang="en-US" sz="3600" dirty="0">
              <a:solidFill>
                <a:prstClr val="black"/>
              </a:solidFill>
            </a:endParaRPr>
          </a:p>
          <a:p>
            <a:pPr algn="ctr"/>
            <a:r>
              <a:rPr lang="en-US" sz="3600" dirty="0" smtClean="0">
                <a:solidFill>
                  <a:prstClr val="black"/>
                </a:solidFill>
              </a:rPr>
              <a:t> Local</a:t>
            </a:r>
          </a:p>
          <a:p>
            <a:pPr algn="ctr"/>
            <a:r>
              <a:rPr lang="en-US" sz="3600" dirty="0">
                <a:solidFill>
                  <a:prstClr val="black"/>
                </a:solidFill>
              </a:rPr>
              <a:t>C</a:t>
            </a:r>
            <a:r>
              <a:rPr lang="en-US" sz="3600" dirty="0" smtClean="0">
                <a:solidFill>
                  <a:prstClr val="black"/>
                </a:solidFill>
              </a:rPr>
              <a:t>ampus</a:t>
            </a:r>
            <a:endParaRPr lang="en-US" sz="3600" dirty="0">
              <a:solidFill>
                <a:prstClr val="black"/>
              </a:solidFill>
            </a:endParaRPr>
          </a:p>
        </p:txBody>
      </p:sp>
    </p:spTree>
    <p:extLst>
      <p:ext uri="{BB962C8B-B14F-4D97-AF65-F5344CB8AC3E}">
        <p14:creationId xmlns:p14="http://schemas.microsoft.com/office/powerpoint/2010/main" val="3321678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a:t>Learning O</a:t>
            </a:r>
            <a:r>
              <a:rPr lang="en-US" dirty="0" smtClean="0"/>
              <a:t>utcomes</a:t>
            </a:r>
            <a:r>
              <a:rPr lang="en-US" dirty="0"/>
              <a:t/>
            </a:r>
            <a:br>
              <a:rPr lang="en-US" dirty="0"/>
            </a:br>
            <a:endParaRPr lang="en-US" dirty="0"/>
          </a:p>
        </p:txBody>
      </p:sp>
      <p:sp>
        <p:nvSpPr>
          <p:cNvPr id="3" name="Content Placeholder 2"/>
          <p:cNvSpPr>
            <a:spLocks noGrp="1"/>
          </p:cNvSpPr>
          <p:nvPr>
            <p:ph idx="1"/>
          </p:nvPr>
        </p:nvSpPr>
        <p:spPr>
          <a:xfrm>
            <a:off x="457200" y="1600200"/>
            <a:ext cx="8229600" cy="4525963"/>
          </a:xfrm>
        </p:spPr>
        <p:txBody>
          <a:bodyPr>
            <a:normAutofit fontScale="70000" lnSpcReduction="20000"/>
          </a:bodyPr>
          <a:lstStyle/>
          <a:p>
            <a:r>
              <a:rPr lang="en-US" sz="3800" dirty="0" smtClean="0"/>
              <a:t>Objective 1</a:t>
            </a:r>
          </a:p>
          <a:p>
            <a:pPr lvl="1"/>
            <a:r>
              <a:rPr lang="en-US" sz="3300" dirty="0" smtClean="0"/>
              <a:t>Attendees </a:t>
            </a:r>
            <a:r>
              <a:rPr lang="en-US" sz="3300" dirty="0"/>
              <a:t>will get practical tips on organizing an active, sustainable library orientation program that reaches up to 300 students a day.</a:t>
            </a:r>
          </a:p>
          <a:p>
            <a:r>
              <a:rPr lang="en-US" sz="3800" dirty="0"/>
              <a:t>Objective </a:t>
            </a:r>
            <a:r>
              <a:rPr lang="en-US" sz="3800" dirty="0" smtClean="0"/>
              <a:t>2</a:t>
            </a:r>
          </a:p>
          <a:p>
            <a:pPr lvl="1"/>
            <a:r>
              <a:rPr lang="en-US" sz="3300" dirty="0" smtClean="0"/>
              <a:t>Attendees </a:t>
            </a:r>
            <a:r>
              <a:rPr lang="en-US" sz="3300" dirty="0"/>
              <a:t>will learn how to moderate a quick scenario-based activity and modify it for classroom situations.</a:t>
            </a:r>
          </a:p>
          <a:p>
            <a:r>
              <a:rPr lang="en-US" sz="4100" dirty="0"/>
              <a:t>Objective </a:t>
            </a:r>
            <a:r>
              <a:rPr lang="en-US" sz="4100" dirty="0" smtClean="0"/>
              <a:t>3</a:t>
            </a:r>
          </a:p>
          <a:p>
            <a:pPr lvl="1"/>
            <a:r>
              <a:rPr lang="en-US" sz="3600" dirty="0" smtClean="0"/>
              <a:t>Attendees </a:t>
            </a:r>
            <a:r>
              <a:rPr lang="en-US" sz="3600" dirty="0"/>
              <a:t>will learn about the modifications made for international students’ orientation as well as reasoning and planning behind this.</a:t>
            </a:r>
          </a:p>
          <a:p>
            <a:endParaRPr lang="en-US" dirty="0"/>
          </a:p>
        </p:txBody>
      </p:sp>
    </p:spTree>
    <p:extLst>
      <p:ext uri="{BB962C8B-B14F-4D97-AF65-F5344CB8AC3E}">
        <p14:creationId xmlns:p14="http://schemas.microsoft.com/office/powerpoint/2010/main" val="3133748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198"/>
            <a:ext cx="3706464" cy="3600986"/>
          </a:xfrm>
          <a:prstGeom prst="rect">
            <a:avLst/>
          </a:prstGeom>
          <a:noFill/>
        </p:spPr>
        <p:txBody>
          <a:bodyPr wrap="none" rtlCol="0">
            <a:spAutoFit/>
          </a:bodyPr>
          <a:lstStyle/>
          <a:p>
            <a:pPr algn="ctr"/>
            <a:r>
              <a:rPr lang="en-US" sz="6000" dirty="0" smtClean="0"/>
              <a:t>Any</a:t>
            </a:r>
          </a:p>
          <a:p>
            <a:r>
              <a:rPr lang="en-US" sz="6000" dirty="0" smtClean="0"/>
              <a:t>Questions </a:t>
            </a:r>
          </a:p>
          <a:p>
            <a:pPr algn="ctr"/>
            <a:r>
              <a:rPr lang="en-US" sz="4800" dirty="0" smtClean="0"/>
              <a:t>or </a:t>
            </a:r>
          </a:p>
          <a:p>
            <a:r>
              <a:rPr lang="en-US" sz="6000" dirty="0" smtClean="0"/>
              <a:t>Comments</a:t>
            </a:r>
            <a:endParaRPr lang="en-US" sz="6000"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4780"/>
          <a:stretch/>
        </p:blipFill>
        <p:spPr bwMode="auto">
          <a:xfrm>
            <a:off x="4492104" y="1371600"/>
            <a:ext cx="4399543" cy="344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243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444869"/>
            <a:ext cx="6629400" cy="5122718"/>
          </a:xfrm>
          <a:prstGeom prst="rect">
            <a:avLst/>
          </a:prstGeom>
        </p:spPr>
      </p:pic>
      <p:sp>
        <p:nvSpPr>
          <p:cNvPr id="5" name="Title 4"/>
          <p:cNvSpPr>
            <a:spLocks noGrp="1"/>
          </p:cNvSpPr>
          <p:nvPr>
            <p:ph type="title" idx="4294967295"/>
          </p:nvPr>
        </p:nvSpPr>
        <p:spPr>
          <a:xfrm>
            <a:off x="0" y="228600"/>
            <a:ext cx="9144000" cy="1066800"/>
          </a:xfrm>
        </p:spPr>
        <p:txBody>
          <a:bodyPr>
            <a:normAutofit/>
          </a:bodyPr>
          <a:lstStyle/>
          <a:p>
            <a:pPr algn="ctr"/>
            <a:r>
              <a:rPr lang="en-US" sz="4000" dirty="0" smtClean="0">
                <a:solidFill>
                  <a:schemeClr val="tx1"/>
                </a:solidFill>
              </a:rPr>
              <a:t>International Student Orientation</a:t>
            </a:r>
            <a:endParaRPr lang="en-US" sz="4000" dirty="0">
              <a:solidFill>
                <a:schemeClr val="tx1"/>
              </a:solidFill>
            </a:endParaRPr>
          </a:p>
        </p:txBody>
      </p:sp>
    </p:spTree>
    <p:extLst>
      <p:ext uri="{BB962C8B-B14F-4D97-AF65-F5344CB8AC3E}">
        <p14:creationId xmlns:p14="http://schemas.microsoft.com/office/powerpoint/2010/main" val="2888112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chemeClr val="tx1"/>
                </a:solidFill>
              </a:rPr>
              <a:t>UC’s International Students</a:t>
            </a:r>
            <a:endParaRPr lang="en-US" sz="4000" dirty="0">
              <a:solidFill>
                <a:schemeClr val="tx1"/>
              </a:solidFill>
            </a:endParaRPr>
          </a:p>
        </p:txBody>
      </p:sp>
      <p:sp>
        <p:nvSpPr>
          <p:cNvPr id="3" name="Content Placeholder 2"/>
          <p:cNvSpPr>
            <a:spLocks noGrp="1"/>
          </p:cNvSpPr>
          <p:nvPr>
            <p:ph sz="quarter" idx="13"/>
          </p:nvPr>
        </p:nvSpPr>
        <p:spPr>
          <a:xfrm>
            <a:off x="0" y="1298448"/>
            <a:ext cx="4299585" cy="4937760"/>
          </a:xfrm>
        </p:spPr>
        <p:txBody>
          <a:bodyPr/>
          <a:lstStyle/>
          <a:p>
            <a:pPr marL="284162" indent="0">
              <a:spcBef>
                <a:spcPct val="20000"/>
              </a:spcBef>
              <a:buClrTx/>
              <a:buNone/>
              <a:defRPr/>
            </a:pPr>
            <a:r>
              <a:rPr lang="en-US" sz="2600" dirty="0" smtClean="0">
                <a:solidFill>
                  <a:sysClr val="windowText" lastClr="000000"/>
                </a:solidFill>
                <a:latin typeface="Calibri"/>
              </a:rPr>
              <a:t>2014:</a:t>
            </a:r>
          </a:p>
          <a:p>
            <a:pPr marL="569912" indent="-285750">
              <a:spcBef>
                <a:spcPct val="20000"/>
              </a:spcBef>
              <a:buClrTx/>
              <a:buFont typeface="Arial" panose="020B0604020202020204" pitchFamily="34" charset="0"/>
              <a:buChar char="–"/>
              <a:defRPr/>
            </a:pPr>
            <a:r>
              <a:rPr lang="en-US" sz="2600" dirty="0" smtClean="0">
                <a:solidFill>
                  <a:sysClr val="windowText" lastClr="000000"/>
                </a:solidFill>
                <a:latin typeface="Calibri"/>
              </a:rPr>
              <a:t>3,695 </a:t>
            </a:r>
            <a:r>
              <a:rPr lang="en-US" sz="2600" dirty="0">
                <a:solidFill>
                  <a:sysClr val="windowText" lastClr="000000"/>
                </a:solidFill>
                <a:latin typeface="Calibri"/>
              </a:rPr>
              <a:t>enrolled out of 43,691</a:t>
            </a:r>
          </a:p>
          <a:p>
            <a:pPr marL="569912" indent="-285750">
              <a:spcBef>
                <a:spcPct val="20000"/>
              </a:spcBef>
              <a:buClrTx/>
              <a:buFont typeface="Arial" panose="020B0604020202020204" pitchFamily="34" charset="0"/>
              <a:buChar char="–"/>
              <a:defRPr/>
            </a:pPr>
            <a:r>
              <a:rPr lang="en-US" sz="2600" dirty="0">
                <a:solidFill>
                  <a:sysClr val="windowText" lastClr="000000"/>
                </a:solidFill>
                <a:latin typeface="Calibri"/>
              </a:rPr>
              <a:t>2,012 graduate and </a:t>
            </a:r>
            <a:r>
              <a:rPr lang="en-US" sz="2600" dirty="0" smtClean="0">
                <a:solidFill>
                  <a:sysClr val="windowText" lastClr="000000"/>
                </a:solidFill>
                <a:latin typeface="Calibri"/>
              </a:rPr>
              <a:t>doctoral</a:t>
            </a:r>
          </a:p>
          <a:p>
            <a:pPr marL="569912" indent="-285750">
              <a:spcBef>
                <a:spcPct val="20000"/>
              </a:spcBef>
              <a:buClrTx/>
              <a:buFont typeface="Arial" panose="020B0604020202020204" pitchFamily="34" charset="0"/>
              <a:buChar char="–"/>
              <a:defRPr/>
            </a:pPr>
            <a:r>
              <a:rPr lang="en-US" sz="2600" dirty="0" smtClean="0">
                <a:solidFill>
                  <a:sysClr val="windowText" lastClr="000000"/>
                </a:solidFill>
                <a:latin typeface="Calibri"/>
              </a:rPr>
              <a:t>New: 406 undergraduate, 634 graduate</a:t>
            </a:r>
          </a:p>
          <a:p>
            <a:pPr marL="569912" indent="-285750">
              <a:spcBef>
                <a:spcPct val="20000"/>
              </a:spcBef>
              <a:buClrTx/>
              <a:buFont typeface="Arial" panose="020B0604020202020204" pitchFamily="34" charset="0"/>
              <a:buChar char="–"/>
              <a:defRPr/>
            </a:pPr>
            <a:r>
              <a:rPr lang="en-US" sz="2600" dirty="0" smtClean="0">
                <a:solidFill>
                  <a:sysClr val="windowText" lastClr="000000"/>
                </a:solidFill>
                <a:latin typeface="Calibri"/>
              </a:rPr>
              <a:t>117 countries</a:t>
            </a:r>
            <a:endParaRPr lang="en-US" sz="2600" dirty="0">
              <a:solidFill>
                <a:sysClr val="windowText" lastClr="000000"/>
              </a:solidFill>
              <a:latin typeface="Calibri"/>
            </a:endParaRPr>
          </a:p>
          <a:p>
            <a:pPr marL="569912" indent="-285750">
              <a:spcBef>
                <a:spcPct val="20000"/>
              </a:spcBef>
              <a:buClrTx/>
              <a:buFont typeface="Arial" panose="020B0604020202020204" pitchFamily="34" charset="0"/>
              <a:buChar char="–"/>
              <a:defRPr/>
            </a:pPr>
            <a:r>
              <a:rPr lang="en-US" sz="2600" dirty="0">
                <a:solidFill>
                  <a:sysClr val="windowText" lastClr="000000"/>
                </a:solidFill>
                <a:latin typeface="Calibri"/>
              </a:rPr>
              <a:t>Top 5 countries: China, India, South Korea, Saudi </a:t>
            </a:r>
            <a:r>
              <a:rPr lang="en-US" sz="2600" dirty="0" smtClean="0">
                <a:solidFill>
                  <a:sysClr val="windowText" lastClr="000000"/>
                </a:solidFill>
                <a:latin typeface="Calibri"/>
              </a:rPr>
              <a:t>Arabia, Canada.</a:t>
            </a:r>
            <a:endParaRPr lang="en-US" sz="2600" dirty="0">
              <a:solidFill>
                <a:sysClr val="windowText" lastClr="000000"/>
              </a:solidFill>
              <a:latin typeface="Calibri"/>
            </a:endParaRPr>
          </a:p>
          <a:p>
            <a:endParaRPr lang="en-US" dirty="0"/>
          </a:p>
        </p:txBody>
      </p:sp>
      <p:grpSp>
        <p:nvGrpSpPr>
          <p:cNvPr id="13" name="Group 12"/>
          <p:cNvGrpSpPr/>
          <p:nvPr/>
        </p:nvGrpSpPr>
        <p:grpSpPr>
          <a:xfrm>
            <a:off x="4190132" y="1531173"/>
            <a:ext cx="4804436" cy="4970282"/>
            <a:chOff x="4185650" y="1524000"/>
            <a:chExt cx="4804436" cy="497028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157900"/>
              <a:ext cx="2133600" cy="15512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149" y="4709131"/>
              <a:ext cx="1785151" cy="178515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2941" t="5239" r="1530"/>
            <a:stretch/>
          </p:blipFill>
          <p:spPr>
            <a:xfrm>
              <a:off x="6384300" y="4709131"/>
              <a:ext cx="2605786" cy="17851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1700" y="1524000"/>
              <a:ext cx="2605786" cy="163031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529" r="23137"/>
            <a:stretch/>
          </p:blipFill>
          <p:spPr>
            <a:xfrm>
              <a:off x="7239969" y="1524001"/>
              <a:ext cx="1523031" cy="1603190"/>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2745" r="16967"/>
            <a:stretch/>
          </p:blipFill>
          <p:spPr>
            <a:xfrm>
              <a:off x="7584045" y="3154314"/>
              <a:ext cx="1406041" cy="1554816"/>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9461" b="24853"/>
            <a:stretch/>
          </p:blipFill>
          <p:spPr>
            <a:xfrm>
              <a:off x="4185650" y="3127191"/>
              <a:ext cx="1605550" cy="1581939"/>
            </a:xfrm>
            <a:prstGeom prst="rect">
              <a:avLst/>
            </a:prstGeom>
          </p:spPr>
        </p:pic>
      </p:grpSp>
    </p:spTree>
    <p:extLst>
      <p:ext uri="{BB962C8B-B14F-4D97-AF65-F5344CB8AC3E}">
        <p14:creationId xmlns:p14="http://schemas.microsoft.com/office/powerpoint/2010/main" val="4084982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Poll</a:t>
            </a:r>
            <a:endParaRPr lang="en-US" sz="4000" dirty="0"/>
          </a:p>
        </p:txBody>
      </p:sp>
      <p:sp>
        <p:nvSpPr>
          <p:cNvPr id="3" name="Content Placeholder 2"/>
          <p:cNvSpPr>
            <a:spLocks noGrp="1"/>
          </p:cNvSpPr>
          <p:nvPr>
            <p:ph idx="1"/>
          </p:nvPr>
        </p:nvSpPr>
        <p:spPr>
          <a:xfrm>
            <a:off x="457200" y="1600200"/>
            <a:ext cx="8382000" cy="4525963"/>
          </a:xfrm>
        </p:spPr>
        <p:txBody>
          <a:bodyPr>
            <a:normAutofit/>
          </a:bodyPr>
          <a:lstStyle/>
          <a:p>
            <a:pPr marL="0" indent="0" algn="ctr">
              <a:buNone/>
            </a:pPr>
            <a:r>
              <a:rPr lang="en-US" dirty="0" smtClean="0"/>
              <a:t>Do </a:t>
            </a:r>
            <a:r>
              <a:rPr lang="en-US" sz="3600" b="1" dirty="0" smtClean="0"/>
              <a:t>you</a:t>
            </a:r>
            <a:r>
              <a:rPr lang="en-US" dirty="0" smtClean="0"/>
              <a:t> provide a separate orientation for international students?</a:t>
            </a:r>
          </a:p>
          <a:p>
            <a:pPr marL="0" indent="0">
              <a:buNone/>
            </a:pPr>
            <a:endParaRPr lang="en-US" dirty="0" smtClean="0"/>
          </a:p>
          <a:p>
            <a:pPr lvl="2" indent="-342900"/>
            <a:r>
              <a:rPr lang="en-US" sz="2800" dirty="0" smtClean="0"/>
              <a:t>Provide a separate orientation</a:t>
            </a:r>
          </a:p>
          <a:p>
            <a:pPr lvl="2" indent="-342900"/>
            <a:r>
              <a:rPr lang="en-US" sz="2800" dirty="0" smtClean="0"/>
              <a:t>Same orientation as domestic</a:t>
            </a:r>
          </a:p>
          <a:p>
            <a:pPr lvl="2" indent="-342900"/>
            <a:r>
              <a:rPr lang="en-US" sz="2800" dirty="0" smtClean="0"/>
              <a:t>No orientation</a:t>
            </a:r>
          </a:p>
          <a:p>
            <a:pPr lvl="2" indent="-342900"/>
            <a:r>
              <a:rPr lang="en-US" sz="2800" dirty="0" smtClean="0"/>
              <a:t>Don’t have any or many international students</a:t>
            </a:r>
          </a:p>
          <a:p>
            <a:pPr marL="0" indent="0">
              <a:buNone/>
            </a:pPr>
            <a:endParaRPr lang="en-US" dirty="0"/>
          </a:p>
        </p:txBody>
      </p:sp>
    </p:spTree>
    <p:extLst>
      <p:ext uri="{BB962C8B-B14F-4D97-AF65-F5344CB8AC3E}">
        <p14:creationId xmlns:p14="http://schemas.microsoft.com/office/powerpoint/2010/main" val="2441635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876" y="533400"/>
            <a:ext cx="8229600" cy="1143000"/>
          </a:xfrm>
        </p:spPr>
        <p:txBody>
          <a:bodyPr>
            <a:normAutofit fontScale="90000"/>
          </a:bodyPr>
          <a:lstStyle/>
          <a:p>
            <a:r>
              <a:rPr lang="en-US" dirty="0">
                <a:solidFill>
                  <a:sysClr val="windowText" lastClr="000000"/>
                </a:solidFill>
              </a:rPr>
              <a:t>Key to S</a:t>
            </a:r>
            <a:r>
              <a:rPr lang="en-US" dirty="0" smtClean="0">
                <a:solidFill>
                  <a:sysClr val="windowText" lastClr="000000"/>
                </a:solidFill>
              </a:rPr>
              <a:t>uccess</a:t>
            </a:r>
            <a:r>
              <a:rPr lang="en-US" dirty="0">
                <a:solidFill>
                  <a:sysClr val="windowText" lastClr="000000"/>
                </a:solidFill>
              </a:rPr>
              <a:t/>
            </a:r>
            <a:br>
              <a:rPr lang="en-US" dirty="0">
                <a:solidFill>
                  <a:sysClr val="windowText" lastClr="000000"/>
                </a:solidFill>
              </a:rPr>
            </a:br>
            <a:endParaRPr lang="en-US" dirty="0"/>
          </a:p>
        </p:txBody>
      </p:sp>
      <p:sp>
        <p:nvSpPr>
          <p:cNvPr id="4" name="Content Placeholder 2"/>
          <p:cNvSpPr txBox="1">
            <a:spLocks/>
          </p:cNvSpPr>
          <p:nvPr/>
        </p:nvSpPr>
        <p:spPr>
          <a:xfrm>
            <a:off x="256309" y="1371600"/>
            <a:ext cx="84582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rPr>
              <a:t>	Engage international students in planning 	and delivering orientation.</a:t>
            </a:r>
            <a:endParaRPr lang="en-US" dirty="0">
              <a:solidFill>
                <a:prstClr val="black"/>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6527"/>
          <a:stretch/>
        </p:blipFill>
        <p:spPr>
          <a:xfrm>
            <a:off x="685800" y="2532101"/>
            <a:ext cx="2692400" cy="3774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6529"/>
          <a:stretch/>
        </p:blipFill>
        <p:spPr>
          <a:xfrm>
            <a:off x="3699164" y="3147507"/>
            <a:ext cx="4572000" cy="2544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657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Tips from International </a:t>
            </a:r>
            <a:r>
              <a:rPr lang="en-US" sz="4000" dirty="0"/>
              <a:t>S</a:t>
            </a:r>
            <a:r>
              <a:rPr lang="en-US" sz="4000" dirty="0" smtClean="0"/>
              <a:t>tudents</a:t>
            </a:r>
            <a:endParaRPr lang="en-US" sz="4000" dirty="0"/>
          </a:p>
        </p:txBody>
      </p:sp>
      <p:sp>
        <p:nvSpPr>
          <p:cNvPr id="3" name="Content Placeholder 2"/>
          <p:cNvSpPr>
            <a:spLocks noGrp="1"/>
          </p:cNvSpPr>
          <p:nvPr>
            <p:ph idx="1"/>
          </p:nvPr>
        </p:nvSpPr>
        <p:spPr>
          <a:xfrm>
            <a:off x="457200" y="1600200"/>
            <a:ext cx="8305800" cy="4525963"/>
          </a:xfrm>
        </p:spPr>
        <p:txBody>
          <a:bodyPr>
            <a:normAutofit/>
          </a:bodyPr>
          <a:lstStyle/>
          <a:p>
            <a:r>
              <a:rPr lang="en-US" dirty="0" smtClean="0"/>
              <a:t>Language (simpler, shorter sentences; avoid jargon and ‘big words’)</a:t>
            </a:r>
          </a:p>
          <a:p>
            <a:r>
              <a:rPr lang="en-US" dirty="0" smtClean="0"/>
              <a:t>Handouts to accompany activities</a:t>
            </a:r>
          </a:p>
          <a:p>
            <a:r>
              <a:rPr lang="en-US" dirty="0" smtClean="0"/>
              <a:t>Modifications to activities used for domestic students</a:t>
            </a:r>
          </a:p>
          <a:p>
            <a:pPr lvl="1"/>
            <a:r>
              <a:rPr lang="en-US" dirty="0" smtClean="0"/>
              <a:t>The book activity</a:t>
            </a:r>
          </a:p>
        </p:txBody>
      </p:sp>
    </p:spTree>
    <p:extLst>
      <p:ext uri="{BB962C8B-B14F-4D97-AF65-F5344CB8AC3E}">
        <p14:creationId xmlns:p14="http://schemas.microsoft.com/office/powerpoint/2010/main" val="3105074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Undergraduate Orientation: </a:t>
            </a:r>
            <a:br>
              <a:rPr lang="en-US" dirty="0" smtClean="0"/>
            </a:br>
            <a:r>
              <a:rPr lang="en-US" dirty="0"/>
              <a:t>a</a:t>
            </a:r>
            <a:r>
              <a:rPr lang="en-US" dirty="0" smtClean="0"/>
              <a:t> warm welcome</a:t>
            </a:r>
            <a:endParaRPr lang="en-US" dirty="0"/>
          </a:p>
        </p:txBody>
      </p:sp>
      <p:grpSp>
        <p:nvGrpSpPr>
          <p:cNvPr id="6" name="Group 5"/>
          <p:cNvGrpSpPr/>
          <p:nvPr/>
        </p:nvGrpSpPr>
        <p:grpSpPr>
          <a:xfrm>
            <a:off x="1295400" y="1524000"/>
            <a:ext cx="6648450" cy="5257800"/>
            <a:chOff x="1295400" y="1524000"/>
            <a:chExt cx="6648450" cy="52578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278" r="19010"/>
            <a:stretch/>
          </p:blipFill>
          <p:spPr>
            <a:xfrm>
              <a:off x="1295400" y="1524000"/>
              <a:ext cx="2448072" cy="248364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333"/>
            <a:stretch/>
          </p:blipFill>
          <p:spPr>
            <a:xfrm>
              <a:off x="1295400" y="4039314"/>
              <a:ext cx="6648450" cy="2742486"/>
            </a:xfrm>
            <a:prstGeom prst="rect">
              <a:avLst/>
            </a:prstGeom>
          </p:spPr>
        </p:pic>
        <p:pic>
          <p:nvPicPr>
            <p:cNvPr id="5" name="Picture 4">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t="10893"/>
            <a:stretch/>
          </p:blipFill>
          <p:spPr>
            <a:xfrm>
              <a:off x="3762967" y="1524000"/>
              <a:ext cx="4180883" cy="2483643"/>
            </a:xfrm>
            <a:prstGeom prst="rect">
              <a:avLst/>
            </a:prstGeom>
          </p:spPr>
        </p:pic>
      </p:grpSp>
    </p:spTree>
    <p:extLst>
      <p:ext uri="{BB962C8B-B14F-4D97-AF65-F5344CB8AC3E}">
        <p14:creationId xmlns:p14="http://schemas.microsoft.com/office/powerpoint/2010/main" val="1548699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Undergraduate Orientation: </a:t>
            </a:r>
            <a:br>
              <a:rPr lang="en-US" dirty="0" smtClean="0"/>
            </a:br>
            <a:r>
              <a:rPr lang="en-US" dirty="0" smtClean="0"/>
              <a:t>active exploration</a:t>
            </a:r>
            <a:endParaRPr lang="en-US" dirty="0"/>
          </a:p>
        </p:txBody>
      </p:sp>
      <p:grpSp>
        <p:nvGrpSpPr>
          <p:cNvPr id="4" name="Group 3"/>
          <p:cNvGrpSpPr/>
          <p:nvPr/>
        </p:nvGrpSpPr>
        <p:grpSpPr>
          <a:xfrm>
            <a:off x="957264" y="1676400"/>
            <a:ext cx="7505697" cy="4979910"/>
            <a:chOff x="957264" y="1676400"/>
            <a:chExt cx="7505697" cy="497991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6" y="4267200"/>
              <a:ext cx="3584575" cy="238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264" y="1676400"/>
              <a:ext cx="3690936" cy="246062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468" t="26905" r="17648"/>
            <a:stretch/>
          </p:blipFill>
          <p:spPr>
            <a:xfrm>
              <a:off x="4813252" y="1676400"/>
              <a:ext cx="3649709" cy="2460624"/>
            </a:xfrm>
            <a:prstGeom prst="rect">
              <a:avLst/>
            </a:prstGeom>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265" y="4441114"/>
              <a:ext cx="3705640" cy="211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999677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Survey</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752600"/>
            <a:ext cx="59436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3010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kind of information resources did you use for papers &amp; assignments</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5480158"/>
              </p:ext>
            </p:extLst>
          </p:nvPr>
        </p:nvGraphicFramePr>
        <p:xfrm>
          <a:off x="838200" y="1828800"/>
          <a:ext cx="77724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331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4000" dirty="0" smtClean="0"/>
              <a:t>What is the size of your undergraduate orientation program?</a:t>
            </a:r>
            <a:endParaRPr lang="en-US" sz="4000" dirty="0"/>
          </a:p>
        </p:txBody>
      </p:sp>
      <p:sp>
        <p:nvSpPr>
          <p:cNvPr id="3" name="Content Placeholder 2"/>
          <p:cNvSpPr>
            <a:spLocks noGrp="1"/>
          </p:cNvSpPr>
          <p:nvPr>
            <p:ph idx="1"/>
          </p:nvPr>
        </p:nvSpPr>
        <p:spPr>
          <a:xfrm>
            <a:off x="457200" y="2819400"/>
            <a:ext cx="8229600" cy="4525963"/>
          </a:xfrm>
        </p:spPr>
        <p:txBody>
          <a:bodyPr/>
          <a:lstStyle/>
          <a:p>
            <a:r>
              <a:rPr lang="en-US" dirty="0" smtClean="0"/>
              <a:t>100 students or less</a:t>
            </a:r>
          </a:p>
          <a:p>
            <a:r>
              <a:rPr lang="en-US" dirty="0" smtClean="0"/>
              <a:t>100-500 students</a:t>
            </a:r>
          </a:p>
          <a:p>
            <a:r>
              <a:rPr lang="en-US" dirty="0" smtClean="0"/>
              <a:t>500-1,000 students</a:t>
            </a:r>
          </a:p>
          <a:p>
            <a:r>
              <a:rPr lang="en-US" dirty="0" smtClean="0"/>
              <a:t>Over 1,000 students</a:t>
            </a:r>
          </a:p>
          <a:p>
            <a:r>
              <a:rPr lang="en-US" dirty="0" smtClean="0"/>
              <a:t>Do not have a formal orientation program</a:t>
            </a:r>
            <a:endParaRPr lang="en-US" dirty="0"/>
          </a:p>
        </p:txBody>
      </p:sp>
    </p:spTree>
    <p:extLst>
      <p:ext uri="{BB962C8B-B14F-4D97-AF65-F5344CB8AC3E}">
        <p14:creationId xmlns:p14="http://schemas.microsoft.com/office/powerpoint/2010/main" val="24247408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kind of information resources did you </a:t>
            </a:r>
            <a:r>
              <a:rPr lang="en-US" dirty="0" smtClean="0"/>
              <a:t>cite papers </a:t>
            </a:r>
            <a:r>
              <a:rPr lang="en-US" dirty="0"/>
              <a:t>&amp; assignments?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221135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7882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Who do you go to first for help with a research assignment?</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439727081"/>
              </p:ext>
            </p:extLst>
          </p:nvPr>
        </p:nvGraphicFramePr>
        <p:xfrm>
          <a:off x="1143000" y="1828800"/>
          <a:ext cx="73152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20171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of the following constitutes plagiarism?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818564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27618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Modifications to the survey</a:t>
            </a:r>
            <a:endParaRPr lang="en-US" dirty="0"/>
          </a:p>
        </p:txBody>
      </p:sp>
      <p:sp>
        <p:nvSpPr>
          <p:cNvPr id="3" name="Content Placeholder 2"/>
          <p:cNvSpPr>
            <a:spLocks noGrp="1"/>
          </p:cNvSpPr>
          <p:nvPr>
            <p:ph idx="1"/>
          </p:nvPr>
        </p:nvSpPr>
        <p:spPr/>
        <p:txBody>
          <a:bodyPr/>
          <a:lstStyle/>
          <a:p>
            <a:r>
              <a:rPr lang="en-US" dirty="0" smtClean="0">
                <a:effectLst/>
              </a:rPr>
              <a:t>Additional questions for international students: </a:t>
            </a:r>
            <a:endParaRPr lang="en-US" dirty="0"/>
          </a:p>
          <a:p>
            <a:pPr lvl="1"/>
            <a:r>
              <a:rPr lang="en-US" dirty="0" smtClean="0">
                <a:effectLst/>
              </a:rPr>
              <a:t>When you wrote papers at school, did you use any information sources besides textbooks?</a:t>
            </a:r>
          </a:p>
          <a:p>
            <a:pPr lvl="1"/>
            <a:r>
              <a:rPr lang="en-US" dirty="0" smtClean="0">
                <a:effectLst/>
              </a:rPr>
              <a:t>When you wrote papers at school, did you have to cite your sources?</a:t>
            </a:r>
          </a:p>
          <a:p>
            <a:r>
              <a:rPr lang="en-US" dirty="0" smtClean="0"/>
              <a:t>Paraphrasing/simplifying sentences</a:t>
            </a:r>
          </a:p>
          <a:p>
            <a:r>
              <a:rPr lang="en-US" dirty="0"/>
              <a:t>D</a:t>
            </a:r>
            <a:r>
              <a:rPr lang="en-US" dirty="0" smtClean="0"/>
              <a:t>ifferent questions</a:t>
            </a:r>
            <a:endParaRPr lang="en-US" dirty="0"/>
          </a:p>
        </p:txBody>
      </p:sp>
    </p:spTree>
    <p:extLst>
      <p:ext uri="{BB962C8B-B14F-4D97-AF65-F5344CB8AC3E}">
        <p14:creationId xmlns:p14="http://schemas.microsoft.com/office/powerpoint/2010/main" val="4242714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What social media do you use? (domestic students)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992643830"/>
              </p:ext>
            </p:extLst>
          </p:nvPr>
        </p:nvGraphicFramePr>
        <p:xfrm>
          <a:off x="990600" y="1524000"/>
          <a:ext cx="6629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5062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3 main reasons you will be using libraries at UC? (international)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2923761095"/>
              </p:ext>
            </p:extLst>
          </p:nvPr>
        </p:nvGraphicFramePr>
        <p:xfrm>
          <a:off x="914400" y="1828800"/>
          <a:ext cx="64008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274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198"/>
            <a:ext cx="3706464" cy="3600986"/>
          </a:xfrm>
          <a:prstGeom prst="rect">
            <a:avLst/>
          </a:prstGeom>
          <a:noFill/>
        </p:spPr>
        <p:txBody>
          <a:bodyPr wrap="none" rtlCol="0">
            <a:spAutoFit/>
          </a:bodyPr>
          <a:lstStyle/>
          <a:p>
            <a:pPr algn="ctr"/>
            <a:r>
              <a:rPr lang="en-US" sz="6000" dirty="0" smtClean="0">
                <a:solidFill>
                  <a:prstClr val="black"/>
                </a:solidFill>
              </a:rPr>
              <a:t>Any</a:t>
            </a:r>
          </a:p>
          <a:p>
            <a:r>
              <a:rPr lang="en-US" sz="6000" dirty="0" smtClean="0">
                <a:solidFill>
                  <a:prstClr val="black"/>
                </a:solidFill>
              </a:rPr>
              <a:t>Questions </a:t>
            </a:r>
          </a:p>
          <a:p>
            <a:pPr algn="ctr"/>
            <a:r>
              <a:rPr lang="en-US" sz="4800" dirty="0" smtClean="0">
                <a:solidFill>
                  <a:prstClr val="black"/>
                </a:solidFill>
              </a:rPr>
              <a:t>or </a:t>
            </a:r>
          </a:p>
          <a:p>
            <a:r>
              <a:rPr lang="en-US" sz="6000" dirty="0" smtClean="0">
                <a:solidFill>
                  <a:prstClr val="black"/>
                </a:solidFill>
              </a:rPr>
              <a:t>Comments</a:t>
            </a:r>
            <a:endParaRPr lang="en-US" sz="6000" dirty="0">
              <a:solidFill>
                <a:prstClr val="black"/>
              </a:solidFill>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4780"/>
          <a:stretch/>
        </p:blipFill>
        <p:spPr bwMode="auto">
          <a:xfrm>
            <a:off x="4492104" y="1371600"/>
            <a:ext cx="4399543" cy="344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6871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sz="half" idx="1"/>
          </p:nvPr>
        </p:nvSpPr>
        <p:spPr>
          <a:xfrm>
            <a:off x="4800600" y="1600200"/>
            <a:ext cx="4038600" cy="4525963"/>
          </a:xfrm>
        </p:spPr>
        <p:txBody>
          <a:bodyPr>
            <a:normAutofit fontScale="92500"/>
          </a:bodyPr>
          <a:lstStyle/>
          <a:p>
            <a:r>
              <a:rPr lang="en-US" dirty="0" smtClean="0"/>
              <a:t>Time for </a:t>
            </a:r>
            <a:r>
              <a:rPr lang="en-US" dirty="0"/>
              <a:t>u</a:t>
            </a:r>
            <a:r>
              <a:rPr lang="en-US" dirty="0" smtClean="0"/>
              <a:t>pfront planning</a:t>
            </a:r>
          </a:p>
          <a:p>
            <a:r>
              <a:rPr lang="en-US" dirty="0" smtClean="0"/>
              <a:t>Day to day…. runs on auto</a:t>
            </a:r>
          </a:p>
          <a:p>
            <a:r>
              <a:rPr lang="en-US" dirty="0" smtClean="0"/>
              <a:t>Adapt as much as little as you need</a:t>
            </a:r>
          </a:p>
          <a:p>
            <a:pPr lvl="1"/>
            <a:r>
              <a:rPr lang="en-US" dirty="0" smtClean="0"/>
              <a:t>We’re happy to share our materials.</a:t>
            </a:r>
          </a:p>
          <a:p>
            <a:r>
              <a:rPr lang="en-US" dirty="0" smtClean="0"/>
              <a:t>Activities can be repurposed for other groups</a:t>
            </a:r>
          </a:p>
          <a:p>
            <a:endParaRPr lang="en-US" dirty="0"/>
          </a:p>
        </p:txBody>
      </p:sp>
      <p:pic>
        <p:nvPicPr>
          <p:cNvPr id="4100" name="Picture 4" descr="http://myseastory.files.wordpress.com/2011/07/www-y4food-co-uk.jpg?w=5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52801" cy="3831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60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ndara" panose="020E0502030303020204" pitchFamily="34" charset="0"/>
              </a:rPr>
              <a:t>Thank you</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pPr marL="0" indent="0" algn="ctr">
              <a:buNone/>
            </a:pPr>
            <a:r>
              <a:rPr lang="en-US" sz="3600" dirty="0">
                <a:latin typeface="Candara" panose="020E0502030303020204" pitchFamily="34" charset="0"/>
              </a:rPr>
              <a:t>Pamela </a:t>
            </a:r>
            <a:r>
              <a:rPr lang="en-US" sz="3600" dirty="0" smtClean="0">
                <a:latin typeface="Candara" panose="020E0502030303020204" pitchFamily="34" charset="0"/>
              </a:rPr>
              <a:t>Bach</a:t>
            </a:r>
          </a:p>
          <a:p>
            <a:pPr marL="0" indent="0" algn="ctr">
              <a:buNone/>
            </a:pPr>
            <a:r>
              <a:rPr lang="en-US" sz="2400" dirty="0" smtClean="0">
                <a:solidFill>
                  <a:prstClr val="black"/>
                </a:solidFill>
                <a:hlinkClick r:id="rId3"/>
              </a:rPr>
              <a:t>Pamela.Bach@uc.edu</a:t>
            </a:r>
            <a:endParaRPr lang="en-US" sz="2400" dirty="0" smtClean="0">
              <a:solidFill>
                <a:prstClr val="black"/>
              </a:solidFill>
            </a:endParaRPr>
          </a:p>
          <a:p>
            <a:pPr marL="0" indent="0" algn="ctr">
              <a:buNone/>
            </a:pPr>
            <a:endParaRPr lang="en-US" sz="2400" dirty="0">
              <a:latin typeface="Candara" panose="020E0502030303020204" pitchFamily="34" charset="0"/>
            </a:endParaRPr>
          </a:p>
          <a:p>
            <a:pPr marL="0" indent="0" algn="ctr">
              <a:buNone/>
            </a:pPr>
            <a:r>
              <a:rPr lang="en-US" sz="3600" dirty="0">
                <a:latin typeface="Candara" panose="020E0502030303020204" pitchFamily="34" charset="0"/>
              </a:rPr>
              <a:t>Olga </a:t>
            </a:r>
            <a:r>
              <a:rPr lang="en-US" sz="3600" dirty="0" smtClean="0">
                <a:latin typeface="Candara" panose="020E0502030303020204" pitchFamily="34" charset="0"/>
              </a:rPr>
              <a:t>Hart</a:t>
            </a:r>
          </a:p>
          <a:p>
            <a:pPr marL="0" indent="0" algn="ctr">
              <a:buNone/>
            </a:pPr>
            <a:r>
              <a:rPr lang="en-US" sz="2400" smtClean="0">
                <a:latin typeface="Candara" panose="020E0502030303020204" pitchFamily="34" charset="0"/>
                <a:hlinkClick r:id="rId4"/>
              </a:rPr>
              <a:t>Olga.Hart@uc.edu</a:t>
            </a:r>
            <a:endParaRPr lang="en-US" sz="2400" smtClean="0">
              <a:latin typeface="Candara" panose="020E0502030303020204" pitchFamily="34" charset="0"/>
            </a:endParaRPr>
          </a:p>
          <a:p>
            <a:pPr marL="0" indent="0" algn="ctr">
              <a:buNone/>
            </a:pPr>
            <a:endParaRPr lang="en-US" sz="2400" dirty="0" smtClean="0">
              <a:latin typeface="Candara" panose="020E0502030303020204" pitchFamily="34" charset="0"/>
            </a:endParaRPr>
          </a:p>
          <a:p>
            <a:pPr marL="0" indent="0" algn="ctr">
              <a:buNone/>
            </a:pPr>
            <a:r>
              <a:rPr lang="en-US" sz="3600" dirty="0" smtClean="0">
                <a:latin typeface="Candara" panose="020E0502030303020204" pitchFamily="34" charset="0"/>
              </a:rPr>
              <a:t>Deborah </a:t>
            </a:r>
            <a:r>
              <a:rPr lang="en-US" sz="3600" dirty="0" err="1" smtClean="0">
                <a:latin typeface="Candara" panose="020E0502030303020204" pitchFamily="34" charset="0"/>
              </a:rPr>
              <a:t>Tenofsky</a:t>
            </a:r>
            <a:endParaRPr lang="en-US" sz="3600" dirty="0" smtClean="0">
              <a:latin typeface="Candara" panose="020E0502030303020204" pitchFamily="34" charset="0"/>
            </a:endParaRPr>
          </a:p>
          <a:p>
            <a:pPr marL="0" indent="0" algn="ctr">
              <a:buNone/>
            </a:pPr>
            <a:r>
              <a:rPr lang="en-US" sz="2400" dirty="0">
                <a:solidFill>
                  <a:prstClr val="black"/>
                </a:solidFill>
                <a:hlinkClick r:id="rId5"/>
              </a:rPr>
              <a:t>Deborah.Tenofsky@uc.edu</a:t>
            </a:r>
            <a:endParaRPr lang="en-US" sz="2400" dirty="0">
              <a:latin typeface="Candara" panose="020E0502030303020204" pitchFamily="34" charset="0"/>
            </a:endParaRPr>
          </a:p>
          <a:p>
            <a:pPr marL="0" indent="0">
              <a:buNone/>
            </a:pPr>
            <a:endParaRPr lang="en-US" sz="4400" b="1" dirty="0"/>
          </a:p>
        </p:txBody>
      </p:sp>
      <p:sp>
        <p:nvSpPr>
          <p:cNvPr id="6" name="TextBox 5"/>
          <p:cNvSpPr txBox="1"/>
          <p:nvPr/>
        </p:nvSpPr>
        <p:spPr>
          <a:xfrm>
            <a:off x="1143000" y="5715000"/>
            <a:ext cx="6781800" cy="369332"/>
          </a:xfrm>
          <a:prstGeom prst="rect">
            <a:avLst/>
          </a:prstGeom>
          <a:noFill/>
        </p:spPr>
        <p:txBody>
          <a:bodyPr wrap="square" rtlCol="0">
            <a:spAutoFit/>
          </a:bodyPr>
          <a:lstStyle/>
          <a:p>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577269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General Overview</a:t>
            </a:r>
            <a:endParaRPr lang="en-US" sz="4000" dirty="0"/>
          </a:p>
        </p:txBody>
      </p:sp>
      <p:sp>
        <p:nvSpPr>
          <p:cNvPr id="3" name="Content Placeholder 2"/>
          <p:cNvSpPr>
            <a:spLocks noGrp="1"/>
          </p:cNvSpPr>
          <p:nvPr>
            <p:ph idx="1"/>
          </p:nvPr>
        </p:nvSpPr>
        <p:spPr>
          <a:xfrm>
            <a:off x="76200" y="1447801"/>
            <a:ext cx="8839200" cy="2819399"/>
          </a:xfrm>
        </p:spPr>
        <p:txBody>
          <a:bodyPr>
            <a:normAutofit fontScale="92500"/>
          </a:bodyPr>
          <a:lstStyle/>
          <a:p>
            <a:r>
              <a:rPr lang="en-US" dirty="0" smtClean="0"/>
              <a:t>Approximately 4,000 new students each year</a:t>
            </a:r>
          </a:p>
          <a:p>
            <a:r>
              <a:rPr lang="en-US" dirty="0" smtClean="0"/>
              <a:t>21 orientation days starting in early June </a:t>
            </a:r>
            <a:r>
              <a:rPr lang="en-US" dirty="0"/>
              <a:t>-</a:t>
            </a:r>
            <a:r>
              <a:rPr lang="en-US" dirty="0" smtClean="0"/>
              <a:t> mid July</a:t>
            </a:r>
          </a:p>
          <a:p>
            <a:r>
              <a:rPr lang="en-US" dirty="0"/>
              <a:t>One hour </a:t>
            </a:r>
            <a:r>
              <a:rPr lang="en-US" dirty="0" smtClean="0"/>
              <a:t>sessions</a:t>
            </a:r>
          </a:p>
          <a:p>
            <a:r>
              <a:rPr lang="en-US" dirty="0" smtClean="0"/>
              <a:t>Can be over 300 students each orientation day</a:t>
            </a:r>
          </a:p>
          <a:p>
            <a:r>
              <a:rPr lang="en-US" dirty="0" smtClean="0"/>
              <a:t>Unable to accommodate all students in one place</a:t>
            </a:r>
          </a:p>
          <a:p>
            <a:endParaRPr lang="en-US" dirty="0" smtClean="0"/>
          </a:p>
          <a:p>
            <a:endParaRPr lang="en-US" dirty="0" smtClean="0"/>
          </a:p>
          <a:p>
            <a:endParaRPr lang="en-US" dirty="0" smtClean="0"/>
          </a:p>
          <a:p>
            <a:endParaRPr lang="en-US" dirty="0"/>
          </a:p>
        </p:txBody>
      </p:sp>
      <p:pic>
        <p:nvPicPr>
          <p:cNvPr id="3074" name="Picture 2" descr="C:\Users\475CLA~1\AppData\Local\Temp\resources2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850"/>
          <a:stretch/>
        </p:blipFill>
        <p:spPr bwMode="auto">
          <a:xfrm>
            <a:off x="2286000" y="4343400"/>
            <a:ext cx="4495800" cy="2265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93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Goals</a:t>
            </a:r>
            <a:r>
              <a:rPr lang="en-US" dirty="0" smtClean="0"/>
              <a:t> </a:t>
            </a:r>
            <a:endParaRPr lang="en-US" dirty="0"/>
          </a:p>
        </p:txBody>
      </p:sp>
      <p:sp>
        <p:nvSpPr>
          <p:cNvPr id="3" name="Content Placeholder 2"/>
          <p:cNvSpPr>
            <a:spLocks noGrp="1"/>
          </p:cNvSpPr>
          <p:nvPr>
            <p:ph idx="1"/>
          </p:nvPr>
        </p:nvSpPr>
        <p:spPr>
          <a:xfrm>
            <a:off x="457200" y="1600200"/>
            <a:ext cx="4953000" cy="4525963"/>
          </a:xfrm>
        </p:spPr>
        <p:txBody>
          <a:bodyPr>
            <a:normAutofit lnSpcReduction="10000"/>
          </a:bodyPr>
          <a:lstStyle/>
          <a:p>
            <a:r>
              <a:rPr lang="en-US" dirty="0" smtClean="0"/>
              <a:t>Very simple goals</a:t>
            </a:r>
          </a:p>
          <a:p>
            <a:pPr lvl="1"/>
            <a:r>
              <a:rPr lang="en-US" dirty="0" smtClean="0"/>
              <a:t>Keep </a:t>
            </a:r>
            <a:r>
              <a:rPr lang="en-US" dirty="0"/>
              <a:t>students actively engaged</a:t>
            </a:r>
          </a:p>
          <a:p>
            <a:pPr lvl="1"/>
            <a:r>
              <a:rPr lang="en-US" dirty="0" smtClean="0"/>
              <a:t>Make the big, small</a:t>
            </a:r>
          </a:p>
          <a:p>
            <a:pPr lvl="1"/>
            <a:r>
              <a:rPr lang="en-US" dirty="0" smtClean="0"/>
              <a:t>We have friendly, helpful people</a:t>
            </a:r>
          </a:p>
          <a:p>
            <a:pPr lvl="1"/>
            <a:r>
              <a:rPr lang="en-US" dirty="0" smtClean="0"/>
              <a:t>We have useful academic resources</a:t>
            </a:r>
          </a:p>
          <a:p>
            <a:pPr lvl="1"/>
            <a:r>
              <a:rPr lang="en-US" dirty="0" smtClean="0"/>
              <a:t>We have cool, inviting spaces</a:t>
            </a:r>
          </a:p>
          <a:p>
            <a:endParaRPr lang="en-US" dirty="0" smtClean="0"/>
          </a:p>
          <a:p>
            <a:endParaRPr lang="en-US" dirty="0"/>
          </a:p>
        </p:txBody>
      </p:sp>
      <p:pic>
        <p:nvPicPr>
          <p:cNvPr id="2050" name="Picture 2" descr="C:\Users\475CLA~1\AppData\Local\Temp\debbiesha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057400"/>
            <a:ext cx="3086100" cy="3034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057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Logistic Solutions</a:t>
            </a:r>
            <a:endParaRPr lang="en-US" sz="4000" dirty="0"/>
          </a:p>
        </p:txBody>
      </p:sp>
      <p:sp>
        <p:nvSpPr>
          <p:cNvPr id="3" name="Content Placeholder 2"/>
          <p:cNvSpPr>
            <a:spLocks noGrp="1"/>
          </p:cNvSpPr>
          <p:nvPr>
            <p:ph idx="1"/>
          </p:nvPr>
        </p:nvSpPr>
        <p:spPr>
          <a:xfrm>
            <a:off x="457200" y="1600200"/>
            <a:ext cx="4191000" cy="4525963"/>
          </a:xfrm>
        </p:spPr>
        <p:txBody>
          <a:bodyPr>
            <a:normAutofit fontScale="85000" lnSpcReduction="20000"/>
          </a:bodyPr>
          <a:lstStyle/>
          <a:p>
            <a:r>
              <a:rPr lang="en-US" dirty="0" smtClean="0"/>
              <a:t>Work </a:t>
            </a:r>
            <a:r>
              <a:rPr lang="en-US" dirty="0"/>
              <a:t>closely with </a:t>
            </a:r>
            <a:r>
              <a:rPr lang="en-US" dirty="0" smtClean="0"/>
              <a:t>campus Orientation Office and IT Office</a:t>
            </a:r>
            <a:endParaRPr lang="en-US" dirty="0"/>
          </a:p>
          <a:p>
            <a:pPr lvl="1"/>
            <a:r>
              <a:rPr lang="en-US" dirty="0" smtClean="0"/>
              <a:t>The Orientation Office provides us with Student Orientation Leaders (SOLs) to assist.</a:t>
            </a:r>
          </a:p>
          <a:p>
            <a:r>
              <a:rPr lang="en-US" dirty="0" smtClean="0"/>
              <a:t>Each day there are 12 SOL led groups</a:t>
            </a:r>
          </a:p>
          <a:p>
            <a:r>
              <a:rPr lang="en-US" dirty="0" smtClean="0"/>
              <a:t>Library uses 2 floors</a:t>
            </a:r>
          </a:p>
          <a:p>
            <a:r>
              <a:rPr lang="en-US" dirty="0" smtClean="0"/>
              <a:t>3 large sections divided into smaller activities</a:t>
            </a:r>
          </a:p>
          <a:p>
            <a:endParaRPr lang="en-US" dirty="0" smtClean="0"/>
          </a:p>
          <a:p>
            <a:endParaRPr lang="en-US" dirty="0" smtClean="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653" t="33007" r="36446"/>
          <a:stretch/>
        </p:blipFill>
        <p:spPr>
          <a:xfrm>
            <a:off x="4876800" y="1600200"/>
            <a:ext cx="3716767" cy="4267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0640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 Continued</a:t>
            </a:r>
            <a:endParaRPr lang="en-US" dirty="0"/>
          </a:p>
        </p:txBody>
      </p:sp>
      <p:sp>
        <p:nvSpPr>
          <p:cNvPr id="3" name="Content Placeholder 2"/>
          <p:cNvSpPr>
            <a:spLocks noGrp="1"/>
          </p:cNvSpPr>
          <p:nvPr>
            <p:ph idx="1"/>
          </p:nvPr>
        </p:nvSpPr>
        <p:spPr>
          <a:xfrm>
            <a:off x="457200" y="1600200"/>
            <a:ext cx="4876800" cy="4525963"/>
          </a:xfrm>
        </p:spPr>
        <p:txBody>
          <a:bodyPr>
            <a:normAutofit lnSpcReduction="10000"/>
          </a:bodyPr>
          <a:lstStyle/>
          <a:p>
            <a:r>
              <a:rPr lang="en-US" dirty="0" smtClean="0"/>
              <a:t>Each day involves </a:t>
            </a:r>
            <a:r>
              <a:rPr lang="en-US" dirty="0"/>
              <a:t> </a:t>
            </a:r>
            <a:r>
              <a:rPr lang="en-US" dirty="0" smtClean="0"/>
              <a:t>           4 library staff, </a:t>
            </a:r>
            <a:r>
              <a:rPr lang="en-US" dirty="0"/>
              <a:t>5</a:t>
            </a:r>
            <a:r>
              <a:rPr lang="en-US" dirty="0" smtClean="0"/>
              <a:t> students, and the SOLs</a:t>
            </a:r>
          </a:p>
          <a:p>
            <a:r>
              <a:rPr lang="en-US" dirty="0" smtClean="0"/>
              <a:t>Each large section lasts 15 minutes; each activity lasts 7 minutes</a:t>
            </a:r>
          </a:p>
          <a:p>
            <a:r>
              <a:rPr lang="en-US" dirty="0" smtClean="0"/>
              <a:t>Each group moves in a clockwise pattern throughout the library</a:t>
            </a:r>
          </a:p>
          <a:p>
            <a:pPr marL="0" indent="0">
              <a:buNone/>
            </a:pPr>
            <a:endParaRPr lang="en-US" dirty="0"/>
          </a:p>
        </p:txBody>
      </p:sp>
      <p:pic>
        <p:nvPicPr>
          <p:cNvPr id="1026" name="Picture 2" descr="C:\Users\475CLA~1\AppData\Local\Temp\pambarb.jpg"/>
          <p:cNvPicPr>
            <a:picLocks noChangeAspect="1" noChangeArrowheads="1"/>
          </p:cNvPicPr>
          <p:nvPr/>
        </p:nvPicPr>
        <p:blipFill rotWithShape="1">
          <a:blip r:embed="rId3">
            <a:extLst>
              <a:ext uri="{28A0092B-C50C-407E-A947-70E740481C1C}">
                <a14:useLocalDpi xmlns:a14="http://schemas.microsoft.com/office/drawing/2010/main" val="0"/>
              </a:ext>
            </a:extLst>
          </a:blip>
          <a:srcRect l="4753"/>
          <a:stretch/>
        </p:blipFill>
        <p:spPr bwMode="auto">
          <a:xfrm>
            <a:off x="5334000" y="1972404"/>
            <a:ext cx="3476513" cy="3275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91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Activities</a:t>
            </a:r>
            <a:endParaRPr lang="en-US" sz="4000" dirty="0"/>
          </a:p>
        </p:txBody>
      </p:sp>
      <p:sp>
        <p:nvSpPr>
          <p:cNvPr id="3" name="Content Placeholder 2"/>
          <p:cNvSpPr>
            <a:spLocks noGrp="1"/>
          </p:cNvSpPr>
          <p:nvPr>
            <p:ph idx="1"/>
          </p:nvPr>
        </p:nvSpPr>
        <p:spPr>
          <a:xfrm>
            <a:off x="533400" y="1318418"/>
            <a:ext cx="8229600" cy="4525963"/>
          </a:xfrm>
        </p:spPr>
        <p:txBody>
          <a:bodyPr/>
          <a:lstStyle/>
          <a:p>
            <a:r>
              <a:rPr lang="en-US" dirty="0" smtClean="0"/>
              <a:t>Front 4</a:t>
            </a:r>
            <a:r>
              <a:rPr lang="en-US" baseline="30000" dirty="0" smtClean="0"/>
              <a:t>th</a:t>
            </a:r>
            <a:r>
              <a:rPr lang="en-US" dirty="0" smtClean="0"/>
              <a:t> floor</a:t>
            </a:r>
          </a:p>
          <a:p>
            <a:pPr lvl="1"/>
            <a:r>
              <a:rPr lang="en-US" dirty="0" smtClean="0"/>
              <a:t>Find a book in the catalog </a:t>
            </a:r>
          </a:p>
          <a:p>
            <a:pPr lvl="1"/>
            <a:r>
              <a:rPr lang="en-US" dirty="0" smtClean="0">
                <a:hlinkClick r:id="rId3"/>
              </a:rPr>
              <a:t>Printing video </a:t>
            </a:r>
            <a:endParaRPr lang="en-US" dirty="0" smtClean="0"/>
          </a:p>
          <a:p>
            <a:pPr lvl="1"/>
            <a:r>
              <a:rPr lang="en-US" dirty="0" smtClean="0"/>
              <a:t>Reminder of safety in the building</a:t>
            </a:r>
          </a:p>
          <a:p>
            <a:pPr lvl="1"/>
            <a:endParaRPr lang="en-US" dirty="0" smtClean="0"/>
          </a:p>
        </p:txBody>
      </p:sp>
      <p:pic>
        <p:nvPicPr>
          <p:cNvPr id="1027" name="Picture 3" descr="C:\Users\tenofsdg\AppData\Local\Microsoft\Windows\Temporary Internet Files\Content.Outlook\AWGQJW40\isor_print1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58"/>
          <a:stretch/>
        </p:blipFill>
        <p:spPr bwMode="auto">
          <a:xfrm>
            <a:off x="2286000" y="3657600"/>
            <a:ext cx="4573931" cy="2492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842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1495</TotalTime>
  <Words>4068</Words>
  <Application>Microsoft Office PowerPoint</Application>
  <PresentationFormat>On-screen Show (4:3)</PresentationFormat>
  <Paragraphs>300</Paragraphs>
  <Slides>48</Slides>
  <Notes>48</Notes>
  <HiddenSlides>0</HiddenSlides>
  <MMClips>0</MMClip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Soho</vt:lpstr>
      <vt:lpstr>4_Office Theme</vt:lpstr>
      <vt:lpstr>5_Office Theme</vt:lpstr>
      <vt:lpstr>1_Office Theme</vt:lpstr>
      <vt:lpstr>2_Office Theme</vt:lpstr>
      <vt:lpstr>Developing an Ecosystem  of Engaged Learners</vt:lpstr>
      <vt:lpstr>Outline of Presentation</vt:lpstr>
      <vt:lpstr>Learning Outcomes </vt:lpstr>
      <vt:lpstr>What is the size of your undergraduate orientation program?</vt:lpstr>
      <vt:lpstr>General Overview</vt:lpstr>
      <vt:lpstr>Goals </vt:lpstr>
      <vt:lpstr>Logistic Solutions</vt:lpstr>
      <vt:lpstr>Logistics Continued</vt:lpstr>
      <vt:lpstr>Activities</vt:lpstr>
      <vt:lpstr>Activities</vt:lpstr>
      <vt:lpstr>Reflections</vt:lpstr>
      <vt:lpstr>PowerPoint Presentation</vt:lpstr>
      <vt:lpstr>Scenarios</vt:lpstr>
      <vt:lpstr>Setting the Stage</vt:lpstr>
      <vt:lpstr>Greenpeace Pressure on Deforestation Prompts Procter &amp; Gamble Retreat on Palm Oil</vt:lpstr>
      <vt:lpstr>PowerPoint Presentation</vt:lpstr>
      <vt:lpstr>PowerPoint Presentation</vt:lpstr>
      <vt:lpstr>PowerPoint Presentation</vt:lpstr>
      <vt:lpstr>   Knowledge</vt:lpstr>
      <vt:lpstr>PowerPoint Presentation</vt:lpstr>
      <vt:lpstr>PowerPoint Presentation</vt:lpstr>
      <vt:lpstr>PowerPoint Presentation</vt:lpstr>
      <vt:lpstr>     Information -&gt;Research Question   </vt:lpstr>
      <vt:lpstr>PowerPoint Presentation</vt:lpstr>
      <vt:lpstr>PowerPoint Presentation</vt:lpstr>
      <vt:lpstr>Media Resources</vt:lpstr>
      <vt:lpstr>Wrapping it Up</vt:lpstr>
      <vt:lpstr>PowerPoint Presentation</vt:lpstr>
      <vt:lpstr>PowerPoint Presentation</vt:lpstr>
      <vt:lpstr>PowerPoint Presentation</vt:lpstr>
      <vt:lpstr>International Student Orientation</vt:lpstr>
      <vt:lpstr>UC’s International Students</vt:lpstr>
      <vt:lpstr>Poll</vt:lpstr>
      <vt:lpstr>Key to Success </vt:lpstr>
      <vt:lpstr>Tips from International Students</vt:lpstr>
      <vt:lpstr>Undergraduate Orientation:  a warm welcome</vt:lpstr>
      <vt:lpstr>Undergraduate Orientation:  active exploration</vt:lpstr>
      <vt:lpstr>Survey</vt:lpstr>
      <vt:lpstr>What kind of information resources did you use for papers &amp; assignments?</vt:lpstr>
      <vt:lpstr>What kind of information resources did you cite papers &amp; assignments?</vt:lpstr>
      <vt:lpstr> Who do you go to first for help with a research assignment?</vt:lpstr>
      <vt:lpstr>Which of the following constitutes plagiarism?</vt:lpstr>
      <vt:lpstr>Modifications to the survey</vt:lpstr>
      <vt:lpstr>What social media do you use? (domestic students)</vt:lpstr>
      <vt:lpstr>What are the 3 main reasons you will be using libraries at UC? (international)</vt:lpstr>
      <vt:lpstr>PowerPoint Presentation</vt:lpstr>
      <vt:lpstr>Takeaways</vt:lpstr>
      <vt:lpstr>Thank you</vt:lpstr>
    </vt:vector>
  </TitlesOfParts>
  <Company>University of Cincinnati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undergraduate orientation</dc:title>
  <dc:creator>Olga Hart</dc:creator>
  <cp:lastModifiedBy>Olga Hart</cp:lastModifiedBy>
  <cp:revision>127</cp:revision>
  <dcterms:created xsi:type="dcterms:W3CDTF">2015-03-11T18:01:15Z</dcterms:created>
  <dcterms:modified xsi:type="dcterms:W3CDTF">2015-03-24T16:49:19Z</dcterms:modified>
</cp:coreProperties>
</file>