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71" r:id="rId3"/>
    <p:sldId id="273" r:id="rId4"/>
    <p:sldId id="267" r:id="rId5"/>
    <p:sldId id="274" r:id="rId6"/>
    <p:sldId id="275" r:id="rId7"/>
    <p:sldId id="276" r:id="rId8"/>
    <p:sldId id="277" r:id="rId9"/>
    <p:sldId id="278" r:id="rId10"/>
    <p:sldId id="260" r:id="rId11"/>
    <p:sldId id="266" r:id="rId12"/>
    <p:sldId id="265" r:id="rId13"/>
    <p:sldId id="261" r:id="rId14"/>
    <p:sldId id="262" r:id="rId15"/>
    <p:sldId id="282" r:id="rId16"/>
    <p:sldId id="279" r:id="rId17"/>
    <p:sldId id="280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2" autoAdjust="0"/>
    <p:restoredTop sz="91575" autoAdjust="0"/>
  </p:normalViewPr>
  <p:slideViewPr>
    <p:cSldViewPr>
      <p:cViewPr>
        <p:scale>
          <a:sx n="86" d="100"/>
          <a:sy n="86" d="100"/>
        </p:scale>
        <p:origin x="-720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C6E49-835C-41BE-8B46-2287D4EC3B54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2AD52-9772-4E93-B4D8-BE2DF798E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5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2AD52-9772-4E93-B4D8-BE2DF798E7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62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2AD52-9772-4E93-B4D8-BE2DF798E7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05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2AD52-9772-4E93-B4D8-BE2DF798E7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64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2AD52-9772-4E93-B4D8-BE2DF798E7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7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C5C8-8FA6-4AF1-9D0B-BD9729084F8F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F1BC-E766-442E-882F-B08A18C0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0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C5C8-8FA6-4AF1-9D0B-BD9729084F8F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F1BC-E766-442E-882F-B08A18C0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C5C8-8FA6-4AF1-9D0B-BD9729084F8F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F1BC-E766-442E-882F-B08A18C0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0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1B549C-6C44-4E0D-901D-E110D8784760}" type="datetimeFigureOut">
              <a:rPr lang="en-US" altLang="zh-CN"/>
              <a:pPr/>
              <a:t>1/28/2015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BEE85-8FFA-42DC-B6D6-5D4ABB92B30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0648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20FA76-0D58-4AEB-AD89-640F54F5DDCC}" type="datetimeFigureOut">
              <a:rPr lang="en-US" altLang="zh-CN"/>
              <a:pPr/>
              <a:t>1/28/2015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E6CD1-7462-485B-AD8B-964CF5B8DCA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9607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B0B5E9-309B-4E63-9205-2F03CCCCCB17}" type="datetimeFigureOut">
              <a:rPr lang="en-US" altLang="zh-CN"/>
              <a:pPr/>
              <a:t>1/28/2015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7C272-7B67-4591-9601-A3E6B4FE774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2248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5650B2-D564-4C4F-8BA1-0CBC4F83D179}" type="datetimeFigureOut">
              <a:rPr lang="en-US" altLang="zh-CN"/>
              <a:pPr/>
              <a:t>1/28/2015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24D2B-0AD5-4EEE-9340-81DB4131A48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1110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C9AFB0-5D1B-485D-A7CB-4A6DB7E92BBA}" type="datetimeFigureOut">
              <a:rPr lang="en-US" altLang="zh-CN"/>
              <a:pPr/>
              <a:t>1/28/2015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D5B9-59F1-4248-BD9F-7C5ED21DE01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4695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CC96EB-A6C3-4306-B004-EC38F76F6333}" type="datetimeFigureOut">
              <a:rPr lang="en-US" altLang="zh-CN"/>
              <a:pPr/>
              <a:t>1/28/2015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33812-A9A7-40DB-84AD-2B199B598A3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6963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1917FB-ABA9-4D69-841A-65070B60C8CB}" type="datetimeFigureOut">
              <a:rPr lang="en-US" altLang="zh-CN"/>
              <a:pPr/>
              <a:t>1/28/2015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D41B7-FA84-4AD7-AAAB-3121AE34797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7615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F36CDC-1F37-42AB-9C57-BB016654BC97}" type="datetimeFigureOut">
              <a:rPr lang="en-US" altLang="zh-CN"/>
              <a:pPr/>
              <a:t>1/28/2015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247A3-798A-4E5C-B443-92314531388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440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C5C8-8FA6-4AF1-9D0B-BD9729084F8F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F1BC-E766-442E-882F-B08A18C0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08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BADA82-25FF-4621-AD1F-36A0F525D027}" type="datetimeFigureOut">
              <a:rPr lang="en-US" altLang="zh-CN"/>
              <a:pPr/>
              <a:t>1/28/2015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8714E-D909-4563-A06A-4082974E4F2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1684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C9E9C1-9CDC-4727-AD0A-810A220EA2F0}" type="datetimeFigureOut">
              <a:rPr lang="en-US" altLang="zh-CN"/>
              <a:pPr/>
              <a:t>1/28/2015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BDF12-0A04-41C2-9838-C95FA6C98EC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6067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BEFC31-7459-499B-B109-670908E607CC}" type="datetimeFigureOut">
              <a:rPr lang="en-US" altLang="zh-CN"/>
              <a:pPr/>
              <a:t>1/28/2015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176BC-64AD-4B70-B7B2-5E02A9DE855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078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C5C8-8FA6-4AF1-9D0B-BD9729084F8F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F1BC-E766-442E-882F-B08A18C0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63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C5C8-8FA6-4AF1-9D0B-BD9729084F8F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F1BC-E766-442E-882F-B08A18C0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8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C5C8-8FA6-4AF1-9D0B-BD9729084F8F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F1BC-E766-442E-882F-B08A18C0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5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C5C8-8FA6-4AF1-9D0B-BD9729084F8F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F1BC-E766-442E-882F-B08A18C0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6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C5C8-8FA6-4AF1-9D0B-BD9729084F8F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F1BC-E766-442E-882F-B08A18C0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1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C5C8-8FA6-4AF1-9D0B-BD9729084F8F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F1BC-E766-442E-882F-B08A18C0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C5C8-8FA6-4AF1-9D0B-BD9729084F8F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F1BC-E766-442E-882F-B08A18C0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4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3C5C8-8FA6-4AF1-9D0B-BD9729084F8F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1F1BC-E766-442E-882F-B08A18C0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8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</a:pPr>
            <a:fld id="{AA5DD0DF-E7E6-4C30-A172-4F5C63AE681F}" type="datetimeFigureOut">
              <a:rPr lang="en-US" altLang="zh-CN" smtClean="0">
                <a:ea typeface="ＭＳ Ｐゴシック" pitchFamily="34" charset="-128"/>
              </a:rPr>
              <a:pPr defTabSz="914354" fontAlgn="base">
                <a:spcBef>
                  <a:spcPct val="0"/>
                </a:spcBef>
                <a:spcAft>
                  <a:spcPct val="0"/>
                </a:spcAft>
              </a:pPr>
              <a:t>1/28/2015</a:t>
            </a:fld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</a:pPr>
            <a:fld id="{1C0BF93F-0550-4734-A424-404A9B3D5DF0}" type="slidenum">
              <a:rPr lang="en-US" altLang="zh-CN" smtClean="0">
                <a:ea typeface="ＭＳ Ｐゴシック" pitchFamily="34" charset="-128"/>
              </a:rPr>
              <a:pPr defTabSz="914354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ea typeface="ＭＳ Ｐゴシック" pitchFamily="34" charset="-128"/>
            </a:endParaRPr>
          </a:p>
        </p:txBody>
      </p:sp>
      <p:pic>
        <p:nvPicPr>
          <p:cNvPr id="1031" name="Picture 6" descr="redbook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0" t="5113" r="5202" b="203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41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83" indent="-34288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13" indent="-28573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297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olga.hart@uc.edu" TargetMode="External"/><Relationship Id="rId2" Type="http://schemas.openxmlformats.org/officeDocument/2006/relationships/hyperlink" Target="mailto:rosemary.franklin@uc.edu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hiohighered.org/sites/ohiohighered.org/files/uploads/global/GREATreport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.edu/global.html" TargetMode="External"/><Relationship Id="rId2" Type="http://schemas.openxmlformats.org/officeDocument/2006/relationships/hyperlink" Target="http://www.uc.edu/content/dam/uc/international/images/dhawal/UCI%20Profile_%20Updated%20October%202014_Programs.pdf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c.edu/diversity/priorities/initiatives/diversity-incentive-grants0.html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90600" y="1828800"/>
            <a:ext cx="7772400" cy="1470025"/>
          </a:xfrm>
        </p:spPr>
        <p:txBody>
          <a:bodyPr/>
          <a:lstStyle/>
          <a:p>
            <a:pPr lvl="0"/>
            <a:r>
              <a:rPr lang="en-US" dirty="0">
                <a:solidFill>
                  <a:sysClr val="windowText" lastClr="000000"/>
                </a:solidFill>
              </a:rPr>
              <a:t>Go </a:t>
            </a:r>
            <a:r>
              <a:rPr lang="en-US" dirty="0" smtClean="0">
                <a:solidFill>
                  <a:sysClr val="windowText" lastClr="000000"/>
                </a:solidFill>
              </a:rPr>
              <a:t>Global, </a:t>
            </a:r>
            <a:r>
              <a:rPr lang="en-US" dirty="0">
                <a:solidFill>
                  <a:sysClr val="windowText" lastClr="000000"/>
                </a:solidFill>
              </a:rPr>
              <a:t>Act </a:t>
            </a:r>
            <a:r>
              <a:rPr lang="en-US" dirty="0" smtClean="0">
                <a:solidFill>
                  <a:sysClr val="windowText" lastClr="000000"/>
                </a:solidFill>
              </a:rPr>
              <a:t>Local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Rosemary Franklin,</a:t>
            </a:r>
          </a:p>
          <a:p>
            <a:r>
              <a:rPr lang="en-US" dirty="0" smtClean="0"/>
              <a:t>Olga 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9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Undergraduate orientation: </a:t>
            </a:r>
            <a:br>
              <a:rPr lang="en-US" dirty="0" smtClean="0"/>
            </a:br>
            <a:r>
              <a:rPr lang="en-US" dirty="0" smtClean="0"/>
              <a:t>a warm welcome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295400" y="1524000"/>
            <a:ext cx="6648450" cy="5257800"/>
            <a:chOff x="1295400" y="1524000"/>
            <a:chExt cx="6648450" cy="5257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78" r="19010"/>
            <a:stretch/>
          </p:blipFill>
          <p:spPr>
            <a:xfrm>
              <a:off x="1295400" y="1524000"/>
              <a:ext cx="2448072" cy="248364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33"/>
            <a:stretch/>
          </p:blipFill>
          <p:spPr>
            <a:xfrm>
              <a:off x="1295400" y="4039314"/>
              <a:ext cx="6648450" cy="274248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93"/>
            <a:stretch/>
          </p:blipFill>
          <p:spPr>
            <a:xfrm>
              <a:off x="3762967" y="1524000"/>
              <a:ext cx="4180883" cy="24836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0605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Undergraduate orientation: </a:t>
            </a:r>
            <a:br>
              <a:rPr lang="en-US" dirty="0" smtClean="0"/>
            </a:br>
            <a:r>
              <a:rPr lang="en-US" dirty="0" smtClean="0"/>
              <a:t>active exploration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957264" y="1676400"/>
            <a:ext cx="7505697" cy="5032374"/>
            <a:chOff x="957264" y="1676400"/>
            <a:chExt cx="7505697" cy="503237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386" y="4267200"/>
              <a:ext cx="3584575" cy="2389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264" y="1676400"/>
              <a:ext cx="3690936" cy="246062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839" y="4267200"/>
              <a:ext cx="3662361" cy="244157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8" t="26905" r="17648"/>
            <a:stretch/>
          </p:blipFill>
          <p:spPr>
            <a:xfrm>
              <a:off x="4813252" y="1676400"/>
              <a:ext cx="3649709" cy="2460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6631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Events: student-driven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1382683"/>
            <a:ext cx="8670175" cy="5159434"/>
            <a:chOff x="228600" y="1382683"/>
            <a:chExt cx="8670175" cy="515943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940931"/>
              <a:ext cx="4719637" cy="37232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3962400"/>
              <a:ext cx="3869575" cy="2579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199" y="1382683"/>
              <a:ext cx="3869575" cy="25797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1211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Events: student driven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6200" y="1588943"/>
            <a:ext cx="8991600" cy="4874701"/>
            <a:chOff x="76200" y="1588943"/>
            <a:chExt cx="8991600" cy="48747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1588943"/>
              <a:ext cx="3581400" cy="213381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67" t="3936" b="19939"/>
            <a:stretch/>
          </p:blipFill>
          <p:spPr>
            <a:xfrm rot="5400000">
              <a:off x="5867401" y="2895601"/>
              <a:ext cx="3886198" cy="25146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77" t="6639" r="-1302" b="8338"/>
            <a:stretch/>
          </p:blipFill>
          <p:spPr>
            <a:xfrm>
              <a:off x="2895600" y="3810000"/>
              <a:ext cx="3657600" cy="265364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94" r="34599"/>
            <a:stretch/>
          </p:blipFill>
          <p:spPr>
            <a:xfrm>
              <a:off x="76200" y="2080221"/>
              <a:ext cx="2729984" cy="40157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7528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not just fun…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t="33885" r="1392" b="24248"/>
          <a:stretch/>
        </p:blipFill>
        <p:spPr bwMode="auto">
          <a:xfrm>
            <a:off x="523456" y="4191000"/>
            <a:ext cx="796947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9588" y="1322457"/>
            <a:ext cx="8357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Monthly newsletter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t="33171" r="1625" b="38214"/>
          <a:stretch/>
        </p:blipFill>
        <p:spPr bwMode="auto">
          <a:xfrm>
            <a:off x="150564" y="2456761"/>
            <a:ext cx="8001000" cy="131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901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up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4" t="13516" r="40348" b="8019"/>
          <a:stretch/>
        </p:blipFill>
        <p:spPr bwMode="auto">
          <a:xfrm>
            <a:off x="2743200" y="1524000"/>
            <a:ext cx="3839411" cy="497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9803483">
            <a:off x="211417" y="2219928"/>
            <a:ext cx="2895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Panel: “the culture bump”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 rot="20027949">
            <a:off x="6437843" y="3434897"/>
            <a:ext cx="260765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LibGuide</a:t>
            </a:r>
            <a:r>
              <a:rPr lang="en-US" sz="2000" dirty="0" smtClean="0"/>
              <a:t> and panel </a:t>
            </a:r>
            <a:br>
              <a:rPr lang="en-US" sz="2000" dirty="0" smtClean="0"/>
            </a:br>
            <a:r>
              <a:rPr lang="en-US" sz="2000" dirty="0" smtClean="0"/>
              <a:t>on study abroad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 rot="1031548">
            <a:off x="999826" y="3952282"/>
            <a:ext cx="223383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Online orientation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082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the future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3000" y="2057400"/>
            <a:ext cx="7543800" cy="4068763"/>
          </a:xfrm>
        </p:spPr>
        <p:txBody>
          <a:bodyPr/>
          <a:lstStyle/>
          <a:p>
            <a:r>
              <a:rPr lang="en-US" dirty="0" smtClean="0"/>
              <a:t>Focusing on academic aspects of student success.</a:t>
            </a:r>
          </a:p>
          <a:p>
            <a:r>
              <a:rPr lang="en-US" dirty="0" smtClean="0"/>
              <a:t>Collaborating with campus initiatives toward building cultural competency.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2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Questions?</a:t>
            </a:r>
          </a:p>
          <a:p>
            <a:pPr marL="0" indent="0" algn="ctr">
              <a:buNone/>
            </a:pPr>
            <a:r>
              <a:rPr lang="en-US" dirty="0" smtClean="0"/>
              <a:t>Comments?</a:t>
            </a:r>
          </a:p>
          <a:p>
            <a:pPr marL="0" indent="0" algn="ctr">
              <a:buNone/>
            </a:pPr>
            <a:r>
              <a:rPr lang="en-US" dirty="0" smtClean="0"/>
              <a:t>We’d like to hear about your experiences!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rosemary.franklin@uc.edu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o</a:t>
            </a:r>
            <a:r>
              <a:rPr lang="en-US" dirty="0" smtClean="0">
                <a:hlinkClick r:id="rId3"/>
              </a:rPr>
              <a:t>lga.hart@uc.edu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6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200400" y="1066800"/>
            <a:ext cx="5715000" cy="4525963"/>
          </a:xfrm>
        </p:spPr>
        <p:txBody>
          <a:bodyPr>
            <a:normAutofit/>
          </a:bodyPr>
          <a:lstStyle/>
          <a:p>
            <a:r>
              <a:rPr lang="en-US" i="1" dirty="0"/>
              <a:t>Ohio is 8</a:t>
            </a:r>
            <a:r>
              <a:rPr lang="en-US" i="1" baseline="30000" dirty="0"/>
              <a:t>th</a:t>
            </a:r>
            <a:r>
              <a:rPr lang="en-US" i="1" dirty="0"/>
              <a:t> in the nation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in </a:t>
            </a:r>
            <a:r>
              <a:rPr lang="en-US" i="1" dirty="0"/>
              <a:t>number of international students studying in post-secondary institutions.</a:t>
            </a:r>
          </a:p>
          <a:p>
            <a:endParaRPr lang="en-US" i="1" dirty="0"/>
          </a:p>
          <a:p>
            <a:r>
              <a:rPr lang="en-US" i="1" dirty="0"/>
              <a:t>Ohio views educating international students as an investment in Ohio’s economic future.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524001"/>
            <a:ext cx="2514600" cy="259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6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8" t="10450" r="34676" b="6250"/>
          <a:stretch/>
        </p:blipFill>
        <p:spPr bwMode="auto">
          <a:xfrm>
            <a:off x="1187067" y="59984"/>
            <a:ext cx="6479744" cy="672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40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 txBox="1">
            <a:spLocks/>
          </p:cNvSpPr>
          <p:nvPr/>
        </p:nvSpPr>
        <p:spPr>
          <a:xfrm>
            <a:off x="914400" y="1600199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UC International Students (2014):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3,695 enrolled out of 43,691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2,012 graduate and doctoral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 5 countries: China, India, South Korea, Saudi Arabia.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Language programs UC Libraries serve: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Center for English as a Second Language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English Language Services</a:t>
            </a:r>
          </a:p>
          <a:p>
            <a:pPr marL="857250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 students per 12 week sessions;  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top 5 of 65 US centers; 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 countries, including China, Saudi Arabia, Iraq, South Korea, and Oman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5029200" y="1600200"/>
            <a:ext cx="3657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Global engagement: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International partners in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Asia (including China and India)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Europe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Latin America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Middle East &amp; Northern Africa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Sub-Saharan Africa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Study abroad</a:t>
            </a:r>
          </a:p>
          <a:p>
            <a:pPr marL="857250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2012-13 profile report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  <a:hlinkClick r:id="rId3"/>
              </a:rPr>
              <a:t>UC Global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67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143000" y="1600199"/>
            <a:ext cx="7543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orientation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Course instruction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Collection development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History of library involvement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4313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  <a:hlinkClick r:id="rId2"/>
              </a:rPr>
              <a:t>UC Diversity Incentive Grants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43000" y="1600200"/>
            <a:ext cx="7543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UC Libraries  proposal focused on the UC international student body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enhance and expand services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Library was providing instruction for two international programs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build external and internal community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Connect staff and librarians to cultural awareness and to connect students to the campus (and library) culture and community.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68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International developments </a:t>
            </a:r>
            <a:b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and best practices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47800" y="1676400"/>
            <a:ext cx="7110966" cy="4315770"/>
            <a:chOff x="1120980" y="1391758"/>
            <a:chExt cx="7831067" cy="47528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13580">
              <a:off x="625889" y="2727233"/>
              <a:ext cx="3912428" cy="2922246"/>
            </a:xfrm>
            <a:prstGeom prst="rect">
              <a:avLst/>
            </a:prstGeom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3" t="18165" r="15959" b="8333"/>
            <a:stretch/>
          </p:blipFill>
          <p:spPr bwMode="auto">
            <a:xfrm rot="405015">
              <a:off x="4792495" y="3436343"/>
              <a:ext cx="4159552" cy="2457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5" t="18359" r="29905" b="8008"/>
            <a:stretch/>
          </p:blipFill>
          <p:spPr bwMode="auto">
            <a:xfrm rot="20107859">
              <a:off x="5326436" y="1391758"/>
              <a:ext cx="3499067" cy="2286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468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International student worker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45588" y="1485900"/>
            <a:ext cx="6226812" cy="4762500"/>
            <a:chOff x="1295400" y="1409700"/>
            <a:chExt cx="6450979" cy="49339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87" t="17473" r="993" b="10215"/>
            <a:stretch/>
          </p:blipFill>
          <p:spPr>
            <a:xfrm rot="5400000">
              <a:off x="3780321" y="2353780"/>
              <a:ext cx="4910138" cy="302197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1409700"/>
              <a:ext cx="3289301" cy="4933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93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Orientation: Conference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19400"/>
            <a:ext cx="5715000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97" y="1600200"/>
            <a:ext cx="450710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55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2333</TotalTime>
  <Words>245</Words>
  <Application>Microsoft Office PowerPoint</Application>
  <PresentationFormat>On-screen Show (4:3)</PresentationFormat>
  <Paragraphs>64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Go Global, Act Local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Orientation: Conference</vt:lpstr>
      <vt:lpstr>Undergraduate orientation:  a warm welcome</vt:lpstr>
      <vt:lpstr>Undergraduate orientation:  active exploration</vt:lpstr>
      <vt:lpstr>Events: student-driven</vt:lpstr>
      <vt:lpstr>Events: student driven</vt:lpstr>
      <vt:lpstr>It’s not just fun…</vt:lpstr>
      <vt:lpstr>Coming up</vt:lpstr>
      <vt:lpstr>Plans for the future</vt:lpstr>
      <vt:lpstr>Thank you!</vt:lpstr>
    </vt:vector>
  </TitlesOfParts>
  <Company>University of Cincinnati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Olga Hart</dc:creator>
  <cp:lastModifiedBy>Olga Hart</cp:lastModifiedBy>
  <cp:revision>35</cp:revision>
  <dcterms:created xsi:type="dcterms:W3CDTF">2015-01-07T17:02:47Z</dcterms:created>
  <dcterms:modified xsi:type="dcterms:W3CDTF">2015-01-29T03:14:06Z</dcterms:modified>
</cp:coreProperties>
</file>