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1"/>
  </p:notesMasterIdLst>
  <p:handoutMasterIdLst>
    <p:handoutMasterId r:id="rId62"/>
  </p:handoutMasterIdLst>
  <p:sldIdLst>
    <p:sldId id="274" r:id="rId4"/>
    <p:sldId id="258" r:id="rId5"/>
    <p:sldId id="281" r:id="rId6"/>
    <p:sldId id="327" r:id="rId7"/>
    <p:sldId id="347" r:id="rId8"/>
    <p:sldId id="325" r:id="rId9"/>
    <p:sldId id="326" r:id="rId10"/>
    <p:sldId id="342" r:id="rId11"/>
    <p:sldId id="329" r:id="rId12"/>
    <p:sldId id="330" r:id="rId13"/>
    <p:sldId id="331" r:id="rId14"/>
    <p:sldId id="305" r:id="rId15"/>
    <p:sldId id="306" r:id="rId16"/>
    <p:sldId id="310" r:id="rId17"/>
    <p:sldId id="309" r:id="rId18"/>
    <p:sldId id="308" r:id="rId19"/>
    <p:sldId id="311" r:id="rId20"/>
    <p:sldId id="312" r:id="rId21"/>
    <p:sldId id="313" r:id="rId22"/>
    <p:sldId id="332" r:id="rId23"/>
    <p:sldId id="264" r:id="rId24"/>
    <p:sldId id="262" r:id="rId25"/>
    <p:sldId id="322" r:id="rId26"/>
    <p:sldId id="339" r:id="rId27"/>
    <p:sldId id="333" r:id="rId28"/>
    <p:sldId id="319" r:id="rId29"/>
    <p:sldId id="320" r:id="rId30"/>
    <p:sldId id="340" r:id="rId31"/>
    <p:sldId id="318" r:id="rId32"/>
    <p:sldId id="321" r:id="rId33"/>
    <p:sldId id="344" r:id="rId34"/>
    <p:sldId id="283" r:id="rId35"/>
    <p:sldId id="284" r:id="rId36"/>
    <p:sldId id="287" r:id="rId37"/>
    <p:sldId id="288" r:id="rId38"/>
    <p:sldId id="303" r:id="rId39"/>
    <p:sldId id="289" r:id="rId40"/>
    <p:sldId id="291" r:id="rId41"/>
    <p:sldId id="290" r:id="rId42"/>
    <p:sldId id="292" r:id="rId43"/>
    <p:sldId id="293" r:id="rId44"/>
    <p:sldId id="297" r:id="rId45"/>
    <p:sldId id="294" r:id="rId46"/>
    <p:sldId id="295" r:id="rId47"/>
    <p:sldId id="296" r:id="rId48"/>
    <p:sldId id="298" r:id="rId49"/>
    <p:sldId id="299" r:id="rId50"/>
    <p:sldId id="346" r:id="rId51"/>
    <p:sldId id="300" r:id="rId52"/>
    <p:sldId id="301" r:id="rId53"/>
    <p:sldId id="275" r:id="rId54"/>
    <p:sldId id="276" r:id="rId55"/>
    <p:sldId id="345" r:id="rId56"/>
    <p:sldId id="338" r:id="rId57"/>
    <p:sldId id="343" r:id="rId58"/>
    <p:sldId id="341" r:id="rId59"/>
    <p:sldId id="285" r:id="rId60"/>
  </p:sldIdLst>
  <p:sldSz cx="12192000" cy="6858000"/>
  <p:notesSz cx="7077075" cy="938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5" autoAdjust="0"/>
    <p:restoredTop sz="69928" autoAdjust="0"/>
  </p:normalViewPr>
  <p:slideViewPr>
    <p:cSldViewPr snapToGrid="0">
      <p:cViewPr varScale="1">
        <p:scale>
          <a:sx n="47" d="100"/>
          <a:sy n="47" d="100"/>
        </p:scale>
        <p:origin x="135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1.xml.rels><?xml version="1.0" encoding="UTF-8" standalone="yes"?>
<Relationships xmlns="http://schemas.openxmlformats.org/package/2006/relationships"><Relationship Id="rId1" Type="http://schemas.openxmlformats.org/officeDocument/2006/relationships/hyperlink" Target="http://www.rbabyfoundation.org/resources-infantmortalityrates.php"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43E3FC-2780-41AA-BB9A-ECF93E4DCD2C}"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n-US"/>
        </a:p>
      </dgm:t>
    </dgm:pt>
    <dgm:pt modelId="{0098D6BE-FE26-499E-BCF4-803767549B1F}">
      <dgm:prSet phldrT="[Text]" custT="1"/>
      <dgm:spPr/>
      <dgm:t>
        <a:bodyPr/>
        <a:lstStyle/>
        <a:p>
          <a:r>
            <a:rPr lang="en-US" sz="2000" b="1" dirty="0"/>
            <a:t>1 in 141 babies die in the U.S. each year</a:t>
          </a:r>
        </a:p>
      </dgm:t>
    </dgm:pt>
    <dgm:pt modelId="{A63AE0DF-912F-46C8-9995-C8F3B0406EC8}" type="parTrans" cxnId="{36A8C3D0-1AFD-4994-82D4-EF7256B894AD}">
      <dgm:prSet/>
      <dgm:spPr/>
      <dgm:t>
        <a:bodyPr/>
        <a:lstStyle/>
        <a:p>
          <a:endParaRPr lang="en-US"/>
        </a:p>
      </dgm:t>
    </dgm:pt>
    <dgm:pt modelId="{12B4DB70-5F4C-4544-9A6C-E14220702F28}" type="sibTrans" cxnId="{36A8C3D0-1AFD-4994-82D4-EF7256B894AD}">
      <dgm:prSet/>
      <dgm:spPr/>
      <dgm:t>
        <a:bodyPr/>
        <a:lstStyle/>
        <a:p>
          <a:endParaRPr lang="en-US"/>
        </a:p>
      </dgm:t>
    </dgm:pt>
    <dgm:pt modelId="{D8A8D4FF-7A27-4D13-B40F-FE11138C7B03}">
      <dgm:prSet phldrT="[Text]" custT="1"/>
      <dgm:spPr/>
      <dgm:t>
        <a:bodyPr/>
        <a:lstStyle/>
        <a:p>
          <a:r>
            <a:rPr lang="en-US" sz="2000" b="1" dirty="0"/>
            <a:t>There are approximately 20,000 newborn deaths within their first month of life and close to 30,000 in the first year</a:t>
          </a:r>
        </a:p>
      </dgm:t>
    </dgm:pt>
    <dgm:pt modelId="{8A6A1567-9E18-4526-B4FE-D1A4AA0EBD67}" type="parTrans" cxnId="{6FFAEA61-9203-4807-A29D-548FEB6BC07D}">
      <dgm:prSet/>
      <dgm:spPr/>
      <dgm:t>
        <a:bodyPr/>
        <a:lstStyle/>
        <a:p>
          <a:endParaRPr lang="en-US"/>
        </a:p>
      </dgm:t>
    </dgm:pt>
    <dgm:pt modelId="{12F5FF9F-75F2-4436-AE0F-D8F63D9E1BC4}" type="sibTrans" cxnId="{6FFAEA61-9203-4807-A29D-548FEB6BC07D}">
      <dgm:prSet/>
      <dgm:spPr/>
      <dgm:t>
        <a:bodyPr/>
        <a:lstStyle/>
        <a:p>
          <a:endParaRPr lang="en-US"/>
        </a:p>
      </dgm:t>
    </dgm:pt>
    <dgm:pt modelId="{55B34FEB-9709-4181-92DA-693EF858703F}">
      <dgm:prSet phldrT="[Text]" custT="1"/>
      <dgm:spPr/>
      <dgm:t>
        <a:bodyPr/>
        <a:lstStyle/>
        <a:p>
          <a:endParaRPr lang="en-US" sz="1800" b="1" dirty="0"/>
        </a:p>
        <a:p>
          <a:r>
            <a:rPr lang="en-US" sz="1800" b="1" dirty="0"/>
            <a:t>Babies born in the US are twice as likely to die than babies in many other developed countries, including Sweden, Japan and Spain; </a:t>
          </a:r>
          <a:br>
            <a:rPr lang="en-US" sz="1800" b="1" dirty="0"/>
          </a:br>
          <a:r>
            <a:rPr lang="en-US" sz="1800" b="1" dirty="0"/>
            <a:t>the United States is ranked 36th among 196 nations.</a:t>
          </a:r>
          <a:r>
            <a:rPr lang="en-US" sz="1800" b="1" dirty="0">
              <a:hlinkClick xmlns:r="http://schemas.openxmlformats.org/officeDocument/2006/relationships" r:id="rId1"/>
            </a:rPr>
            <a:t> </a:t>
          </a:r>
          <a:r>
            <a:rPr lang="en-US" sz="2000" b="1" dirty="0">
              <a:hlinkClick xmlns:r="http://schemas.openxmlformats.org/officeDocument/2006/relationships" r:id="rId1"/>
            </a:rPr>
            <a:t/>
          </a:r>
          <a:br>
            <a:rPr lang="en-US" sz="2000" b="1" dirty="0">
              <a:hlinkClick xmlns:r="http://schemas.openxmlformats.org/officeDocument/2006/relationships" r:id="rId1"/>
            </a:rPr>
          </a:br>
          <a:endParaRPr lang="en-US" sz="2000" b="1" dirty="0"/>
        </a:p>
      </dgm:t>
    </dgm:pt>
    <dgm:pt modelId="{241B95DF-D750-4BDC-941A-B06C4928875D}" type="parTrans" cxnId="{98612C3D-D940-478A-BDD9-D58B5A277126}">
      <dgm:prSet/>
      <dgm:spPr/>
      <dgm:t>
        <a:bodyPr/>
        <a:lstStyle/>
        <a:p>
          <a:endParaRPr lang="en-US"/>
        </a:p>
      </dgm:t>
    </dgm:pt>
    <dgm:pt modelId="{C940D3AE-76EB-47BD-9A8A-36562562B44C}" type="sibTrans" cxnId="{98612C3D-D940-478A-BDD9-D58B5A277126}">
      <dgm:prSet/>
      <dgm:spPr/>
      <dgm:t>
        <a:bodyPr/>
        <a:lstStyle/>
        <a:p>
          <a:endParaRPr lang="en-US"/>
        </a:p>
      </dgm:t>
    </dgm:pt>
    <dgm:pt modelId="{7450073C-D86C-43F7-A529-BF2E46A75812}" type="pres">
      <dgm:prSet presAssocID="{E243E3FC-2780-41AA-BB9A-ECF93E4DCD2C}" presName="linearFlow" presStyleCnt="0">
        <dgm:presLayoutVars>
          <dgm:dir/>
          <dgm:resizeHandles val="exact"/>
        </dgm:presLayoutVars>
      </dgm:prSet>
      <dgm:spPr/>
      <dgm:t>
        <a:bodyPr/>
        <a:lstStyle/>
        <a:p>
          <a:endParaRPr lang="en-US"/>
        </a:p>
      </dgm:t>
    </dgm:pt>
    <dgm:pt modelId="{CCCA3000-224C-485A-9034-1789D5AA03C2}" type="pres">
      <dgm:prSet presAssocID="{0098D6BE-FE26-499E-BCF4-803767549B1F}" presName="composite" presStyleCnt="0"/>
      <dgm:spPr/>
    </dgm:pt>
    <dgm:pt modelId="{63347774-FFB2-44AE-8DFF-10809695D31D}" type="pres">
      <dgm:prSet presAssocID="{0098D6BE-FE26-499E-BCF4-803767549B1F}" presName="imgShp" presStyleLbl="fgImgPlace1" presStyleIdx="0" presStyleCnt="3"/>
      <dgm:spPr/>
    </dgm:pt>
    <dgm:pt modelId="{D3F34677-0EBB-4204-9627-EEFE497A366B}" type="pres">
      <dgm:prSet presAssocID="{0098D6BE-FE26-499E-BCF4-803767549B1F}" presName="txShp" presStyleLbl="node1" presStyleIdx="0" presStyleCnt="3" custScaleX="105487">
        <dgm:presLayoutVars>
          <dgm:bulletEnabled val="1"/>
        </dgm:presLayoutVars>
      </dgm:prSet>
      <dgm:spPr/>
      <dgm:t>
        <a:bodyPr/>
        <a:lstStyle/>
        <a:p>
          <a:endParaRPr lang="en-US"/>
        </a:p>
      </dgm:t>
    </dgm:pt>
    <dgm:pt modelId="{D2003947-CBA5-45D2-B1D8-74D5D2194CD0}" type="pres">
      <dgm:prSet presAssocID="{12B4DB70-5F4C-4544-9A6C-E14220702F28}" presName="spacing" presStyleCnt="0"/>
      <dgm:spPr/>
    </dgm:pt>
    <dgm:pt modelId="{D0B0FF84-3917-4EAA-880E-5CCC09B5F0B3}" type="pres">
      <dgm:prSet presAssocID="{D8A8D4FF-7A27-4D13-B40F-FE11138C7B03}" presName="composite" presStyleCnt="0"/>
      <dgm:spPr/>
    </dgm:pt>
    <dgm:pt modelId="{F84C82C6-314B-4484-A07B-003917E80C59}" type="pres">
      <dgm:prSet presAssocID="{D8A8D4FF-7A27-4D13-B40F-FE11138C7B03}" presName="imgShp" presStyleLbl="fgImgPlace1" presStyleIdx="1" presStyleCnt="3"/>
      <dgm:spPr/>
    </dgm:pt>
    <dgm:pt modelId="{B189C352-D0D2-44FF-A74D-BF677A4160D9}" type="pres">
      <dgm:prSet presAssocID="{D8A8D4FF-7A27-4D13-B40F-FE11138C7B03}" presName="txShp" presStyleLbl="node1" presStyleIdx="1" presStyleCnt="3" custScaleX="108352">
        <dgm:presLayoutVars>
          <dgm:bulletEnabled val="1"/>
        </dgm:presLayoutVars>
      </dgm:prSet>
      <dgm:spPr/>
      <dgm:t>
        <a:bodyPr/>
        <a:lstStyle/>
        <a:p>
          <a:endParaRPr lang="en-US"/>
        </a:p>
      </dgm:t>
    </dgm:pt>
    <dgm:pt modelId="{203CDE98-D212-4659-B466-A4B176F622B8}" type="pres">
      <dgm:prSet presAssocID="{12F5FF9F-75F2-4436-AE0F-D8F63D9E1BC4}" presName="spacing" presStyleCnt="0"/>
      <dgm:spPr/>
    </dgm:pt>
    <dgm:pt modelId="{C17360B6-4477-418A-881E-E1AEC98416EA}" type="pres">
      <dgm:prSet presAssocID="{55B34FEB-9709-4181-92DA-693EF858703F}" presName="composite" presStyleCnt="0"/>
      <dgm:spPr/>
    </dgm:pt>
    <dgm:pt modelId="{298B7758-44B8-4974-ABAE-444E8EAD5644}" type="pres">
      <dgm:prSet presAssocID="{55B34FEB-9709-4181-92DA-693EF858703F}" presName="imgShp" presStyleLbl="fgImgPlace1" presStyleIdx="2" presStyleCnt="3"/>
      <dgm:spPr/>
    </dgm:pt>
    <dgm:pt modelId="{30B6B60F-2C41-44C9-BB3E-67E4BBD1AE7A}" type="pres">
      <dgm:prSet presAssocID="{55B34FEB-9709-4181-92DA-693EF858703F}" presName="txShp" presStyleLbl="node1" presStyleIdx="2" presStyleCnt="3" custScaleX="114080" custScaleY="109459">
        <dgm:presLayoutVars>
          <dgm:bulletEnabled val="1"/>
        </dgm:presLayoutVars>
      </dgm:prSet>
      <dgm:spPr/>
      <dgm:t>
        <a:bodyPr/>
        <a:lstStyle/>
        <a:p>
          <a:endParaRPr lang="en-US"/>
        </a:p>
      </dgm:t>
    </dgm:pt>
  </dgm:ptLst>
  <dgm:cxnLst>
    <dgm:cxn modelId="{98612C3D-D940-478A-BDD9-D58B5A277126}" srcId="{E243E3FC-2780-41AA-BB9A-ECF93E4DCD2C}" destId="{55B34FEB-9709-4181-92DA-693EF858703F}" srcOrd="2" destOrd="0" parTransId="{241B95DF-D750-4BDC-941A-B06C4928875D}" sibTransId="{C940D3AE-76EB-47BD-9A8A-36562562B44C}"/>
    <dgm:cxn modelId="{8FBE405A-D8D5-43BE-975E-F72BDEBE38E3}" type="presOf" srcId="{55B34FEB-9709-4181-92DA-693EF858703F}" destId="{30B6B60F-2C41-44C9-BB3E-67E4BBD1AE7A}" srcOrd="0" destOrd="0" presId="urn:microsoft.com/office/officeart/2005/8/layout/vList3"/>
    <dgm:cxn modelId="{36A8C3D0-1AFD-4994-82D4-EF7256B894AD}" srcId="{E243E3FC-2780-41AA-BB9A-ECF93E4DCD2C}" destId="{0098D6BE-FE26-499E-BCF4-803767549B1F}" srcOrd="0" destOrd="0" parTransId="{A63AE0DF-912F-46C8-9995-C8F3B0406EC8}" sibTransId="{12B4DB70-5F4C-4544-9A6C-E14220702F28}"/>
    <dgm:cxn modelId="{F8EE1064-12D8-48BC-90C0-06FEEDF9DC50}" type="presOf" srcId="{E243E3FC-2780-41AA-BB9A-ECF93E4DCD2C}" destId="{7450073C-D86C-43F7-A529-BF2E46A75812}" srcOrd="0" destOrd="0" presId="urn:microsoft.com/office/officeart/2005/8/layout/vList3"/>
    <dgm:cxn modelId="{D7FF4B16-AA3B-41D7-9C65-E4E74B4B94F9}" type="presOf" srcId="{D8A8D4FF-7A27-4D13-B40F-FE11138C7B03}" destId="{B189C352-D0D2-44FF-A74D-BF677A4160D9}" srcOrd="0" destOrd="0" presId="urn:microsoft.com/office/officeart/2005/8/layout/vList3"/>
    <dgm:cxn modelId="{C6E10A5E-7EF6-4423-B7E3-4AD090DE7954}" type="presOf" srcId="{0098D6BE-FE26-499E-BCF4-803767549B1F}" destId="{D3F34677-0EBB-4204-9627-EEFE497A366B}" srcOrd="0" destOrd="0" presId="urn:microsoft.com/office/officeart/2005/8/layout/vList3"/>
    <dgm:cxn modelId="{6FFAEA61-9203-4807-A29D-548FEB6BC07D}" srcId="{E243E3FC-2780-41AA-BB9A-ECF93E4DCD2C}" destId="{D8A8D4FF-7A27-4D13-B40F-FE11138C7B03}" srcOrd="1" destOrd="0" parTransId="{8A6A1567-9E18-4526-B4FE-D1A4AA0EBD67}" sibTransId="{12F5FF9F-75F2-4436-AE0F-D8F63D9E1BC4}"/>
    <dgm:cxn modelId="{C518308C-C8F7-43A9-8989-F74CAF561C2B}" type="presParOf" srcId="{7450073C-D86C-43F7-A529-BF2E46A75812}" destId="{CCCA3000-224C-485A-9034-1789D5AA03C2}" srcOrd="0" destOrd="0" presId="urn:microsoft.com/office/officeart/2005/8/layout/vList3"/>
    <dgm:cxn modelId="{F79A8951-309B-4EF9-A356-421D1DA3313E}" type="presParOf" srcId="{CCCA3000-224C-485A-9034-1789D5AA03C2}" destId="{63347774-FFB2-44AE-8DFF-10809695D31D}" srcOrd="0" destOrd="0" presId="urn:microsoft.com/office/officeart/2005/8/layout/vList3"/>
    <dgm:cxn modelId="{7637B0BC-6923-44EE-9E23-34B2CEFB03EE}" type="presParOf" srcId="{CCCA3000-224C-485A-9034-1789D5AA03C2}" destId="{D3F34677-0EBB-4204-9627-EEFE497A366B}" srcOrd="1" destOrd="0" presId="urn:microsoft.com/office/officeart/2005/8/layout/vList3"/>
    <dgm:cxn modelId="{910985A6-1FF0-4F3C-92D9-345769F46B9D}" type="presParOf" srcId="{7450073C-D86C-43F7-A529-BF2E46A75812}" destId="{D2003947-CBA5-45D2-B1D8-74D5D2194CD0}" srcOrd="1" destOrd="0" presId="urn:microsoft.com/office/officeart/2005/8/layout/vList3"/>
    <dgm:cxn modelId="{252653D1-C89A-402B-B1C4-BB1118C81140}" type="presParOf" srcId="{7450073C-D86C-43F7-A529-BF2E46A75812}" destId="{D0B0FF84-3917-4EAA-880E-5CCC09B5F0B3}" srcOrd="2" destOrd="0" presId="urn:microsoft.com/office/officeart/2005/8/layout/vList3"/>
    <dgm:cxn modelId="{FEF2A0B0-E65C-4DF6-992E-9434720FA62A}" type="presParOf" srcId="{D0B0FF84-3917-4EAA-880E-5CCC09B5F0B3}" destId="{F84C82C6-314B-4484-A07B-003917E80C59}" srcOrd="0" destOrd="0" presId="urn:microsoft.com/office/officeart/2005/8/layout/vList3"/>
    <dgm:cxn modelId="{5AD12688-3B41-4BF6-B345-22D8B689C40C}" type="presParOf" srcId="{D0B0FF84-3917-4EAA-880E-5CCC09B5F0B3}" destId="{B189C352-D0D2-44FF-A74D-BF677A4160D9}" srcOrd="1" destOrd="0" presId="urn:microsoft.com/office/officeart/2005/8/layout/vList3"/>
    <dgm:cxn modelId="{026D75FF-F486-4AB8-A692-202B341C8189}" type="presParOf" srcId="{7450073C-D86C-43F7-A529-BF2E46A75812}" destId="{203CDE98-D212-4659-B466-A4B176F622B8}" srcOrd="3" destOrd="0" presId="urn:microsoft.com/office/officeart/2005/8/layout/vList3"/>
    <dgm:cxn modelId="{ACC667D7-2B11-4D14-AE31-59134C2321EA}" type="presParOf" srcId="{7450073C-D86C-43F7-A529-BF2E46A75812}" destId="{C17360B6-4477-418A-881E-E1AEC98416EA}" srcOrd="4" destOrd="0" presId="urn:microsoft.com/office/officeart/2005/8/layout/vList3"/>
    <dgm:cxn modelId="{0605F33D-863F-4BEB-8618-8B629243A0D4}" type="presParOf" srcId="{C17360B6-4477-418A-881E-E1AEC98416EA}" destId="{298B7758-44B8-4974-ABAE-444E8EAD5644}" srcOrd="0" destOrd="0" presId="urn:microsoft.com/office/officeart/2005/8/layout/vList3"/>
    <dgm:cxn modelId="{DD35F7C7-682F-4A8D-91FC-392221BBE2DC}" type="presParOf" srcId="{C17360B6-4477-418A-881E-E1AEC98416EA}" destId="{30B6B60F-2C41-44C9-BB3E-67E4BBD1AE7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736"/>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70736"/>
          </a:xfrm>
          <a:prstGeom prst="rect">
            <a:avLst/>
          </a:prstGeom>
        </p:spPr>
        <p:txBody>
          <a:bodyPr vert="horz" lIns="94046" tIns="47023" rIns="94046" bIns="47023" rtlCol="0"/>
          <a:lstStyle>
            <a:lvl1pPr algn="r">
              <a:defRPr sz="1200"/>
            </a:lvl1pPr>
          </a:lstStyle>
          <a:p>
            <a:fld id="{B5935262-95CD-4EA8-A929-5CA5656AB6FF}" type="datetimeFigureOut">
              <a:rPr lang="en-US" smtClean="0"/>
              <a:t>7/28/2017</a:t>
            </a:fld>
            <a:endParaRPr lang="en-US"/>
          </a:p>
        </p:txBody>
      </p:sp>
      <p:sp>
        <p:nvSpPr>
          <p:cNvPr id="4" name="Footer Placeholder 3"/>
          <p:cNvSpPr>
            <a:spLocks noGrp="1"/>
          </p:cNvSpPr>
          <p:nvPr>
            <p:ph type="ftr" sz="quarter" idx="2"/>
          </p:nvPr>
        </p:nvSpPr>
        <p:spPr>
          <a:xfrm>
            <a:off x="0" y="8911391"/>
            <a:ext cx="3066733" cy="470735"/>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11391"/>
            <a:ext cx="3066733" cy="470735"/>
          </a:xfrm>
          <a:prstGeom prst="rect">
            <a:avLst/>
          </a:prstGeom>
        </p:spPr>
        <p:txBody>
          <a:bodyPr vert="horz" lIns="94046" tIns="47023" rIns="94046" bIns="47023" rtlCol="0" anchor="b"/>
          <a:lstStyle>
            <a:lvl1pPr algn="r">
              <a:defRPr sz="1200"/>
            </a:lvl1pPr>
          </a:lstStyle>
          <a:p>
            <a:fld id="{4BDD9129-0B29-46B0-A7CF-35213188059E}" type="slidenum">
              <a:rPr lang="en-US" smtClean="0"/>
              <a:t>‹#›</a:t>
            </a:fld>
            <a:endParaRPr lang="en-US"/>
          </a:p>
        </p:txBody>
      </p:sp>
    </p:spTree>
    <p:extLst>
      <p:ext uri="{BB962C8B-B14F-4D97-AF65-F5344CB8AC3E}">
        <p14:creationId xmlns:p14="http://schemas.microsoft.com/office/powerpoint/2010/main" val="2847322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736"/>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08705" y="0"/>
            <a:ext cx="3066733" cy="470736"/>
          </a:xfrm>
          <a:prstGeom prst="rect">
            <a:avLst/>
          </a:prstGeom>
        </p:spPr>
        <p:txBody>
          <a:bodyPr vert="horz" lIns="94046" tIns="47023" rIns="94046" bIns="47023" rtlCol="0"/>
          <a:lstStyle>
            <a:lvl1pPr algn="r">
              <a:defRPr sz="1200"/>
            </a:lvl1pPr>
          </a:lstStyle>
          <a:p>
            <a:fld id="{1C300199-084F-40F6-9159-2C92DFA22CF0}" type="datetimeFigureOut">
              <a:rPr lang="en-US" smtClean="0"/>
              <a:t>7/28/2017</a:t>
            </a:fld>
            <a:endParaRPr lang="en-US"/>
          </a:p>
        </p:txBody>
      </p:sp>
      <p:sp>
        <p:nvSpPr>
          <p:cNvPr id="4" name="Slide Image Placeholder 3"/>
          <p:cNvSpPr>
            <a:spLocks noGrp="1" noRot="1" noChangeAspect="1"/>
          </p:cNvSpPr>
          <p:nvPr>
            <p:ph type="sldImg" idx="2"/>
          </p:nvPr>
        </p:nvSpPr>
        <p:spPr>
          <a:xfrm>
            <a:off x="725488" y="1173163"/>
            <a:ext cx="5626100" cy="316547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7708" y="4515148"/>
            <a:ext cx="5661660" cy="3694212"/>
          </a:xfrm>
          <a:prstGeom prst="rect">
            <a:avLst/>
          </a:prstGeom>
        </p:spPr>
        <p:txBody>
          <a:bodyPr vert="horz" lIns="94046" tIns="47023" rIns="94046" bIns="470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1391"/>
            <a:ext cx="3066733" cy="470735"/>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1391"/>
            <a:ext cx="3066733" cy="470735"/>
          </a:xfrm>
          <a:prstGeom prst="rect">
            <a:avLst/>
          </a:prstGeom>
        </p:spPr>
        <p:txBody>
          <a:bodyPr vert="horz" lIns="94046" tIns="47023" rIns="94046" bIns="47023" rtlCol="0" anchor="b"/>
          <a:lstStyle>
            <a:lvl1pPr algn="r">
              <a:defRPr sz="1200"/>
            </a:lvl1pPr>
          </a:lstStyle>
          <a:p>
            <a:fld id="{1D40FB76-B6C5-4B9B-BE54-33B82CDCD8E1}" type="slidenum">
              <a:rPr lang="en-US" smtClean="0"/>
              <a:t>‹#›</a:t>
            </a:fld>
            <a:endParaRPr lang="en-US"/>
          </a:p>
        </p:txBody>
      </p:sp>
    </p:spTree>
    <p:extLst>
      <p:ext uri="{BB962C8B-B14F-4D97-AF65-F5344CB8AC3E}">
        <p14:creationId xmlns:p14="http://schemas.microsoft.com/office/powerpoint/2010/main" val="309266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uides.libraries.uc.edu/engl1001/research_ques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1</a:t>
            </a:fld>
            <a:endParaRPr lang="en-US"/>
          </a:p>
        </p:txBody>
      </p:sp>
    </p:spTree>
    <p:extLst>
      <p:ext uri="{BB962C8B-B14F-4D97-AF65-F5344CB8AC3E}">
        <p14:creationId xmlns:p14="http://schemas.microsoft.com/office/powerpoint/2010/main" val="318467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fall term, we created this worksheet to help </a:t>
            </a:r>
            <a:r>
              <a:rPr lang="en-US" dirty="0"/>
              <a:t>students be mindful that research is</a:t>
            </a:r>
            <a:r>
              <a:rPr lang="en-US" baseline="0" dirty="0"/>
              <a:t> a process of i</a:t>
            </a:r>
            <a:r>
              <a:rPr lang="en-US" dirty="0"/>
              <a:t>nquiry</a:t>
            </a:r>
            <a:r>
              <a:rPr lang="en-US" baseline="0" dirty="0"/>
              <a:t> as well as provide a take-away for them.</a:t>
            </a:r>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10</a:t>
            </a:fld>
            <a:endParaRPr lang="en-US"/>
          </a:p>
        </p:txBody>
      </p:sp>
    </p:spTree>
    <p:extLst>
      <p:ext uri="{BB962C8B-B14F-4D97-AF65-F5344CB8AC3E}">
        <p14:creationId xmlns:p14="http://schemas.microsoft.com/office/powerpoint/2010/main" val="303410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11</a:t>
            </a:fld>
            <a:endParaRPr lang="en-US"/>
          </a:p>
        </p:txBody>
      </p:sp>
    </p:spTree>
    <p:extLst>
      <p:ext uri="{BB962C8B-B14F-4D97-AF65-F5344CB8AC3E}">
        <p14:creationId xmlns:p14="http://schemas.microsoft.com/office/powerpoint/2010/main" val="325937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Two-thirds of university students studied</a:t>
            </a:r>
            <a:r>
              <a:rPr lang="en-US" baseline="0" dirty="0"/>
              <a:t> did not research the source of information on social media to determine bias.</a:t>
            </a:r>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13</a:t>
            </a:fld>
            <a:endParaRPr lang="en-US"/>
          </a:p>
        </p:txBody>
      </p:sp>
    </p:spTree>
    <p:extLst>
      <p:ext uri="{BB962C8B-B14F-4D97-AF65-F5344CB8AC3E}">
        <p14:creationId xmlns:p14="http://schemas.microsoft.com/office/powerpoint/2010/main" val="63153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Cynthia </a:t>
            </a:r>
            <a:r>
              <a:rPr lang="en-US" dirty="0" err="1"/>
              <a:t>Ris</a:t>
            </a:r>
            <a:r>
              <a:rPr lang="en-US" dirty="0"/>
              <a:t> pilot activity</a:t>
            </a:r>
            <a:endParaRPr lang="en-US" dirty="0">
              <a:latin typeface="Calibri"/>
            </a:endParaRPr>
          </a:p>
        </p:txBody>
      </p:sp>
      <p:sp>
        <p:nvSpPr>
          <p:cNvPr id="4" name="Slide Number Placeholder 3"/>
          <p:cNvSpPr>
            <a:spLocks noGrp="1"/>
          </p:cNvSpPr>
          <p:nvPr>
            <p:ph type="sldNum" sz="quarter" idx="10"/>
          </p:nvPr>
        </p:nvSpPr>
        <p:spPr/>
        <p:txBody>
          <a:bodyPr/>
          <a:lstStyle/>
          <a:p>
            <a:fld id="{1D40FB76-B6C5-4B9B-BE54-33B82CDCD8E1}" type="slidenum">
              <a:rPr lang="en-US" smtClean="0"/>
              <a:t>20</a:t>
            </a:fld>
            <a:endParaRPr lang="en-US"/>
          </a:p>
        </p:txBody>
      </p:sp>
    </p:spTree>
    <p:extLst>
      <p:ext uri="{BB962C8B-B14F-4D97-AF65-F5344CB8AC3E}">
        <p14:creationId xmlns:p14="http://schemas.microsoft.com/office/powerpoint/2010/main" val="238142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21</a:t>
            </a:fld>
            <a:endParaRPr lang="en-US"/>
          </a:p>
        </p:txBody>
      </p:sp>
    </p:spTree>
    <p:extLst>
      <p:ext uri="{BB962C8B-B14F-4D97-AF65-F5344CB8AC3E}">
        <p14:creationId xmlns:p14="http://schemas.microsoft.com/office/powerpoint/2010/main" val="417569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22</a:t>
            </a:fld>
            <a:endParaRPr lang="en-US"/>
          </a:p>
        </p:txBody>
      </p:sp>
    </p:spTree>
    <p:extLst>
      <p:ext uri="{BB962C8B-B14F-4D97-AF65-F5344CB8AC3E}">
        <p14:creationId xmlns:p14="http://schemas.microsoft.com/office/powerpoint/2010/main" val="331018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0FB76-B6C5-4B9B-BE54-33B82CDCD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71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0FB76-B6C5-4B9B-BE54-33B82CDCD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744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0FB76-B6C5-4B9B-BE54-33B82CDCD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78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33</a:t>
            </a:fld>
            <a:endParaRPr lang="en-US"/>
          </a:p>
        </p:txBody>
      </p:sp>
    </p:spTree>
    <p:extLst>
      <p:ext uri="{BB962C8B-B14F-4D97-AF65-F5344CB8AC3E}">
        <p14:creationId xmlns:p14="http://schemas.microsoft.com/office/powerpoint/2010/main" val="231475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2</a:t>
            </a:fld>
            <a:endParaRPr lang="en-US"/>
          </a:p>
        </p:txBody>
      </p:sp>
    </p:spTree>
    <p:extLst>
      <p:ext uri="{BB962C8B-B14F-4D97-AF65-F5344CB8AC3E}">
        <p14:creationId xmlns:p14="http://schemas.microsoft.com/office/powerpoint/2010/main" val="3608707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34</a:t>
            </a:fld>
            <a:endParaRPr lang="en-US"/>
          </a:p>
        </p:txBody>
      </p:sp>
    </p:spTree>
    <p:extLst>
      <p:ext uri="{BB962C8B-B14F-4D97-AF65-F5344CB8AC3E}">
        <p14:creationId xmlns:p14="http://schemas.microsoft.com/office/powerpoint/2010/main" val="255606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instructional request I got for visual presentation of information had to do with </a:t>
            </a:r>
            <a:r>
              <a:rPr lang="en-US" dirty="0" err="1"/>
              <a:t>inforgraphics</a:t>
            </a:r>
            <a:r>
              <a:rPr lang="en-US" dirty="0"/>
              <a:t>.</a:t>
            </a:r>
          </a:p>
        </p:txBody>
      </p:sp>
      <p:sp>
        <p:nvSpPr>
          <p:cNvPr id="4" name="Slide Number Placeholder 3"/>
          <p:cNvSpPr>
            <a:spLocks noGrp="1"/>
          </p:cNvSpPr>
          <p:nvPr>
            <p:ph type="sldNum" sz="quarter" idx="10"/>
          </p:nvPr>
        </p:nvSpPr>
        <p:spPr/>
        <p:txBody>
          <a:bodyPr/>
          <a:lstStyle/>
          <a:p>
            <a:fld id="{1D40FB76-B6C5-4B9B-BE54-33B82CDCD8E1}" type="slidenum">
              <a:rPr lang="en-US" smtClean="0"/>
              <a:t>35</a:t>
            </a:fld>
            <a:endParaRPr lang="en-US"/>
          </a:p>
        </p:txBody>
      </p:sp>
    </p:spTree>
    <p:extLst>
      <p:ext uri="{BB962C8B-B14F-4D97-AF65-F5344CB8AC3E}">
        <p14:creationId xmlns:p14="http://schemas.microsoft.com/office/powerpoint/2010/main" val="2567886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42</a:t>
            </a:fld>
            <a:endParaRPr lang="en-US"/>
          </a:p>
        </p:txBody>
      </p:sp>
    </p:spTree>
    <p:extLst>
      <p:ext uri="{BB962C8B-B14F-4D97-AF65-F5344CB8AC3E}">
        <p14:creationId xmlns:p14="http://schemas.microsoft.com/office/powerpoint/2010/main" val="3422996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service learning course and these flyers were used for community education.</a:t>
            </a:r>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43</a:t>
            </a:fld>
            <a:endParaRPr lang="en-US"/>
          </a:p>
        </p:txBody>
      </p:sp>
    </p:spTree>
    <p:extLst>
      <p:ext uri="{BB962C8B-B14F-4D97-AF65-F5344CB8AC3E}">
        <p14:creationId xmlns:p14="http://schemas.microsoft.com/office/powerpoint/2010/main" val="2406882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from literature and Project Information Literacy reports, employers look for good communication and presentation skills and I felt that it was time to step in and talk to students about best practices in visual communication.</a:t>
            </a:r>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44</a:t>
            </a:fld>
            <a:endParaRPr lang="en-US"/>
          </a:p>
        </p:txBody>
      </p:sp>
    </p:spTree>
    <p:extLst>
      <p:ext uri="{BB962C8B-B14F-4D97-AF65-F5344CB8AC3E}">
        <p14:creationId xmlns:p14="http://schemas.microsoft.com/office/powerpoint/2010/main" val="1678636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look at poorly designed slides, talk about improvements, and immediately apply them. I assume basic knowledge of PowerPoint. Students are ususallynot aware of many features of PowerPoint that help create interesting and professional presentations. </a:t>
            </a:r>
          </a:p>
        </p:txBody>
      </p:sp>
      <p:sp>
        <p:nvSpPr>
          <p:cNvPr id="4" name="Slide Number Placeholder 3"/>
          <p:cNvSpPr>
            <a:spLocks noGrp="1"/>
          </p:cNvSpPr>
          <p:nvPr>
            <p:ph type="sldNum" sz="quarter" idx="10"/>
          </p:nvPr>
        </p:nvSpPr>
        <p:spPr/>
        <p:txBody>
          <a:bodyPr/>
          <a:lstStyle/>
          <a:p>
            <a:fld id="{1D40FB76-B6C5-4B9B-BE54-33B82CDCD8E1}" type="slidenum">
              <a:rPr lang="en-US" smtClean="0"/>
              <a:t>46</a:t>
            </a:fld>
            <a:endParaRPr lang="en-US"/>
          </a:p>
        </p:txBody>
      </p:sp>
    </p:spTree>
    <p:extLst>
      <p:ext uri="{BB962C8B-B14F-4D97-AF65-F5344CB8AC3E}">
        <p14:creationId xmlns:p14="http://schemas.microsoft.com/office/powerpoint/2010/main" val="1941201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47</a:t>
            </a:fld>
            <a:endParaRPr lang="en-US"/>
          </a:p>
        </p:txBody>
      </p:sp>
    </p:spTree>
    <p:extLst>
      <p:ext uri="{BB962C8B-B14F-4D97-AF65-F5344CB8AC3E}">
        <p14:creationId xmlns:p14="http://schemas.microsoft.com/office/powerpoint/2010/main" val="2829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48</a:t>
            </a:fld>
            <a:endParaRPr lang="en-US"/>
          </a:p>
        </p:txBody>
      </p:sp>
    </p:spTree>
    <p:extLst>
      <p:ext uri="{BB962C8B-B14F-4D97-AF65-F5344CB8AC3E}">
        <p14:creationId xmlns:p14="http://schemas.microsoft.com/office/powerpoint/2010/main" val="353167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40FB76-B6C5-4B9B-BE54-33B82CDCD8E1}" type="slidenum">
              <a:rPr lang="en-US" smtClean="0"/>
              <a:t>51</a:t>
            </a:fld>
            <a:endParaRPr lang="en-US"/>
          </a:p>
        </p:txBody>
      </p:sp>
    </p:spTree>
    <p:extLst>
      <p:ext uri="{BB962C8B-B14F-4D97-AF65-F5344CB8AC3E}">
        <p14:creationId xmlns:p14="http://schemas.microsoft.com/office/powerpoint/2010/main" val="1786788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52</a:t>
            </a:fld>
            <a:endParaRPr lang="en-US"/>
          </a:p>
        </p:txBody>
      </p:sp>
    </p:spTree>
    <p:extLst>
      <p:ext uri="{BB962C8B-B14F-4D97-AF65-F5344CB8AC3E}">
        <p14:creationId xmlns:p14="http://schemas.microsoft.com/office/powerpoint/2010/main" val="54915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a:t>
            </a:r>
            <a:r>
              <a:rPr lang="en-US" baseline="0" dirty="0"/>
              <a:t> with students from the first time they are on campus as students. </a:t>
            </a:r>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3</a:t>
            </a:fld>
            <a:endParaRPr lang="en-US"/>
          </a:p>
        </p:txBody>
      </p:sp>
    </p:spTree>
    <p:extLst>
      <p:ext uri="{BB962C8B-B14F-4D97-AF65-F5344CB8AC3E}">
        <p14:creationId xmlns:p14="http://schemas.microsoft.com/office/powerpoint/2010/main" val="1834596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0FB76-B6C5-4B9B-BE54-33B82CDCD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253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new student orientation in the summer, students spend a day and a half on campus.  On</a:t>
            </a:r>
            <a:r>
              <a:rPr lang="en-US" baseline="0" dirty="0"/>
              <a:t> day 2</a:t>
            </a:r>
            <a:r>
              <a:rPr lang="en-US" dirty="0"/>
              <a:t>, students spend one hour in main library with about 300 students descending on us.  We</a:t>
            </a:r>
            <a:r>
              <a:rPr lang="en-US" baseline="0" dirty="0"/>
              <a:t> break up into smaller groups with 6 mini-sessions.  One of the activities is a survey, that half the students complete (2200 responses).  Give us a sense of the kind of research and projects did in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it’s time to take the plunge and tell us what 3 words come to mind when you think of RESEARCH</a:t>
            </a:r>
          </a:p>
        </p:txBody>
      </p:sp>
      <p:sp>
        <p:nvSpPr>
          <p:cNvPr id="4" name="Slide Number Placeholder 3"/>
          <p:cNvSpPr>
            <a:spLocks noGrp="1"/>
          </p:cNvSpPr>
          <p:nvPr>
            <p:ph type="sldNum" sz="quarter" idx="10"/>
          </p:nvPr>
        </p:nvSpPr>
        <p:spPr/>
        <p:txBody>
          <a:bodyPr/>
          <a:lstStyle/>
          <a:p>
            <a:fld id="{1D40FB76-B6C5-4B9B-BE54-33B82CDCD8E1}" type="slidenum">
              <a:rPr lang="en-US" smtClean="0"/>
              <a:t>4</a:t>
            </a:fld>
            <a:endParaRPr lang="en-US"/>
          </a:p>
        </p:txBody>
      </p:sp>
    </p:spTree>
    <p:extLst>
      <p:ext uri="{BB962C8B-B14F-4D97-AF65-F5344CB8AC3E}">
        <p14:creationId xmlns:p14="http://schemas.microsoft.com/office/powerpoint/2010/main" val="186887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new student orientation in the summer, students spend a day and a half on campus.  On</a:t>
            </a:r>
            <a:r>
              <a:rPr lang="en-US" baseline="0" dirty="0"/>
              <a:t> day 2</a:t>
            </a:r>
            <a:r>
              <a:rPr lang="en-US" dirty="0"/>
              <a:t>, students spend one hour in main library with about 300 students descending on us.  We</a:t>
            </a:r>
            <a:r>
              <a:rPr lang="en-US" baseline="0" dirty="0"/>
              <a:t> break up into smaller groups with 6 mini-sessions.  One of the activities is a survey, that half the students complete (2200 responses).  Give us a sense of the kind of research and projects did in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it’s time to take the plunge and tell us what 3 words come to mind when you think of RESEARCH</a:t>
            </a:r>
          </a:p>
        </p:txBody>
      </p:sp>
      <p:sp>
        <p:nvSpPr>
          <p:cNvPr id="4" name="Slide Number Placeholder 3"/>
          <p:cNvSpPr>
            <a:spLocks noGrp="1"/>
          </p:cNvSpPr>
          <p:nvPr>
            <p:ph type="sldNum" sz="quarter" idx="10"/>
          </p:nvPr>
        </p:nvSpPr>
        <p:spPr/>
        <p:txBody>
          <a:bodyPr/>
          <a:lstStyle/>
          <a:p>
            <a:fld id="{1D40FB76-B6C5-4B9B-BE54-33B82CDCD8E1}" type="slidenum">
              <a:rPr lang="en-US" smtClean="0"/>
              <a:t>5</a:t>
            </a:fld>
            <a:endParaRPr lang="en-US"/>
          </a:p>
        </p:txBody>
      </p:sp>
    </p:spTree>
    <p:extLst>
      <p:ext uri="{BB962C8B-B14F-4D97-AF65-F5344CB8AC3E}">
        <p14:creationId xmlns:p14="http://schemas.microsoft.com/office/powerpoint/2010/main" val="202426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a:t>s with a c</a:t>
            </a:r>
            <a:r>
              <a:rPr lang="en-US" dirty="0"/>
              <a:t>rew team</a:t>
            </a:r>
            <a:r>
              <a:rPr lang="en-US" baseline="0" dirty="0"/>
              <a:t> it is critical to be</a:t>
            </a:r>
            <a:r>
              <a:rPr lang="en-US" dirty="0"/>
              <a:t> in synch</a:t>
            </a:r>
            <a:r>
              <a:rPr lang="en-US" baseline="0" dirty="0"/>
              <a:t> and heading in the same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a long standing collaborative relationship with the English Comp folks on campus who view the libraries as partners in teaching their students research skills and using library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2015 as we transferred our </a:t>
            </a:r>
            <a:r>
              <a:rPr lang="en-US" dirty="0" err="1"/>
              <a:t>Libguides</a:t>
            </a:r>
            <a:r>
              <a:rPr lang="en-US" baseline="0" dirty="0"/>
              <a:t> to the new platform, we involved English Comp faculty in the process, </a:t>
            </a:r>
            <a:r>
              <a:rPr lang="en-US" dirty="0"/>
              <a:t>aligning</a:t>
            </a:r>
            <a:r>
              <a:rPr lang="en-US" baseline="0" dirty="0"/>
              <a:t> with</a:t>
            </a:r>
            <a:r>
              <a:rPr lang="en-US" dirty="0"/>
              <a:t> course learning outcomes</a:t>
            </a:r>
            <a:r>
              <a:rPr lang="en-US" baseline="0" dirty="0"/>
              <a:t> and ACRL’s </a:t>
            </a:r>
            <a:r>
              <a:rPr lang="en-US" dirty="0"/>
              <a:t>threshold concepts.</a:t>
            </a:r>
          </a:p>
          <a:p>
            <a:endParaRPr lang="en-US" dirty="0"/>
          </a:p>
          <a:p>
            <a:r>
              <a:rPr lang="en-US" dirty="0"/>
              <a:t>Each</a:t>
            </a:r>
            <a:r>
              <a:rPr lang="en-US" baseline="0" dirty="0"/>
              <a:t> year we teach </a:t>
            </a:r>
            <a:r>
              <a:rPr lang="en-US" dirty="0"/>
              <a:t>130 classes</a:t>
            </a:r>
            <a:r>
              <a:rPr lang="en-US" baseline="0" dirty="0"/>
              <a:t> for </a:t>
            </a:r>
            <a:r>
              <a:rPr lang="en-US" dirty="0"/>
              <a:t>approximately 2300 students.</a:t>
            </a:r>
          </a:p>
          <a:p>
            <a:pPr marL="628650" lvl="1" indent="-171450">
              <a:buFont typeface="Arial" panose="020B0604020202020204" pitchFamily="34" charset="0"/>
              <a:buChar char="•"/>
            </a:pPr>
            <a:r>
              <a:rPr lang="en-US" dirty="0"/>
              <a:t>mix of instructors: tenured faculty, educators, adjuncts, GAs</a:t>
            </a:r>
          </a:p>
          <a:p>
            <a:pPr marL="628650" lvl="1" indent="-171450">
              <a:buFont typeface="Arial" panose="020B0604020202020204" pitchFamily="34" charset="0"/>
              <a:buChar char="•"/>
            </a:pPr>
            <a:r>
              <a:rPr lang="en-US" dirty="0"/>
              <a:t>Every year a new crop of GAs</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Library Rep on University Wide Composition Committee</a:t>
            </a:r>
          </a:p>
          <a:p>
            <a:pPr marL="457200" lvl="1" indent="0">
              <a:buFont typeface="Arial" panose="020B0604020202020204" pitchFamily="34" charset="0"/>
              <a:buNone/>
            </a:pPr>
            <a:endParaRPr lang="en-US" dirty="0"/>
          </a:p>
          <a:p>
            <a:pPr lvl="1"/>
            <a:r>
              <a:rPr lang="en-US" dirty="0"/>
              <a:t>The finish line in spring term is</a:t>
            </a:r>
            <a:r>
              <a:rPr lang="en-US" baseline="0" dirty="0"/>
              <a:t> a </a:t>
            </a:r>
            <a:r>
              <a:rPr lang="en-US" dirty="0"/>
              <a:t>writing award ceremony that is held at the main library.  </a:t>
            </a:r>
          </a:p>
          <a:p>
            <a:pPr lvl="3"/>
            <a:r>
              <a:rPr lang="en-US" dirty="0"/>
              <a:t>Libraries sponsor research award</a:t>
            </a:r>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6</a:t>
            </a:fld>
            <a:endParaRPr lang="en-US"/>
          </a:p>
        </p:txBody>
      </p:sp>
    </p:spTree>
    <p:extLst>
      <p:ext uri="{BB962C8B-B14F-4D97-AF65-F5344CB8AC3E}">
        <p14:creationId xmlns:p14="http://schemas.microsoft.com/office/powerpoint/2010/main" val="167205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Flipped classroom activity to optimize f2f </a:t>
            </a:r>
          </a:p>
          <a:p>
            <a:r>
              <a:rPr lang="en-US" dirty="0"/>
              <a:t>Our </a:t>
            </a:r>
            <a:r>
              <a:rPr lang="en-US" dirty="0" err="1"/>
              <a:t>libguide</a:t>
            </a:r>
            <a:r>
              <a:rPr lang="en-US" dirty="0"/>
              <a:t> is</a:t>
            </a:r>
            <a:r>
              <a:rPr lang="en-US" baseline="0" dirty="0"/>
              <a:t> our teaching tool. Most page includes a short video that introduces the content. </a:t>
            </a:r>
            <a:endParaRPr lang="en-US" dirty="0"/>
          </a:p>
          <a:p>
            <a:pPr lvl="1"/>
            <a:r>
              <a:rPr lang="en-US" dirty="0">
                <a:hlinkClick r:id="rId3"/>
              </a:rPr>
              <a:t>Formulate research question</a:t>
            </a:r>
            <a:r>
              <a:rPr lang="en-US" dirty="0"/>
              <a:t> &amp; Research Question to Keywords Videos </a:t>
            </a:r>
          </a:p>
          <a:p>
            <a:pPr lvl="1"/>
            <a:r>
              <a:rPr lang="en-US" dirty="0"/>
              <a:t>Concept map</a:t>
            </a:r>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7</a:t>
            </a:fld>
            <a:endParaRPr lang="en-US"/>
          </a:p>
        </p:txBody>
      </p:sp>
    </p:spTree>
    <p:extLst>
      <p:ext uri="{BB962C8B-B14F-4D97-AF65-F5344CB8AC3E}">
        <p14:creationId xmlns:p14="http://schemas.microsoft.com/office/powerpoint/2010/main" val="20535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t>
            </a:r>
            <a:r>
              <a:rPr lang="en-US" dirty="0" err="1"/>
              <a:t>Libguides</a:t>
            </a:r>
            <a:r>
              <a:rPr lang="en-US" baseline="0" dirty="0"/>
              <a:t> are our teaching tool</a:t>
            </a:r>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8</a:t>
            </a:fld>
            <a:endParaRPr lang="en-US"/>
          </a:p>
        </p:txBody>
      </p:sp>
    </p:spTree>
    <p:extLst>
      <p:ext uri="{BB962C8B-B14F-4D97-AF65-F5344CB8AC3E}">
        <p14:creationId xmlns:p14="http://schemas.microsoft.com/office/powerpoint/2010/main" val="159790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F2F instruction session, we begin it with a pair and share</a:t>
            </a:r>
            <a:r>
              <a:rPr lang="en-US" baseline="0" dirty="0"/>
              <a:t> of their concept maps which primes the pump.  We have a few students report out to get a sense of range of topics and kind of discipline resources may need.</a:t>
            </a:r>
          </a:p>
          <a:p>
            <a:endParaRPr lang="en-US" baseline="0" dirty="0"/>
          </a:p>
          <a:p>
            <a:r>
              <a:rPr lang="en-US" baseline="0" dirty="0"/>
              <a:t>After introducing either Summon or </a:t>
            </a:r>
            <a:r>
              <a:rPr lang="en-US" baseline="0" dirty="0" err="1"/>
              <a:t>Ebsco</a:t>
            </a:r>
            <a:r>
              <a:rPr lang="en-US" baseline="0" dirty="0"/>
              <a:t> databases with a quick overview of the functionality and search strategies, the rest of the class time is spent on s</a:t>
            </a:r>
            <a:r>
              <a:rPr lang="en-US" dirty="0"/>
              <a:t>earching,</a:t>
            </a:r>
            <a:r>
              <a:rPr lang="en-US" baseline="0" dirty="0"/>
              <a:t> discovery.  We circulate, looking at individual search strategies and provide tips.</a:t>
            </a:r>
            <a:endParaRPr lang="en-US" dirty="0"/>
          </a:p>
          <a:p>
            <a:endParaRPr lang="en-US" dirty="0"/>
          </a:p>
        </p:txBody>
      </p:sp>
      <p:sp>
        <p:nvSpPr>
          <p:cNvPr id="4" name="Slide Number Placeholder 3"/>
          <p:cNvSpPr>
            <a:spLocks noGrp="1"/>
          </p:cNvSpPr>
          <p:nvPr>
            <p:ph type="sldNum" sz="quarter" idx="10"/>
          </p:nvPr>
        </p:nvSpPr>
        <p:spPr/>
        <p:txBody>
          <a:bodyPr/>
          <a:lstStyle/>
          <a:p>
            <a:fld id="{1D40FB76-B6C5-4B9B-BE54-33B82CDCD8E1}" type="slidenum">
              <a:rPr lang="en-US" smtClean="0"/>
              <a:t>9</a:t>
            </a:fld>
            <a:endParaRPr lang="en-US"/>
          </a:p>
        </p:txBody>
      </p:sp>
    </p:spTree>
    <p:extLst>
      <p:ext uri="{BB962C8B-B14F-4D97-AF65-F5344CB8AC3E}">
        <p14:creationId xmlns:p14="http://schemas.microsoft.com/office/powerpoint/2010/main" val="368298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05832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22180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54849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469968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7/28/2017</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a:xfrm>
            <a:off x="10655300" y="6429375"/>
            <a:ext cx="1168400" cy="292100"/>
          </a:xfrm>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 name="Title 9"/>
          <p:cNvSpPr>
            <a:spLocks noGrp="1"/>
          </p:cNvSpPr>
          <p:nvPr>
            <p:ph type="title"/>
          </p:nvPr>
        </p:nvSpPr>
        <p:spPr>
          <a:xfrm>
            <a:off x="4986528" y="1417320"/>
            <a:ext cx="682752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Tree>
    <p:extLst>
      <p:ext uri="{BB962C8B-B14F-4D97-AF65-F5344CB8AC3E}">
        <p14:creationId xmlns:p14="http://schemas.microsoft.com/office/powerpoint/2010/main" val="189004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081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7/28/2017</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5" name="Subtitle 2"/>
          <p:cNvSpPr>
            <a:spLocks noGrp="1"/>
          </p:cNvSpPr>
          <p:nvPr>
            <p:ph type="subTitle" idx="1"/>
          </p:nvPr>
        </p:nvSpPr>
        <p:spPr>
          <a:xfrm>
            <a:off x="4991099" y="1400175"/>
            <a:ext cx="682752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0" y="136642"/>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2" name="Title 11"/>
          <p:cNvSpPr>
            <a:spLocks noGrp="1"/>
          </p:cNvSpPr>
          <p:nvPr>
            <p:ph type="title"/>
          </p:nvPr>
        </p:nvSpPr>
        <p:spPr>
          <a:xfrm>
            <a:off x="4978401" y="2895600"/>
            <a:ext cx="6839391"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extLst>
      <p:ext uri="{BB962C8B-B14F-4D97-AF65-F5344CB8AC3E}">
        <p14:creationId xmlns:p14="http://schemas.microsoft.com/office/powerpoint/2010/main" val="83274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772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0791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extLst>
      <p:ext uri="{BB962C8B-B14F-4D97-AF65-F5344CB8AC3E}">
        <p14:creationId xmlns:p14="http://schemas.microsoft.com/office/powerpoint/2010/main" val="2370378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45268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761018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7/28/2017</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1977146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7/28/2017</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211933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426930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2882568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794084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603956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91554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84356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0B9E64-0122-480A-A2DB-541781C7FC4B}" type="datetimeFigureOut">
              <a:rPr lang="en-US" smtClean="0"/>
              <a:t>7/28/2017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091353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0B9E64-0122-480A-A2DB-541781C7FC4B}" type="datetimeFigureOut">
              <a:rPr lang="en-US" smtClean="0"/>
              <a:t>7/28/2017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34986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720749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B9E64-0122-480A-A2DB-541781C7FC4B}" type="datetimeFigureOut">
              <a:rPr lang="en-US" smtClean="0"/>
              <a:t>7/28/2017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756254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239937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615173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7408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0B9E64-0122-480A-A2DB-541781C7FC4B}" type="datetimeFigureOut">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02682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138755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0B9E64-0122-480A-A2DB-541781C7FC4B}" type="datetimeFigureOut">
              <a:rPr lang="en-US" smtClean="0"/>
              <a:t>7/28/2017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786445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0B9E64-0122-480A-A2DB-541781C7FC4B}" type="datetimeFigureOut">
              <a:rPr lang="en-US" smtClean="0"/>
              <a:t>7/28/2017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388378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B9E64-0122-480A-A2DB-541781C7FC4B}" type="datetimeFigureOut">
              <a:rPr lang="en-US" smtClean="0"/>
              <a:t>7/28/2017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236423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69853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0B9E64-0122-480A-A2DB-541781C7FC4B}" type="datetimeFigureOut">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5EF2-3154-44EC-9B2F-3C909D6645CD}" type="slidenum">
              <a:rPr lang="en-US" smtClean="0"/>
              <a:t>‹#›</a:t>
            </a:fld>
            <a:endParaRPr lang="en-US"/>
          </a:p>
        </p:txBody>
      </p:sp>
    </p:spTree>
    <p:extLst>
      <p:ext uri="{BB962C8B-B14F-4D97-AF65-F5344CB8AC3E}">
        <p14:creationId xmlns:p14="http://schemas.microsoft.com/office/powerpoint/2010/main" val="379247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B9E64-0122-480A-A2DB-541781C7FC4B}" type="datetimeFigureOut">
              <a:rPr lang="en-US" smtClean="0"/>
              <a:t>7/28/2017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35EF2-3154-44EC-9B2F-3C909D6645CD}" type="slidenum">
              <a:rPr lang="en-US" smtClean="0"/>
              <a:t>‹#›</a:t>
            </a:fld>
            <a:endParaRPr lang="en-US"/>
          </a:p>
        </p:txBody>
      </p:sp>
    </p:spTree>
    <p:extLst>
      <p:ext uri="{BB962C8B-B14F-4D97-AF65-F5344CB8AC3E}">
        <p14:creationId xmlns:p14="http://schemas.microsoft.com/office/powerpoint/2010/main" val="4006096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1"/>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ED6C4269-0EA2-4BB2-B02E-10F959CFF911}" type="datetimeFigureOut">
              <a:rPr lang="en-US" smtClean="0">
                <a:solidFill>
                  <a:srgbClr val="464646"/>
                </a:solidFill>
              </a:rPr>
              <a:pPr/>
              <a:t>7/28/2017</a:t>
            </a:fld>
            <a:endParaRPr lang="en-US">
              <a:solidFill>
                <a:srgbClr val="464646"/>
              </a:solidFill>
            </a:endParaRPr>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solidFill>
                <a:srgbClr val="464646"/>
              </a:solidFill>
            </a:endParaRPr>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253601603"/>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B9E64-0122-480A-A2DB-541781C7FC4B}" type="datetimeFigureOut">
              <a:rPr lang="en-US" smtClean="0"/>
              <a:t>7/28/2017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35EF2-3154-44EC-9B2F-3C909D6645CD}" type="slidenum">
              <a:rPr lang="en-US" smtClean="0"/>
              <a:t>‹#›</a:t>
            </a:fld>
            <a:endParaRPr lang="en-US"/>
          </a:p>
        </p:txBody>
      </p:sp>
    </p:spTree>
    <p:extLst>
      <p:ext uri="{BB962C8B-B14F-4D97-AF65-F5344CB8AC3E}">
        <p14:creationId xmlns:p14="http://schemas.microsoft.com/office/powerpoint/2010/main" val="15733787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33.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guides.libraries.uc.edu/digliteracy/createpublish"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ttp:/guides.libraries.uc.edu/digliteracy/createpublish" TargetMode="Externa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picserver.org/h/high-school.html" TargetMode="External"/><Relationship Id="rId7" Type="http://schemas.openxmlformats.org/officeDocument/2006/relationships/hyperlink" Target="http://www.orcabook.com/Assets/ProductImages/0656.jpg" TargetMode="External"/><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hyperlink" Target="https://www.growery.org/forums/showflat.php/Number/664033" TargetMode="External"/><Relationship Id="rId11" Type="http://schemas.openxmlformats.org/officeDocument/2006/relationships/image" Target="../media/image55.emf"/><Relationship Id="rId5" Type="http://schemas.openxmlformats.org/officeDocument/2006/relationships/hyperlink" Target="https://alejandrourtubia.wordpress.com/2012/02/07/cayendo/" TargetMode="External"/><Relationship Id="rId10" Type="http://schemas.openxmlformats.org/officeDocument/2006/relationships/image" Target="../media/image59.jpeg"/><Relationship Id="rId4" Type="http://schemas.openxmlformats.org/officeDocument/2006/relationships/hyperlink" Target="https://pixabay.com/en/rowing-oars-team-sport-pictogram-306072/" TargetMode="Externa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www.westnh.org/payday-loans-precarious-employment/many-small-light-bulbs-equal-big-one/" TargetMode="External"/><Relationship Id="rId7" Type="http://schemas.openxmlformats.org/officeDocument/2006/relationships/image" Target="../media/image34.png"/><Relationship Id="rId2" Type="http://schemas.openxmlformats.org/officeDocument/2006/relationships/hyperlink" Target="https://pixabay.com/photo-1359430/" TargetMode="Externa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hyperlink" Target="http://www.kaltura.org/images/Kaltura-Sun.png" TargetMode="External"/><Relationship Id="rId4" Type="http://schemas.openxmlformats.org/officeDocument/2006/relationships/hyperlink" Target="https://pixabay.com/photo-1162757/" TargetMode="Externa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4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hyperlink" Target="http://guides.libraries.uc.edu/engl1001/research_ques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76" y="0"/>
            <a:ext cx="12516465" cy="7286364"/>
          </a:xfrm>
          <a:prstGeom prst="rect">
            <a:avLst/>
          </a:prstGeom>
          <a:effectLst>
            <a:reflection endPos="65000" dist="50800" dir="5400000" sy="-100000" algn="bl" rotWithShape="0"/>
          </a:effectLst>
        </p:spPr>
      </p:pic>
      <p:sp>
        <p:nvSpPr>
          <p:cNvPr id="2" name="Title 1"/>
          <p:cNvSpPr>
            <a:spLocks noGrp="1"/>
          </p:cNvSpPr>
          <p:nvPr>
            <p:ph type="ctrTitle"/>
          </p:nvPr>
        </p:nvSpPr>
        <p:spPr>
          <a:xfrm>
            <a:off x="1524000" y="1073202"/>
            <a:ext cx="9144000" cy="2387600"/>
          </a:xfrm>
        </p:spPr>
        <p:txBody>
          <a:bodyPr>
            <a:normAutofit fontScale="90000"/>
          </a:bodyPr>
          <a:lstStyle/>
          <a:p>
            <a:r>
              <a:rPr lang="en-US" b="1" dirty="0">
                <a:solidFill>
                  <a:srgbClr val="FFC000"/>
                </a:solidFill>
                <a:effectLst>
                  <a:outerShdw blurRad="38100" dist="38100" dir="2700000" algn="tl">
                    <a:srgbClr val="000000">
                      <a:alpha val="43137"/>
                    </a:srgbClr>
                  </a:outerShdw>
                </a:effectLst>
                <a:latin typeface="Calibri" panose="020F0502020204030204" pitchFamily="34" charset="0"/>
              </a:rPr>
              <a:t>All Hands on Deck: </a:t>
            </a:r>
            <a:r>
              <a:rPr lang="en-US" b="1" dirty="0">
                <a:solidFill>
                  <a:srgbClr val="FFC000"/>
                </a:solidFill>
                <a:effectLst>
                  <a:outerShdw blurRad="38100" dist="38100" dir="2700000" algn="tl">
                    <a:srgbClr val="000000">
                      <a:alpha val="43137"/>
                    </a:srgbClr>
                  </a:outerShdw>
                </a:effectLst>
                <a:latin typeface="Calibri" panose="020F0502020204030204" pitchFamily="34" charset="0"/>
              </a:rPr>
              <a:t/>
            </a:r>
            <a:br>
              <a:rPr lang="en-US" b="1" dirty="0">
                <a:solidFill>
                  <a:srgbClr val="FFC000"/>
                </a:solidFill>
                <a:effectLst>
                  <a:outerShdw blurRad="38100" dist="38100" dir="2700000" algn="tl">
                    <a:srgbClr val="000000">
                      <a:alpha val="43137"/>
                    </a:srgbClr>
                  </a:outerShdw>
                </a:effectLst>
                <a:latin typeface="Calibri" panose="020F0502020204030204" pitchFamily="34" charset="0"/>
              </a:rPr>
            </a:br>
            <a:r>
              <a:rPr lang="en-US" b="1" dirty="0" smtClean="0">
                <a:solidFill>
                  <a:srgbClr val="FFC000"/>
                </a:solidFill>
                <a:effectLst>
                  <a:outerShdw blurRad="38100" dist="38100" dir="2700000" algn="tl">
                    <a:srgbClr val="000000">
                      <a:alpha val="43137"/>
                    </a:srgbClr>
                  </a:outerShdw>
                </a:effectLst>
                <a:latin typeface="Calibri" panose="020F0502020204030204" pitchFamily="34" charset="0"/>
              </a:rPr>
              <a:t>Launching </a:t>
            </a:r>
            <a:r>
              <a:rPr lang="en-US" b="1" dirty="0">
                <a:solidFill>
                  <a:srgbClr val="FFC000"/>
                </a:solidFill>
                <a:effectLst>
                  <a:outerShdw blurRad="38100" dist="38100" dir="2700000" algn="tl">
                    <a:srgbClr val="000000">
                      <a:alpha val="43137"/>
                    </a:srgbClr>
                  </a:outerShdw>
                </a:effectLst>
                <a:latin typeface="Calibri" panose="020F0502020204030204" pitchFamily="34" charset="0"/>
              </a:rPr>
              <a:t>Students </a:t>
            </a:r>
            <a:br>
              <a:rPr lang="en-US" b="1" dirty="0">
                <a:solidFill>
                  <a:srgbClr val="FFC000"/>
                </a:solidFill>
                <a:effectLst>
                  <a:outerShdw blurRad="38100" dist="38100" dir="2700000" algn="tl">
                    <a:srgbClr val="000000">
                      <a:alpha val="43137"/>
                    </a:srgbClr>
                  </a:outerShdw>
                </a:effectLst>
                <a:latin typeface="Calibri" panose="020F0502020204030204" pitchFamily="34" charset="0"/>
              </a:rPr>
            </a:br>
            <a:r>
              <a:rPr lang="en-US" b="1" dirty="0">
                <a:solidFill>
                  <a:srgbClr val="FFC000"/>
                </a:solidFill>
                <a:effectLst>
                  <a:outerShdw blurRad="38100" dist="38100" dir="2700000" algn="tl">
                    <a:srgbClr val="000000">
                      <a:alpha val="43137"/>
                    </a:srgbClr>
                  </a:outerShdw>
                </a:effectLst>
                <a:latin typeface="Calibri" panose="020F0502020204030204" pitchFamily="34" charset="0"/>
              </a:rPr>
              <a:t>Toward Research Success </a:t>
            </a:r>
          </a:p>
        </p:txBody>
      </p:sp>
      <p:sp>
        <p:nvSpPr>
          <p:cNvPr id="3" name="Subtitle 2"/>
          <p:cNvSpPr>
            <a:spLocks noGrp="1"/>
          </p:cNvSpPr>
          <p:nvPr>
            <p:ph type="subTitle" idx="1"/>
          </p:nvPr>
        </p:nvSpPr>
        <p:spPr>
          <a:xfrm>
            <a:off x="9909632" y="4844589"/>
            <a:ext cx="2930014" cy="1662384"/>
          </a:xfrm>
        </p:spPr>
        <p:txBody>
          <a:bodyPr>
            <a:normAutofit fontScale="92500" lnSpcReduction="20000"/>
          </a:bodyPr>
          <a:lstStyle/>
          <a:p>
            <a:pPr algn="l"/>
            <a:r>
              <a:rPr lang="en-US" sz="2800" dirty="0">
                <a:solidFill>
                  <a:schemeClr val="accent4"/>
                </a:solidFill>
                <a:effectLst>
                  <a:outerShdw blurRad="38100" dist="38100" dir="2700000" algn="tl">
                    <a:srgbClr val="000000">
                      <a:alpha val="43137"/>
                    </a:srgbClr>
                  </a:outerShdw>
                </a:effectLst>
                <a:latin typeface="Calibri" panose="020F0502020204030204" pitchFamily="34" charset="0"/>
              </a:rPr>
              <a:t>Pamela Bach</a:t>
            </a:r>
          </a:p>
          <a:p>
            <a:pPr algn="l"/>
            <a:r>
              <a:rPr lang="en-US" sz="2800" dirty="0">
                <a:solidFill>
                  <a:schemeClr val="accent4"/>
                </a:solidFill>
                <a:effectLst>
                  <a:outerShdw blurRad="38100" dist="38100" dir="2700000" algn="tl">
                    <a:srgbClr val="000000">
                      <a:alpha val="43137"/>
                    </a:srgbClr>
                  </a:outerShdw>
                </a:effectLst>
                <a:latin typeface="Calibri" panose="020F0502020204030204" pitchFamily="34" charset="0"/>
              </a:rPr>
              <a:t>Robert Freeman</a:t>
            </a:r>
          </a:p>
          <a:p>
            <a:pPr algn="l"/>
            <a:r>
              <a:rPr lang="en-US" sz="2800" dirty="0">
                <a:solidFill>
                  <a:schemeClr val="accent4"/>
                </a:solidFill>
                <a:effectLst>
                  <a:outerShdw blurRad="38100" dist="38100" dir="2700000" algn="tl">
                    <a:srgbClr val="000000">
                      <a:alpha val="43137"/>
                    </a:srgbClr>
                  </a:outerShdw>
                </a:effectLst>
                <a:latin typeface="Calibri" panose="020F0502020204030204" pitchFamily="34" charset="0"/>
              </a:rPr>
              <a:t>Olga Hart</a:t>
            </a:r>
          </a:p>
          <a:p>
            <a:pPr algn="l"/>
            <a:r>
              <a:rPr lang="en-US" sz="2800" dirty="0">
                <a:solidFill>
                  <a:schemeClr val="accent4"/>
                </a:solidFill>
                <a:effectLst>
                  <a:outerShdw blurRad="38100" dist="38100" dir="2700000" algn="tl">
                    <a:srgbClr val="000000">
                      <a:alpha val="43137"/>
                    </a:srgbClr>
                  </a:outerShdw>
                </a:effectLst>
                <a:latin typeface="Calibri" panose="020F0502020204030204" pitchFamily="34" charset="0"/>
              </a:rPr>
              <a:t>Rebecca Leporati</a:t>
            </a:r>
          </a:p>
          <a:p>
            <a:endParaRPr lang="en-US" dirty="0"/>
          </a:p>
        </p:txBody>
      </p:sp>
      <p:sp>
        <p:nvSpPr>
          <p:cNvPr id="5" name="TextBox 4"/>
          <p:cNvSpPr txBox="1"/>
          <p:nvPr/>
        </p:nvSpPr>
        <p:spPr>
          <a:xfrm>
            <a:off x="323181" y="5675781"/>
            <a:ext cx="3708045" cy="523220"/>
          </a:xfrm>
          <a:prstGeom prst="rect">
            <a:avLst/>
          </a:prstGeom>
          <a:noFill/>
        </p:spPr>
        <p:txBody>
          <a:bodyPr wrap="square" rtlCol="0">
            <a:spAutoFit/>
          </a:bodyPr>
          <a:lstStyle/>
          <a:p>
            <a:r>
              <a:rPr lang="en-US" sz="2800" dirty="0">
                <a:solidFill>
                  <a:srgbClr val="FFC000"/>
                </a:solidFill>
                <a:latin typeface="Calibri" panose="020F0502020204030204" pitchFamily="34" charset="0"/>
              </a:rPr>
              <a:t>ACRL 2017 Conference</a:t>
            </a:r>
          </a:p>
        </p:txBody>
      </p:sp>
    </p:spTree>
    <p:extLst>
      <p:ext uri="{BB962C8B-B14F-4D97-AF65-F5344CB8AC3E}">
        <p14:creationId xmlns:p14="http://schemas.microsoft.com/office/powerpoint/2010/main" val="12508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6"/>
          <p:cNvPicPr>
            <a:picLocks noChangeAspect="1"/>
          </p:cNvPicPr>
          <p:nvPr/>
        </p:nvPicPr>
        <p:blipFill>
          <a:blip r:embed="rId4"/>
          <a:stretch>
            <a:fillRect/>
          </a:stretch>
        </p:blipFill>
        <p:spPr>
          <a:xfrm>
            <a:off x="1637012" y="857755"/>
            <a:ext cx="9256880" cy="4772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81731" y="5939760"/>
            <a:ext cx="2547942" cy="769441"/>
          </a:xfrm>
          <a:prstGeom prst="rect">
            <a:avLst/>
          </a:prstGeom>
          <a:noFill/>
        </p:spPr>
        <p:txBody>
          <a:bodyPr wrap="none" rtlCol="0">
            <a:spAutoFit/>
          </a:bodyPr>
          <a:lstStyle/>
          <a:p>
            <a:r>
              <a:rPr lang="en-US" sz="4400" b="1" dirty="0">
                <a:latin typeface="Calibri" panose="020F0502020204030204" pitchFamily="34" charset="0"/>
              </a:rPr>
              <a:t>Reflection</a:t>
            </a:r>
          </a:p>
        </p:txBody>
      </p:sp>
    </p:spTree>
    <p:extLst>
      <p:ext uri="{BB962C8B-B14F-4D97-AF65-F5344CB8AC3E}">
        <p14:creationId xmlns:p14="http://schemas.microsoft.com/office/powerpoint/2010/main" val="3620159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83765" y="543860"/>
            <a:ext cx="9532470" cy="5170646"/>
          </a:xfrm>
          <a:prstGeom prst="rect">
            <a:avLst/>
          </a:prstGeom>
          <a:noFill/>
        </p:spPr>
        <p:txBody>
          <a:bodyPr wrap="square" rtlCol="0">
            <a:spAutoFit/>
          </a:bodyPr>
          <a:lstStyle/>
          <a:p>
            <a:pPr lvl="0" algn="ctr"/>
            <a:r>
              <a:rPr lang="en-US" sz="4400" b="1" dirty="0">
                <a:latin typeface="Calibri" panose="020F0502020204030204" pitchFamily="34" charset="0"/>
              </a:rPr>
              <a:t>Testimonials</a:t>
            </a:r>
          </a:p>
          <a:p>
            <a:pPr lvl="0" algn="ctr"/>
            <a:endParaRPr lang="en-US" sz="4400" b="1" dirty="0">
              <a:latin typeface="Calibri" panose="020F0502020204030204" pitchFamily="34" charset="0"/>
            </a:endParaRPr>
          </a:p>
          <a:p>
            <a:pPr lvl="0"/>
            <a:r>
              <a:rPr lang="en-US" sz="3200" b="1" dirty="0">
                <a:latin typeface="Calibri" panose="020F0502020204030204" pitchFamily="34" charset="0"/>
              </a:rPr>
              <a:t>Students</a:t>
            </a:r>
          </a:p>
          <a:p>
            <a:pPr lvl="1"/>
            <a:r>
              <a:rPr lang="en-US" sz="2000" dirty="0">
                <a:latin typeface="Calibri" panose="020F0502020204030204" pitchFamily="34" charset="0"/>
              </a:rPr>
              <a:t>“Thanks again for taking time out of your day to show my class this.  I never knew this even existed. But it looks like I will be using this a lot in the future.”</a:t>
            </a:r>
          </a:p>
          <a:p>
            <a:pPr lvl="1"/>
            <a:endParaRPr lang="en-US" sz="2000" dirty="0">
              <a:latin typeface="Calibri" panose="020F0502020204030204" pitchFamily="34" charset="0"/>
            </a:endParaRPr>
          </a:p>
          <a:p>
            <a:pPr lvl="1"/>
            <a:r>
              <a:rPr lang="en-US" sz="2000" dirty="0">
                <a:latin typeface="Calibri" panose="020F0502020204030204" pitchFamily="34" charset="0"/>
              </a:rPr>
              <a:t>“Thank you for the help.  These sources will really add depth to my report.  The </a:t>
            </a:r>
            <a:r>
              <a:rPr lang="en-US" sz="2000" i="1" dirty="0">
                <a:latin typeface="Calibri" panose="020F0502020204030204" pitchFamily="34" charset="0"/>
              </a:rPr>
              <a:t>higher education inequality and public good,</a:t>
            </a:r>
            <a:r>
              <a:rPr lang="en-US" sz="2000" dirty="0">
                <a:latin typeface="Calibri" panose="020F0502020204030204" pitchFamily="34" charset="0"/>
              </a:rPr>
              <a:t> is just the sort of reference I needed.”</a:t>
            </a:r>
          </a:p>
          <a:p>
            <a:pPr lvl="0"/>
            <a:endParaRPr lang="en-US" dirty="0">
              <a:latin typeface="Calibri" panose="020F0502020204030204" pitchFamily="34" charset="0"/>
            </a:endParaRPr>
          </a:p>
          <a:p>
            <a:pPr lvl="0"/>
            <a:r>
              <a:rPr lang="en-US" sz="3200" b="1" dirty="0">
                <a:latin typeface="Calibri" panose="020F0502020204030204" pitchFamily="34" charset="0"/>
              </a:rPr>
              <a:t>Faculty</a:t>
            </a:r>
            <a:endParaRPr lang="en-US" dirty="0">
              <a:latin typeface="Calibri" panose="020F0502020204030204" pitchFamily="34" charset="0"/>
            </a:endParaRPr>
          </a:p>
          <a:p>
            <a:pPr lvl="1"/>
            <a:r>
              <a:rPr lang="en-US" sz="2000" dirty="0">
                <a:latin typeface="Calibri" panose="020F0502020204030204" pitchFamily="34" charset="0"/>
              </a:rPr>
              <a:t>“Thanks so much for the workshops you arranged for my four English Composition 1001 classes. It helped them immensely and they have turned in much better research for their essays since attending these workshops.”</a:t>
            </a:r>
          </a:p>
        </p:txBody>
      </p:sp>
    </p:spTree>
    <p:extLst>
      <p:ext uri="{BB962C8B-B14F-4D97-AF65-F5344CB8AC3E}">
        <p14:creationId xmlns:p14="http://schemas.microsoft.com/office/powerpoint/2010/main" val="314287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sp>
        <p:nvSpPr>
          <p:cNvPr id="7" name="Rectangle 6"/>
          <p:cNvSpPr/>
          <p:nvPr/>
        </p:nvSpPr>
        <p:spPr>
          <a:xfrm>
            <a:off x="0" y="3200400"/>
            <a:ext cx="12192000" cy="2404533"/>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Navigating the Storm</a:t>
            </a:r>
          </a:p>
        </p:txBody>
      </p:sp>
      <p:sp>
        <p:nvSpPr>
          <p:cNvPr id="6" name="Text Placeholder 5"/>
          <p:cNvSpPr>
            <a:spLocks noGrp="1"/>
          </p:cNvSpPr>
          <p:nvPr>
            <p:ph type="body" idx="1"/>
          </p:nvPr>
        </p:nvSpPr>
        <p:spPr>
          <a:xfrm>
            <a:off x="831850" y="4589464"/>
            <a:ext cx="8837083" cy="634469"/>
          </a:xfrm>
          <a:noFill/>
        </p:spPr>
        <p:txBody>
          <a:bodyPr>
            <a:normAutofit/>
          </a:bodyPr>
          <a:lstStyle/>
          <a:p>
            <a:r>
              <a:rPr lang="en-US" sz="3600" dirty="0">
                <a:solidFill>
                  <a:schemeClr val="bg1"/>
                </a:solidFill>
                <a:latin typeface="Calibri" panose="020F0502020204030204" pitchFamily="34" charset="0"/>
              </a:rPr>
              <a:t>Charting a new course for first-year instruction</a:t>
            </a:r>
          </a:p>
        </p:txBody>
      </p:sp>
    </p:spTree>
    <p:extLst>
      <p:ext uri="{BB962C8B-B14F-4D97-AF65-F5344CB8AC3E}">
        <p14:creationId xmlns:p14="http://schemas.microsoft.com/office/powerpoint/2010/main" val="953768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8000" b="-7000"/>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45067" y="728133"/>
            <a:ext cx="10574864" cy="5427134"/>
          </a:xfrm>
          <a:solidFill>
            <a:schemeClr val="accent2">
              <a:alpha val="45000"/>
            </a:schemeClr>
          </a:solidFill>
        </p:spPr>
        <p:txBody>
          <a:bodyPr lIns="640080" tIns="548640" rIns="548640" bIns="548640">
            <a:normAutofit fontScale="92500"/>
          </a:bodyPr>
          <a:lstStyle/>
          <a:p>
            <a:pPr>
              <a:lnSpc>
                <a:spcPct val="120000"/>
              </a:lnSpc>
              <a:spcBef>
                <a:spcPts val="600"/>
              </a:spcBef>
              <a:spcAft>
                <a:spcPts val="3000"/>
              </a:spcAft>
            </a:pPr>
            <a:r>
              <a:rPr lang="en-US" sz="4400" dirty="0">
                <a:latin typeface="Calibri" panose="020F0502020204030204" pitchFamily="34" charset="0"/>
              </a:rPr>
              <a:t>“Many assume that because young people are fluent in social media they are equally savvy about what they find there. </a:t>
            </a:r>
          </a:p>
          <a:p>
            <a:pPr>
              <a:spcAft>
                <a:spcPts val="3000"/>
              </a:spcAft>
            </a:pPr>
            <a:r>
              <a:rPr lang="en-US" sz="4400" dirty="0">
                <a:latin typeface="Calibri" panose="020F0502020204030204" pitchFamily="34" charset="0"/>
              </a:rPr>
              <a:t>Our work shows the opposite.”</a:t>
            </a:r>
          </a:p>
          <a:p>
            <a:pPr algn="r">
              <a:spcAft>
                <a:spcPts val="600"/>
              </a:spcAft>
            </a:pPr>
            <a:r>
              <a:rPr lang="en-US" sz="3500" b="1" dirty="0">
                <a:solidFill>
                  <a:schemeClr val="accent2">
                    <a:lumMod val="50000"/>
                  </a:schemeClr>
                </a:solidFill>
                <a:latin typeface="Calibri" panose="020F0502020204030204" pitchFamily="34" charset="0"/>
              </a:rPr>
              <a:t>-Stanford History Education Group</a:t>
            </a:r>
          </a:p>
        </p:txBody>
      </p:sp>
    </p:spTree>
    <p:extLst>
      <p:ext uri="{BB962C8B-B14F-4D97-AF65-F5344CB8AC3E}">
        <p14:creationId xmlns:p14="http://schemas.microsoft.com/office/powerpoint/2010/main" val="379985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sp>
        <p:nvSpPr>
          <p:cNvPr id="10" name="Rectangle 9"/>
          <p:cNvSpPr/>
          <p:nvPr/>
        </p:nvSpPr>
        <p:spPr>
          <a:xfrm>
            <a:off x="0" y="448733"/>
            <a:ext cx="12192000" cy="123243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a:bodyPr>
          <a:lstStyle/>
          <a:p>
            <a:r>
              <a:rPr lang="en-US" sz="6000" b="1" dirty="0">
                <a:solidFill>
                  <a:schemeClr val="bg1"/>
                </a:solidFill>
                <a:latin typeface="Calibri" panose="020F0502020204030204" pitchFamily="34" charset="0"/>
              </a:rPr>
              <a:t>Flipped Classroom</a:t>
            </a:r>
          </a:p>
        </p:txBody>
      </p:sp>
      <p:sp>
        <p:nvSpPr>
          <p:cNvPr id="2" name="Content Placeholder 1"/>
          <p:cNvSpPr>
            <a:spLocks noGrp="1"/>
          </p:cNvSpPr>
          <p:nvPr>
            <p:ph idx="1"/>
          </p:nvPr>
        </p:nvSpPr>
        <p:spPr>
          <a:xfrm>
            <a:off x="838200" y="2319867"/>
            <a:ext cx="10515600" cy="3857096"/>
          </a:xfrm>
        </p:spPr>
        <p:txBody>
          <a:bodyPr>
            <a:normAutofit/>
          </a:bodyPr>
          <a:lstStyle/>
          <a:p>
            <a:pPr marL="514350" indent="-514350">
              <a:lnSpc>
                <a:spcPct val="150000"/>
              </a:lnSpc>
              <a:buFont typeface="+mj-lt"/>
              <a:buAutoNum type="arabicPeriod"/>
            </a:pPr>
            <a:r>
              <a:rPr lang="en-US" sz="3200" dirty="0">
                <a:latin typeface="Calibri" panose="020F0502020204030204" pitchFamily="34" charset="0"/>
              </a:rPr>
              <a:t>Choose-Your-Own Research Path (interactive tutorial)</a:t>
            </a:r>
          </a:p>
          <a:p>
            <a:pPr marL="514350" indent="-514350">
              <a:lnSpc>
                <a:spcPct val="150000"/>
              </a:lnSpc>
              <a:buFont typeface="+mj-lt"/>
              <a:buAutoNum type="arabicPeriod"/>
            </a:pPr>
            <a:r>
              <a:rPr lang="en-US" sz="3200" dirty="0">
                <a:latin typeface="Calibri" panose="020F0502020204030204" pitchFamily="34" charset="0"/>
              </a:rPr>
              <a:t>How to Evaluate Information Resources (video)</a:t>
            </a:r>
          </a:p>
          <a:p>
            <a:pPr marL="514350" indent="-514350">
              <a:lnSpc>
                <a:spcPct val="150000"/>
              </a:lnSpc>
              <a:buFont typeface="+mj-lt"/>
              <a:buAutoNum type="arabicPeriod"/>
            </a:pPr>
            <a:r>
              <a:rPr lang="en-US" sz="3200" dirty="0">
                <a:latin typeface="Calibri" panose="020F0502020204030204" pitchFamily="34" charset="0"/>
              </a:rPr>
              <a:t>Submit a Source (article search activity)</a:t>
            </a:r>
          </a:p>
        </p:txBody>
      </p:sp>
    </p:spTree>
    <p:extLst>
      <p:ext uri="{BB962C8B-B14F-4D97-AF65-F5344CB8AC3E}">
        <p14:creationId xmlns:p14="http://schemas.microsoft.com/office/powerpoint/2010/main" val="4018270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sp>
        <p:nvSpPr>
          <p:cNvPr id="10" name="Rectangle 9"/>
          <p:cNvSpPr/>
          <p:nvPr/>
        </p:nvSpPr>
        <p:spPr>
          <a:xfrm>
            <a:off x="0" y="448733"/>
            <a:ext cx="12192000" cy="123243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a:bodyPr>
          <a:lstStyle/>
          <a:p>
            <a:r>
              <a:rPr lang="en-US" sz="6000" b="1" dirty="0">
                <a:solidFill>
                  <a:schemeClr val="bg1"/>
                </a:solidFill>
                <a:latin typeface="Calibri" panose="020F0502020204030204" pitchFamily="34" charset="0"/>
              </a:rPr>
              <a:t>Flipped Classroom</a:t>
            </a:r>
          </a:p>
        </p:txBody>
      </p:sp>
      <p:sp>
        <p:nvSpPr>
          <p:cNvPr id="4" name="Text Placeholder 3"/>
          <p:cNvSpPr>
            <a:spLocks noGrp="1"/>
          </p:cNvSpPr>
          <p:nvPr>
            <p:ph type="body" idx="1"/>
          </p:nvPr>
        </p:nvSpPr>
        <p:spPr>
          <a:xfrm>
            <a:off x="839788" y="2011363"/>
            <a:ext cx="5157787" cy="823912"/>
          </a:xfrm>
        </p:spPr>
        <p:txBody>
          <a:bodyPr>
            <a:normAutofit/>
          </a:bodyPr>
          <a:lstStyle/>
          <a:p>
            <a:r>
              <a:rPr lang="en-US" sz="3600" dirty="0">
                <a:latin typeface="Calibri" panose="020F0502020204030204" pitchFamily="34" charset="0"/>
              </a:rPr>
              <a:t>Activity</a:t>
            </a:r>
          </a:p>
        </p:txBody>
      </p:sp>
      <p:sp>
        <p:nvSpPr>
          <p:cNvPr id="6" name="Text Placeholder 5"/>
          <p:cNvSpPr>
            <a:spLocks noGrp="1"/>
          </p:cNvSpPr>
          <p:nvPr>
            <p:ph sz="half" idx="2"/>
          </p:nvPr>
        </p:nvSpPr>
        <p:spPr>
          <a:xfrm>
            <a:off x="839788" y="2850092"/>
            <a:ext cx="5157787" cy="1501775"/>
          </a:xfrm>
          <a:noFill/>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Interactive tutorial where students choose their own research path.</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sp>
        <p:nvSpPr>
          <p:cNvPr id="5" name="Text Placeholder 4"/>
          <p:cNvSpPr>
            <a:spLocks noGrp="1"/>
          </p:cNvSpPr>
          <p:nvPr>
            <p:ph type="body" sz="quarter" idx="3"/>
          </p:nvPr>
        </p:nvSpPr>
        <p:spPr>
          <a:xfrm>
            <a:off x="875243" y="4128030"/>
            <a:ext cx="5183188" cy="823912"/>
          </a:xfrm>
        </p:spPr>
        <p:txBody>
          <a:bodyPr>
            <a:normAutofit/>
          </a:bodyPr>
          <a:lstStyle/>
          <a:p>
            <a:r>
              <a:rPr lang="en-US" sz="3600" dirty="0">
                <a:latin typeface="Calibri" panose="020F0502020204030204" pitchFamily="34" charset="0"/>
              </a:rPr>
              <a:t>Learning Outcome</a:t>
            </a:r>
          </a:p>
        </p:txBody>
      </p:sp>
      <p:sp>
        <p:nvSpPr>
          <p:cNvPr id="7" name="Content Placeholder 6"/>
          <p:cNvSpPr>
            <a:spLocks noGrp="1"/>
          </p:cNvSpPr>
          <p:nvPr>
            <p:ph sz="quarter" idx="4"/>
          </p:nvPr>
        </p:nvSpPr>
        <p:spPr>
          <a:xfrm>
            <a:off x="887943" y="4951942"/>
            <a:ext cx="5183188" cy="1668991"/>
          </a:xfrm>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Students will understand how to use different online information sources in their research.</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rot="21166446" flipH="1">
            <a:off x="6685060" y="2123017"/>
            <a:ext cx="4286250" cy="4010025"/>
          </a:xfrm>
          <a:prstGeom prst="rect">
            <a:avLst/>
          </a:prstGeom>
        </p:spPr>
      </p:pic>
    </p:spTree>
    <p:extLst>
      <p:ext uri="{BB962C8B-B14F-4D97-AF65-F5344CB8AC3E}">
        <p14:creationId xmlns:p14="http://schemas.microsoft.com/office/powerpoint/2010/main" val="2130656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pic>
        <p:nvPicPr>
          <p:cNvPr id="18" name="Picture 6" descr="Image result for sextant navig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429" r="97500">
                        <a14:foregroundMark x1="41429" y1="88613" x2="41429" y2="88613"/>
                        <a14:foregroundMark x1="43929" y1="90890" x2="43929" y2="90890"/>
                        <a14:foregroundMark x1="54821" y1="88613" x2="54821" y2="88613"/>
                        <a14:foregroundMark x1="47857" y1="95031" x2="47857" y2="95031"/>
                        <a14:foregroundMark x1="39286" y1="89234" x2="39286" y2="89234"/>
                        <a14:backgroundMark x1="31250" y1="83644" x2="31250" y2="83644"/>
                        <a14:backgroundMark x1="33571" y1="93789" x2="33571" y2="93789"/>
                        <a14:backgroundMark x1="67500" y1="93789" x2="67500" y2="93789"/>
                        <a14:backgroundMark x1="69821" y1="85093" x2="69821" y2="85093"/>
                        <a14:backgroundMark x1="60536" y1="89855" x2="60536" y2="89855"/>
                        <a14:backgroundMark x1="63393" y1="83644" x2="63393" y2="83644"/>
                        <a14:backgroundMark x1="33929" y1="82609" x2="33929" y2="82609"/>
                        <a14:backgroundMark x1="38036" y1="60248" x2="38036" y2="60248"/>
                        <a14:backgroundMark x1="38036" y1="45135" x2="38036" y2="45135"/>
                        <a14:backgroundMark x1="50536" y1="47205" x2="50536" y2="47205"/>
                        <a14:backgroundMark x1="54643" y1="60663" x2="54643" y2="60663"/>
                        <a14:backgroundMark x1="38750" y1="47205" x2="38750" y2="47205"/>
                        <a14:backgroundMark x1="55179" y1="63147" x2="55179" y2="63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0619738">
            <a:off x="6699940" y="1878108"/>
            <a:ext cx="4974864" cy="42875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48733"/>
            <a:ext cx="12192000" cy="123243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a:bodyPr>
          <a:lstStyle/>
          <a:p>
            <a:r>
              <a:rPr lang="en-US" sz="6000" b="1" dirty="0">
                <a:solidFill>
                  <a:schemeClr val="bg1"/>
                </a:solidFill>
                <a:latin typeface="Calibri" panose="020F0502020204030204" pitchFamily="34" charset="0"/>
              </a:rPr>
              <a:t>Flipped Classroom</a:t>
            </a:r>
          </a:p>
        </p:txBody>
      </p:sp>
      <p:sp>
        <p:nvSpPr>
          <p:cNvPr id="4" name="Text Placeholder 3"/>
          <p:cNvSpPr>
            <a:spLocks noGrp="1"/>
          </p:cNvSpPr>
          <p:nvPr>
            <p:ph type="body" idx="1"/>
          </p:nvPr>
        </p:nvSpPr>
        <p:spPr>
          <a:xfrm>
            <a:off x="839788" y="2011363"/>
            <a:ext cx="5157787" cy="823912"/>
          </a:xfrm>
        </p:spPr>
        <p:txBody>
          <a:bodyPr>
            <a:normAutofit/>
          </a:bodyPr>
          <a:lstStyle/>
          <a:p>
            <a:r>
              <a:rPr lang="en-US" sz="3600" dirty="0">
                <a:solidFill>
                  <a:srgbClr val="000000"/>
                </a:solidFill>
                <a:latin typeface="Calibri"/>
              </a:rPr>
              <a:t>Activity</a:t>
            </a:r>
          </a:p>
        </p:txBody>
      </p:sp>
      <p:sp>
        <p:nvSpPr>
          <p:cNvPr id="6" name="Text Placeholder 5"/>
          <p:cNvSpPr>
            <a:spLocks noGrp="1"/>
          </p:cNvSpPr>
          <p:nvPr>
            <p:ph sz="half" idx="2"/>
          </p:nvPr>
        </p:nvSpPr>
        <p:spPr>
          <a:xfrm>
            <a:off x="852487" y="2990850"/>
            <a:ext cx="5157787" cy="2660650"/>
          </a:xfrm>
          <a:noFill/>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Watch a short video examining various online sources.</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sp>
        <p:nvSpPr>
          <p:cNvPr id="5" name="Text Placeholder 4"/>
          <p:cNvSpPr>
            <a:spLocks noGrp="1"/>
          </p:cNvSpPr>
          <p:nvPr>
            <p:ph type="body" sz="quarter" idx="3"/>
          </p:nvPr>
        </p:nvSpPr>
        <p:spPr>
          <a:xfrm>
            <a:off x="839787" y="4030663"/>
            <a:ext cx="5183188" cy="823912"/>
          </a:xfrm>
        </p:spPr>
        <p:txBody>
          <a:bodyPr>
            <a:normAutofit/>
          </a:bodyPr>
          <a:lstStyle/>
          <a:p>
            <a:r>
              <a:rPr lang="en-US" sz="3600" dirty="0">
                <a:latin typeface="Calibri" panose="020F0502020204030204" pitchFamily="34" charset="0"/>
              </a:rPr>
              <a:t>Learning Outcome</a:t>
            </a:r>
          </a:p>
        </p:txBody>
      </p:sp>
      <p:sp>
        <p:nvSpPr>
          <p:cNvPr id="7" name="Content Placeholder 6"/>
          <p:cNvSpPr>
            <a:spLocks noGrp="1"/>
          </p:cNvSpPr>
          <p:nvPr>
            <p:ph sz="quarter" idx="4"/>
          </p:nvPr>
        </p:nvSpPr>
        <p:spPr>
          <a:xfrm>
            <a:off x="839787" y="5010150"/>
            <a:ext cx="5183188" cy="1428750"/>
          </a:xfrm>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Students will learn what elements of online sources to analyze</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spTree>
    <p:extLst>
      <p:ext uri="{BB962C8B-B14F-4D97-AF65-F5344CB8AC3E}">
        <p14:creationId xmlns:p14="http://schemas.microsoft.com/office/powerpoint/2010/main" val="385318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sp>
        <p:nvSpPr>
          <p:cNvPr id="10" name="Rectangle 9"/>
          <p:cNvSpPr/>
          <p:nvPr/>
        </p:nvSpPr>
        <p:spPr>
          <a:xfrm>
            <a:off x="0" y="448733"/>
            <a:ext cx="12192000" cy="123243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normAutofit/>
          </a:bodyPr>
          <a:lstStyle/>
          <a:p>
            <a:r>
              <a:rPr lang="en-US" sz="6000" b="1" dirty="0">
                <a:solidFill>
                  <a:schemeClr val="bg1"/>
                </a:solidFill>
                <a:latin typeface="Calibri" panose="020F0502020204030204" pitchFamily="34" charset="0"/>
              </a:rPr>
              <a:t>Flipped Classroom</a:t>
            </a:r>
          </a:p>
        </p:txBody>
      </p:sp>
      <p:sp>
        <p:nvSpPr>
          <p:cNvPr id="4" name="Text Placeholder 3"/>
          <p:cNvSpPr>
            <a:spLocks noGrp="1"/>
          </p:cNvSpPr>
          <p:nvPr>
            <p:ph type="body" idx="1"/>
          </p:nvPr>
        </p:nvSpPr>
        <p:spPr>
          <a:xfrm>
            <a:off x="839788" y="2011363"/>
            <a:ext cx="5157787" cy="823912"/>
          </a:xfrm>
        </p:spPr>
        <p:txBody>
          <a:bodyPr>
            <a:normAutofit/>
          </a:bodyPr>
          <a:lstStyle/>
          <a:p>
            <a:r>
              <a:rPr lang="en-US" sz="3600" dirty="0">
                <a:latin typeface="Calibri" panose="020F0502020204030204" pitchFamily="34" charset="0"/>
              </a:rPr>
              <a:t>Activity</a:t>
            </a:r>
          </a:p>
        </p:txBody>
      </p:sp>
      <p:sp>
        <p:nvSpPr>
          <p:cNvPr id="6" name="Text Placeholder 5"/>
          <p:cNvSpPr>
            <a:spLocks noGrp="1"/>
          </p:cNvSpPr>
          <p:nvPr>
            <p:ph sz="half" idx="2"/>
          </p:nvPr>
        </p:nvSpPr>
        <p:spPr>
          <a:xfrm>
            <a:off x="839787" y="3034360"/>
            <a:ext cx="5157787" cy="2660650"/>
          </a:xfrm>
          <a:noFill/>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Send in a source URL with a short evaluation of its trustworthiness.</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sp>
        <p:nvSpPr>
          <p:cNvPr id="5" name="Text Placeholder 4"/>
          <p:cNvSpPr>
            <a:spLocks noGrp="1"/>
          </p:cNvSpPr>
          <p:nvPr>
            <p:ph type="body" sz="quarter" idx="3"/>
          </p:nvPr>
        </p:nvSpPr>
        <p:spPr>
          <a:xfrm>
            <a:off x="839787" y="4135437"/>
            <a:ext cx="5183188" cy="823912"/>
          </a:xfrm>
        </p:spPr>
        <p:txBody>
          <a:bodyPr>
            <a:normAutofit/>
          </a:bodyPr>
          <a:lstStyle/>
          <a:p>
            <a:r>
              <a:rPr lang="en-US" sz="3600" dirty="0">
                <a:latin typeface="Calibri" panose="020F0502020204030204" pitchFamily="34" charset="0"/>
              </a:rPr>
              <a:t>Learning Outcome</a:t>
            </a:r>
          </a:p>
        </p:txBody>
      </p:sp>
      <p:sp>
        <p:nvSpPr>
          <p:cNvPr id="7" name="Content Placeholder 6"/>
          <p:cNvSpPr>
            <a:spLocks noGrp="1"/>
          </p:cNvSpPr>
          <p:nvPr>
            <p:ph sz="quarter" idx="4"/>
          </p:nvPr>
        </p:nvSpPr>
        <p:spPr>
          <a:xfrm>
            <a:off x="839787" y="4959349"/>
            <a:ext cx="5183188" cy="2660650"/>
          </a:xfrm>
        </p:spPr>
        <p:txBody>
          <a:bodyPr vert="horz" lIns="91440" tIns="45720" rIns="91440" bIns="45720" rtlCol="0" anchor="t">
            <a:normAutofit/>
          </a:bodyPr>
          <a:lstStyle/>
          <a:p>
            <a:pPr marL="0" indent="0">
              <a:buNone/>
            </a:pPr>
            <a:r>
              <a:rPr lang="en-US" dirty="0">
                <a:solidFill>
                  <a:schemeClr val="accent2">
                    <a:lumMod val="50000"/>
                  </a:schemeClr>
                </a:solidFill>
                <a:latin typeface="Calibri" panose="020F0502020204030204" pitchFamily="34" charset="0"/>
              </a:rPr>
              <a:t>Students will be able to analyze sources they find online.</a:t>
            </a:r>
            <a:r>
              <a:rPr lang="en-US" dirty="0">
                <a:solidFill>
                  <a:srgbClr val="000000"/>
                </a:solidFill>
                <a:latin typeface="Calibri" panose="020F0502020204030204" pitchFamily="34" charset="0"/>
              </a:rPr>
              <a:t> </a:t>
            </a:r>
            <a:endParaRPr lang="en-US" dirty="0">
              <a:latin typeface="Calibri" panose="020F0502020204030204" pitchFamily="34" charset="0"/>
            </a:endParaRPr>
          </a:p>
          <a:p>
            <a:pPr marL="0" indent="0">
              <a:buNone/>
            </a:pPr>
            <a:endParaRPr lang="en-US" dirty="0">
              <a:solidFill>
                <a:srgbClr val="843C0C"/>
              </a:solidFill>
              <a:latin typeface="Calibri"/>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8" b="94000" l="9931" r="95497"/>
                    </a14:imgEffect>
                  </a14:imgLayer>
                </a14:imgProps>
              </a:ext>
            </a:extLst>
          </a:blip>
          <a:stretch>
            <a:fillRect/>
          </a:stretch>
        </p:blipFill>
        <p:spPr>
          <a:xfrm rot="20837542">
            <a:off x="6585553" y="2125815"/>
            <a:ext cx="3216418" cy="4828341"/>
          </a:xfrm>
          <a:prstGeom prst="rect">
            <a:avLst/>
          </a:prstGeom>
        </p:spPr>
      </p:pic>
      <p:pic>
        <p:nvPicPr>
          <p:cNvPr id="12" name="Picture 4" descr="Related im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85" b="94631" l="4027" r="9698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499258" y="1888331"/>
            <a:ext cx="3806679" cy="38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4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9271">
            <a:off x="8502102" y="693455"/>
            <a:ext cx="2986398" cy="3865646"/>
          </a:xfrm>
          <a:prstGeom prst="rect">
            <a:avLst/>
          </a:prstGeom>
          <a:ln>
            <a:solidFill>
              <a:schemeClr val="bg1">
                <a:lumMod val="50000"/>
              </a:schemeClr>
            </a:solidFill>
          </a:ln>
        </p:spPr>
      </p:pic>
      <p:pic>
        <p:nvPicPr>
          <p:cNvPr id="17" name="Picture 16"/>
          <p:cNvPicPr>
            <a:picLocks noChangeAspect="1"/>
          </p:cNvPicPr>
          <p:nvPr/>
        </p:nvPicPr>
        <p:blipFill>
          <a:blip r:embed="rId4"/>
          <a:stretch>
            <a:fillRect/>
          </a:stretch>
        </p:blipFill>
        <p:spPr>
          <a:xfrm rot="20833567">
            <a:off x="5990905" y="1012024"/>
            <a:ext cx="2846614" cy="4119490"/>
          </a:xfrm>
          <a:prstGeom prst="rect">
            <a:avLst/>
          </a:prstGeom>
          <a:ln>
            <a:solidFill>
              <a:schemeClr val="bg1">
                <a:lumMod val="50000"/>
              </a:schemeClr>
            </a:solidFill>
          </a:ln>
        </p:spPr>
      </p:pic>
      <p:sp>
        <p:nvSpPr>
          <p:cNvPr id="10" name="Rectangle 9"/>
          <p:cNvSpPr/>
          <p:nvPr/>
        </p:nvSpPr>
        <p:spPr>
          <a:xfrm>
            <a:off x="698500" y="0"/>
            <a:ext cx="4406900"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117600" y="457200"/>
            <a:ext cx="3654425" cy="2476500"/>
          </a:xfrm>
        </p:spPr>
        <p:txBody>
          <a:bodyPr>
            <a:noAutofit/>
          </a:bodyPr>
          <a:lstStyle/>
          <a:p>
            <a:r>
              <a:rPr lang="en-US" sz="7200" dirty="0">
                <a:solidFill>
                  <a:schemeClr val="bg1"/>
                </a:solidFill>
                <a:latin typeface="Calibri" panose="020F0502020204030204" pitchFamily="34" charset="0"/>
              </a:rPr>
              <a:t>Pair &amp; Share</a:t>
            </a:r>
          </a:p>
        </p:txBody>
      </p:sp>
      <p:sp>
        <p:nvSpPr>
          <p:cNvPr id="3" name="Text Placeholder 2"/>
          <p:cNvSpPr>
            <a:spLocks noGrp="1"/>
          </p:cNvSpPr>
          <p:nvPr>
            <p:ph type="body" sz="half" idx="2"/>
          </p:nvPr>
        </p:nvSpPr>
        <p:spPr>
          <a:xfrm>
            <a:off x="1117599" y="3238500"/>
            <a:ext cx="3654426" cy="2630488"/>
          </a:xfrm>
        </p:spPr>
        <p:txBody>
          <a:bodyPr>
            <a:normAutofit/>
          </a:bodyPr>
          <a:lstStyle/>
          <a:p>
            <a:r>
              <a:rPr lang="en-US" sz="2800" dirty="0">
                <a:solidFill>
                  <a:schemeClr val="bg1"/>
                </a:solidFill>
                <a:latin typeface="Calibri" panose="020F0502020204030204" pitchFamily="34" charset="0"/>
              </a:rPr>
              <a:t>A new focus for a successful tool. Students will analyze peer-submitted articles.</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23001">
            <a:off x="7251468" y="2459902"/>
            <a:ext cx="3031990" cy="3440556"/>
          </a:xfrm>
          <a:prstGeom prst="rect">
            <a:avLst/>
          </a:prstGeom>
          <a:ln>
            <a:solidFill>
              <a:schemeClr val="bg1">
                <a:lumMod val="50000"/>
              </a:schemeClr>
            </a:solidFill>
          </a:ln>
        </p:spPr>
      </p:pic>
    </p:spTree>
    <p:extLst>
      <p:ext uri="{BB962C8B-B14F-4D97-AF65-F5344CB8AC3E}">
        <p14:creationId xmlns:p14="http://schemas.microsoft.com/office/powerpoint/2010/main" val="302087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8000" b="-7000"/>
          </a:stretch>
        </a:blipFill>
        <a:effectLst/>
      </p:bgPr>
    </p:bg>
    <p:spTree>
      <p:nvGrpSpPr>
        <p:cNvPr id="1" name=""/>
        <p:cNvGrpSpPr/>
        <p:nvPr/>
      </p:nvGrpSpPr>
      <p:grpSpPr>
        <a:xfrm>
          <a:off x="0" y="0"/>
          <a:ext cx="0" cy="0"/>
          <a:chOff x="0" y="0"/>
          <a:chExt cx="0" cy="0"/>
        </a:xfrm>
      </p:grpSpPr>
      <p:sp>
        <p:nvSpPr>
          <p:cNvPr id="12" name="Rectangle 11"/>
          <p:cNvSpPr/>
          <p:nvPr/>
        </p:nvSpPr>
        <p:spPr>
          <a:xfrm>
            <a:off x="698500" y="0"/>
            <a:ext cx="4406900"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1117600" y="457200"/>
            <a:ext cx="3654425" cy="2476500"/>
          </a:xfrm>
        </p:spPr>
        <p:txBody>
          <a:bodyPr>
            <a:noAutofit/>
          </a:bodyPr>
          <a:lstStyle/>
          <a:p>
            <a:r>
              <a:rPr lang="en-US" sz="7200" dirty="0">
                <a:solidFill>
                  <a:schemeClr val="bg1"/>
                </a:solidFill>
                <a:latin typeface="Calibri" panose="020F0502020204030204" pitchFamily="34" charset="0"/>
              </a:rPr>
              <a:t>Research Hacks</a:t>
            </a:r>
          </a:p>
        </p:txBody>
      </p:sp>
      <p:sp>
        <p:nvSpPr>
          <p:cNvPr id="3" name="Text Placeholder 2"/>
          <p:cNvSpPr>
            <a:spLocks noGrp="1"/>
          </p:cNvSpPr>
          <p:nvPr>
            <p:ph type="body" sz="half" idx="2"/>
          </p:nvPr>
        </p:nvSpPr>
        <p:spPr>
          <a:xfrm>
            <a:off x="1117599" y="3238500"/>
            <a:ext cx="3654426" cy="2630488"/>
          </a:xfrm>
        </p:spPr>
        <p:txBody>
          <a:bodyPr>
            <a:normAutofit/>
          </a:bodyPr>
          <a:lstStyle/>
          <a:p>
            <a:r>
              <a:rPr lang="en-US" sz="2800" dirty="0">
                <a:solidFill>
                  <a:schemeClr val="bg1"/>
                </a:solidFill>
                <a:latin typeface="Calibri" panose="020F0502020204030204" pitchFamily="34" charset="0"/>
              </a:rPr>
              <a:t>Or, how to keep the library orientation in a source-analysis focused instruction session.</a:t>
            </a:r>
          </a:p>
        </p:txBody>
      </p:sp>
      <p:sp>
        <p:nvSpPr>
          <p:cNvPr id="9" name="Title 7"/>
          <p:cNvSpPr txBox="1">
            <a:spLocks/>
          </p:cNvSpPr>
          <p:nvPr/>
        </p:nvSpPr>
        <p:spPr>
          <a:xfrm>
            <a:off x="241301" y="285750"/>
            <a:ext cx="1562100" cy="24765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600" dirty="0">
                <a:solidFill>
                  <a:schemeClr val="bg1"/>
                </a:solidFill>
                <a:latin typeface="Calibri" panose="020F0502020204030204" pitchFamily="34" charset="0"/>
              </a:rPr>
              <a:t>“</a:t>
            </a:r>
          </a:p>
        </p:txBody>
      </p:sp>
      <p:sp>
        <p:nvSpPr>
          <p:cNvPr id="11" name="Title 7"/>
          <p:cNvSpPr txBox="1">
            <a:spLocks/>
          </p:cNvSpPr>
          <p:nvPr/>
        </p:nvSpPr>
        <p:spPr>
          <a:xfrm rot="10800000">
            <a:off x="2944812" y="933450"/>
            <a:ext cx="1562100" cy="24765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6600" dirty="0">
                <a:solidFill>
                  <a:schemeClr val="bg1"/>
                </a:solidFill>
                <a:latin typeface="Calibri" panose="020F0502020204030204" pitchFamily="34" charset="0"/>
              </a:rPr>
              <a:t>“</a:t>
            </a:r>
          </a:p>
        </p:txBody>
      </p:sp>
      <p:sp>
        <p:nvSpPr>
          <p:cNvPr id="13" name="Content Placeholder 1"/>
          <p:cNvSpPr txBox="1">
            <a:spLocks/>
          </p:cNvSpPr>
          <p:nvPr/>
        </p:nvSpPr>
        <p:spPr>
          <a:xfrm>
            <a:off x="5648322" y="1041400"/>
            <a:ext cx="6010278" cy="5135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14350" indent="-514350">
              <a:lnSpc>
                <a:spcPct val="100000"/>
              </a:lnSpc>
              <a:buFont typeface="+mj-lt"/>
              <a:buAutoNum type="arabicPeriod"/>
            </a:pPr>
            <a:r>
              <a:rPr lang="en-US" dirty="0"/>
              <a:t>How to make Google the ultimate keyword thesaurus.</a:t>
            </a:r>
          </a:p>
          <a:p>
            <a:pPr marL="514350" indent="-514350">
              <a:lnSpc>
                <a:spcPct val="100000"/>
              </a:lnSpc>
              <a:buFont typeface="+mj-lt"/>
              <a:buAutoNum type="arabicPeriod"/>
            </a:pPr>
            <a:r>
              <a:rPr lang="en-US" dirty="0"/>
              <a:t>How to use Wikipedia to jump-start your works cited.</a:t>
            </a:r>
          </a:p>
          <a:p>
            <a:pPr marL="514350" indent="-514350">
              <a:lnSpc>
                <a:spcPct val="100000"/>
              </a:lnSpc>
              <a:buFont typeface="+mj-lt"/>
              <a:buAutoNum type="arabicPeriod"/>
            </a:pPr>
            <a:r>
              <a:rPr lang="en-US" dirty="0"/>
              <a:t>Get peer-reviewed sources quick: Use the library catalog.</a:t>
            </a:r>
          </a:p>
          <a:p>
            <a:pPr marL="514350" indent="-514350">
              <a:lnSpc>
                <a:spcPct val="100000"/>
              </a:lnSpc>
              <a:buFont typeface="+mj-lt"/>
              <a:buAutoNum type="arabicPeriod"/>
            </a:pPr>
            <a:r>
              <a:rPr lang="en-US" dirty="0"/>
              <a:t>Use article databases to limit search results.</a:t>
            </a:r>
          </a:p>
          <a:p>
            <a:pPr marL="514350" indent="-514350">
              <a:lnSpc>
                <a:spcPct val="100000"/>
              </a:lnSpc>
              <a:buFont typeface="+mj-lt"/>
              <a:buAutoNum type="arabicPeriod"/>
            </a:pPr>
            <a:r>
              <a:rPr lang="en-US" dirty="0"/>
              <a:t>Skimming the easy way: Ctrl + F.</a:t>
            </a:r>
          </a:p>
        </p:txBody>
      </p:sp>
    </p:spTree>
    <p:extLst>
      <p:ext uri="{BB962C8B-B14F-4D97-AF65-F5344CB8AC3E}">
        <p14:creationId xmlns:p14="http://schemas.microsoft.com/office/powerpoint/2010/main" val="52321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Learning Outcomes</a:t>
            </a:r>
          </a:p>
        </p:txBody>
      </p:sp>
      <p:sp>
        <p:nvSpPr>
          <p:cNvPr id="3" name="Content Placeholder 2"/>
          <p:cNvSpPr>
            <a:spLocks noGrp="1"/>
          </p:cNvSpPr>
          <p:nvPr>
            <p:ph idx="1"/>
          </p:nvPr>
        </p:nvSpPr>
        <p:spPr>
          <a:xfrm>
            <a:off x="838200" y="1825625"/>
            <a:ext cx="10720294" cy="4246469"/>
          </a:xfrm>
        </p:spPr>
        <p:txBody>
          <a:bodyPr>
            <a:normAutofit/>
          </a:bodyPr>
          <a:lstStyle/>
          <a:p>
            <a:pPr marL="0" indent="0">
              <a:buNone/>
            </a:pPr>
            <a:r>
              <a:rPr lang="en-US" sz="3200" dirty="0">
                <a:latin typeface="Calibri" panose="020F0502020204030204" pitchFamily="34" charset="0"/>
              </a:rPr>
              <a:t>Learn simple and easy techniques to optimize touchpoints with undergraduates.</a:t>
            </a:r>
          </a:p>
          <a:p>
            <a:pPr lvl="1"/>
            <a:r>
              <a:rPr lang="en-US" sz="3200" dirty="0">
                <a:latin typeface="Calibri" panose="020F0502020204030204" pitchFamily="34" charset="0"/>
              </a:rPr>
              <a:t>First year students</a:t>
            </a:r>
          </a:p>
          <a:p>
            <a:pPr lvl="1"/>
            <a:r>
              <a:rPr lang="en-US" sz="3200" dirty="0">
                <a:latin typeface="Calibri" panose="020F0502020204030204" pitchFamily="34" charset="0"/>
              </a:rPr>
              <a:t>Mid-collegiate discipline courses</a:t>
            </a:r>
          </a:p>
          <a:p>
            <a:pPr lvl="1"/>
            <a:r>
              <a:rPr lang="en-US" sz="3200" dirty="0">
                <a:latin typeface="Calibri" panose="020F0502020204030204" pitchFamily="34" charset="0"/>
              </a:rPr>
              <a:t>Senior: Presentation formats</a:t>
            </a:r>
          </a:p>
          <a:p>
            <a:pPr marL="0" indent="0">
              <a:buNone/>
            </a:pPr>
            <a:r>
              <a:rPr lang="en-US" sz="3200" dirty="0">
                <a:latin typeface="Calibri" panose="020F0502020204030204" pitchFamily="34" charset="0"/>
              </a:rPr>
              <a:t>Learn strategies for scalability, using digital tools.</a:t>
            </a:r>
          </a:p>
          <a:p>
            <a:pPr marL="0" indent="0">
              <a:buNone/>
            </a:pPr>
            <a:r>
              <a:rPr lang="en-US" sz="3200" dirty="0">
                <a:latin typeface="Calibri" panose="020F0502020204030204" pitchFamily="34" charset="0"/>
              </a:rPr>
              <a:t>Learn how to embed the threshold concepts across the curriculum.</a:t>
            </a:r>
          </a:p>
        </p:txBody>
      </p:sp>
    </p:spTree>
    <p:extLst>
      <p:ext uri="{BB962C8B-B14F-4D97-AF65-F5344CB8AC3E}">
        <p14:creationId xmlns:p14="http://schemas.microsoft.com/office/powerpoint/2010/main" val="3803752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8000" b="-7000"/>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4">
            <a:extLst>
              <a:ext uri="{28A0092B-C50C-407E-A947-70E740481C1C}">
                <a14:useLocalDpi xmlns:a14="http://schemas.microsoft.com/office/drawing/2010/main" val="0"/>
              </a:ext>
            </a:extLst>
          </a:blip>
          <a:srcRect l="7785" r="7785"/>
          <a:stretch>
            <a:fillRect/>
          </a:stretch>
        </p:blipFill>
        <p:spPr/>
      </p:pic>
      <p:sp>
        <p:nvSpPr>
          <p:cNvPr id="8" name="Title 7"/>
          <p:cNvSpPr txBox="1">
            <a:spLocks/>
          </p:cNvSpPr>
          <p:nvPr/>
        </p:nvSpPr>
        <p:spPr>
          <a:xfrm>
            <a:off x="504498" y="457200"/>
            <a:ext cx="4678690" cy="24765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6000" b="1" dirty="0">
                <a:latin typeface="Calibri" panose="020F0502020204030204" pitchFamily="34" charset="0"/>
              </a:rPr>
              <a:t>Faculty Collaboration</a:t>
            </a:r>
          </a:p>
        </p:txBody>
      </p:sp>
      <p:sp>
        <p:nvSpPr>
          <p:cNvPr id="9" name="Text Placeholder 2"/>
          <p:cNvSpPr txBox="1">
            <a:spLocks/>
          </p:cNvSpPr>
          <p:nvPr/>
        </p:nvSpPr>
        <p:spPr>
          <a:xfrm>
            <a:off x="504498" y="3238500"/>
            <a:ext cx="4267527" cy="26304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latin typeface="Calibri" panose="020F0502020204030204" pitchFamily="34" charset="0"/>
              </a:rPr>
              <a:t>We are leveraging well-established faculty relationships to:</a:t>
            </a:r>
          </a:p>
          <a:p>
            <a:pPr marL="457200" indent="-457200">
              <a:buFont typeface="Arial" panose="020B0604020202020204" pitchFamily="34" charset="0"/>
              <a:buChar char="•"/>
            </a:pPr>
            <a:r>
              <a:rPr lang="en-US" sz="2800" dirty="0">
                <a:latin typeface="Calibri" panose="020F0502020204030204" pitchFamily="34" charset="0"/>
              </a:rPr>
              <a:t>Pilot activities</a:t>
            </a:r>
          </a:p>
          <a:p>
            <a:pPr marL="457200" indent="-457200">
              <a:buFont typeface="Arial" panose="020B0604020202020204" pitchFamily="34" charset="0"/>
              <a:buChar char="•"/>
            </a:pPr>
            <a:r>
              <a:rPr lang="en-US" sz="2800" dirty="0">
                <a:latin typeface="Calibri" panose="020F0502020204030204" pitchFamily="34" charset="0"/>
              </a:rPr>
              <a:t>Tweak our tools</a:t>
            </a:r>
          </a:p>
        </p:txBody>
      </p:sp>
    </p:spTree>
    <p:extLst>
      <p:ext uri="{BB962C8B-B14F-4D97-AF65-F5344CB8AC3E}">
        <p14:creationId xmlns:p14="http://schemas.microsoft.com/office/powerpoint/2010/main" val="81752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2175631" y="1219198"/>
            <a:ext cx="3622402" cy="3600986"/>
          </a:xfrm>
          <a:prstGeom prst="rect">
            <a:avLst/>
          </a:prstGeom>
          <a:noFill/>
        </p:spPr>
        <p:txBody>
          <a:bodyPr wrap="none" rtlCol="0">
            <a:spAutoFit/>
          </a:bodyPr>
          <a:lstStyle/>
          <a:p>
            <a:pPr algn="ctr"/>
            <a:r>
              <a:rPr lang="en-US" sz="6000" b="1" dirty="0">
                <a:solidFill>
                  <a:prstClr val="black"/>
                </a:solidFill>
                <a:latin typeface="Calibri" panose="020F0502020204030204" pitchFamily="34" charset="0"/>
              </a:rPr>
              <a:t>Any</a:t>
            </a:r>
          </a:p>
          <a:p>
            <a:r>
              <a:rPr lang="en-US" sz="6000" b="1" dirty="0">
                <a:solidFill>
                  <a:prstClr val="black"/>
                </a:solidFill>
                <a:latin typeface="Calibri" panose="020F0502020204030204" pitchFamily="34" charset="0"/>
              </a:rPr>
              <a:t>Questions </a:t>
            </a:r>
          </a:p>
          <a:p>
            <a:pPr algn="ctr"/>
            <a:r>
              <a:rPr lang="en-US" sz="4800" b="1" dirty="0">
                <a:solidFill>
                  <a:prstClr val="black"/>
                </a:solidFill>
                <a:latin typeface="Calibri" panose="020F0502020204030204" pitchFamily="34" charset="0"/>
              </a:rPr>
              <a:t>or </a:t>
            </a:r>
          </a:p>
          <a:p>
            <a:r>
              <a:rPr lang="en-US" sz="6000" b="1" dirty="0">
                <a:solidFill>
                  <a:prstClr val="black"/>
                </a:solidFill>
                <a:latin typeface="Calibri" panose="020F0502020204030204" pitchFamily="34" charset="0"/>
              </a:rPr>
              <a:t>Comments</a:t>
            </a:r>
          </a:p>
        </p:txBody>
      </p:sp>
      <p:pic>
        <p:nvPicPr>
          <p:cNvPr id="3" name="Picture 2"/>
          <p:cNvPicPr>
            <a:picLocks noChangeAspect="1"/>
          </p:cNvPicPr>
          <p:nvPr/>
        </p:nvPicPr>
        <p:blipFill rotWithShape="1">
          <a:blip r:embed="rId4"/>
          <a:srcRect l="37845" t="8373" r="7201" b="8741"/>
          <a:stretch/>
        </p:blipFill>
        <p:spPr>
          <a:xfrm>
            <a:off x="7154944" y="931832"/>
            <a:ext cx="2630078" cy="4175718"/>
          </a:xfrm>
          <a:prstGeom prst="rect">
            <a:avLst/>
          </a:prstGeom>
        </p:spPr>
      </p:pic>
    </p:spTree>
    <p:extLst>
      <p:ext uri="{BB962C8B-B14F-4D97-AF65-F5344CB8AC3E}">
        <p14:creationId xmlns:p14="http://schemas.microsoft.com/office/powerpoint/2010/main" val="3077036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858" y="3421930"/>
            <a:ext cx="10515600" cy="1325563"/>
          </a:xfrm>
        </p:spPr>
        <p:txBody>
          <a:bodyPr/>
          <a:lstStyle/>
          <a:p>
            <a:r>
              <a:rPr lang="en-US" b="1" dirty="0">
                <a:latin typeface="Calibri" panose="020F0502020204030204" pitchFamily="34" charset="0"/>
              </a:rPr>
              <a:t>Discipline Specific Classes</a:t>
            </a:r>
          </a:p>
        </p:txBody>
      </p:sp>
    </p:spTree>
    <p:extLst>
      <p:ext uri="{BB962C8B-B14F-4D97-AF65-F5344CB8AC3E}">
        <p14:creationId xmlns:p14="http://schemas.microsoft.com/office/powerpoint/2010/main" val="2786902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780" y="763084"/>
            <a:ext cx="10515600" cy="4351338"/>
          </a:xfrm>
        </p:spPr>
        <p:txBody>
          <a:bodyPr>
            <a:normAutofit/>
          </a:bodyPr>
          <a:lstStyle/>
          <a:p>
            <a:pPr marL="0" indent="0" algn="ctr">
              <a:buNone/>
            </a:pPr>
            <a:r>
              <a:rPr lang="en-US" sz="4400" dirty="0">
                <a:latin typeface="Calibri" panose="020F0502020204030204" pitchFamily="34" charset="0"/>
              </a:rPr>
              <a:t>Expanding a discipline specific tutorial to be applicable for multiple disciplines.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52" y="2324848"/>
            <a:ext cx="7018152" cy="3947711"/>
          </a:xfrm>
          <a:prstGeom prst="rect">
            <a:avLst/>
          </a:prstGeom>
        </p:spPr>
      </p:pic>
    </p:spTree>
    <p:extLst>
      <p:ext uri="{BB962C8B-B14F-4D97-AF65-F5344CB8AC3E}">
        <p14:creationId xmlns:p14="http://schemas.microsoft.com/office/powerpoint/2010/main" val="2781462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00742" y="616137"/>
            <a:ext cx="10515600" cy="1325563"/>
          </a:xfrm>
        </p:spPr>
        <p:txBody>
          <a:bodyPr/>
          <a:lstStyle/>
          <a:p>
            <a:r>
              <a:rPr lang="en-US" b="1" dirty="0">
                <a:latin typeface="Calibri" panose="020F0502020204030204" pitchFamily="34" charset="0"/>
              </a:rPr>
              <a:t>Universal Strategies</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399" y="1515290"/>
            <a:ext cx="5434897" cy="3679279"/>
          </a:xfrm>
        </p:spPr>
      </p:pic>
      <p:sp>
        <p:nvSpPr>
          <p:cNvPr id="2" name="Content Placeholder 1"/>
          <p:cNvSpPr>
            <a:spLocks noGrp="1"/>
          </p:cNvSpPr>
          <p:nvPr>
            <p:ph sz="half" idx="1"/>
          </p:nvPr>
        </p:nvSpPr>
        <p:spPr/>
        <p:txBody>
          <a:bodyPr anchor="ctr"/>
          <a:lstStyle/>
          <a:p>
            <a:pPr>
              <a:lnSpc>
                <a:spcPct val="100000"/>
              </a:lnSpc>
              <a:spcBef>
                <a:spcPts val="0"/>
              </a:spcBef>
            </a:pPr>
            <a:r>
              <a:rPr lang="en-US" sz="3600" dirty="0">
                <a:latin typeface="Calibri" panose="020F0502020204030204" pitchFamily="34" charset="0"/>
              </a:rPr>
              <a:t>Encourage information seeking behaviors.</a:t>
            </a:r>
          </a:p>
          <a:p>
            <a:pPr>
              <a:lnSpc>
                <a:spcPct val="100000"/>
              </a:lnSpc>
              <a:spcBef>
                <a:spcPts val="0"/>
              </a:spcBef>
            </a:pPr>
            <a:endParaRPr lang="en-US" sz="3600" dirty="0">
              <a:latin typeface="Calibri" panose="020F0502020204030204" pitchFamily="34" charset="0"/>
            </a:endParaRPr>
          </a:p>
          <a:p>
            <a:pPr>
              <a:lnSpc>
                <a:spcPct val="100000"/>
              </a:lnSpc>
              <a:spcBef>
                <a:spcPts val="0"/>
              </a:spcBef>
            </a:pPr>
            <a:r>
              <a:rPr lang="en-US" sz="3600" dirty="0">
                <a:latin typeface="Calibri" panose="020F0502020204030204" pitchFamily="34" charset="0"/>
              </a:rPr>
              <a:t>Give students the tools to search for themselves. </a:t>
            </a:r>
          </a:p>
          <a:p>
            <a:endParaRPr lang="en-US" dirty="0"/>
          </a:p>
        </p:txBody>
      </p:sp>
    </p:spTree>
    <p:extLst>
      <p:ext uri="{BB962C8B-B14F-4D97-AF65-F5344CB8AC3E}">
        <p14:creationId xmlns:p14="http://schemas.microsoft.com/office/powerpoint/2010/main" val="429345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580278"/>
            <a:ext cx="10515600" cy="1325563"/>
          </a:xfrm>
        </p:spPr>
        <p:txBody>
          <a:bodyPr/>
          <a:lstStyle/>
          <a:p>
            <a:r>
              <a:rPr lang="en-US" b="1" dirty="0">
                <a:latin typeface="Calibri"/>
              </a:rPr>
              <a:t>Universal Strategies</a:t>
            </a:r>
            <a:endParaRPr lang="en-US" b="1" dirty="0">
              <a:solidFill>
                <a:srgbClr val="000000"/>
              </a:solidFill>
              <a:latin typeface="Calibri"/>
            </a:endParaRPr>
          </a:p>
        </p:txBody>
      </p:sp>
      <p:sp>
        <p:nvSpPr>
          <p:cNvPr id="2" name="Content Placeholder 1"/>
          <p:cNvSpPr>
            <a:spLocks noGrp="1"/>
          </p:cNvSpPr>
          <p:nvPr>
            <p:ph sz="half" idx="1"/>
          </p:nvPr>
        </p:nvSpPr>
        <p:spPr>
          <a:xfrm>
            <a:off x="895350" y="2209800"/>
            <a:ext cx="5346356" cy="4104203"/>
          </a:xfrm>
        </p:spPr>
        <p:txBody>
          <a:bodyPr anchor="ctr">
            <a:normAutofit/>
          </a:bodyPr>
          <a:lstStyle/>
          <a:p>
            <a:pPr>
              <a:lnSpc>
                <a:spcPct val="100000"/>
              </a:lnSpc>
            </a:pPr>
            <a:r>
              <a:rPr lang="en-US" sz="3600" dirty="0">
                <a:latin typeface="Calibri" panose="020F0502020204030204" pitchFamily="34" charset="0"/>
              </a:rPr>
              <a:t>Search engine logic</a:t>
            </a:r>
            <a:endParaRPr lang="en-US" sz="4400" dirty="0">
              <a:latin typeface="Calibri" panose="020F0502020204030204" pitchFamily="34" charset="0"/>
            </a:endParaRPr>
          </a:p>
          <a:p>
            <a:pPr lvl="1">
              <a:lnSpc>
                <a:spcPct val="100000"/>
              </a:lnSpc>
            </a:pPr>
            <a:r>
              <a:rPr lang="en-US" sz="3600" dirty="0">
                <a:latin typeface="Calibri" panose="020F0502020204030204" pitchFamily="34" charset="0"/>
              </a:rPr>
              <a:t>Keywords</a:t>
            </a:r>
          </a:p>
          <a:p>
            <a:pPr lvl="1">
              <a:lnSpc>
                <a:spcPct val="100000"/>
              </a:lnSpc>
            </a:pPr>
            <a:r>
              <a:rPr lang="en-US" sz="3600" dirty="0">
                <a:latin typeface="Calibri" panose="020F0502020204030204" pitchFamily="34" charset="0"/>
              </a:rPr>
              <a:t>Boolean operators</a:t>
            </a:r>
          </a:p>
          <a:p>
            <a:pPr>
              <a:lnSpc>
                <a:spcPct val="100000"/>
              </a:lnSpc>
            </a:pPr>
            <a:endParaRPr lang="en-US" sz="4400" dirty="0"/>
          </a:p>
          <a:p>
            <a:pPr>
              <a:lnSpc>
                <a:spcPct val="100000"/>
              </a:lnSpc>
            </a:pPr>
            <a:endParaRPr lang="en-US" sz="4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86525" y="1447800"/>
            <a:ext cx="5181600" cy="3655456"/>
          </a:xfrm>
        </p:spPr>
      </p:pic>
    </p:spTree>
    <p:extLst>
      <p:ext uri="{BB962C8B-B14F-4D97-AF65-F5344CB8AC3E}">
        <p14:creationId xmlns:p14="http://schemas.microsoft.com/office/powerpoint/2010/main" val="111218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78096"/>
            <a:ext cx="10515600" cy="1325563"/>
          </a:xfrm>
        </p:spPr>
        <p:txBody>
          <a:bodyPr/>
          <a:lstStyle/>
          <a:p>
            <a:r>
              <a:rPr lang="en-US" b="1" dirty="0">
                <a:latin typeface="Calibri" panose="020F0502020204030204" pitchFamily="34" charset="0"/>
              </a:rPr>
              <a:t>Universal Examples</a:t>
            </a:r>
          </a:p>
        </p:txBody>
      </p:sp>
      <p:sp>
        <p:nvSpPr>
          <p:cNvPr id="3" name="Content Placeholder 2"/>
          <p:cNvSpPr>
            <a:spLocks noGrp="1"/>
          </p:cNvSpPr>
          <p:nvPr>
            <p:ph sz="half" idx="1"/>
          </p:nvPr>
        </p:nvSpPr>
        <p:spPr>
          <a:xfrm>
            <a:off x="897964" y="1703659"/>
            <a:ext cx="5407211" cy="4351338"/>
          </a:xfrm>
        </p:spPr>
        <p:txBody>
          <a:bodyPr/>
          <a:lstStyle/>
          <a:p>
            <a:r>
              <a:rPr lang="en-US" sz="3200" dirty="0">
                <a:latin typeface="Calibri" panose="020F0502020204030204" pitchFamily="34" charset="0"/>
              </a:rPr>
              <a:t>Cross-disciplinary examples</a:t>
            </a:r>
          </a:p>
          <a:p>
            <a:pPr lvl="1"/>
            <a:r>
              <a:rPr lang="en-US" sz="2800" dirty="0">
                <a:latin typeface="Calibri" panose="020F0502020204030204" pitchFamily="34" charset="0"/>
              </a:rPr>
              <a:t>Information technology</a:t>
            </a:r>
          </a:p>
          <a:p>
            <a:pPr lvl="1"/>
            <a:r>
              <a:rPr lang="en-US" sz="2800" dirty="0">
                <a:latin typeface="Calibri" panose="020F0502020204030204" pitchFamily="34" charset="0"/>
              </a:rPr>
              <a:t>Education</a:t>
            </a:r>
          </a:p>
          <a:p>
            <a:pPr lvl="1"/>
            <a:r>
              <a:rPr lang="en-US" sz="2800" dirty="0">
                <a:latin typeface="Calibri" panose="020F0502020204030204" pitchFamily="34" charset="0"/>
              </a:rPr>
              <a:t>Counseling</a:t>
            </a:r>
          </a:p>
          <a:p>
            <a:pPr lvl="1"/>
            <a:r>
              <a:rPr lang="en-US" sz="2800" dirty="0">
                <a:latin typeface="Calibri" panose="020F0502020204030204" pitchFamily="34" charset="0"/>
              </a:rPr>
              <a:t>Criminal justice</a:t>
            </a:r>
          </a:p>
          <a:p>
            <a:pPr marL="0" indent="0">
              <a:buNone/>
            </a:pPr>
            <a:endParaRPr lang="en-US" dirty="0">
              <a:latin typeface="Calibri" panose="020F0502020204030204" pitchFamily="34" charset="0"/>
            </a:endParaRPr>
          </a:p>
          <a:p>
            <a:r>
              <a:rPr lang="en-US" sz="3200" dirty="0">
                <a:latin typeface="Calibri" panose="020F0502020204030204" pitchFamily="34" charset="0"/>
              </a:rPr>
              <a:t>Scalable &amp; improves delivery</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64608" y="1292225"/>
            <a:ext cx="4599986" cy="4351338"/>
          </a:xfrm>
        </p:spPr>
      </p:pic>
    </p:spTree>
    <p:extLst>
      <p:ext uri="{BB962C8B-B14F-4D97-AF65-F5344CB8AC3E}">
        <p14:creationId xmlns:p14="http://schemas.microsoft.com/office/powerpoint/2010/main" val="3485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Modular Design</a:t>
            </a:r>
          </a:p>
        </p:txBody>
      </p:sp>
      <p:sp>
        <p:nvSpPr>
          <p:cNvPr id="4" name="Text Placeholder 3"/>
          <p:cNvSpPr>
            <a:spLocks noGrp="1"/>
          </p:cNvSpPr>
          <p:nvPr>
            <p:ph type="body" idx="1"/>
          </p:nvPr>
        </p:nvSpPr>
        <p:spPr>
          <a:xfrm>
            <a:off x="1198377" y="1621398"/>
            <a:ext cx="10424414" cy="823912"/>
          </a:xfrm>
        </p:spPr>
        <p:txBody>
          <a:bodyPr anchor="t">
            <a:noAutofit/>
          </a:bodyPr>
          <a:lstStyle/>
          <a:p>
            <a:r>
              <a:rPr lang="en-US" sz="3600" b="0" dirty="0">
                <a:latin typeface="Calibri" panose="020F0502020204030204" pitchFamily="34" charset="0"/>
              </a:rPr>
              <a:t>Supplemental Resource Areas can be customized for specific topics.</a:t>
            </a:r>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35557" y="2827432"/>
            <a:ext cx="2971800" cy="3352800"/>
          </a:xfrm>
        </p:spPr>
      </p:pic>
      <p:pic>
        <p:nvPicPr>
          <p:cNvPr id="9" name="Content Placeholder 8"/>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885330" y="2757778"/>
            <a:ext cx="5183188" cy="3492107"/>
          </a:xfrm>
        </p:spPr>
      </p:pic>
    </p:spTree>
    <p:extLst>
      <p:ext uri="{BB962C8B-B14F-4D97-AF65-F5344CB8AC3E}">
        <p14:creationId xmlns:p14="http://schemas.microsoft.com/office/powerpoint/2010/main" val="393581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Modular Design</a:t>
            </a:r>
          </a:p>
        </p:txBody>
      </p:sp>
      <p:sp>
        <p:nvSpPr>
          <p:cNvPr id="3" name="Content Placeholder 2"/>
          <p:cNvSpPr>
            <a:spLocks noGrp="1"/>
          </p:cNvSpPr>
          <p:nvPr>
            <p:ph sz="half" idx="2"/>
          </p:nvPr>
        </p:nvSpPr>
        <p:spPr>
          <a:xfrm>
            <a:off x="839788" y="2006221"/>
            <a:ext cx="5157787" cy="4183442"/>
          </a:xfrm>
        </p:spPr>
        <p:txBody>
          <a:bodyPr vert="horz" lIns="91440" tIns="45720" rIns="91440" bIns="45720" rtlCol="0" anchor="t">
            <a:normAutofit/>
          </a:bodyPr>
          <a:lstStyle/>
          <a:p>
            <a:r>
              <a:rPr lang="en-US" sz="3600" dirty="0">
                <a:latin typeface="Calibri" panose="020F0502020204030204" pitchFamily="34" charset="0"/>
              </a:rPr>
              <a:t>YouTube cannot replace videos.</a:t>
            </a:r>
          </a:p>
          <a:p>
            <a:endParaRPr lang="en-US" sz="3600" dirty="0">
              <a:latin typeface="Calibri" panose="020F0502020204030204" pitchFamily="34" charset="0"/>
            </a:endParaRPr>
          </a:p>
          <a:p>
            <a:r>
              <a:rPr lang="en-US" sz="3600" dirty="0">
                <a:latin typeface="Calibri" panose="020F0502020204030204" pitchFamily="34" charset="0"/>
              </a:rPr>
              <a:t>Vimeo and </a:t>
            </a:r>
            <a:r>
              <a:rPr lang="en-US" sz="3600" dirty="0" err="1">
                <a:latin typeface="Calibri" panose="020F0502020204030204" pitchFamily="34" charset="0"/>
              </a:rPr>
              <a:t>Kaltura</a:t>
            </a:r>
            <a:r>
              <a:rPr lang="en-US" sz="3600" dirty="0">
                <a:latin typeface="Calibri" panose="020F0502020204030204" pitchFamily="34" charset="0"/>
              </a:rPr>
              <a:t> can.</a:t>
            </a:r>
          </a:p>
        </p:txBody>
      </p:sp>
      <p:pic>
        <p:nvPicPr>
          <p:cNvPr id="7" name="Content Placeholder 6"/>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96585" y="895946"/>
            <a:ext cx="4199399" cy="4290197"/>
          </a:xfrm>
        </p:spPr>
      </p:pic>
    </p:spTree>
    <p:extLst>
      <p:ext uri="{BB962C8B-B14F-4D97-AF65-F5344CB8AC3E}">
        <p14:creationId xmlns:p14="http://schemas.microsoft.com/office/powerpoint/2010/main" val="4243829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Calibri" panose="020F0502020204030204" pitchFamily="34" charset="0"/>
              </a:rPr>
              <a:t>Expand Distribution</a:t>
            </a:r>
          </a:p>
        </p:txBody>
      </p:sp>
      <p:sp>
        <p:nvSpPr>
          <p:cNvPr id="2" name="Content Placeholder 1"/>
          <p:cNvSpPr>
            <a:spLocks noGrp="1"/>
          </p:cNvSpPr>
          <p:nvPr>
            <p:ph sz="half" idx="1"/>
          </p:nvPr>
        </p:nvSpPr>
        <p:spPr>
          <a:xfrm>
            <a:off x="838200" y="1646331"/>
            <a:ext cx="4716439" cy="4351338"/>
          </a:xfrm>
        </p:spPr>
        <p:txBody>
          <a:bodyPr anchor="ctr"/>
          <a:lstStyle/>
          <a:p>
            <a:pPr>
              <a:lnSpc>
                <a:spcPct val="100000"/>
              </a:lnSpc>
              <a:spcBef>
                <a:spcPts val="0"/>
              </a:spcBef>
            </a:pPr>
            <a:r>
              <a:rPr lang="en-US" sz="3600" dirty="0">
                <a:latin typeface="Calibri" panose="020F0502020204030204" pitchFamily="34" charset="0"/>
              </a:rPr>
              <a:t>Embed the tutorial in LMS course shells.</a:t>
            </a:r>
          </a:p>
          <a:p>
            <a:pPr>
              <a:lnSpc>
                <a:spcPct val="100000"/>
              </a:lnSpc>
              <a:spcBef>
                <a:spcPts val="0"/>
              </a:spcBef>
            </a:pPr>
            <a:endParaRPr lang="en-US" sz="3600" dirty="0">
              <a:latin typeface="Calibri" panose="020F0502020204030204" pitchFamily="34" charset="0"/>
            </a:endParaRPr>
          </a:p>
          <a:p>
            <a:pPr>
              <a:lnSpc>
                <a:spcPct val="100000"/>
              </a:lnSpc>
              <a:spcBef>
                <a:spcPts val="0"/>
              </a:spcBef>
            </a:pPr>
            <a:r>
              <a:rPr lang="en-US" sz="3600" dirty="0">
                <a:latin typeface="Calibri" panose="020F0502020204030204" pitchFamily="34" charset="0"/>
              </a:rPr>
              <a:t>Who manages your LMS?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40908" y="1362391"/>
            <a:ext cx="6236700" cy="4151303"/>
          </a:xfrm>
        </p:spPr>
      </p:pic>
    </p:spTree>
    <p:extLst>
      <p:ext uri="{BB962C8B-B14F-4D97-AF65-F5344CB8AC3E}">
        <p14:creationId xmlns:p14="http://schemas.microsoft.com/office/powerpoint/2010/main" val="43130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937"/>
          <a:stretch/>
        </p:blipFill>
        <p:spPr>
          <a:xfrm>
            <a:off x="-71718" y="0"/>
            <a:ext cx="12263718" cy="7168604"/>
          </a:xfrm>
          <a:prstGeom prst="rect">
            <a:avLst/>
          </a:prstGeom>
        </p:spPr>
      </p:pic>
      <p:sp>
        <p:nvSpPr>
          <p:cNvPr id="2" name="Title 1"/>
          <p:cNvSpPr>
            <a:spLocks noGrp="1"/>
          </p:cNvSpPr>
          <p:nvPr>
            <p:ph type="title"/>
          </p:nvPr>
        </p:nvSpPr>
        <p:spPr>
          <a:xfrm>
            <a:off x="1413235" y="4164126"/>
            <a:ext cx="10515600" cy="1325563"/>
          </a:xfrm>
        </p:spPr>
        <p:txBody>
          <a:bodyPr/>
          <a:lstStyle/>
          <a:p>
            <a:r>
              <a:rPr lang="en-US" b="1" dirty="0">
                <a:latin typeface="Calibri" panose="020F0502020204030204" pitchFamily="34" charset="0"/>
              </a:rPr>
              <a:t>First Year Students</a:t>
            </a:r>
          </a:p>
        </p:txBody>
      </p:sp>
    </p:spTree>
    <p:extLst>
      <p:ext uri="{BB962C8B-B14F-4D97-AF65-F5344CB8AC3E}">
        <p14:creationId xmlns:p14="http://schemas.microsoft.com/office/powerpoint/2010/main" val="349435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Testimonials</a:t>
            </a:r>
          </a:p>
        </p:txBody>
      </p:sp>
      <p:sp>
        <p:nvSpPr>
          <p:cNvPr id="3" name="Content Placeholder 2"/>
          <p:cNvSpPr>
            <a:spLocks noGrp="1"/>
          </p:cNvSpPr>
          <p:nvPr>
            <p:ph sz="half" idx="1"/>
          </p:nvPr>
        </p:nvSpPr>
        <p:spPr>
          <a:xfrm>
            <a:off x="838200" y="1690688"/>
            <a:ext cx="10515600" cy="4351338"/>
          </a:xfrm>
        </p:spPr>
        <p:txBody>
          <a:bodyPr vert="horz" lIns="91440" tIns="45720" rIns="91440" bIns="45720" rtlCol="0" anchor="t">
            <a:normAutofit/>
          </a:bodyPr>
          <a:lstStyle/>
          <a:p>
            <a:pPr marL="0" indent="0">
              <a:buNone/>
            </a:pPr>
            <a:r>
              <a:rPr lang="en-US" sz="3200" dirty="0">
                <a:latin typeface="Calibri" panose="020F0502020204030204" pitchFamily="34" charset="0"/>
              </a:rPr>
              <a:t>“This was incredibly helpful for learning how to do research in the library. I wish I could have learned this information as a freshman.”</a:t>
            </a:r>
          </a:p>
          <a:p>
            <a:pPr marL="0" indent="0">
              <a:buNone/>
            </a:pPr>
            <a:endParaRPr lang="en-US" sz="3200" dirty="0">
              <a:latin typeface="Calibri" panose="020F0502020204030204" pitchFamily="34" charset="0"/>
            </a:endParaRPr>
          </a:p>
          <a:p>
            <a:pPr marL="0" indent="0">
              <a:buNone/>
            </a:pPr>
            <a:r>
              <a:rPr lang="en-US" sz="3200" dirty="0">
                <a:latin typeface="Calibri" panose="020F0502020204030204" pitchFamily="34" charset="0"/>
              </a:rPr>
              <a:t>“I did not realize that we had the use of truncation and wildcard operators. Thank you for including this specifically.”</a:t>
            </a:r>
          </a:p>
          <a:p>
            <a:pPr marL="0" indent="0">
              <a:buNone/>
            </a:pPr>
            <a:endParaRPr lang="en-US" dirty="0">
              <a:latin typeface="Calibri" panose="020F0502020204030204" pitchFamily="34" charset="0"/>
            </a:endParaRPr>
          </a:p>
        </p:txBody>
      </p:sp>
    </p:spTree>
    <p:extLst>
      <p:ext uri="{BB962C8B-B14F-4D97-AF65-F5344CB8AC3E}">
        <p14:creationId xmlns:p14="http://schemas.microsoft.com/office/powerpoint/2010/main" val="367752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2175631" y="1219198"/>
            <a:ext cx="3622402" cy="36009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rPr>
              <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Comments</a:t>
            </a:r>
          </a:p>
        </p:txBody>
      </p:sp>
      <p:pic>
        <p:nvPicPr>
          <p:cNvPr id="3" name="Picture 2"/>
          <p:cNvPicPr>
            <a:picLocks noChangeAspect="1"/>
          </p:cNvPicPr>
          <p:nvPr/>
        </p:nvPicPr>
        <p:blipFill rotWithShape="1">
          <a:blip r:embed="rId4"/>
          <a:srcRect l="37845" t="8373" r="7201" b="8741"/>
          <a:stretch/>
        </p:blipFill>
        <p:spPr>
          <a:xfrm>
            <a:off x="7154944" y="931832"/>
            <a:ext cx="2630078" cy="4175718"/>
          </a:xfrm>
          <a:prstGeom prst="rect">
            <a:avLst/>
          </a:prstGeom>
        </p:spPr>
      </p:pic>
    </p:spTree>
    <p:extLst>
      <p:ext uri="{BB962C8B-B14F-4D97-AF65-F5344CB8AC3E}">
        <p14:creationId xmlns:p14="http://schemas.microsoft.com/office/powerpoint/2010/main" val="3446610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555" b="4578"/>
          <a:stretch/>
        </p:blipFill>
        <p:spPr>
          <a:xfrm>
            <a:off x="0" y="0"/>
            <a:ext cx="12275671" cy="6858000"/>
          </a:xfrm>
          <a:prstGeom prst="rect">
            <a:avLst/>
          </a:prstGeom>
        </p:spPr>
      </p:pic>
      <p:sp>
        <p:nvSpPr>
          <p:cNvPr id="2" name="Title 1"/>
          <p:cNvSpPr>
            <a:spLocks noGrp="1"/>
          </p:cNvSpPr>
          <p:nvPr>
            <p:ph type="title"/>
          </p:nvPr>
        </p:nvSpPr>
        <p:spPr>
          <a:xfrm>
            <a:off x="1477297" y="4583163"/>
            <a:ext cx="10515600" cy="1325563"/>
          </a:xfrm>
        </p:spPr>
        <p:txBody>
          <a:bodyPr/>
          <a:lstStyle/>
          <a:p>
            <a:r>
              <a:rPr lang="en-US" b="1" dirty="0">
                <a:latin typeface="Calibri" panose="020F0502020204030204" pitchFamily="34" charset="0"/>
              </a:rPr>
              <a:t>Senior: Presentation Formats</a:t>
            </a:r>
            <a:r>
              <a:rPr lang="en-US" dirty="0"/>
              <a:t/>
            </a:r>
            <a:br>
              <a:rPr lang="en-US" dirty="0"/>
            </a:br>
            <a:endParaRPr lang="en-US" dirty="0"/>
          </a:p>
        </p:txBody>
      </p:sp>
    </p:spTree>
    <p:extLst>
      <p:ext uri="{BB962C8B-B14F-4D97-AF65-F5344CB8AC3E}">
        <p14:creationId xmlns:p14="http://schemas.microsoft.com/office/powerpoint/2010/main" val="387180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60247" y="0"/>
            <a:ext cx="5389282" cy="4751295"/>
          </a:xfrm>
        </p:spPr>
        <p:txBody>
          <a:bodyPr vert="horz" lIns="91440" tIns="45720" rIns="91440" bIns="45720" rtlCol="0" anchor="t">
            <a:normAutofit/>
          </a:bodyPr>
          <a:lstStyle/>
          <a:p>
            <a:pPr marL="0" indent="0">
              <a:buNone/>
            </a:pPr>
            <a:endParaRPr lang="en-US" dirty="0"/>
          </a:p>
          <a:p>
            <a:pPr marL="0" indent="0">
              <a:buNone/>
            </a:pPr>
            <a:endParaRPr lang="en-US" dirty="0"/>
          </a:p>
          <a:p>
            <a:pPr marL="0" indent="0">
              <a:buNone/>
            </a:pPr>
            <a:endParaRPr lang="en-US" sz="3200" dirty="0">
              <a:latin typeface="Calibri" panose="020F0502020204030204" pitchFamily="34" charset="0"/>
            </a:endParaRPr>
          </a:p>
          <a:p>
            <a:pPr marL="0" indent="0">
              <a:buNone/>
            </a:pPr>
            <a:r>
              <a:rPr lang="en-US" sz="3200" dirty="0">
                <a:latin typeface="Calibri" panose="020F0502020204030204" pitchFamily="34" charset="0"/>
              </a:rPr>
              <a:t>“Students have a greater role and responsibility in creating new knowledge…”</a:t>
            </a:r>
          </a:p>
          <a:p>
            <a:pPr marL="0" indent="0">
              <a:buNone/>
            </a:pPr>
            <a:r>
              <a:rPr lang="en-US" sz="3200" dirty="0">
                <a:latin typeface="Calibri" panose="020F0502020204030204" pitchFamily="34" charset="0"/>
              </a:rPr>
              <a:t>- </a:t>
            </a:r>
            <a:r>
              <a:rPr lang="en-US" i="1" dirty="0">
                <a:latin typeface="Calibri" panose="020F0502020204030204" pitchFamily="34" charset="0"/>
              </a:rPr>
              <a:t>Framework for Information Literacy for Higher Education</a:t>
            </a:r>
            <a:r>
              <a:rPr lang="en-US" sz="3600" dirty="0"/>
              <a:t> </a:t>
            </a:r>
            <a:endParaRPr lang="en-US" dirty="0"/>
          </a:p>
        </p:txBody>
      </p:sp>
      <p:pic>
        <p:nvPicPr>
          <p:cNvPr id="7" name="Picture 6"/>
          <p:cNvPicPr>
            <a:picLocks noChangeAspect="1"/>
          </p:cNvPicPr>
          <p:nvPr/>
        </p:nvPicPr>
        <p:blipFill>
          <a:blip r:embed="rId3"/>
          <a:stretch>
            <a:fillRect/>
          </a:stretch>
        </p:blipFill>
        <p:spPr>
          <a:xfrm>
            <a:off x="5730450" y="3833379"/>
            <a:ext cx="2819402" cy="2271866"/>
          </a:xfrm>
          <a:prstGeom prst="rect">
            <a:avLst/>
          </a:prstGeom>
        </p:spPr>
      </p:pic>
      <p:pic>
        <p:nvPicPr>
          <p:cNvPr id="10" name="Picture 9"/>
          <p:cNvPicPr>
            <a:picLocks noChangeAspect="1"/>
          </p:cNvPicPr>
          <p:nvPr/>
        </p:nvPicPr>
        <p:blipFill>
          <a:blip r:embed="rId4"/>
          <a:stretch>
            <a:fillRect/>
          </a:stretch>
        </p:blipFill>
        <p:spPr>
          <a:xfrm>
            <a:off x="6493897" y="639097"/>
            <a:ext cx="1833497" cy="2802194"/>
          </a:xfrm>
          <a:prstGeom prst="rect">
            <a:avLst/>
          </a:prstGeom>
        </p:spPr>
      </p:pic>
      <p:pic>
        <p:nvPicPr>
          <p:cNvPr id="11" name="Picture 10"/>
          <p:cNvPicPr>
            <a:picLocks noChangeAspect="1"/>
          </p:cNvPicPr>
          <p:nvPr/>
        </p:nvPicPr>
        <p:blipFill rotWithShape="1">
          <a:blip r:embed="rId5"/>
          <a:srcRect l="1935" t="27754" r="82366" b="27628"/>
          <a:stretch/>
        </p:blipFill>
        <p:spPr>
          <a:xfrm>
            <a:off x="8938487" y="820079"/>
            <a:ext cx="2871020" cy="4589821"/>
          </a:xfrm>
          <a:prstGeom prst="rect">
            <a:avLst/>
          </a:prstGeom>
        </p:spPr>
      </p:pic>
    </p:spTree>
    <p:extLst>
      <p:ext uri="{BB962C8B-B14F-4D97-AF65-F5344CB8AC3E}">
        <p14:creationId xmlns:p14="http://schemas.microsoft.com/office/powerpoint/2010/main" val="70175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22" y="5227825"/>
            <a:ext cx="10515600" cy="1522669"/>
          </a:xfrm>
        </p:spPr>
        <p:txBody>
          <a:bodyPr>
            <a:normAutofit/>
          </a:bodyPr>
          <a:lstStyle/>
          <a:p>
            <a:r>
              <a:rPr lang="en-US" sz="4000" b="1" dirty="0">
                <a:latin typeface="Calibri" panose="020F0502020204030204" pitchFamily="34" charset="0"/>
              </a:rPr>
              <a:t>Poll: </a:t>
            </a:r>
            <a:r>
              <a:rPr lang="en-US" sz="4000" dirty="0">
                <a:latin typeface="Calibri" panose="020F0502020204030204" pitchFamily="34" charset="0"/>
              </a:rPr>
              <a:t>Do you think that we should provide such instruction?</a:t>
            </a:r>
          </a:p>
        </p:txBody>
      </p:sp>
      <p:pic>
        <p:nvPicPr>
          <p:cNvPr id="4" name="Picture 3"/>
          <p:cNvPicPr>
            <a:picLocks noChangeAspect="1"/>
          </p:cNvPicPr>
          <p:nvPr/>
        </p:nvPicPr>
        <p:blipFill>
          <a:blip r:embed="rId3"/>
          <a:stretch>
            <a:fillRect/>
          </a:stretch>
        </p:blipFill>
        <p:spPr>
          <a:xfrm>
            <a:off x="540774" y="2152070"/>
            <a:ext cx="10940200" cy="2963879"/>
          </a:xfrm>
          <a:prstGeom prst="rect">
            <a:avLst/>
          </a:prstGeom>
        </p:spPr>
      </p:pic>
      <p:sp>
        <p:nvSpPr>
          <p:cNvPr id="7" name="Title 1"/>
          <p:cNvSpPr txBox="1">
            <a:spLocks/>
          </p:cNvSpPr>
          <p:nvPr/>
        </p:nvSpPr>
        <p:spPr>
          <a:xfrm>
            <a:off x="631722" y="448699"/>
            <a:ext cx="10849252" cy="152266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rPr>
              <a:t>Poll:  </a:t>
            </a:r>
            <a:r>
              <a:rPr lang="en-US" dirty="0">
                <a:latin typeface="Calibri" panose="020F0502020204030204" pitchFamily="34" charset="0"/>
              </a:rPr>
              <a:t>Have you had a request for library instruction on visual presentation of information?</a:t>
            </a:r>
          </a:p>
        </p:txBody>
      </p:sp>
    </p:spTree>
    <p:extLst>
      <p:ext uri="{BB962C8B-B14F-4D97-AF65-F5344CB8AC3E}">
        <p14:creationId xmlns:p14="http://schemas.microsoft.com/office/powerpoint/2010/main" val="20073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prstClr val="black"/>
              <a:schemeClr val="accent1">
                <a:lumMod val="20000"/>
                <a:lumOff val="80000"/>
                <a:tint val="45000"/>
                <a:satMod val="400000"/>
              </a:schemeClr>
            </a:duotone>
          </a:blip>
          <a:stretch>
            <a:fillRect/>
          </a:stretch>
        </p:blipFill>
        <p:spPr>
          <a:xfrm>
            <a:off x="40945" y="1867669"/>
            <a:ext cx="12110109" cy="4415144"/>
          </a:xfrm>
          <a:prstGeom prst="rect">
            <a:avLst/>
          </a:prstGeom>
        </p:spPr>
      </p:pic>
      <p:sp>
        <p:nvSpPr>
          <p:cNvPr id="2" name="Title 1"/>
          <p:cNvSpPr>
            <a:spLocks noGrp="1"/>
          </p:cNvSpPr>
          <p:nvPr>
            <p:ph type="title"/>
          </p:nvPr>
        </p:nvSpPr>
        <p:spPr/>
        <p:txBody>
          <a:bodyPr/>
          <a:lstStyle/>
          <a:p>
            <a:r>
              <a:rPr lang="en-US" b="1" dirty="0">
                <a:latin typeface="Calibri" panose="020F0502020204030204" pitchFamily="34" charset="0"/>
              </a:rPr>
              <a:t>Getting My Feet Wet: </a:t>
            </a:r>
            <a:br>
              <a:rPr lang="en-US" b="1" dirty="0">
                <a:latin typeface="Calibri" panose="020F0502020204030204" pitchFamily="34" charset="0"/>
              </a:rPr>
            </a:br>
            <a:r>
              <a:rPr lang="en-US" dirty="0">
                <a:latin typeface="Calibri" panose="020F0502020204030204" pitchFamily="34" charset="0"/>
              </a:rPr>
              <a:t>Introducing Students to Infographics</a:t>
            </a:r>
          </a:p>
        </p:txBody>
      </p:sp>
    </p:spTree>
    <p:extLst>
      <p:ext uri="{BB962C8B-B14F-4D97-AF65-F5344CB8AC3E}">
        <p14:creationId xmlns:p14="http://schemas.microsoft.com/office/powerpoint/2010/main" val="1362288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413" y="265113"/>
            <a:ext cx="10515600" cy="2121887"/>
          </a:xfrm>
        </p:spPr>
        <p:txBody>
          <a:bodyPr>
            <a:normAutofit fontScale="90000"/>
          </a:bodyPr>
          <a:lstStyle/>
          <a:p>
            <a:r>
              <a:rPr lang="en-US" b="1" dirty="0">
                <a:latin typeface="Calibri" panose="020F0502020204030204" pitchFamily="34" charset="0"/>
              </a:rPr>
              <a:t>Activity I</a:t>
            </a:r>
            <a:br>
              <a:rPr lang="en-US" b="1" dirty="0">
                <a:latin typeface="Calibri" panose="020F0502020204030204" pitchFamily="34" charset="0"/>
              </a:rPr>
            </a:br>
            <a:r>
              <a:rPr lang="en-US" b="1" dirty="0">
                <a:latin typeface="Calibri" panose="020F0502020204030204" pitchFamily="34" charset="0"/>
              </a:rPr>
              <a:t>Poll: </a:t>
            </a:r>
            <a:r>
              <a:rPr lang="en-US" sz="4000" dirty="0">
                <a:latin typeface="Calibri" panose="020F0502020204030204" pitchFamily="34" charset="0"/>
              </a:rPr>
              <a:t>Please rate the exhibits for the </a:t>
            </a:r>
            <a:r>
              <a:rPr lang="en-US" sz="4000" b="1" dirty="0">
                <a:latin typeface="Calibri" panose="020F0502020204030204" pitchFamily="34" charset="0"/>
              </a:rPr>
              <a:t>impact </a:t>
            </a:r>
            <a:r>
              <a:rPr lang="en-US" sz="4000" dirty="0">
                <a:latin typeface="Calibri" panose="020F0502020204030204" pitchFamily="34" charset="0"/>
              </a:rPr>
              <a:t>each of them made on you (1- lowest, 5 – highest)</a:t>
            </a:r>
            <a:r>
              <a:rPr lang="en-US" sz="4000" dirty="0"/>
              <a:t/>
            </a:r>
            <a:br>
              <a:rPr lang="en-US" sz="4000" dirty="0"/>
            </a:br>
            <a:endParaRPr lang="en-US" sz="4000" dirty="0"/>
          </a:p>
        </p:txBody>
      </p:sp>
      <p:pic>
        <p:nvPicPr>
          <p:cNvPr id="4" name="Picture 3"/>
          <p:cNvPicPr>
            <a:picLocks noChangeAspect="1"/>
          </p:cNvPicPr>
          <p:nvPr/>
        </p:nvPicPr>
        <p:blipFill rotWithShape="1">
          <a:blip r:embed="rId2"/>
          <a:srcRect r="46903"/>
          <a:stretch/>
        </p:blipFill>
        <p:spPr>
          <a:xfrm>
            <a:off x="4352617" y="2453609"/>
            <a:ext cx="2942918" cy="3898265"/>
          </a:xfrm>
          <a:prstGeom prst="rect">
            <a:avLst/>
          </a:prstGeom>
        </p:spPr>
      </p:pic>
    </p:spTree>
    <p:extLst>
      <p:ext uri="{BB962C8B-B14F-4D97-AF65-F5344CB8AC3E}">
        <p14:creationId xmlns:p14="http://schemas.microsoft.com/office/powerpoint/2010/main" val="504844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796" t="14659" r="28764" b="3811"/>
          <a:stretch/>
        </p:blipFill>
        <p:spPr>
          <a:xfrm>
            <a:off x="3057845" y="85725"/>
            <a:ext cx="6019234" cy="6355086"/>
          </a:xfrm>
          <a:prstGeom prst="rect">
            <a:avLst/>
          </a:prstGeom>
        </p:spPr>
      </p:pic>
      <p:sp>
        <p:nvSpPr>
          <p:cNvPr id="5" name="Rectangle 4"/>
          <p:cNvSpPr/>
          <p:nvPr/>
        </p:nvSpPr>
        <p:spPr>
          <a:xfrm>
            <a:off x="66682" y="6296025"/>
            <a:ext cx="11996519" cy="646331"/>
          </a:xfrm>
          <a:prstGeom prst="rect">
            <a:avLst/>
          </a:prstGeom>
        </p:spPr>
        <p:txBody>
          <a:bodyPr wrap="square" anchor="t">
            <a:spAutoFit/>
          </a:bodyPr>
          <a:lstStyle/>
          <a:p>
            <a:pPr algn="ctr"/>
            <a:r>
              <a:rPr lang="en-US" dirty="0">
                <a:latin typeface="Calibri" panose="020F0502020204030204" pitchFamily="34" charset="0"/>
              </a:rPr>
              <a:t>http://www.odh.ohio.gov/~/media/ODH/ASSETS/Files/cfhs/Infant%20Mortality/2013%20Ohio%20Infant%20Mortality%20Data%20Report%20FINAL.pdf</a:t>
            </a:r>
          </a:p>
        </p:txBody>
      </p:sp>
      <p:sp>
        <p:nvSpPr>
          <p:cNvPr id="2" name="TextBox 1"/>
          <p:cNvSpPr txBox="1"/>
          <p:nvPr/>
        </p:nvSpPr>
        <p:spPr>
          <a:xfrm>
            <a:off x="66682" y="257175"/>
            <a:ext cx="2743200" cy="523220"/>
          </a:xfrm>
          <a:prstGeom prst="rect">
            <a:avLst/>
          </a:prstGeom>
        </p:spPr>
        <p:txBody>
          <a:bodyPr rtlCol="0">
            <a:spAutoFit/>
          </a:bodyPr>
          <a:lstStyle/>
          <a:p>
            <a:pPr algn="ctr"/>
            <a:r>
              <a:rPr lang="en-US" sz="2800" b="1" dirty="0">
                <a:latin typeface="Calibri" panose="020F0502020204030204" pitchFamily="34" charset="0"/>
              </a:rPr>
              <a:t>Exhibit 1</a:t>
            </a:r>
            <a:endParaRPr lang="en-US" sz="2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073990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3123" y="216311"/>
            <a:ext cx="6605843" cy="4954382"/>
          </a:xfrm>
          <a:prstGeom prst="rect">
            <a:avLst/>
          </a:prstGeom>
        </p:spPr>
      </p:pic>
      <p:sp>
        <p:nvSpPr>
          <p:cNvPr id="3" name="Rectangle 2"/>
          <p:cNvSpPr/>
          <p:nvPr/>
        </p:nvSpPr>
        <p:spPr>
          <a:xfrm>
            <a:off x="2943123" y="5701551"/>
            <a:ext cx="7757651" cy="369332"/>
          </a:xfrm>
          <a:prstGeom prst="rect">
            <a:avLst/>
          </a:prstGeom>
        </p:spPr>
        <p:txBody>
          <a:bodyPr wrap="square">
            <a:spAutoFit/>
          </a:bodyPr>
          <a:lstStyle/>
          <a:p>
            <a:r>
              <a:rPr lang="en-US" dirty="0"/>
              <a:t>https://www.odh.ohio.gov/odhprograms/cfhs/octpim/infantmortality.aspx</a:t>
            </a:r>
          </a:p>
        </p:txBody>
      </p:sp>
      <p:sp>
        <p:nvSpPr>
          <p:cNvPr id="4" name="TextBox 3"/>
          <p:cNvSpPr txBox="1"/>
          <p:nvPr/>
        </p:nvSpPr>
        <p:spPr>
          <a:xfrm>
            <a:off x="61783" y="257432"/>
            <a:ext cx="2743200" cy="523220"/>
          </a:xfrm>
          <a:prstGeom prst="rect">
            <a:avLst/>
          </a:prstGeom>
        </p:spPr>
        <p:txBody>
          <a:bodyPr rtlCol="0">
            <a:spAutoFit/>
          </a:bodyPr>
          <a:lstStyle/>
          <a:p>
            <a:pPr algn="ctr"/>
            <a:r>
              <a:rPr lang="en-US" sz="2800" b="1" dirty="0">
                <a:latin typeface="Calibri" panose="020F0502020204030204" pitchFamily="34" charset="0"/>
              </a:rPr>
              <a:t>Exhibit</a:t>
            </a:r>
            <a:r>
              <a:rPr lang="en-US" sz="2800" dirty="0">
                <a:latin typeface="Calibri" panose="020F0502020204030204" pitchFamily="34" charset="0"/>
              </a:rPr>
              <a:t> </a:t>
            </a:r>
            <a:r>
              <a:rPr lang="en-US" sz="2800" b="1" dirty="0">
                <a:latin typeface="Calibri" panose="020F0502020204030204" pitchFamily="34" charset="0"/>
              </a:rPr>
              <a:t>2</a:t>
            </a:r>
            <a:endParaRPr lang="en-US" sz="2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31136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8504" y="889809"/>
            <a:ext cx="6233651" cy="4827764"/>
          </a:xfrm>
          <a:prstGeom prst="rect">
            <a:avLst/>
          </a:prstGeom>
        </p:spPr>
      </p:pic>
      <p:sp>
        <p:nvSpPr>
          <p:cNvPr id="3" name="Rectangle 2"/>
          <p:cNvSpPr/>
          <p:nvPr/>
        </p:nvSpPr>
        <p:spPr>
          <a:xfrm>
            <a:off x="3603891" y="6184180"/>
            <a:ext cx="4335289" cy="369332"/>
          </a:xfrm>
          <a:prstGeom prst="rect">
            <a:avLst/>
          </a:prstGeom>
        </p:spPr>
        <p:txBody>
          <a:bodyPr wrap="none">
            <a:spAutoFit/>
          </a:bodyPr>
          <a:lstStyle/>
          <a:p>
            <a:r>
              <a:rPr lang="en-US" dirty="0"/>
              <a:t>http://www.ourbabiescount.org/about.html</a:t>
            </a:r>
          </a:p>
        </p:txBody>
      </p:sp>
      <p:sp>
        <p:nvSpPr>
          <p:cNvPr id="4" name="TextBox 3"/>
          <p:cNvSpPr txBox="1"/>
          <p:nvPr/>
        </p:nvSpPr>
        <p:spPr>
          <a:xfrm>
            <a:off x="61783" y="257432"/>
            <a:ext cx="2743200" cy="523220"/>
          </a:xfrm>
          <a:prstGeom prst="rect">
            <a:avLst/>
          </a:prstGeom>
        </p:spPr>
        <p:txBody>
          <a:bodyPr rtlCol="0">
            <a:spAutoFit/>
          </a:bodyPr>
          <a:lstStyle/>
          <a:p>
            <a:pPr algn="ctr"/>
            <a:r>
              <a:rPr lang="en-US" sz="2800" b="1" dirty="0">
                <a:latin typeface="Calibri" panose="020F0502020204030204" pitchFamily="34" charset="0"/>
              </a:rPr>
              <a:t>Exhibit 3</a:t>
            </a:r>
            <a:endParaRPr lang="en-US" sz="2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18051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t;strong&gt;High&lt;/strong&gt; &lt;strong&gt;School&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28" y="257521"/>
            <a:ext cx="2408684" cy="14331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4183529" y="1147482"/>
            <a:ext cx="6639859" cy="369332"/>
          </a:xfrm>
          <a:prstGeom prst="rect">
            <a:avLst/>
          </a:prstGeom>
          <a:noFill/>
        </p:spPr>
        <p:txBody>
          <a:bodyPr wrap="square" rtlCol="0">
            <a:spAutoFit/>
          </a:bodyPr>
          <a:lstStyle/>
          <a:p>
            <a:endParaRPr lang="en-US" dirty="0"/>
          </a:p>
        </p:txBody>
      </p:sp>
      <p:sp>
        <p:nvSpPr>
          <p:cNvPr id="6" name="TextBox 5"/>
          <p:cNvSpPr txBox="1"/>
          <p:nvPr/>
        </p:nvSpPr>
        <p:spPr>
          <a:xfrm flipH="1">
            <a:off x="3743211" y="576621"/>
            <a:ext cx="7520493" cy="769441"/>
          </a:xfrm>
          <a:prstGeom prst="rect">
            <a:avLst/>
          </a:prstGeom>
          <a:noFill/>
        </p:spPr>
        <p:txBody>
          <a:bodyPr wrap="square" rtlCol="0">
            <a:spAutoFit/>
          </a:bodyPr>
          <a:lstStyle/>
          <a:p>
            <a:r>
              <a:rPr lang="en-US" sz="4400" b="1" dirty="0">
                <a:latin typeface="Calibri" panose="020F0502020204030204" pitchFamily="34" charset="0"/>
              </a:rPr>
              <a:t>New Student Orientation</a:t>
            </a:r>
          </a:p>
        </p:txBody>
      </p:sp>
      <p:sp>
        <p:nvSpPr>
          <p:cNvPr id="7" name="TextBox 6"/>
          <p:cNvSpPr txBox="1"/>
          <p:nvPr/>
        </p:nvSpPr>
        <p:spPr>
          <a:xfrm flipH="1">
            <a:off x="1876611" y="1898898"/>
            <a:ext cx="10076327" cy="3754874"/>
          </a:xfrm>
          <a:prstGeom prst="rect">
            <a:avLst/>
          </a:prstGeom>
          <a:noFill/>
        </p:spPr>
        <p:txBody>
          <a:bodyPr wrap="square" rtlCol="0" anchor="t">
            <a:spAutoFit/>
          </a:bodyPr>
          <a:lstStyle/>
          <a:p>
            <a:r>
              <a:rPr lang="en-US" sz="3200" dirty="0">
                <a:latin typeface="Calibri" panose="020F0502020204030204" pitchFamily="34" charset="0"/>
              </a:rPr>
              <a:t>Testing the waters</a:t>
            </a:r>
          </a:p>
          <a:p>
            <a:endParaRPr lang="en-US" sz="2800" dirty="0">
              <a:latin typeface="Calibri" panose="020F0502020204030204" pitchFamily="34" charset="0"/>
            </a:endParaRPr>
          </a:p>
          <a:p>
            <a:pPr lvl="1"/>
            <a:r>
              <a:rPr lang="en-US" sz="2000" dirty="0">
                <a:latin typeface="Calibri" panose="020F0502020204030204" pitchFamily="34" charset="0"/>
              </a:rPr>
              <a:t>70% received instruction on finding &amp; using info from a librarian/media specialist</a:t>
            </a:r>
          </a:p>
          <a:p>
            <a:pPr lvl="1"/>
            <a:endParaRPr lang="en-US" sz="2000" dirty="0">
              <a:latin typeface="Calibri" panose="020F0502020204030204" pitchFamily="34" charset="0"/>
            </a:endParaRPr>
          </a:p>
          <a:p>
            <a:pPr lvl="1"/>
            <a:r>
              <a:rPr lang="en-US" sz="2000" dirty="0">
                <a:latin typeface="Calibri" panose="020F0502020204030204" pitchFamily="34" charset="0"/>
              </a:rPr>
              <a:t>Used variety of resources: websites, books, videos, images – top 4</a:t>
            </a:r>
          </a:p>
          <a:p>
            <a:pPr lvl="2"/>
            <a:r>
              <a:rPr lang="en-US" sz="2000" dirty="0">
                <a:latin typeface="Calibri" panose="020F0502020204030204" pitchFamily="34" charset="0"/>
              </a:rPr>
              <a:t>Only 56% had used scholarly journal articles</a:t>
            </a:r>
          </a:p>
          <a:p>
            <a:pPr lvl="2"/>
            <a:endParaRPr lang="en-US" sz="2000" dirty="0">
              <a:latin typeface="Calibri" panose="020F0502020204030204" pitchFamily="34" charset="0"/>
            </a:endParaRPr>
          </a:p>
          <a:p>
            <a:pPr lvl="1"/>
            <a:r>
              <a:rPr lang="en-US" sz="2000" dirty="0">
                <a:latin typeface="Calibri" panose="020F0502020204030204" pitchFamily="34" charset="0"/>
              </a:rPr>
              <a:t>Research databases: Google Scholar and EBSCO on par with Wikipedia</a:t>
            </a:r>
          </a:p>
          <a:p>
            <a:pPr lvl="1"/>
            <a:endParaRPr lang="en-US" sz="2000" dirty="0">
              <a:latin typeface="Calibri" panose="020F0502020204030204" pitchFamily="34" charset="0"/>
            </a:endParaRPr>
          </a:p>
          <a:p>
            <a:pPr lvl="1"/>
            <a:r>
              <a:rPr lang="en-US" sz="2000" dirty="0">
                <a:latin typeface="Calibri" panose="020F0502020204030204" pitchFamily="34" charset="0"/>
              </a:rPr>
              <a:t>Used variety of formats: PowerPoints, videos, brochures, Prezi</a:t>
            </a:r>
          </a:p>
          <a:p>
            <a:endParaRPr lang="en-US" dirty="0"/>
          </a:p>
        </p:txBody>
      </p:sp>
    </p:spTree>
    <p:extLst>
      <p:ext uri="{BB962C8B-B14F-4D97-AF65-F5344CB8AC3E}">
        <p14:creationId xmlns:p14="http://schemas.microsoft.com/office/powerpoint/2010/main" val="152097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866" y="322007"/>
            <a:ext cx="8631494" cy="5754329"/>
          </a:xfrm>
          <a:prstGeom prst="rect">
            <a:avLst/>
          </a:prstGeom>
        </p:spPr>
      </p:pic>
      <p:sp>
        <p:nvSpPr>
          <p:cNvPr id="3" name="Rectangle 2"/>
          <p:cNvSpPr/>
          <p:nvPr/>
        </p:nvSpPr>
        <p:spPr>
          <a:xfrm>
            <a:off x="2772697" y="6211669"/>
            <a:ext cx="8504904" cy="369332"/>
          </a:xfrm>
          <a:prstGeom prst="rect">
            <a:avLst/>
          </a:prstGeom>
        </p:spPr>
        <p:txBody>
          <a:bodyPr wrap="square">
            <a:spAutoFit/>
          </a:bodyPr>
          <a:lstStyle/>
          <a:p>
            <a:r>
              <a:rPr lang="en-US" dirty="0"/>
              <a:t>http://wvpublic.org/post/ohio-experiences-jump-infant-mortality#stream/0</a:t>
            </a:r>
          </a:p>
        </p:txBody>
      </p:sp>
      <p:sp>
        <p:nvSpPr>
          <p:cNvPr id="4" name="TextBox 3"/>
          <p:cNvSpPr txBox="1"/>
          <p:nvPr/>
        </p:nvSpPr>
        <p:spPr>
          <a:xfrm>
            <a:off x="61783" y="257432"/>
            <a:ext cx="1737135" cy="523220"/>
          </a:xfrm>
          <a:prstGeom prst="rect">
            <a:avLst/>
          </a:prstGeom>
        </p:spPr>
        <p:txBody>
          <a:bodyPr wrap="square" rtlCol="0">
            <a:spAutoFit/>
          </a:bodyPr>
          <a:lstStyle/>
          <a:p>
            <a:pPr algn="ctr"/>
            <a:r>
              <a:rPr lang="en-US" sz="2800" b="1" dirty="0">
                <a:latin typeface="Calibri" panose="020F0502020204030204" pitchFamily="34" charset="0"/>
              </a:rPr>
              <a:t>Exhibit 4</a:t>
            </a:r>
            <a:endParaRPr lang="en-US" sz="2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42746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Session Outline</a:t>
            </a:r>
          </a:p>
        </p:txBody>
      </p:sp>
      <p:sp>
        <p:nvSpPr>
          <p:cNvPr id="3" name="Content Placeholder 2"/>
          <p:cNvSpPr>
            <a:spLocks noGrp="1"/>
          </p:cNvSpPr>
          <p:nvPr>
            <p:ph idx="1"/>
          </p:nvPr>
        </p:nvSpPr>
        <p:spPr/>
        <p:txBody>
          <a:bodyPr vert="horz" lIns="91440" tIns="45720" rIns="91440" bIns="45720" rtlCol="0" anchor="t">
            <a:normAutofit/>
          </a:bodyPr>
          <a:lstStyle/>
          <a:p>
            <a:pPr lvl="1"/>
            <a:r>
              <a:rPr lang="en-US" sz="3600" dirty="0">
                <a:latin typeface="Calibri" panose="020F0502020204030204" pitchFamily="34" charset="0"/>
              </a:rPr>
              <a:t>Power of visual information</a:t>
            </a:r>
          </a:p>
          <a:p>
            <a:pPr lvl="1"/>
            <a:r>
              <a:rPr lang="en-US" sz="3600" dirty="0">
                <a:latin typeface="Calibri" panose="020F0502020204030204" pitchFamily="34" charset="0"/>
              </a:rPr>
              <a:t>Importance of research and ideation</a:t>
            </a:r>
          </a:p>
          <a:p>
            <a:pPr lvl="1"/>
            <a:r>
              <a:rPr lang="en-US" sz="3600" dirty="0">
                <a:latin typeface="Calibri" panose="020F0502020204030204" pitchFamily="34" charset="0"/>
              </a:rPr>
              <a:t>Finding existing infographics and images</a:t>
            </a:r>
          </a:p>
          <a:p>
            <a:pPr lvl="1"/>
            <a:r>
              <a:rPr lang="en-US" sz="3600" dirty="0">
                <a:latin typeface="Calibri" panose="020F0502020204030204" pitchFamily="34" charset="0"/>
              </a:rPr>
              <a:t>Tools for creating infographics </a:t>
            </a:r>
          </a:p>
          <a:p>
            <a:pPr lvl="1"/>
            <a:r>
              <a:rPr lang="en-US" sz="3600" dirty="0">
                <a:latin typeface="Calibri" panose="020F0502020204030204" pitchFamily="34" charset="0"/>
              </a:rPr>
              <a:t>Infographics best practices</a:t>
            </a:r>
          </a:p>
          <a:p>
            <a:endParaRPr lang="en-US" dirty="0"/>
          </a:p>
        </p:txBody>
      </p:sp>
    </p:spTree>
    <p:extLst>
      <p:ext uri="{BB962C8B-B14F-4D97-AF65-F5344CB8AC3E}">
        <p14:creationId xmlns:p14="http://schemas.microsoft.com/office/powerpoint/2010/main" val="4129573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61399842"/>
              </p:ext>
            </p:extLst>
          </p:nvPr>
        </p:nvGraphicFramePr>
        <p:xfrm>
          <a:off x="2403834" y="1563600"/>
          <a:ext cx="7220933" cy="4893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800573" y="6587765"/>
            <a:ext cx="4724400" cy="338554"/>
          </a:xfrm>
          <a:prstGeom prst="rect">
            <a:avLst/>
          </a:prstGeom>
        </p:spPr>
        <p:txBody>
          <a:bodyPr wrap="square">
            <a:spAutoFit/>
          </a:bodyPr>
          <a:lstStyle/>
          <a:p>
            <a:r>
              <a:rPr lang="en-US" sz="1600" dirty="0">
                <a:solidFill>
                  <a:prstClr val="black"/>
                </a:solidFill>
              </a:rPr>
              <a:t>http://www.rbabyfoundation.org/resources-facts.php</a:t>
            </a:r>
          </a:p>
        </p:txBody>
      </p:sp>
      <p:sp>
        <p:nvSpPr>
          <p:cNvPr id="2" name="TextBox 1"/>
          <p:cNvSpPr txBox="1"/>
          <p:nvPr/>
        </p:nvSpPr>
        <p:spPr>
          <a:xfrm>
            <a:off x="2602899" y="117475"/>
            <a:ext cx="7788876" cy="1446213"/>
          </a:xfrm>
          <a:prstGeom prst="rect">
            <a:avLst/>
          </a:prstGeom>
          <a:noFill/>
        </p:spPr>
        <p:txBody>
          <a:bodyPr wrap="square" rtlCol="0" anchor="t">
            <a:spAutoFit/>
          </a:bodyPr>
          <a:lstStyle/>
          <a:p>
            <a:pPr algn="ctr"/>
            <a:r>
              <a:rPr lang="en-US" sz="4400" b="1" dirty="0">
                <a:solidFill>
                  <a:prstClr val="black"/>
                </a:solidFill>
                <a:latin typeface="Calibri" panose="020F0502020204030204" pitchFamily="34" charset="0"/>
                <a:ea typeface="+mj-ea"/>
                <a:cs typeface="+mj-cs"/>
              </a:rPr>
              <a:t>Activity II: Learn about SmartArt</a:t>
            </a:r>
            <a:r>
              <a:rPr lang="en-US" sz="4400" b="1" dirty="0">
                <a:latin typeface="Calibri" panose="020F0502020204030204" pitchFamily="34" charset="0"/>
                <a:ea typeface="+mj-ea"/>
                <a:cs typeface="+mj-cs"/>
              </a:rPr>
              <a:t/>
            </a:r>
            <a:br>
              <a:rPr lang="en-US" sz="4400" b="1" dirty="0">
                <a:latin typeface="Calibri" panose="020F0502020204030204" pitchFamily="34" charset="0"/>
                <a:ea typeface="+mj-ea"/>
                <a:cs typeface="+mj-cs"/>
              </a:rPr>
            </a:br>
            <a:r>
              <a:rPr lang="en-US" sz="4400" b="1" dirty="0">
                <a:solidFill>
                  <a:prstClr val="black"/>
                </a:solidFill>
                <a:latin typeface="Calibri" panose="020F0502020204030204" pitchFamily="34" charset="0"/>
                <a:ea typeface="+mj-ea"/>
                <a:cs typeface="+mj-cs"/>
              </a:rPr>
              <a:t>and Edit a Simple Infographic</a:t>
            </a:r>
          </a:p>
        </p:txBody>
      </p:sp>
    </p:spTree>
    <p:extLst>
      <p:ext uri="{BB962C8B-B14F-4D97-AF65-F5344CB8AC3E}">
        <p14:creationId xmlns:p14="http://schemas.microsoft.com/office/powerpoint/2010/main" val="3068209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458200" cy="1143000"/>
          </a:xfrm>
        </p:spPr>
        <p:txBody>
          <a:bodyPr>
            <a:noAutofit/>
          </a:bodyPr>
          <a:lstStyle/>
          <a:p>
            <a:pPr algn="ctr"/>
            <a:r>
              <a:rPr lang="en-US" dirty="0">
                <a:latin typeface="Calibri" panose="020F0502020204030204" pitchFamily="34" charset="0"/>
              </a:rPr>
              <a:t>Pregnancy, Birth, and Health (2014): Examples of Students’ Work</a:t>
            </a:r>
          </a:p>
        </p:txBody>
      </p:sp>
      <p:pic>
        <p:nvPicPr>
          <p:cNvPr id="1026" name="Picture 2" descr="C:\Users\hartod\Documents\hartod\Undergraduates\PregnStudentWork\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1600200"/>
            <a:ext cx="3661183" cy="4737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artod\Documents\hartod\Undergraduates\PregnStudentWork\Pictur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600200"/>
            <a:ext cx="3661183" cy="4737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artod\Documents\hartod\Undergraduates\PregnStudentWork\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19083"/>
            <a:ext cx="3646588" cy="471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90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766" y="365125"/>
            <a:ext cx="10171033" cy="1325563"/>
          </a:xfrm>
        </p:spPr>
        <p:txBody>
          <a:bodyPr/>
          <a:lstStyle/>
          <a:p>
            <a:r>
              <a:rPr lang="en-US" b="1" dirty="0">
                <a:latin typeface="Calibri" panose="020F0502020204030204" pitchFamily="34" charset="0"/>
              </a:rPr>
              <a:t>Diving In: </a:t>
            </a:r>
            <a:r>
              <a:rPr lang="en-US" dirty="0">
                <a:latin typeface="Calibri" panose="020F0502020204030204" pitchFamily="34" charset="0"/>
              </a:rPr>
              <a:t/>
            </a:r>
            <a:br>
              <a:rPr lang="en-US" dirty="0">
                <a:latin typeface="Calibri" panose="020F0502020204030204" pitchFamily="34" charset="0"/>
              </a:rPr>
            </a:br>
            <a:r>
              <a:rPr lang="en-US" dirty="0">
                <a:latin typeface="Calibri" panose="020F0502020204030204" pitchFamily="34" charset="0"/>
              </a:rPr>
              <a:t>Presentation Best Practices</a:t>
            </a:r>
          </a:p>
        </p:txBody>
      </p:sp>
      <p:pic>
        <p:nvPicPr>
          <p:cNvPr id="3" name="Picture 2"/>
          <p:cNvPicPr>
            <a:picLocks noChangeAspect="1"/>
          </p:cNvPicPr>
          <p:nvPr/>
        </p:nvPicPr>
        <p:blipFill rotWithShape="1">
          <a:blip r:embed="rId3"/>
          <a:srcRect t="17643" b="10824"/>
          <a:stretch/>
        </p:blipFill>
        <p:spPr>
          <a:xfrm>
            <a:off x="1182767" y="1690688"/>
            <a:ext cx="9101876" cy="4883085"/>
          </a:xfrm>
          <a:prstGeom prst="rect">
            <a:avLst/>
          </a:prstGeom>
        </p:spPr>
      </p:pic>
    </p:spTree>
    <p:extLst>
      <p:ext uri="{BB962C8B-B14F-4D97-AF65-F5344CB8AC3E}">
        <p14:creationId xmlns:p14="http://schemas.microsoft.com/office/powerpoint/2010/main" val="681995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Session Outline</a:t>
            </a:r>
          </a:p>
        </p:txBody>
      </p:sp>
      <p:sp>
        <p:nvSpPr>
          <p:cNvPr id="3" name="Content Placeholder 2"/>
          <p:cNvSpPr>
            <a:spLocks noGrp="1"/>
          </p:cNvSpPr>
          <p:nvPr>
            <p:ph idx="1"/>
          </p:nvPr>
        </p:nvSpPr>
        <p:spPr/>
        <p:txBody>
          <a:bodyPr vert="horz" lIns="91440" tIns="45720" rIns="91440" bIns="45720" rtlCol="0" anchor="t">
            <a:normAutofit/>
          </a:bodyPr>
          <a:lstStyle/>
          <a:p>
            <a:pPr lvl="1"/>
            <a:r>
              <a:rPr lang="en-US" sz="3600" dirty="0">
                <a:latin typeface="Calibri" panose="020F0502020204030204" pitchFamily="34" charset="0"/>
              </a:rPr>
              <a:t>PowerPoint dos and don’ts</a:t>
            </a:r>
          </a:p>
          <a:p>
            <a:pPr lvl="1"/>
            <a:r>
              <a:rPr lang="en-US" sz="3600" dirty="0">
                <a:latin typeface="Calibri" panose="020F0502020204030204" pitchFamily="34" charset="0"/>
              </a:rPr>
              <a:t>Finding and using quality images </a:t>
            </a:r>
          </a:p>
          <a:p>
            <a:pPr lvl="1"/>
            <a:r>
              <a:rPr lang="en-US" sz="3600" dirty="0">
                <a:latin typeface="Calibri" panose="020F0502020204030204" pitchFamily="34" charset="0"/>
              </a:rPr>
              <a:t>Importance of research and ideation</a:t>
            </a:r>
          </a:p>
          <a:p>
            <a:pPr lvl="1"/>
            <a:r>
              <a:rPr lang="en-US" sz="3600" dirty="0">
                <a:latin typeface="Calibri" panose="020F0502020204030204" pitchFamily="34" charset="0"/>
              </a:rPr>
              <a:t>Tools for creating infographics </a:t>
            </a:r>
          </a:p>
          <a:p>
            <a:pPr lvl="1"/>
            <a:r>
              <a:rPr lang="en-US" sz="3600" dirty="0">
                <a:latin typeface="Calibri" panose="020F0502020204030204" pitchFamily="34" charset="0"/>
              </a:rPr>
              <a:t>Best practices for infographics, brochures, and newsletters</a:t>
            </a:r>
            <a:endParaRPr lang="en-US" sz="2800" dirty="0">
              <a:latin typeface="Calibri" panose="020F0502020204030204" pitchFamily="34" charset="0"/>
            </a:endParaRPr>
          </a:p>
          <a:p>
            <a:endParaRPr lang="en-US" dirty="0"/>
          </a:p>
        </p:txBody>
      </p:sp>
    </p:spTree>
    <p:extLst>
      <p:ext uri="{BB962C8B-B14F-4D97-AF65-F5344CB8AC3E}">
        <p14:creationId xmlns:p14="http://schemas.microsoft.com/office/powerpoint/2010/main" val="2191231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anose="020F0502020204030204" pitchFamily="34" charset="0"/>
              </a:rPr>
              <a:t>Activity I: Applying Best Practices to Slides</a:t>
            </a:r>
          </a:p>
        </p:txBody>
      </p:sp>
      <p:pic>
        <p:nvPicPr>
          <p:cNvPr id="3" name="Picture 2"/>
          <p:cNvPicPr>
            <a:picLocks noChangeAspect="1"/>
          </p:cNvPicPr>
          <p:nvPr/>
        </p:nvPicPr>
        <p:blipFill rotWithShape="1">
          <a:blip r:embed="rId3"/>
          <a:srcRect l="1559" t="18960" r="14032" b="17957"/>
          <a:stretch/>
        </p:blipFill>
        <p:spPr>
          <a:xfrm>
            <a:off x="144579" y="1554374"/>
            <a:ext cx="11902841" cy="5003742"/>
          </a:xfrm>
          <a:prstGeom prst="rect">
            <a:avLst/>
          </a:prstGeom>
          <a:noFill/>
          <a:ln>
            <a:noFill/>
          </a:ln>
        </p:spPr>
      </p:pic>
    </p:spTree>
    <p:extLst>
      <p:ext uri="{BB962C8B-B14F-4D97-AF65-F5344CB8AC3E}">
        <p14:creationId xmlns:p14="http://schemas.microsoft.com/office/powerpoint/2010/main" val="4094664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anose="020F0502020204030204" pitchFamily="34" charset="0"/>
              </a:rPr>
              <a:t>Activity II: Transforming Text into Slides</a:t>
            </a:r>
          </a:p>
        </p:txBody>
      </p:sp>
      <p:pic>
        <p:nvPicPr>
          <p:cNvPr id="3" name="Picture 2"/>
          <p:cNvPicPr>
            <a:picLocks noChangeAspect="1"/>
          </p:cNvPicPr>
          <p:nvPr/>
        </p:nvPicPr>
        <p:blipFill>
          <a:blip r:embed="rId3"/>
          <a:stretch>
            <a:fillRect/>
          </a:stretch>
        </p:blipFill>
        <p:spPr>
          <a:xfrm>
            <a:off x="516134" y="2089354"/>
            <a:ext cx="11675866" cy="4114802"/>
          </a:xfrm>
          <a:prstGeom prst="rect">
            <a:avLst/>
          </a:prstGeom>
        </p:spPr>
      </p:pic>
    </p:spTree>
    <p:extLst>
      <p:ext uri="{BB962C8B-B14F-4D97-AF65-F5344CB8AC3E}">
        <p14:creationId xmlns:p14="http://schemas.microsoft.com/office/powerpoint/2010/main" val="4049185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rPr>
              <a:t>Additional Resource: Page in a Guide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Calibri" panose="020F0502020204030204" pitchFamily="34" charset="0"/>
                <a:hlinkClick r:id="rId3"/>
              </a:rPr>
              <a:t>h</a:t>
            </a:r>
            <a:r>
              <a:rPr lang="en-US" sz="3200" dirty="0">
                <a:latin typeface="Calibri" panose="020F0502020204030204" pitchFamily="34" charset="0"/>
                <a:hlinkClick r:id="rId4"/>
              </a:rPr>
              <a:t>ttp://guides.libraries.uc.edu/digliteracy/createpublish</a:t>
            </a:r>
          </a:p>
          <a:p>
            <a:r>
              <a:rPr lang="en-US" sz="3200" dirty="0">
                <a:latin typeface="Calibri" panose="020F0502020204030204" pitchFamily="34" charset="0"/>
              </a:rPr>
              <a:t>Tools for creating various types of content</a:t>
            </a:r>
          </a:p>
          <a:p>
            <a:r>
              <a:rPr lang="en-US" sz="3200" dirty="0">
                <a:latin typeface="Calibri" panose="020F0502020204030204" pitchFamily="34" charset="0"/>
              </a:rPr>
              <a:t>Best practices for various presentation formats</a:t>
            </a:r>
          </a:p>
          <a:p>
            <a:r>
              <a:rPr lang="en-US" sz="3200" dirty="0">
                <a:latin typeface="Calibri" panose="020F0502020204030204" pitchFamily="34" charset="0"/>
              </a:rPr>
              <a:t>Links to sites for publishing content</a:t>
            </a:r>
          </a:p>
          <a:p>
            <a:r>
              <a:rPr lang="en-US" sz="3200" dirty="0">
                <a:latin typeface="Calibri" panose="020F0502020204030204" pitchFamily="34" charset="0"/>
              </a:rPr>
              <a:t>Links to selected software tutorials</a:t>
            </a:r>
          </a:p>
        </p:txBody>
      </p:sp>
    </p:spTree>
    <p:extLst>
      <p:ext uri="{BB962C8B-B14F-4D97-AF65-F5344CB8AC3E}">
        <p14:creationId xmlns:p14="http://schemas.microsoft.com/office/powerpoint/2010/main" val="43548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682318" cy="1143000"/>
          </a:xfrm>
        </p:spPr>
        <p:txBody>
          <a:bodyPr>
            <a:noAutofit/>
          </a:bodyPr>
          <a:lstStyle/>
          <a:p>
            <a:pPr algn="ctr"/>
            <a:r>
              <a:rPr lang="en-US" b="1" dirty="0">
                <a:latin typeface="Calibri" panose="020F0502020204030204" pitchFamily="34" charset="0"/>
              </a:rPr>
              <a:t>Pregnancy, Birth, and Health (2015): </a:t>
            </a:r>
            <a:r>
              <a:rPr lang="en-US" dirty="0">
                <a:latin typeface="Calibri" panose="020F0502020204030204" pitchFamily="34" charset="0"/>
              </a:rPr>
              <a:t>Examples of Students’ Work</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9000"/>
                    </a14:imgEffect>
                    <a14:imgEffect>
                      <a14:brightnessContrast bright="29000" contrast="7000"/>
                    </a14:imgEffect>
                  </a14:imgLayer>
                </a14:imgProps>
              </a:ext>
              <a:ext uri="{28A0092B-C50C-407E-A947-70E740481C1C}">
                <a14:useLocalDpi xmlns:a14="http://schemas.microsoft.com/office/drawing/2010/main" val="0"/>
              </a:ext>
            </a:extLst>
          </a:blip>
          <a:srcRect t="20894" r="5326" b="8729"/>
          <a:stretch/>
        </p:blipFill>
        <p:spPr>
          <a:xfrm>
            <a:off x="6077803" y="3341235"/>
            <a:ext cx="6015874" cy="3354042"/>
          </a:xfrm>
          <a:prstGeom prst="rect">
            <a:avLst/>
          </a:prstGeom>
        </p:spPr>
      </p:pic>
      <p:pic>
        <p:nvPicPr>
          <p:cNvPr id="5" name="Picture 4"/>
          <p:cNvPicPr>
            <a:picLocks noChangeAspect="1"/>
          </p:cNvPicPr>
          <p:nvPr/>
        </p:nvPicPr>
        <p:blipFill rotWithShape="1">
          <a:blip r:embed="rId4"/>
          <a:srcRect l="2044" t="20747" r="35806" b="30125"/>
          <a:stretch/>
        </p:blipFill>
        <p:spPr>
          <a:xfrm>
            <a:off x="0" y="1789470"/>
            <a:ext cx="6597445" cy="2933467"/>
          </a:xfrm>
          <a:prstGeom prst="rect">
            <a:avLst/>
          </a:prstGeom>
        </p:spPr>
      </p:pic>
    </p:spTree>
    <p:extLst>
      <p:ext uri="{BB962C8B-B14F-4D97-AF65-F5344CB8AC3E}">
        <p14:creationId xmlns:p14="http://schemas.microsoft.com/office/powerpoint/2010/main" val="315923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183529" y="1147482"/>
            <a:ext cx="6639859" cy="369332"/>
          </a:xfrm>
          <a:prstGeom prst="rect">
            <a:avLst/>
          </a:prstGeom>
          <a:noFill/>
        </p:spPr>
        <p:txBody>
          <a:bodyPr wrap="square" rtlCol="0">
            <a:spAutoFit/>
          </a:bodyPr>
          <a:lstStyle/>
          <a:p>
            <a:endParaRPr lang="en-US" dirty="0"/>
          </a:p>
        </p:txBody>
      </p:sp>
      <p:sp>
        <p:nvSpPr>
          <p:cNvPr id="6" name="TextBox 5"/>
          <p:cNvSpPr txBox="1"/>
          <p:nvPr/>
        </p:nvSpPr>
        <p:spPr>
          <a:xfrm flipH="1">
            <a:off x="3302895" y="669340"/>
            <a:ext cx="7520493" cy="769441"/>
          </a:xfrm>
          <a:prstGeom prst="rect">
            <a:avLst/>
          </a:prstGeom>
          <a:noFill/>
        </p:spPr>
        <p:txBody>
          <a:bodyPr wrap="square" rtlCol="0">
            <a:spAutoFit/>
          </a:bodyPr>
          <a:lstStyle/>
          <a:p>
            <a:r>
              <a:rPr lang="en-US" sz="4400" b="1" dirty="0">
                <a:latin typeface="Calibri" panose="020F0502020204030204" pitchFamily="34" charset="0"/>
              </a:rPr>
              <a:t>Poll: Taking the Plunge</a:t>
            </a:r>
          </a:p>
        </p:txBody>
      </p:sp>
      <p:sp>
        <p:nvSpPr>
          <p:cNvPr id="7" name="TextBox 6"/>
          <p:cNvSpPr txBox="1"/>
          <p:nvPr/>
        </p:nvSpPr>
        <p:spPr>
          <a:xfrm flipH="1">
            <a:off x="1990162" y="1515576"/>
            <a:ext cx="8462683" cy="1446550"/>
          </a:xfrm>
          <a:prstGeom prst="rect">
            <a:avLst/>
          </a:prstGeom>
          <a:noFill/>
        </p:spPr>
        <p:txBody>
          <a:bodyPr wrap="square" rtlCol="0" anchor="t">
            <a:spAutoFit/>
          </a:bodyPr>
          <a:lstStyle/>
          <a:p>
            <a:endParaRPr lang="en-US" sz="2400" dirty="0">
              <a:latin typeface="Calibri" panose="020F0502020204030204" pitchFamily="34" charset="0"/>
            </a:endParaRPr>
          </a:p>
          <a:p>
            <a:pPr algn="ctr"/>
            <a:r>
              <a:rPr lang="en-US" sz="3200" dirty="0">
                <a:latin typeface="Calibri" panose="020F0502020204030204" pitchFamily="34" charset="0"/>
              </a:rPr>
              <a:t>What 3 words come to mind when you think of</a:t>
            </a:r>
          </a:p>
          <a:p>
            <a:pPr algn="ctr"/>
            <a:r>
              <a:rPr lang="en-US" sz="3200" dirty="0">
                <a:latin typeface="Calibri" panose="020F0502020204030204" pitchFamily="34" charset="0"/>
              </a:rPr>
              <a:t>RESEARCH?</a:t>
            </a:r>
          </a:p>
        </p:txBody>
      </p:sp>
      <p:pic>
        <p:nvPicPr>
          <p:cNvPr id="9" name="Picture 8" descr="Spigoblog: maggio 2016"/>
          <p:cNvPicPr>
            <a:picLocks noChangeAspect="1"/>
          </p:cNvPicPr>
          <p:nvPr/>
        </p:nvPicPr>
        <p:blipFill rotWithShape="1">
          <a:blip r:embed="rId4">
            <a:extLst>
              <a:ext uri="{28A0092B-C50C-407E-A947-70E740481C1C}">
                <a14:useLocalDpi xmlns:a14="http://schemas.microsoft.com/office/drawing/2010/main" val="0"/>
              </a:ext>
            </a:extLst>
          </a:blip>
          <a:srcRect l="37494" t="254" r="37848" b="56743"/>
          <a:stretch/>
        </p:blipFill>
        <p:spPr>
          <a:xfrm>
            <a:off x="4502691" y="3384677"/>
            <a:ext cx="3186618" cy="3473323"/>
          </a:xfrm>
          <a:prstGeom prst="rect">
            <a:avLst/>
          </a:prstGeom>
          <a:ln>
            <a:noFill/>
          </a:ln>
          <a:effectLst>
            <a:softEdge rad="112500"/>
          </a:effectLst>
        </p:spPr>
      </p:pic>
    </p:spTree>
    <p:extLst>
      <p:ext uri="{BB962C8B-B14F-4D97-AF65-F5344CB8AC3E}">
        <p14:creationId xmlns:p14="http://schemas.microsoft.com/office/powerpoint/2010/main" val="2976224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04775"/>
            <a:ext cx="10515600" cy="1325563"/>
          </a:xfrm>
        </p:spPr>
        <p:txBody>
          <a:bodyPr/>
          <a:lstStyle/>
          <a:p>
            <a:r>
              <a:rPr lang="en-US" b="1" dirty="0">
                <a:latin typeface="Calibri" panose="020F0502020204030204" pitchFamily="34" charset="0"/>
              </a:rPr>
              <a:t>Testimonials</a:t>
            </a:r>
          </a:p>
        </p:txBody>
      </p:sp>
      <p:sp>
        <p:nvSpPr>
          <p:cNvPr id="3" name="Text Placeholder 2"/>
          <p:cNvSpPr>
            <a:spLocks noGrp="1"/>
          </p:cNvSpPr>
          <p:nvPr>
            <p:ph type="body" idx="1"/>
          </p:nvPr>
        </p:nvSpPr>
        <p:spPr>
          <a:xfrm>
            <a:off x="338342" y="1345561"/>
            <a:ext cx="5157787" cy="823912"/>
          </a:xfrm>
        </p:spPr>
        <p:txBody>
          <a:bodyPr>
            <a:normAutofit/>
          </a:bodyPr>
          <a:lstStyle/>
          <a:p>
            <a:r>
              <a:rPr lang="en-US" sz="3600" dirty="0">
                <a:latin typeface="Calibri" panose="020F0502020204030204" pitchFamily="34" charset="0"/>
              </a:rPr>
              <a:t>Students</a:t>
            </a:r>
          </a:p>
        </p:txBody>
      </p:sp>
      <p:sp>
        <p:nvSpPr>
          <p:cNvPr id="4" name="Content Placeholder 3"/>
          <p:cNvSpPr>
            <a:spLocks noGrp="1"/>
          </p:cNvSpPr>
          <p:nvPr>
            <p:ph sz="half" idx="2"/>
          </p:nvPr>
        </p:nvSpPr>
        <p:spPr>
          <a:xfrm>
            <a:off x="226143" y="2169473"/>
            <a:ext cx="5771432" cy="3684588"/>
          </a:xfrm>
        </p:spPr>
        <p:txBody>
          <a:bodyPr vert="horz" lIns="91440" tIns="45720" rIns="91440" bIns="45720" rtlCol="0" anchor="t">
            <a:normAutofit fontScale="92500"/>
          </a:bodyPr>
          <a:lstStyle/>
          <a:p>
            <a:r>
              <a:rPr lang="en-US" sz="3200" dirty="0">
                <a:latin typeface="Calibri" panose="020F0502020204030204" pitchFamily="34" charset="0"/>
              </a:rPr>
              <a:t>“Taught us something we have been expected to know.”</a:t>
            </a:r>
          </a:p>
          <a:p>
            <a:r>
              <a:rPr lang="en-US" sz="3200" dirty="0">
                <a:latin typeface="Calibri" panose="020F0502020204030204" pitchFamily="34" charset="0"/>
              </a:rPr>
              <a:t>"Knowing the techniques in presenting information in formats such as my slideshow has provided me a way to grab the audience's attention and inform them better of the topic, visually."</a:t>
            </a:r>
            <a:r>
              <a:rPr lang="en-US" dirty="0">
                <a:latin typeface="Calibri" panose="020F0502020204030204" pitchFamily="34" charset="0"/>
              </a:rPr>
              <a:t> </a:t>
            </a:r>
          </a:p>
        </p:txBody>
      </p:sp>
      <p:sp>
        <p:nvSpPr>
          <p:cNvPr id="5" name="Text Placeholder 4"/>
          <p:cNvSpPr>
            <a:spLocks noGrp="1"/>
          </p:cNvSpPr>
          <p:nvPr>
            <p:ph type="body" sz="quarter" idx="3"/>
          </p:nvPr>
        </p:nvSpPr>
        <p:spPr>
          <a:xfrm>
            <a:off x="6097588" y="1387950"/>
            <a:ext cx="5183188" cy="823912"/>
          </a:xfrm>
        </p:spPr>
        <p:txBody>
          <a:bodyPr>
            <a:normAutofit/>
          </a:bodyPr>
          <a:lstStyle/>
          <a:p>
            <a:r>
              <a:rPr lang="en-US" sz="3600" dirty="0">
                <a:latin typeface="Calibri" panose="020F0502020204030204" pitchFamily="34" charset="0"/>
              </a:rPr>
              <a:t>Faculty</a:t>
            </a:r>
          </a:p>
        </p:txBody>
      </p:sp>
      <p:sp>
        <p:nvSpPr>
          <p:cNvPr id="6" name="Content Placeholder 5"/>
          <p:cNvSpPr>
            <a:spLocks noGrp="1"/>
          </p:cNvSpPr>
          <p:nvPr>
            <p:ph sz="quarter" idx="4"/>
          </p:nvPr>
        </p:nvSpPr>
        <p:spPr>
          <a:xfrm>
            <a:off x="6172200" y="2211862"/>
            <a:ext cx="5882148" cy="3684588"/>
          </a:xfrm>
        </p:spPr>
        <p:txBody>
          <a:bodyPr vert="horz" lIns="91440" tIns="45720" rIns="91440" bIns="45720" rtlCol="0" anchor="t">
            <a:normAutofit/>
          </a:bodyPr>
          <a:lstStyle/>
          <a:p>
            <a:r>
              <a:rPr lang="en-US" sz="3200" dirty="0">
                <a:latin typeface="Calibri" panose="020F0502020204030204" pitchFamily="34" charset="0"/>
              </a:rPr>
              <a:t>Included more graphics, fewer words.</a:t>
            </a:r>
          </a:p>
          <a:p>
            <a:r>
              <a:rPr lang="en-US" sz="3200" dirty="0">
                <a:latin typeface="Calibri" panose="020F0502020204030204" pitchFamily="34" charset="0"/>
              </a:rPr>
              <a:t>Didn’t read off slides as much</a:t>
            </a:r>
            <a:r>
              <a:rPr lang="en-US" dirty="0">
                <a:latin typeface="Calibri" panose="020F0502020204030204" pitchFamily="34" charset="0"/>
              </a:rPr>
              <a:t>.</a:t>
            </a:r>
          </a:p>
          <a:p>
            <a:endParaRPr lang="en-US" sz="4000" dirty="0"/>
          </a:p>
          <a:p>
            <a:endParaRPr lang="en-US" dirty="0"/>
          </a:p>
        </p:txBody>
      </p:sp>
    </p:spTree>
    <p:extLst>
      <p:ext uri="{BB962C8B-B14F-4D97-AF65-F5344CB8AC3E}">
        <p14:creationId xmlns:p14="http://schemas.microsoft.com/office/powerpoint/2010/main" val="2264516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anose="020F0502020204030204" pitchFamily="34" charset="0"/>
              </a:rPr>
              <a:t>Research 3 Words: </a:t>
            </a:r>
            <a:r>
              <a:rPr lang="en-US" dirty="0">
                <a:latin typeface="Calibri" panose="020F0502020204030204" pitchFamily="34" charset="0"/>
              </a:rPr>
              <a:t>First Year Students</a:t>
            </a:r>
          </a:p>
        </p:txBody>
      </p:sp>
      <p:pic>
        <p:nvPicPr>
          <p:cNvPr id="4" name="Content Placeholder 3"/>
          <p:cNvPicPr>
            <a:picLocks noGrp="1" noChangeAspect="1"/>
          </p:cNvPicPr>
          <p:nvPr>
            <p:ph idx="1"/>
          </p:nvPr>
        </p:nvPicPr>
        <p:blipFill>
          <a:blip r:embed="rId3"/>
          <a:stretch>
            <a:fillRect/>
          </a:stretch>
        </p:blipFill>
        <p:spPr>
          <a:xfrm>
            <a:off x="2669718" y="1825625"/>
            <a:ext cx="6852563" cy="4351338"/>
          </a:xfrm>
        </p:spPr>
      </p:pic>
    </p:spTree>
    <p:extLst>
      <p:ext uri="{BB962C8B-B14F-4D97-AF65-F5344CB8AC3E}">
        <p14:creationId xmlns:p14="http://schemas.microsoft.com/office/powerpoint/2010/main" val="3708772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anose="020F0502020204030204" pitchFamily="34" charset="0"/>
              </a:rPr>
              <a:t>Research 3 Words: </a:t>
            </a:r>
            <a:r>
              <a:rPr lang="en-US" dirty="0">
                <a:latin typeface="Calibri" panose="020F0502020204030204" pitchFamily="34" charset="0"/>
              </a:rPr>
              <a:t>Webcast Participants</a:t>
            </a:r>
          </a:p>
        </p:txBody>
      </p:sp>
      <p:sp>
        <p:nvSpPr>
          <p:cNvPr id="3" name="Content Placeholder 2"/>
          <p:cNvSpPr>
            <a:spLocks noGrp="1"/>
          </p:cNvSpPr>
          <p:nvPr>
            <p:ph idx="1"/>
          </p:nvPr>
        </p:nvSpPr>
        <p:spPr/>
        <p:txBody>
          <a:bodyPr/>
          <a:lstStyle/>
          <a:p>
            <a:pPr algn="ctr"/>
            <a:r>
              <a:rPr lang="en-US" dirty="0"/>
              <a:t>http://www.wordle.net/</a:t>
            </a:r>
          </a:p>
        </p:txBody>
      </p:sp>
      <p:pic>
        <p:nvPicPr>
          <p:cNvPr id="4" name="Picture 3"/>
          <p:cNvPicPr>
            <a:picLocks noChangeAspect="1"/>
          </p:cNvPicPr>
          <p:nvPr/>
        </p:nvPicPr>
        <p:blipFill>
          <a:blip r:embed="rId4"/>
          <a:stretch>
            <a:fillRect/>
          </a:stretch>
        </p:blipFill>
        <p:spPr>
          <a:xfrm>
            <a:off x="4652682" y="2392350"/>
            <a:ext cx="2886635" cy="4323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750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p:cNvSpPr txBox="1"/>
          <p:nvPr/>
        </p:nvSpPr>
        <p:spPr>
          <a:xfrm>
            <a:off x="2175631" y="1219198"/>
            <a:ext cx="3622402" cy="36009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rPr>
              <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rPr>
              <a:t>Comments</a:t>
            </a:r>
          </a:p>
        </p:txBody>
      </p:sp>
      <p:pic>
        <p:nvPicPr>
          <p:cNvPr id="3" name="Picture 2"/>
          <p:cNvPicPr>
            <a:picLocks noChangeAspect="1"/>
          </p:cNvPicPr>
          <p:nvPr/>
        </p:nvPicPr>
        <p:blipFill rotWithShape="1">
          <a:blip r:embed="rId4"/>
          <a:srcRect l="37845" t="8373" r="7201" b="8741"/>
          <a:stretch/>
        </p:blipFill>
        <p:spPr>
          <a:xfrm>
            <a:off x="7154944" y="931832"/>
            <a:ext cx="2630078" cy="4175718"/>
          </a:xfrm>
          <a:prstGeom prst="rect">
            <a:avLst/>
          </a:prstGeom>
        </p:spPr>
      </p:pic>
    </p:spTree>
    <p:extLst>
      <p:ext uri="{BB962C8B-B14F-4D97-AF65-F5344CB8AC3E}">
        <p14:creationId xmlns:p14="http://schemas.microsoft.com/office/powerpoint/2010/main" val="254067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53" y="-83110"/>
            <a:ext cx="10515600" cy="1325563"/>
          </a:xfrm>
        </p:spPr>
        <p:txBody>
          <a:bodyPr/>
          <a:lstStyle/>
          <a:p>
            <a:r>
              <a:rPr lang="en-US" b="1" dirty="0">
                <a:latin typeface="Calibri" panose="020F0502020204030204" pitchFamily="34" charset="0"/>
              </a:rPr>
              <a:t>Image Credits</a:t>
            </a:r>
          </a:p>
        </p:txBody>
      </p:sp>
      <p:pic>
        <p:nvPicPr>
          <p:cNvPr id="3" name="Picture 2" descr="&lt;strong&gt;High&lt;/strong&gt; &lt;strong&gt;School&lt;/strong&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695" y="1197107"/>
            <a:ext cx="944810" cy="562162"/>
          </a:xfrm>
          <a:prstGeom prst="rect">
            <a:avLst/>
          </a:prstGeom>
        </p:spPr>
      </p:pic>
      <p:sp>
        <p:nvSpPr>
          <p:cNvPr id="4" name="TextBox 3"/>
          <p:cNvSpPr txBox="1"/>
          <p:nvPr/>
        </p:nvSpPr>
        <p:spPr>
          <a:xfrm>
            <a:off x="4273177" y="1298752"/>
            <a:ext cx="6590394" cy="5909310"/>
          </a:xfrm>
          <a:prstGeom prst="rect">
            <a:avLst/>
          </a:prstGeom>
          <a:noFill/>
        </p:spPr>
        <p:txBody>
          <a:bodyPr wrap="none" rtlCol="0">
            <a:spAutoFit/>
          </a:bodyPr>
          <a:lstStyle/>
          <a:p>
            <a:r>
              <a:rPr lang="en-US" dirty="0">
                <a:latin typeface="Calibri" panose="020F0502020204030204" pitchFamily="34" charset="0"/>
                <a:hlinkClick r:id="rId3"/>
              </a:rPr>
              <a:t>http://www.picserver.org/h/high-school.html</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4"/>
              </a:rPr>
              <a:t>https://pixabay.com/en/rowing-oars-team-sport-pictogram-306072/</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5"/>
              </a:rPr>
              <a:t>https://alejandrourtubia.wordpress.com/2012/02/07/cayendo/</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6"/>
              </a:rPr>
              <a:t>https://www.growery.org/forums/showflat.php/Number/664033</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7"/>
              </a:rPr>
              <a:t>http://www.orcabook.com/Assets/ProductImages/0656.jpg</a:t>
            </a:r>
            <a:endParaRPr lang="en-US" dirty="0">
              <a:latin typeface="Calibri" panose="020F0502020204030204" pitchFamily="34" charset="0"/>
            </a:endParaRPr>
          </a:p>
          <a:p>
            <a:endParaRPr lang="en-US" dirty="0">
              <a:latin typeface="Calibri" panose="020F0502020204030204" pitchFamily="34" charset="0"/>
            </a:endParaRPr>
          </a:p>
          <a:p>
            <a:endParaRPr lang="en-US" dirty="0"/>
          </a:p>
          <a:p>
            <a:endParaRPr lang="en-US" dirty="0"/>
          </a:p>
          <a:p>
            <a:endParaRPr lang="en-US" dirty="0"/>
          </a:p>
          <a:p>
            <a:endParaRPr lang="en-US" dirty="0"/>
          </a:p>
          <a:p>
            <a:endParaRPr lang="en-US" dirty="0"/>
          </a:p>
        </p:txBody>
      </p:sp>
      <p:pic>
        <p:nvPicPr>
          <p:cNvPr id="5" name="Picture 4" descr="Free vector graphic: &lt;strong&gt;Rowing&lt;/strong&gt;, Oars, &lt;strong&gt;Team&lt;/strong&gt;, Sport - Free Image on Pixabay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029" y="1759856"/>
            <a:ext cx="2052916" cy="1026458"/>
          </a:xfrm>
          <a:prstGeom prst="rect">
            <a:avLst/>
          </a:prstGeom>
        </p:spPr>
      </p:pic>
      <p:pic>
        <p:nvPicPr>
          <p:cNvPr id="6" name="Picture 5" descr="Cayendo | Poemas de Alejandro Urtubi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5926" y="2609733"/>
            <a:ext cx="1168015" cy="859505"/>
          </a:xfrm>
          <a:prstGeom prst="rect">
            <a:avLst/>
          </a:prstGeom>
        </p:spPr>
      </p:pic>
      <p:pic>
        <p:nvPicPr>
          <p:cNvPr id="7" name="Picture 6" descr="Spigoblog: maggio 2016"/>
          <p:cNvPicPr>
            <a:picLocks noChangeAspect="1"/>
          </p:cNvPicPr>
          <p:nvPr/>
        </p:nvPicPr>
        <p:blipFill rotWithShape="1">
          <a:blip r:embed="rId10" cstate="print">
            <a:extLst>
              <a:ext uri="{28A0092B-C50C-407E-A947-70E740481C1C}">
                <a14:useLocalDpi xmlns:a14="http://schemas.microsoft.com/office/drawing/2010/main" val="0"/>
              </a:ext>
            </a:extLst>
          </a:blip>
          <a:srcRect l="37494" t="254" r="37848" b="56743"/>
          <a:stretch/>
        </p:blipFill>
        <p:spPr>
          <a:xfrm>
            <a:off x="1419131" y="3692395"/>
            <a:ext cx="944810" cy="1029816"/>
          </a:xfrm>
          <a:prstGeom prst="rect">
            <a:avLst/>
          </a:prstGeom>
        </p:spPr>
      </p:pic>
      <p:pic>
        <p:nvPicPr>
          <p:cNvPr id="9" name="Picture 8"/>
          <p:cNvPicPr>
            <a:picLocks noChangeAspect="1"/>
          </p:cNvPicPr>
          <p:nvPr/>
        </p:nvPicPr>
        <p:blipFill>
          <a:blip r:embed="rId11"/>
          <a:stretch>
            <a:fillRect/>
          </a:stretch>
        </p:blipFill>
        <p:spPr>
          <a:xfrm>
            <a:off x="1419131" y="5062070"/>
            <a:ext cx="1003144" cy="1502495"/>
          </a:xfrm>
          <a:prstGeom prst="rect">
            <a:avLst/>
          </a:prstGeom>
        </p:spPr>
      </p:pic>
    </p:spTree>
    <p:extLst>
      <p:ext uri="{BB962C8B-B14F-4D97-AF65-F5344CB8AC3E}">
        <p14:creationId xmlns:p14="http://schemas.microsoft.com/office/powerpoint/2010/main" val="3553103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53" y="-83110"/>
            <a:ext cx="10515600" cy="1325563"/>
          </a:xfrm>
        </p:spPr>
        <p:txBody>
          <a:bodyPr/>
          <a:lstStyle/>
          <a:p>
            <a:r>
              <a:rPr lang="en-US" b="1" dirty="0">
                <a:latin typeface="Calibri" panose="020F0502020204030204" pitchFamily="34" charset="0"/>
              </a:rPr>
              <a:t>Image Credits</a:t>
            </a:r>
          </a:p>
        </p:txBody>
      </p:sp>
      <p:sp>
        <p:nvSpPr>
          <p:cNvPr id="4" name="TextBox 3"/>
          <p:cNvSpPr txBox="1"/>
          <p:nvPr/>
        </p:nvSpPr>
        <p:spPr>
          <a:xfrm>
            <a:off x="4273177" y="1298752"/>
            <a:ext cx="184731" cy="1200329"/>
          </a:xfrm>
          <a:prstGeom prst="rect">
            <a:avLst/>
          </a:prstGeom>
          <a:noFill/>
        </p:spPr>
        <p:txBody>
          <a:bodyPr wrap="none" rtlCol="0">
            <a:spAutoFit/>
          </a:bodyPr>
          <a:lstStyle/>
          <a:p>
            <a:endParaRPr lang="en-US" dirty="0"/>
          </a:p>
          <a:p>
            <a:endParaRPr lang="en-US" dirty="0"/>
          </a:p>
          <a:p>
            <a:endParaRPr lang="en-US" dirty="0"/>
          </a:p>
          <a:p>
            <a:endParaRPr lang="en-US" dirty="0"/>
          </a:p>
        </p:txBody>
      </p:sp>
      <p:sp>
        <p:nvSpPr>
          <p:cNvPr id="5" name="TextBox 4"/>
          <p:cNvSpPr txBox="1"/>
          <p:nvPr/>
        </p:nvSpPr>
        <p:spPr>
          <a:xfrm>
            <a:off x="3029640" y="1298751"/>
            <a:ext cx="8659256" cy="5000728"/>
          </a:xfrm>
          <a:prstGeom prst="rect">
            <a:avLst/>
          </a:prstGeom>
          <a:noFill/>
        </p:spPr>
        <p:txBody>
          <a:bodyPr wrap="square" rtlCol="0">
            <a:spAutoFit/>
          </a:bodyPr>
          <a:lstStyle/>
          <a:p>
            <a:pPr>
              <a:lnSpc>
                <a:spcPct val="200000"/>
              </a:lnSpc>
            </a:pPr>
            <a:r>
              <a:rPr lang="en-US" dirty="0">
                <a:latin typeface="Calibri" panose="020F0502020204030204" pitchFamily="34" charset="0"/>
              </a:rPr>
              <a:t>http://www.publicdomainpictures.net/view-image.php?image=3545&amp;picture=stormy-sky</a:t>
            </a:r>
          </a:p>
          <a:p>
            <a:pPr>
              <a:lnSpc>
                <a:spcPct val="200000"/>
              </a:lnSpc>
            </a:pPr>
            <a:endParaRPr lang="en-US" dirty="0">
              <a:latin typeface="Calibri" panose="020F0502020204030204" pitchFamily="34" charset="0"/>
            </a:endParaRPr>
          </a:p>
          <a:p>
            <a:pPr>
              <a:lnSpc>
                <a:spcPct val="200000"/>
              </a:lnSpc>
            </a:pPr>
            <a:r>
              <a:rPr lang="en-US" dirty="0">
                <a:latin typeface="Calibri" panose="020F0502020204030204" pitchFamily="34" charset="0"/>
              </a:rPr>
              <a:t>https://www.historicalemporium.com/store/002299.php?eesc=cat</a:t>
            </a:r>
          </a:p>
          <a:p>
            <a:pPr>
              <a:lnSpc>
                <a:spcPct val="200000"/>
              </a:lnSpc>
            </a:pPr>
            <a:endParaRPr lang="en-US" dirty="0">
              <a:latin typeface="Calibri" panose="020F0502020204030204" pitchFamily="34" charset="0"/>
            </a:endParaRPr>
          </a:p>
          <a:p>
            <a:pPr>
              <a:lnSpc>
                <a:spcPct val="200000"/>
              </a:lnSpc>
            </a:pPr>
            <a:r>
              <a:rPr lang="en-US" dirty="0">
                <a:latin typeface="Calibri" panose="020F0502020204030204" pitchFamily="34" charset="0"/>
              </a:rPr>
              <a:t>http://www.stanleylondon.com/sext-6inspec.htm</a:t>
            </a:r>
          </a:p>
          <a:p>
            <a:pPr>
              <a:lnSpc>
                <a:spcPct val="200000"/>
              </a:lnSpc>
            </a:pPr>
            <a:endParaRPr lang="en-US" dirty="0">
              <a:latin typeface="Calibri" panose="020F0502020204030204" pitchFamily="34" charset="0"/>
            </a:endParaRPr>
          </a:p>
          <a:p>
            <a:pPr>
              <a:lnSpc>
                <a:spcPct val="200000"/>
              </a:lnSpc>
            </a:pPr>
            <a:r>
              <a:rPr lang="en-US" dirty="0">
                <a:latin typeface="Calibri" panose="020F0502020204030204" pitchFamily="34" charset="0"/>
              </a:rPr>
              <a:t>http://www.highlandwoodworking.com/pencilcompass.aspx</a:t>
            </a:r>
          </a:p>
          <a:p>
            <a:pPr>
              <a:lnSpc>
                <a:spcPct val="200000"/>
              </a:lnSpc>
            </a:pPr>
            <a:endParaRPr lang="en-US" dirty="0">
              <a:latin typeface="Calibri" panose="020F0502020204030204" pitchFamily="34" charset="0"/>
            </a:endParaRPr>
          </a:p>
          <a:p>
            <a:pPr>
              <a:lnSpc>
                <a:spcPct val="200000"/>
              </a:lnSpc>
            </a:pPr>
            <a:r>
              <a:rPr lang="en-US" dirty="0">
                <a:latin typeface="Calibri" panose="020F0502020204030204" pitchFamily="34" charset="0"/>
              </a:rPr>
              <a:t>http://local.union-bulletin.com/categories/food-and-beverage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01" y="5633978"/>
            <a:ext cx="1328048" cy="88375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88" y="3548185"/>
            <a:ext cx="1083471" cy="9490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595" y="4598137"/>
            <a:ext cx="959059" cy="95905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68" y="1202236"/>
            <a:ext cx="1614717" cy="10760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339" y="2407835"/>
            <a:ext cx="1095520" cy="1024920"/>
          </a:xfrm>
          <a:prstGeom prst="rect">
            <a:avLst/>
          </a:prstGeom>
        </p:spPr>
      </p:pic>
    </p:spTree>
    <p:extLst>
      <p:ext uri="{BB962C8B-B14F-4D97-AF65-F5344CB8AC3E}">
        <p14:creationId xmlns:p14="http://schemas.microsoft.com/office/powerpoint/2010/main" val="1801036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53" y="-83110"/>
            <a:ext cx="10515600" cy="1325563"/>
          </a:xfrm>
        </p:spPr>
        <p:txBody>
          <a:bodyPr/>
          <a:lstStyle/>
          <a:p>
            <a:r>
              <a:rPr lang="en-US" b="1" dirty="0">
                <a:latin typeface="Calibri" panose="020F0502020204030204" pitchFamily="34" charset="0"/>
              </a:rPr>
              <a:t>Image Credits</a:t>
            </a:r>
          </a:p>
        </p:txBody>
      </p:sp>
      <p:sp>
        <p:nvSpPr>
          <p:cNvPr id="4" name="TextBox 3"/>
          <p:cNvSpPr txBox="1"/>
          <p:nvPr/>
        </p:nvSpPr>
        <p:spPr>
          <a:xfrm>
            <a:off x="4382901" y="944086"/>
            <a:ext cx="6949119" cy="7571303"/>
          </a:xfrm>
          <a:prstGeom prst="rect">
            <a:avLst/>
          </a:prstGeom>
          <a:noFill/>
        </p:spPr>
        <p:txBody>
          <a:bodyPr wrap="square" rtlCol="0">
            <a:spAutoFit/>
          </a:bodyPr>
          <a:lstStyle/>
          <a:p>
            <a:endParaRPr lang="en-US" dirty="0">
              <a:hlinkClick r:id="rId2"/>
            </a:endParaRPr>
          </a:p>
          <a:p>
            <a:endParaRPr lang="en-US" dirty="0">
              <a:hlinkClick r:id="rId2"/>
            </a:endParaRPr>
          </a:p>
          <a:p>
            <a:r>
              <a:rPr lang="en-US" dirty="0">
                <a:latin typeface="Calibri" panose="020F0502020204030204" pitchFamily="34" charset="0"/>
                <a:hlinkClick r:id="rId3"/>
              </a:rPr>
              <a:t>http://www.westnh.org/payday-loans-precarious-employment/</a:t>
            </a:r>
          </a:p>
          <a:p>
            <a:r>
              <a:rPr lang="en-US" dirty="0">
                <a:latin typeface="Calibri" panose="020F0502020204030204" pitchFamily="34" charset="0"/>
                <a:hlinkClick r:id="rId3"/>
              </a:rPr>
              <a:t>many-small-light-bulbs-equal-big-one/</a:t>
            </a:r>
            <a:r>
              <a:rPr lang="en-US" dirty="0">
                <a:latin typeface="Calibri" panose="020F0502020204030204" pitchFamily="34" charset="0"/>
              </a:rPr>
              <a:t> </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4"/>
              </a:rPr>
              <a:t>https://pixabay.com/photo-1162757/</a:t>
            </a:r>
            <a:r>
              <a:rPr lang="en-US" dirty="0">
                <a:latin typeface="Calibri" panose="020F0502020204030204" pitchFamily="34" charset="0"/>
              </a:rPr>
              <a:t> </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2"/>
              </a:rPr>
              <a:t>https://pixabay.com/photo-1359430/</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5"/>
              </a:rPr>
              <a:t>http://www.kaltura.org/images/Kaltura-Sun.png</a:t>
            </a:r>
            <a:r>
              <a:rPr lang="en-US" dirty="0">
                <a:latin typeface="Calibri" panose="020F0502020204030204" pitchFamily="34" charset="0"/>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74" y="3717348"/>
            <a:ext cx="1972918" cy="1391832"/>
          </a:xfrm>
          <a:prstGeom prst="rect">
            <a:avLst/>
          </a:prstGeom>
        </p:spPr>
      </p:pic>
      <p:pic>
        <p:nvPicPr>
          <p:cNvPr id="10"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0579" y="5306874"/>
            <a:ext cx="1068708" cy="109181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966" y="1373870"/>
            <a:ext cx="2116613" cy="119059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222" y="2564465"/>
            <a:ext cx="1673422" cy="1113872"/>
          </a:xfrm>
          <a:prstGeom prst="rect">
            <a:avLst/>
          </a:prstGeom>
        </p:spPr>
      </p:pic>
    </p:spTree>
    <p:extLst>
      <p:ext uri="{BB962C8B-B14F-4D97-AF65-F5344CB8AC3E}">
        <p14:creationId xmlns:p14="http://schemas.microsoft.com/office/powerpoint/2010/main" val="341934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8" y="178312"/>
            <a:ext cx="10515600" cy="1325563"/>
          </a:xfrm>
        </p:spPr>
        <p:txBody>
          <a:bodyPr/>
          <a:lstStyle/>
          <a:p>
            <a:r>
              <a:rPr lang="en-US" b="1" dirty="0">
                <a:latin typeface="Calibri" panose="020F0502020204030204" pitchFamily="34" charset="0"/>
              </a:rPr>
              <a:t>Image credits</a:t>
            </a:r>
          </a:p>
        </p:txBody>
      </p:sp>
      <p:pic>
        <p:nvPicPr>
          <p:cNvPr id="3" name="Picture 2"/>
          <p:cNvPicPr>
            <a:picLocks noChangeAspect="1"/>
          </p:cNvPicPr>
          <p:nvPr/>
        </p:nvPicPr>
        <p:blipFill>
          <a:blip r:embed="rId2"/>
          <a:stretch>
            <a:fillRect/>
          </a:stretch>
        </p:blipFill>
        <p:spPr>
          <a:xfrm>
            <a:off x="214182" y="1222952"/>
            <a:ext cx="413606" cy="657355"/>
          </a:xfrm>
          <a:prstGeom prst="rect">
            <a:avLst/>
          </a:prstGeom>
        </p:spPr>
      </p:pic>
      <p:sp>
        <p:nvSpPr>
          <p:cNvPr id="4" name="TextBox 3"/>
          <p:cNvSpPr txBox="1"/>
          <p:nvPr/>
        </p:nvSpPr>
        <p:spPr>
          <a:xfrm>
            <a:off x="2009396" y="1424932"/>
            <a:ext cx="9979742" cy="338554"/>
          </a:xfrm>
          <a:prstGeom prst="rect">
            <a:avLst/>
          </a:prstGeom>
          <a:noFill/>
        </p:spPr>
        <p:txBody>
          <a:bodyPr wrap="square" rtlCol="0">
            <a:spAutoFit/>
          </a:bodyPr>
          <a:lstStyle/>
          <a:p>
            <a:r>
              <a:rPr lang="en-US" sz="1600" dirty="0">
                <a:latin typeface="Calibri" panose="020F0502020204030204" pitchFamily="34" charset="0"/>
              </a:rPr>
              <a:t>Modified from https://www.vectorstock.com/royalty-free-vector/rope-exclamation-and-question-mark-vector-818749 </a:t>
            </a:r>
          </a:p>
        </p:txBody>
      </p:sp>
      <p:pic>
        <p:nvPicPr>
          <p:cNvPr id="5" name="Picture 4"/>
          <p:cNvPicPr>
            <a:picLocks noChangeAspect="1"/>
          </p:cNvPicPr>
          <p:nvPr/>
        </p:nvPicPr>
        <p:blipFill>
          <a:blip r:embed="rId3"/>
          <a:stretch>
            <a:fillRect/>
          </a:stretch>
        </p:blipFill>
        <p:spPr>
          <a:xfrm>
            <a:off x="98323" y="2094272"/>
            <a:ext cx="660779" cy="532454"/>
          </a:xfrm>
          <a:prstGeom prst="rect">
            <a:avLst/>
          </a:prstGeom>
        </p:spPr>
      </p:pic>
      <p:sp>
        <p:nvSpPr>
          <p:cNvPr id="6" name="TextBox 5"/>
          <p:cNvSpPr txBox="1"/>
          <p:nvPr/>
        </p:nvSpPr>
        <p:spPr>
          <a:xfrm>
            <a:off x="2009396" y="2105773"/>
            <a:ext cx="8013291" cy="338554"/>
          </a:xfrm>
          <a:prstGeom prst="rect">
            <a:avLst/>
          </a:prstGeom>
          <a:noFill/>
        </p:spPr>
        <p:txBody>
          <a:bodyPr wrap="square" rtlCol="0">
            <a:spAutoFit/>
          </a:bodyPr>
          <a:lstStyle/>
          <a:p>
            <a:r>
              <a:rPr lang="en-US" sz="1600" dirty="0">
                <a:latin typeface="Calibri" panose="020F0502020204030204" pitchFamily="34" charset="0"/>
              </a:rPr>
              <a:t>http://www.lakeeriewx.com/CaseStudies/GayGamesSailing-2014/GayGamesSailing-2014.html</a:t>
            </a:r>
          </a:p>
        </p:txBody>
      </p:sp>
      <p:sp>
        <p:nvSpPr>
          <p:cNvPr id="7" name="TextBox 6"/>
          <p:cNvSpPr txBox="1"/>
          <p:nvPr/>
        </p:nvSpPr>
        <p:spPr>
          <a:xfrm>
            <a:off x="2009396" y="2844125"/>
            <a:ext cx="9340646" cy="338554"/>
          </a:xfrm>
          <a:prstGeom prst="rect">
            <a:avLst/>
          </a:prstGeom>
          <a:noFill/>
        </p:spPr>
        <p:txBody>
          <a:bodyPr wrap="square" rtlCol="0">
            <a:spAutoFit/>
          </a:bodyPr>
          <a:lstStyle/>
          <a:p>
            <a:r>
              <a:rPr lang="en-US" sz="1600" dirty="0">
                <a:latin typeface="Calibri" panose="020F0502020204030204" pitchFamily="34" charset="0"/>
              </a:rPr>
              <a:t>https://www.pinterest.com/pin/426786502167115889/</a:t>
            </a:r>
          </a:p>
        </p:txBody>
      </p:sp>
      <p:pic>
        <p:nvPicPr>
          <p:cNvPr id="8" name="Picture 7"/>
          <p:cNvPicPr>
            <a:picLocks noChangeAspect="1"/>
          </p:cNvPicPr>
          <p:nvPr/>
        </p:nvPicPr>
        <p:blipFill>
          <a:blip r:embed="rId4"/>
          <a:stretch>
            <a:fillRect/>
          </a:stretch>
        </p:blipFill>
        <p:spPr>
          <a:xfrm>
            <a:off x="214181" y="2840689"/>
            <a:ext cx="486367" cy="744142"/>
          </a:xfrm>
          <a:prstGeom prst="rect">
            <a:avLst/>
          </a:prstGeom>
        </p:spPr>
      </p:pic>
      <p:sp>
        <p:nvSpPr>
          <p:cNvPr id="9" name="TextBox 8"/>
          <p:cNvSpPr txBox="1"/>
          <p:nvPr/>
        </p:nvSpPr>
        <p:spPr>
          <a:xfrm>
            <a:off x="2009396" y="3406258"/>
            <a:ext cx="7714784" cy="584775"/>
          </a:xfrm>
          <a:prstGeom prst="rect">
            <a:avLst/>
          </a:prstGeom>
          <a:noFill/>
        </p:spPr>
        <p:txBody>
          <a:bodyPr wrap="square" rtlCol="0">
            <a:spAutoFit/>
          </a:bodyPr>
          <a:lstStyle/>
          <a:p>
            <a:r>
              <a:rPr lang="en-US" sz="1600" dirty="0">
                <a:latin typeface="Calibri" panose="020F0502020204030204" pitchFamily="34" charset="0"/>
              </a:rPr>
              <a:t>Waves PPT (Motion in the Ocean: Waves, Tides, and Currents) http://www.hamilton.k12.nj.us/webpages/aschwing/resources.cfm?subpage=358703 </a:t>
            </a:r>
          </a:p>
        </p:txBody>
      </p:sp>
      <p:pic>
        <p:nvPicPr>
          <p:cNvPr id="10" name="Picture 9"/>
          <p:cNvPicPr>
            <a:picLocks noChangeAspect="1"/>
          </p:cNvPicPr>
          <p:nvPr/>
        </p:nvPicPr>
        <p:blipFill>
          <a:blip r:embed="rId5"/>
          <a:stretch>
            <a:fillRect/>
          </a:stretch>
        </p:blipFill>
        <p:spPr>
          <a:xfrm>
            <a:off x="196715" y="4127376"/>
            <a:ext cx="1588661" cy="430394"/>
          </a:xfrm>
          <a:prstGeom prst="rect">
            <a:avLst/>
          </a:prstGeom>
        </p:spPr>
      </p:pic>
      <p:sp>
        <p:nvSpPr>
          <p:cNvPr id="11" name="TextBox 10"/>
          <p:cNvSpPr txBox="1"/>
          <p:nvPr/>
        </p:nvSpPr>
        <p:spPr>
          <a:xfrm>
            <a:off x="2009397" y="4089863"/>
            <a:ext cx="4096436" cy="584775"/>
          </a:xfrm>
          <a:prstGeom prst="rect">
            <a:avLst/>
          </a:prstGeom>
          <a:noFill/>
        </p:spPr>
        <p:txBody>
          <a:bodyPr wrap="square" rtlCol="0">
            <a:spAutoFit/>
          </a:bodyPr>
          <a:lstStyle/>
          <a:p>
            <a:r>
              <a:rPr lang="en-US" sz="1600" dirty="0">
                <a:latin typeface="Calibri" panose="020F0502020204030204" pitchFamily="34" charset="0"/>
              </a:rPr>
              <a:t>http://mocsa.org/how-help/volunteer</a:t>
            </a:r>
          </a:p>
          <a:p>
            <a:endParaRPr lang="en-US" sz="1600" dirty="0"/>
          </a:p>
        </p:txBody>
      </p:sp>
      <p:pic>
        <p:nvPicPr>
          <p:cNvPr id="13" name="Picture 12"/>
          <p:cNvPicPr>
            <a:picLocks noChangeAspect="1"/>
          </p:cNvPicPr>
          <p:nvPr/>
        </p:nvPicPr>
        <p:blipFill>
          <a:blip r:embed="rId6"/>
          <a:stretch>
            <a:fillRect/>
          </a:stretch>
        </p:blipFill>
        <p:spPr>
          <a:xfrm>
            <a:off x="196715" y="4910755"/>
            <a:ext cx="1356710" cy="495025"/>
          </a:xfrm>
          <a:prstGeom prst="rect">
            <a:avLst/>
          </a:prstGeom>
        </p:spPr>
      </p:pic>
      <p:sp>
        <p:nvSpPr>
          <p:cNvPr id="14" name="TextBox 13"/>
          <p:cNvSpPr txBox="1"/>
          <p:nvPr/>
        </p:nvSpPr>
        <p:spPr>
          <a:xfrm>
            <a:off x="2009396" y="4956452"/>
            <a:ext cx="9035845" cy="338554"/>
          </a:xfrm>
          <a:prstGeom prst="rect">
            <a:avLst/>
          </a:prstGeom>
          <a:noFill/>
        </p:spPr>
        <p:txBody>
          <a:bodyPr wrap="square" rtlCol="0">
            <a:spAutoFit/>
          </a:bodyPr>
          <a:lstStyle/>
          <a:p>
            <a:r>
              <a:rPr lang="en-US" sz="1600" dirty="0">
                <a:latin typeface="Calibri" panose="020F0502020204030204" pitchFamily="34" charset="0"/>
              </a:rPr>
              <a:t>Modified from http://elizabethpresbytery.org/blogs-2/ </a:t>
            </a:r>
          </a:p>
        </p:txBody>
      </p:sp>
      <p:pic>
        <p:nvPicPr>
          <p:cNvPr id="12" name="Picture 11"/>
          <p:cNvPicPr>
            <a:picLocks noChangeAspect="1"/>
          </p:cNvPicPr>
          <p:nvPr/>
        </p:nvPicPr>
        <p:blipFill rotWithShape="1">
          <a:blip r:embed="rId7"/>
          <a:srcRect t="10275" r="27136" b="10917"/>
          <a:stretch/>
        </p:blipFill>
        <p:spPr>
          <a:xfrm>
            <a:off x="283667" y="6111750"/>
            <a:ext cx="797881" cy="647236"/>
          </a:xfrm>
          <a:prstGeom prst="rect">
            <a:avLst/>
          </a:prstGeom>
        </p:spPr>
      </p:pic>
      <p:sp>
        <p:nvSpPr>
          <p:cNvPr id="15" name="TextBox 14"/>
          <p:cNvSpPr txBox="1"/>
          <p:nvPr/>
        </p:nvSpPr>
        <p:spPr>
          <a:xfrm>
            <a:off x="2009396" y="6389654"/>
            <a:ext cx="9761115" cy="338554"/>
          </a:xfrm>
          <a:prstGeom prst="rect">
            <a:avLst/>
          </a:prstGeom>
          <a:noFill/>
        </p:spPr>
        <p:txBody>
          <a:bodyPr wrap="square" rtlCol="0">
            <a:spAutoFit/>
          </a:bodyPr>
          <a:lstStyle/>
          <a:p>
            <a:r>
              <a:rPr lang="en-US" sz="1600" dirty="0">
                <a:latin typeface="Calibri" panose="020F0502020204030204" pitchFamily="34" charset="0"/>
              </a:rPr>
              <a:t>Modified from https://www.merriam-webster.com/words-at-play/dived-or-dove-which-is-correct </a:t>
            </a:r>
          </a:p>
        </p:txBody>
      </p:sp>
      <p:pic>
        <p:nvPicPr>
          <p:cNvPr id="16" name="Picture 15"/>
          <p:cNvPicPr>
            <a:picLocks noChangeAspect="1"/>
          </p:cNvPicPr>
          <p:nvPr/>
        </p:nvPicPr>
        <p:blipFill>
          <a:blip r:embed="rId8"/>
          <a:stretch>
            <a:fillRect/>
          </a:stretch>
        </p:blipFill>
        <p:spPr>
          <a:xfrm>
            <a:off x="283667" y="5507811"/>
            <a:ext cx="414608" cy="549377"/>
          </a:xfrm>
          <a:prstGeom prst="rect">
            <a:avLst/>
          </a:prstGeom>
        </p:spPr>
      </p:pic>
      <p:sp>
        <p:nvSpPr>
          <p:cNvPr id="17" name="TextBox 16"/>
          <p:cNvSpPr txBox="1"/>
          <p:nvPr/>
        </p:nvSpPr>
        <p:spPr>
          <a:xfrm>
            <a:off x="2009396" y="5718634"/>
            <a:ext cx="9035845" cy="338554"/>
          </a:xfrm>
          <a:prstGeom prst="rect">
            <a:avLst/>
          </a:prstGeom>
          <a:noFill/>
        </p:spPr>
        <p:txBody>
          <a:bodyPr wrap="square" rtlCol="0">
            <a:spAutoFit/>
          </a:bodyPr>
          <a:lstStyle/>
          <a:p>
            <a:r>
              <a:rPr lang="en-US" sz="1600" dirty="0">
                <a:latin typeface="Calibri" panose="020F0502020204030204" pitchFamily="34" charset="0"/>
              </a:rPr>
              <a:t>Modified from http://ux.stackexchange.com/questions/67785/are-stars-a-good-rating-system  </a:t>
            </a:r>
          </a:p>
        </p:txBody>
      </p:sp>
    </p:spTree>
    <p:extLst>
      <p:ext uri="{BB962C8B-B14F-4D97-AF65-F5344CB8AC3E}">
        <p14:creationId xmlns:p14="http://schemas.microsoft.com/office/powerpoint/2010/main" val="6096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Image vectorielle gratuite: Aviron, Avirons, L'Équipe, Le Spor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858" y="4342178"/>
            <a:ext cx="5038492" cy="2519246"/>
          </a:xfrm>
          <a:prstGeom prst="rect">
            <a:avLst/>
          </a:prstGeom>
        </p:spPr>
      </p:pic>
      <p:sp>
        <p:nvSpPr>
          <p:cNvPr id="6" name="TextBox 5"/>
          <p:cNvSpPr txBox="1"/>
          <p:nvPr/>
        </p:nvSpPr>
        <p:spPr>
          <a:xfrm>
            <a:off x="1036917" y="643185"/>
            <a:ext cx="10118165" cy="769441"/>
          </a:xfrm>
          <a:prstGeom prst="rect">
            <a:avLst/>
          </a:prstGeom>
          <a:noFill/>
        </p:spPr>
        <p:txBody>
          <a:bodyPr wrap="square" rtlCol="0">
            <a:spAutoFit/>
          </a:bodyPr>
          <a:lstStyle/>
          <a:p>
            <a:pPr algn="ctr"/>
            <a:r>
              <a:rPr lang="en-US" sz="4400" b="1" dirty="0">
                <a:latin typeface="Calibri" panose="020F0502020204030204" pitchFamily="34" charset="0"/>
              </a:rPr>
              <a:t>In Synch with English Composition</a:t>
            </a:r>
          </a:p>
        </p:txBody>
      </p:sp>
      <p:sp>
        <p:nvSpPr>
          <p:cNvPr id="7" name="TextBox 6"/>
          <p:cNvSpPr txBox="1"/>
          <p:nvPr/>
        </p:nvSpPr>
        <p:spPr>
          <a:xfrm>
            <a:off x="167341" y="1765965"/>
            <a:ext cx="9048376" cy="5016758"/>
          </a:xfrm>
          <a:prstGeom prst="rect">
            <a:avLst/>
          </a:prstGeom>
          <a:noFill/>
        </p:spPr>
        <p:txBody>
          <a:bodyPr wrap="square" rtlCol="0">
            <a:spAutoFit/>
          </a:bodyPr>
          <a:lstStyle/>
          <a:p>
            <a:pPr lvl="2"/>
            <a:r>
              <a:rPr lang="en-US" sz="2800" dirty="0" err="1">
                <a:latin typeface="Calibri" panose="020F0502020204030204" pitchFamily="34" charset="0"/>
              </a:rPr>
              <a:t>Libguides</a:t>
            </a:r>
            <a:r>
              <a:rPr lang="en-US" sz="2800" dirty="0">
                <a:latin typeface="Calibri" panose="020F0502020204030204" pitchFamily="34" charset="0"/>
              </a:rPr>
              <a:t>, course learning outcomes &amp; threshold concepts</a:t>
            </a:r>
          </a:p>
          <a:p>
            <a:pPr lvl="2"/>
            <a:endParaRPr lang="en-US" sz="2800" dirty="0">
              <a:latin typeface="Calibri" panose="020F0502020204030204" pitchFamily="34" charset="0"/>
            </a:endParaRPr>
          </a:p>
          <a:p>
            <a:pPr lvl="2"/>
            <a:r>
              <a:rPr lang="en-US" sz="2800" dirty="0">
                <a:latin typeface="Calibri" panose="020F0502020204030204" pitchFamily="34" charset="0"/>
              </a:rPr>
              <a:t>One shot sessions</a:t>
            </a:r>
          </a:p>
          <a:p>
            <a:pPr lvl="2"/>
            <a:endParaRPr lang="en-US" sz="2800" dirty="0">
              <a:latin typeface="Calibri" panose="020F0502020204030204" pitchFamily="34" charset="0"/>
            </a:endParaRPr>
          </a:p>
          <a:p>
            <a:pPr lvl="2"/>
            <a:r>
              <a:rPr lang="en-US" sz="2800" dirty="0">
                <a:latin typeface="Calibri" panose="020F0502020204030204" pitchFamily="34" charset="0"/>
              </a:rPr>
              <a:t>University Composition Committee</a:t>
            </a:r>
          </a:p>
          <a:p>
            <a:pPr lvl="2"/>
            <a:endParaRPr lang="en-US" sz="2800" dirty="0">
              <a:latin typeface="Calibri" panose="020F0502020204030204" pitchFamily="34" charset="0"/>
            </a:endParaRPr>
          </a:p>
          <a:p>
            <a:pPr lvl="2"/>
            <a:r>
              <a:rPr lang="en-US" sz="2800" dirty="0">
                <a:latin typeface="Calibri" panose="020F0502020204030204" pitchFamily="34" charset="0"/>
              </a:rPr>
              <a:t>Annual Writing Award Ceremony</a:t>
            </a:r>
          </a:p>
          <a:p>
            <a:pPr lvl="2"/>
            <a:endParaRPr lang="en-US" sz="2400" dirty="0"/>
          </a:p>
          <a:p>
            <a:pPr lvl="2"/>
            <a:endParaRPr lang="en-US" sz="2400" dirty="0"/>
          </a:p>
          <a:p>
            <a:pPr lvl="2"/>
            <a:endParaRPr lang="en-US" sz="2400" dirty="0"/>
          </a:p>
          <a:p>
            <a:pPr lvl="2"/>
            <a:endParaRPr lang="en-US" sz="2400" dirty="0"/>
          </a:p>
        </p:txBody>
      </p:sp>
    </p:spTree>
    <p:extLst>
      <p:ext uri="{BB962C8B-B14F-4D97-AF65-F5344CB8AC3E}">
        <p14:creationId xmlns:p14="http://schemas.microsoft.com/office/powerpoint/2010/main" val="267538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descr="Cayendo | Poemas de Alejandro Urtubia">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4247" y="101600"/>
            <a:ext cx="4767790" cy="3544047"/>
          </a:xfrm>
          <a:prstGeom prst="roundRect">
            <a:avLst>
              <a:gd name="adj" fmla="val 16667"/>
            </a:avLst>
          </a:prstGeom>
          <a:ln>
            <a:noFill/>
          </a:ln>
          <a:effectLst>
            <a:outerShdw blurRad="76200" dir="18900000" sy="23000" kx="-1200000" algn="bl" rotWithShape="0">
              <a:prstClr val="black">
                <a:alpha val="20000"/>
              </a:prstClr>
            </a:outerShdw>
            <a:reflection blurRad="6350" stA="50000" endA="300" endPos="55500" dist="508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p:cNvSpPr txBox="1"/>
          <p:nvPr/>
        </p:nvSpPr>
        <p:spPr>
          <a:xfrm flipH="1">
            <a:off x="0" y="2199097"/>
            <a:ext cx="6293225" cy="1446550"/>
          </a:xfrm>
          <a:prstGeom prst="rect">
            <a:avLst/>
          </a:prstGeom>
          <a:noFill/>
        </p:spPr>
        <p:txBody>
          <a:bodyPr wrap="square" rtlCol="0">
            <a:spAutoFit/>
          </a:bodyPr>
          <a:lstStyle/>
          <a:p>
            <a:pPr algn="ctr"/>
            <a:r>
              <a:rPr lang="en-US" sz="4400" b="1" dirty="0">
                <a:latin typeface="Calibri" panose="020F0502020204030204" pitchFamily="34" charset="0"/>
              </a:rPr>
              <a:t>Flipping to</a:t>
            </a:r>
          </a:p>
          <a:p>
            <a:pPr algn="ctr"/>
            <a:r>
              <a:rPr lang="en-US" sz="4400" b="1" dirty="0">
                <a:latin typeface="Calibri" panose="020F0502020204030204" pitchFamily="34" charset="0"/>
              </a:rPr>
              <a:t>Optimize Face to Face </a:t>
            </a:r>
          </a:p>
        </p:txBody>
      </p:sp>
    </p:spTree>
    <p:extLst>
      <p:ext uri="{BB962C8B-B14F-4D97-AF65-F5344CB8AC3E}">
        <p14:creationId xmlns:p14="http://schemas.microsoft.com/office/powerpoint/2010/main" val="2107328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85009" y="511267"/>
            <a:ext cx="4551979" cy="769441"/>
          </a:xfrm>
          <a:prstGeom prst="rect">
            <a:avLst/>
          </a:prstGeom>
          <a:noFill/>
        </p:spPr>
        <p:txBody>
          <a:bodyPr wrap="square" rtlCol="0">
            <a:spAutoFit/>
          </a:bodyPr>
          <a:lstStyle/>
          <a:p>
            <a:r>
              <a:rPr lang="en-US" sz="4400" dirty="0"/>
              <a:t>    </a:t>
            </a:r>
            <a:r>
              <a:rPr lang="en-US" sz="4400" b="1" dirty="0">
                <a:latin typeface="Calibri" panose="020F0502020204030204" pitchFamily="34" charset="0"/>
              </a:rPr>
              <a:t>Research  Guide</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994" t="11620" r="22876" b="10415"/>
          <a:stretch/>
        </p:blipFill>
        <p:spPr>
          <a:xfrm>
            <a:off x="593763" y="1791975"/>
            <a:ext cx="5803153" cy="4701696"/>
          </a:xfrm>
          <a:prstGeom prst="roundRect">
            <a:avLst>
              <a:gd name="adj" fmla="val 8594"/>
            </a:avLst>
          </a:prstGeom>
          <a:solidFill>
            <a:srgbClr val="FFFFFF">
              <a:shade val="85000"/>
            </a:srgbClr>
          </a:solidFill>
          <a:ln w="28575">
            <a:solidFill>
              <a:schemeClr val="tx1"/>
            </a:solidFill>
          </a:ln>
          <a:effectLst>
            <a:reflection blurRad="12700" stA="38000" endPos="28000" dist="5000" dir="5400000" sy="-100000" algn="bl" rotWithShape="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2341" t="11197" r="23173"/>
          <a:stretch/>
        </p:blipFill>
        <p:spPr>
          <a:xfrm>
            <a:off x="6719944" y="734344"/>
            <a:ext cx="5149028" cy="4720527"/>
          </a:xfrm>
          <a:prstGeom prst="roundRect">
            <a:avLst>
              <a:gd name="adj" fmla="val 8594"/>
            </a:avLst>
          </a:prstGeom>
          <a:solidFill>
            <a:srgbClr val="FFFFFF">
              <a:shade val="85000"/>
            </a:srgbClr>
          </a:solidFill>
          <a:ln w="28575">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19800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ree Stock Photo 4359 ocean &lt;strong&gt;horizon&lt;/strong&gt; | freeimagesl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flipH="1">
            <a:off x="1302870" y="304631"/>
            <a:ext cx="3842871" cy="1446550"/>
          </a:xfrm>
          <a:prstGeom prst="rect">
            <a:avLst/>
          </a:prstGeom>
          <a:noFill/>
        </p:spPr>
        <p:txBody>
          <a:bodyPr wrap="square" rtlCol="0">
            <a:spAutoFit/>
          </a:bodyPr>
          <a:lstStyle/>
          <a:p>
            <a:pPr algn="ctr"/>
            <a:r>
              <a:rPr lang="en-US" sz="4400" b="1" dirty="0">
                <a:latin typeface="Calibri" panose="020F0502020204030204" pitchFamily="34" charset="0"/>
              </a:rPr>
              <a:t>Pair and Share Concept Map</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055813"/>
            <a:ext cx="5433273" cy="3623433"/>
          </a:xfrm>
          <a:prstGeom prst="roundRect">
            <a:avLst>
              <a:gd name="adj" fmla="val 4167"/>
            </a:avLst>
          </a:prstGeom>
          <a:solidFill>
            <a:srgbClr val="FFFFFF"/>
          </a:solidFill>
          <a:ln w="12700" cap="sq">
            <a:solidFill>
              <a:schemeClr val="accent5">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925" y="464114"/>
            <a:ext cx="4044433" cy="2696289"/>
          </a:xfrm>
          <a:prstGeom prst="roundRect">
            <a:avLst>
              <a:gd name="adj" fmla="val 4167"/>
            </a:avLst>
          </a:prstGeom>
          <a:solidFill>
            <a:srgbClr val="FFFFFF"/>
          </a:solidFill>
          <a:ln w="12700" cap="sq">
            <a:solidFill>
              <a:schemeClr val="accent5">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079" y="3477592"/>
            <a:ext cx="4369905" cy="2913270"/>
          </a:xfrm>
          <a:prstGeom prst="roundRect">
            <a:avLst>
              <a:gd name="adj" fmla="val 4167"/>
            </a:avLst>
          </a:prstGeom>
          <a:solidFill>
            <a:srgbClr val="FFFFFF"/>
          </a:solidFill>
          <a:ln w="9525" cap="sq">
            <a:solidFill>
              <a:schemeClr val="accent5">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94417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ho">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TotalTime>
  <Words>1719</Words>
  <Application>Microsoft Office PowerPoint</Application>
  <PresentationFormat>Widescreen</PresentationFormat>
  <Paragraphs>328</Paragraphs>
  <Slides>57</Slides>
  <Notes>30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57</vt:i4>
      </vt:variant>
    </vt:vector>
  </HeadingPairs>
  <TitlesOfParts>
    <vt:vector size="66" baseType="lpstr">
      <vt:lpstr>Arial</vt:lpstr>
      <vt:lpstr>Calibri</vt:lpstr>
      <vt:lpstr>Calibri Light</vt:lpstr>
      <vt:lpstr>Candara</vt:lpstr>
      <vt:lpstr>Tahoma</vt:lpstr>
      <vt:lpstr>Tunga</vt:lpstr>
      <vt:lpstr>Office Theme</vt:lpstr>
      <vt:lpstr>Soho</vt:lpstr>
      <vt:lpstr>1_Office Theme</vt:lpstr>
      <vt:lpstr>All Hands on Deck:  Launching Students  Toward Research Success </vt:lpstr>
      <vt:lpstr>Learning Outcomes</vt:lpstr>
      <vt:lpstr>First Year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Navigating the Storm</vt:lpstr>
      <vt:lpstr>PowerPoint Presentation</vt:lpstr>
      <vt:lpstr>Flipped Classroom</vt:lpstr>
      <vt:lpstr>Flipped Classroom</vt:lpstr>
      <vt:lpstr>Flipped Classroom</vt:lpstr>
      <vt:lpstr>Flipped Classroom</vt:lpstr>
      <vt:lpstr>Pair &amp; Share</vt:lpstr>
      <vt:lpstr>Research Hacks</vt:lpstr>
      <vt:lpstr>PowerPoint Presentation</vt:lpstr>
      <vt:lpstr>PowerPoint Presentation</vt:lpstr>
      <vt:lpstr>Discipline Specific Classes</vt:lpstr>
      <vt:lpstr>PowerPoint Presentation</vt:lpstr>
      <vt:lpstr>Universal Strategies</vt:lpstr>
      <vt:lpstr>Universal Strategies</vt:lpstr>
      <vt:lpstr>Universal Examples</vt:lpstr>
      <vt:lpstr>Modular Design</vt:lpstr>
      <vt:lpstr>Modular Design</vt:lpstr>
      <vt:lpstr>Expand Distribution</vt:lpstr>
      <vt:lpstr>Testimonials</vt:lpstr>
      <vt:lpstr>PowerPoint Presentation</vt:lpstr>
      <vt:lpstr>Senior: Presentation Formats </vt:lpstr>
      <vt:lpstr>PowerPoint Presentation</vt:lpstr>
      <vt:lpstr>Poll: Do you think that we should provide such instruction?</vt:lpstr>
      <vt:lpstr>Getting My Feet Wet:  Introducing Students to Infographics</vt:lpstr>
      <vt:lpstr>Activity I Poll: Please rate the exhibits for the impact each of them made on you (1- lowest, 5 – highest) </vt:lpstr>
      <vt:lpstr>PowerPoint Presentation</vt:lpstr>
      <vt:lpstr>PowerPoint Presentation</vt:lpstr>
      <vt:lpstr>PowerPoint Presentation</vt:lpstr>
      <vt:lpstr>PowerPoint Presentation</vt:lpstr>
      <vt:lpstr>Session Outline</vt:lpstr>
      <vt:lpstr>PowerPoint Presentation</vt:lpstr>
      <vt:lpstr>Pregnancy, Birth, and Health (2014): Examples of Students’ Work</vt:lpstr>
      <vt:lpstr>Diving In:  Presentation Best Practices</vt:lpstr>
      <vt:lpstr>Session Outline</vt:lpstr>
      <vt:lpstr>Activity I: Applying Best Practices to Slides</vt:lpstr>
      <vt:lpstr>Activity II: Transforming Text into Slides</vt:lpstr>
      <vt:lpstr>Additional Resource: Page in a Guide</vt:lpstr>
      <vt:lpstr>Pregnancy, Birth, and Health (2015): Examples of Students’ Work</vt:lpstr>
      <vt:lpstr>Testimonials</vt:lpstr>
      <vt:lpstr>Research 3 Words: First Year Students</vt:lpstr>
      <vt:lpstr>Research 3 Words: Webcast Participants</vt:lpstr>
      <vt:lpstr>PowerPoint Presentation</vt:lpstr>
      <vt:lpstr>Image Credits</vt:lpstr>
      <vt:lpstr>Image Credits</vt:lpstr>
      <vt:lpstr>Image Credits</vt:lpstr>
      <vt:lpstr>Image credits</vt:lpstr>
    </vt:vector>
  </TitlesOfParts>
  <Company>University of Cincinnati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Hands on Deck: Launching Students toward Research Success</dc:title>
  <dc:creator>Bach, Pamela (bachpl)</dc:creator>
  <cp:lastModifiedBy>Hart, Olga (hartod)</cp:lastModifiedBy>
  <cp:revision>231</cp:revision>
  <cp:lastPrinted>2017-02-10T14:09:18Z</cp:lastPrinted>
  <dcterms:created xsi:type="dcterms:W3CDTF">2017-01-09T16:20:17Z</dcterms:created>
  <dcterms:modified xsi:type="dcterms:W3CDTF">2017-07-28T17:50:06Z</dcterms:modified>
</cp:coreProperties>
</file>