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6" r:id="rId5"/>
    <p:sldId id="297" r:id="rId6"/>
    <p:sldId id="299" r:id="rId7"/>
    <p:sldId id="278" r:id="rId8"/>
    <p:sldId id="283" r:id="rId9"/>
    <p:sldId id="284" r:id="rId10"/>
    <p:sldId id="285" r:id="rId11"/>
    <p:sldId id="280" r:id="rId12"/>
    <p:sldId id="287" r:id="rId13"/>
    <p:sldId id="288" r:id="rId14"/>
    <p:sldId id="289" r:id="rId15"/>
    <p:sldId id="290" r:id="rId16"/>
    <p:sldId id="291" r:id="rId17"/>
    <p:sldId id="292" r:id="rId18"/>
    <p:sldId id="300" r:id="rId19"/>
    <p:sldId id="293" r:id="rId20"/>
    <p:sldId id="294" r:id="rId21"/>
    <p:sldId id="295" r:id="rId22"/>
    <p:sldId id="296" r:id="rId23"/>
    <p:sldId id="303" r:id="rId24"/>
    <p:sldId id="298" r:id="rId25"/>
    <p:sldId id="304" r:id="rId26"/>
    <p:sldId id="277" r:id="rId27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13" d="100"/>
          <a:sy n="113" d="100"/>
        </p:scale>
        <p:origin x="432" y="9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CEC3D-96F7-401F-9673-3EE7F75C9C5B}" type="datetimeFigureOut">
              <a:rPr lang="en-US"/>
              <a:t>10/3/2017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ED8CD-4E4C-49AC-BDC6-2963BA49E54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417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2BCF4-D26D-4DAF-9F57-FE1E61FE7935}" type="datetimeFigureOut">
              <a:rPr lang="en-US"/>
              <a:t>10/3/2017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91549-43BF-425A-AF25-7526201920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928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oking up to clouds and blue sky surrounded by glass-walled building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625" y="0"/>
            <a:ext cx="73152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013" y="685801"/>
            <a:ext cx="3962400" cy="4724399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pPr/>
              <a:t>10/3/2017</a:t>
            </a:fld>
            <a:endParaRPr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4839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10/3/2017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62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85412" y="685800"/>
            <a:ext cx="12954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685800"/>
            <a:ext cx="9474253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10/3/2017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00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10/3/2017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78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590800"/>
            <a:ext cx="8229599" cy="28194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425" y="5410200"/>
            <a:ext cx="8231187" cy="762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pPr/>
              <a:t>10/3/2017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3" y="685800"/>
            <a:ext cx="50292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1614" y="685800"/>
            <a:ext cx="5029199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10/3/2017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70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664" y="685800"/>
            <a:ext cx="5029200" cy="9906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664" y="1676400"/>
            <a:ext cx="502920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1613" y="685800"/>
            <a:ext cx="5029200" cy="9906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0025" y="1676400"/>
            <a:ext cx="502920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10/3/2017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30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10/3/2017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44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10/3/2017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03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5212" y="685800"/>
            <a:ext cx="670417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10/3/2017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47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875213" y="685800"/>
            <a:ext cx="6705600" cy="5486400"/>
          </a:xfrm>
          <a:ln w="63500">
            <a:solidFill>
              <a:schemeClr val="bg1"/>
            </a:solidFill>
            <a:miter lim="800000"/>
          </a:ln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10/3/2017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04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1028700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81C93FC7-9D1A-468B-98DB-D1E8D74418D9}" type="datetimeFigureOut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A3F31473-23EB-4724-8B59-FE6D21D89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5950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orbe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80744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479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0098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812" y="304800"/>
            <a:ext cx="4418013" cy="4724399"/>
          </a:xfrm>
        </p:spPr>
        <p:txBody>
          <a:bodyPr/>
          <a:lstStyle/>
          <a:p>
            <a:r>
              <a:rPr lang="en-US" dirty="0"/>
              <a:t>Toolkit to Take to Workplace: Equipping Students for Success Beyond College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3212" y="5791200"/>
            <a:ext cx="3962400" cy="1066800"/>
          </a:xfrm>
        </p:spPr>
        <p:txBody>
          <a:bodyPr>
            <a:noAutofit/>
          </a:bodyPr>
          <a:lstStyle/>
          <a:p>
            <a:r>
              <a:rPr lang="en-US" dirty="0" smtClean="0"/>
              <a:t>Olga Hart,</a:t>
            </a:r>
          </a:p>
          <a:p>
            <a:r>
              <a:rPr lang="en-US" dirty="0" smtClean="0"/>
              <a:t>University Libraries</a:t>
            </a:r>
          </a:p>
          <a:p>
            <a:r>
              <a:rPr lang="en-US" dirty="0" smtClean="0"/>
              <a:t>University of Cincinnati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03812" y="60960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European Conference on Information Literacy (ECIL)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September 20, 2017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41412" y="1524000"/>
            <a:ext cx="4114800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551612" y="1600200"/>
            <a:ext cx="4419600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8012" y="72810"/>
            <a:ext cx="10971372" cy="1066800"/>
          </a:xfrm>
        </p:spPr>
        <p:txBody>
          <a:bodyPr/>
          <a:lstStyle/>
          <a:p>
            <a:r>
              <a:rPr lang="en-US" dirty="0" smtClean="0"/>
              <a:t>How do I tie it all together?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1531" t="4549" r="5236" b="6822"/>
          <a:stretch/>
        </p:blipFill>
        <p:spPr>
          <a:xfrm>
            <a:off x="1446212" y="2372446"/>
            <a:ext cx="3581400" cy="117373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579812" y="3886200"/>
            <a:ext cx="4419600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466012" y="2228377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Skills valued by employers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74398" y="499693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New definition of information literacy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49991" y="1859045"/>
            <a:ext cx="281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I-LEARN Model</a:t>
            </a:r>
          </a:p>
        </p:txBody>
      </p:sp>
    </p:spTree>
    <p:extLst>
      <p:ext uri="{BB962C8B-B14F-4D97-AF65-F5344CB8AC3E}">
        <p14:creationId xmlns:p14="http://schemas.microsoft.com/office/powerpoint/2010/main" val="5843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4212" y="1371600"/>
            <a:ext cx="5029200" cy="4191000"/>
          </a:xfrm>
        </p:spPr>
        <p:txBody>
          <a:bodyPr/>
          <a:lstStyle/>
          <a:p>
            <a:r>
              <a:rPr lang="en-US" dirty="0"/>
              <a:t>If I build it will they come?</a:t>
            </a:r>
            <a:br>
              <a:rPr lang="en-US" dirty="0"/>
            </a:b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Why </a:t>
            </a:r>
            <a:r>
              <a:rPr lang="en-US" dirty="0"/>
              <a:t>would they want to use it?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412" y="1295400"/>
            <a:ext cx="56197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6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853" y="76200"/>
            <a:ext cx="10971372" cy="1066800"/>
          </a:xfrm>
        </p:spPr>
        <p:txBody>
          <a:bodyPr/>
          <a:lstStyle/>
          <a:p>
            <a:r>
              <a:rPr lang="en-US" dirty="0" smtClean="0"/>
              <a:t>Right word, right moment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40840"/>
            <a:ext cx="4418171" cy="990600"/>
          </a:xfrm>
        </p:spPr>
        <p:txBody>
          <a:bodyPr>
            <a:noAutofit/>
          </a:bodyPr>
          <a:lstStyle/>
          <a:p>
            <a:r>
              <a:rPr lang="en-US" sz="6600" dirty="0" smtClean="0">
                <a:solidFill>
                  <a:schemeClr val="bg2">
                    <a:lumMod val="50000"/>
                  </a:schemeClr>
                </a:solidFill>
                <a:latin typeface="OCR A Std" panose="020F0609000104060307" pitchFamily="49" charset="0"/>
              </a:rPr>
              <a:t>DIGITAL</a:t>
            </a:r>
            <a:endParaRPr lang="en-US" sz="6600" dirty="0">
              <a:solidFill>
                <a:schemeClr val="bg2">
                  <a:lumMod val="50000"/>
                </a:schemeClr>
              </a:solidFill>
              <a:latin typeface="OCR A Std" panose="020F0609000104060307" pitchFamily="49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10212" y="3543300"/>
            <a:ext cx="6550025" cy="990600"/>
          </a:xfrm>
        </p:spPr>
        <p:txBody>
          <a:bodyPr/>
          <a:lstStyle/>
          <a:p>
            <a:r>
              <a:rPr lang="en-US" dirty="0" smtClean="0"/>
              <a:t>Roll-out of the institutional IT ‘ecosystem’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41" y="2506885"/>
            <a:ext cx="4265771" cy="40589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2251" t="29830" r="16371" b="40814"/>
          <a:stretch/>
        </p:blipFill>
        <p:spPr>
          <a:xfrm>
            <a:off x="5510212" y="4953000"/>
            <a:ext cx="6702425" cy="155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0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6667" t="17848" r="27917" b="7778"/>
          <a:stretch/>
        </p:blipFill>
        <p:spPr>
          <a:xfrm>
            <a:off x="1446212" y="76200"/>
            <a:ext cx="7239000" cy="66681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80212" y="6282734"/>
            <a:ext cx="5275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http://guides.libraries.uc.edu/digliteracy</a:t>
            </a:r>
          </a:p>
        </p:txBody>
      </p:sp>
    </p:spTree>
    <p:extLst>
      <p:ext uri="{BB962C8B-B14F-4D97-AF65-F5344CB8AC3E}">
        <p14:creationId xmlns:p14="http://schemas.microsoft.com/office/powerpoint/2010/main" val="50579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000" t="11481" r="26250" b="6296"/>
          <a:stretch/>
        </p:blipFill>
        <p:spPr>
          <a:xfrm>
            <a:off x="1827212" y="0"/>
            <a:ext cx="722870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95684" y="6172200"/>
            <a:ext cx="53030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Digital materials and where to find them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325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417" t="13704" r="22083" b="4074"/>
          <a:stretch/>
        </p:blipFill>
        <p:spPr>
          <a:xfrm>
            <a:off x="1903411" y="68996"/>
            <a:ext cx="6894231" cy="671280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70612" y="5791200"/>
            <a:ext cx="61353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Digital materials and where to find them.</a:t>
            </a:r>
          </a:p>
          <a:p>
            <a:r>
              <a:rPr lang="en-US" sz="2400" dirty="0" smtClean="0"/>
              <a:t>Recent addition: people as information sources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75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250" t="11482" r="30417" b="8518"/>
          <a:stretch/>
        </p:blipFill>
        <p:spPr>
          <a:xfrm>
            <a:off x="2817812" y="23191"/>
            <a:ext cx="5771757" cy="67755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075612" y="6188055"/>
            <a:ext cx="36856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Use digital sources critically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6560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920" t="17287" r="28192" b="5585"/>
          <a:stretch/>
        </p:blipFill>
        <p:spPr>
          <a:xfrm>
            <a:off x="1979612" y="76200"/>
            <a:ext cx="6400800" cy="6629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075612" y="6096000"/>
            <a:ext cx="3605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Create and publish content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1073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253" y="76200"/>
            <a:ext cx="10971372" cy="1066800"/>
          </a:xfrm>
        </p:spPr>
        <p:txBody>
          <a:bodyPr/>
          <a:lstStyle/>
          <a:p>
            <a:r>
              <a:rPr lang="en-US" dirty="0" smtClean="0"/>
              <a:t>So, did they come?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2" y="1828800"/>
            <a:ext cx="10287000" cy="4648200"/>
          </a:xfrm>
        </p:spPr>
        <p:txBody>
          <a:bodyPr/>
          <a:lstStyle/>
          <a:p>
            <a:r>
              <a:rPr lang="en-US" b="1" dirty="0" smtClean="0"/>
              <a:t>3044 views  July 1, 2015 – September 1, 2017</a:t>
            </a:r>
          </a:p>
          <a:p>
            <a:r>
              <a:rPr lang="en-US" b="1" dirty="0" smtClean="0"/>
              <a:t>Most popular pages:</a:t>
            </a:r>
          </a:p>
          <a:p>
            <a:pPr lvl="1"/>
            <a:r>
              <a:rPr lang="en-US" dirty="0" smtClean="0"/>
              <a:t>Tips </a:t>
            </a:r>
            <a:r>
              <a:rPr lang="en-US" dirty="0"/>
              <a:t>for online </a:t>
            </a:r>
            <a:r>
              <a:rPr lang="en-US" dirty="0" smtClean="0"/>
              <a:t>searching</a:t>
            </a:r>
          </a:p>
          <a:p>
            <a:pPr lvl="1"/>
            <a:r>
              <a:rPr lang="en-US" dirty="0"/>
              <a:t>Ethics and </a:t>
            </a:r>
            <a:r>
              <a:rPr lang="en-US" dirty="0" smtClean="0"/>
              <a:t>copyright</a:t>
            </a:r>
          </a:p>
          <a:p>
            <a:pPr lvl="1"/>
            <a:r>
              <a:rPr lang="en-US" dirty="0"/>
              <a:t>Use digital sources </a:t>
            </a:r>
            <a:r>
              <a:rPr lang="en-US" dirty="0" smtClean="0"/>
              <a:t>critically</a:t>
            </a:r>
          </a:p>
          <a:p>
            <a:pPr lvl="1"/>
            <a:r>
              <a:rPr lang="en-US" dirty="0" smtClean="0"/>
              <a:t>Digital </a:t>
            </a:r>
            <a:r>
              <a:rPr lang="en-US" dirty="0"/>
              <a:t>materials and where to find them</a:t>
            </a:r>
            <a:br>
              <a:rPr lang="en-US" dirty="0"/>
            </a:br>
            <a:endParaRPr lang="en-US" dirty="0" smtClean="0"/>
          </a:p>
          <a:p>
            <a:pPr marL="228600" lvl="1" indent="-228600"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2800" b="1" dirty="0"/>
              <a:t>Requests from other institutions to use as a template or copy </a:t>
            </a:r>
            <a:r>
              <a:rPr lang="en-US" sz="2800" b="1" dirty="0" smtClean="0"/>
              <a:t>content</a:t>
            </a:r>
          </a:p>
          <a:p>
            <a:pPr marL="228600" lvl="1" indent="-228600"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2800" b="1" dirty="0" smtClean="0"/>
              <a:t>Repurposed content</a:t>
            </a:r>
          </a:p>
          <a:p>
            <a:pPr marL="228600" lvl="1" indent="-228600"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</a:pPr>
            <a:endParaRPr lang="en-US" sz="2800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870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654" t="17565" r="28309" b="5637"/>
          <a:stretch/>
        </p:blipFill>
        <p:spPr>
          <a:xfrm>
            <a:off x="1446212" y="76200"/>
            <a:ext cx="7010400" cy="67242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08812" y="1981200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396 views;</a:t>
            </a:r>
          </a:p>
          <a:p>
            <a:r>
              <a:rPr lang="en-US" dirty="0"/>
              <a:t>s</a:t>
            </a:r>
            <a:r>
              <a:rPr lang="en-US" dirty="0" smtClean="0"/>
              <a:t>imilar page in English 1001 guide: </a:t>
            </a:r>
            <a:br>
              <a:rPr lang="en-US" dirty="0" smtClean="0"/>
            </a:br>
            <a:r>
              <a:rPr lang="en-US" dirty="0" smtClean="0"/>
              <a:t>822 views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08812" y="3657600"/>
            <a:ext cx="4038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Faculty testimonial: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“I </a:t>
            </a:r>
            <a:r>
              <a:rPr lang="en-US" dirty="0"/>
              <a:t>referred my online students to your guide and students used </a:t>
            </a:r>
            <a:r>
              <a:rPr lang="en-US" dirty="0" err="1"/>
              <a:t>Weebly</a:t>
            </a:r>
            <a:r>
              <a:rPr lang="en-US" dirty="0"/>
              <a:t>, </a:t>
            </a:r>
            <a:r>
              <a:rPr lang="en-US" dirty="0" err="1"/>
              <a:t>Infogram</a:t>
            </a:r>
            <a:r>
              <a:rPr lang="en-US" dirty="0"/>
              <a:t>, </a:t>
            </a:r>
            <a:r>
              <a:rPr lang="en-US" dirty="0" err="1"/>
              <a:t>Piktochart</a:t>
            </a:r>
            <a:r>
              <a:rPr lang="en-US" dirty="0"/>
              <a:t>, and </a:t>
            </a:r>
            <a:r>
              <a:rPr lang="en-US" dirty="0" err="1"/>
              <a:t>Kaltura</a:t>
            </a:r>
            <a:r>
              <a:rPr lang="en-US" dirty="0"/>
              <a:t>. I linked them directly to the copyright and fair use resources on this page - that was their only source of information</a:t>
            </a:r>
            <a:r>
              <a:rPr lang="en-US" dirty="0" smtClean="0"/>
              <a:t>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61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2812" y="1219200"/>
            <a:ext cx="10591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“Information 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literacy is the set of integrated abilities encompassing the reflective discovery of information, the understanding of how information is produced and valued, and the use of information in 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creating new knowledge and participating ethically in communities of learning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</a:t>
            </a:r>
          </a:p>
          <a:p>
            <a:endParaRPr lang="en-US" dirty="0"/>
          </a:p>
          <a:p>
            <a:endParaRPr lang="en-US" dirty="0" smtClean="0"/>
          </a:p>
          <a:p>
            <a:pPr algn="r"/>
            <a:r>
              <a:rPr lang="en-US" dirty="0" smtClean="0"/>
              <a:t>- </a:t>
            </a:r>
            <a:r>
              <a:rPr lang="en-US" b="1" dirty="0"/>
              <a:t>Framework for Information Literacy for Higher Education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66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6667" t="14445" r="27500" b="23333"/>
          <a:stretch/>
        </p:blipFill>
        <p:spPr>
          <a:xfrm>
            <a:off x="5408611" y="2133600"/>
            <a:ext cx="5089074" cy="3886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28600"/>
            <a:ext cx="10971372" cy="762000"/>
          </a:xfrm>
        </p:spPr>
        <p:txBody>
          <a:bodyPr/>
          <a:lstStyle/>
          <a:p>
            <a:r>
              <a:rPr lang="en-US" dirty="0" smtClean="0"/>
              <a:t>Classroom instruction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12" y="1524000"/>
            <a:ext cx="4800599" cy="4190999"/>
          </a:xfrm>
        </p:spPr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ocus on asking questions</a:t>
            </a:r>
          </a:p>
          <a:p>
            <a:r>
              <a:rPr lang="en-US" dirty="0"/>
              <a:t>c</a:t>
            </a:r>
            <a:r>
              <a:rPr lang="en-US" dirty="0" smtClean="0"/>
              <a:t>ollaborative active learning</a:t>
            </a:r>
          </a:p>
          <a:p>
            <a:r>
              <a:rPr lang="en-US" dirty="0"/>
              <a:t>s</a:t>
            </a:r>
            <a:r>
              <a:rPr lang="en-US" dirty="0" smtClean="0"/>
              <a:t>ource analysis</a:t>
            </a:r>
          </a:p>
          <a:p>
            <a:r>
              <a:rPr lang="en-US" dirty="0"/>
              <a:t>a</a:t>
            </a:r>
            <a:r>
              <a:rPr lang="en-US" dirty="0" smtClean="0"/>
              <a:t>sking students to reflect on research and learning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9012" y="821877"/>
            <a:ext cx="3459683" cy="201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3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8099425" y="1219199"/>
            <a:ext cx="3505200" cy="5410201"/>
            <a:chOff x="4265612" y="1272374"/>
            <a:chExt cx="3505200" cy="541020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t="13759" r="76664" b="21113"/>
            <a:stretch/>
          </p:blipFill>
          <p:spPr>
            <a:xfrm>
              <a:off x="4265612" y="1272374"/>
              <a:ext cx="1905000" cy="54101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l="77767" t="14178" r="8" b="14452"/>
            <a:stretch/>
          </p:blipFill>
          <p:spPr>
            <a:xfrm>
              <a:off x="5865812" y="1272375"/>
              <a:ext cx="1905000" cy="5410200"/>
            </a:xfrm>
            <a:prstGeom prst="rect">
              <a:avLst/>
            </a:prstGeom>
          </p:spPr>
        </p:pic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31812" y="25400"/>
            <a:ext cx="10971372" cy="1066800"/>
          </a:xfrm>
        </p:spPr>
        <p:txBody>
          <a:bodyPr/>
          <a:lstStyle/>
          <a:p>
            <a:r>
              <a:rPr lang="en-US" dirty="0" smtClean="0"/>
              <a:t>Continuing to close the gap – future directions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79412" y="1752600"/>
            <a:ext cx="7543800" cy="419099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5950" indent="-28575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Corbe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0744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6479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48840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8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6936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098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/>
              <a:t>Collaborate with faculty to design assignments that reflect workplace realities; involve subject specialists.</a:t>
            </a:r>
          </a:p>
          <a:p>
            <a:r>
              <a:rPr lang="en-US" sz="2600" dirty="0" smtClean="0"/>
              <a:t>Encourage team consultations with librarians.</a:t>
            </a:r>
          </a:p>
          <a:p>
            <a:r>
              <a:rPr lang="en-US" sz="2600" dirty="0"/>
              <a:t>Teach identification of experts as </a:t>
            </a:r>
            <a:r>
              <a:rPr lang="en-US" sz="2600" dirty="0" smtClean="0"/>
              <a:t>sources.</a:t>
            </a:r>
            <a:endParaRPr lang="en-US" sz="2600" dirty="0"/>
          </a:p>
          <a:p>
            <a:r>
              <a:rPr lang="en-US" sz="2600" dirty="0" smtClean="0"/>
              <a:t>Discuss tools and sources for collaboration and sharing during research; encourage faculty to incorporate social media into research assignments.</a:t>
            </a:r>
          </a:p>
          <a:p>
            <a:r>
              <a:rPr lang="en-US" sz="2600" dirty="0"/>
              <a:t>Go beyond the curriculum – reach out to campus groups that perform tasks similar to those at </a:t>
            </a:r>
            <a:r>
              <a:rPr lang="en-US" sz="2600" dirty="0" smtClean="0"/>
              <a:t>workplace.</a:t>
            </a:r>
            <a:endParaRPr lang="en-US" sz="2600" dirty="0"/>
          </a:p>
          <a:p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531812" y="5903893"/>
            <a:ext cx="7391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Based on Head, A.J., et al</a:t>
            </a:r>
            <a:r>
              <a:rPr lang="en-US" sz="1400" dirty="0"/>
              <a:t>. </a:t>
            </a:r>
            <a:r>
              <a:rPr lang="en-US" sz="1400" dirty="0" smtClean="0"/>
              <a:t>(2013) “What </a:t>
            </a:r>
            <a:r>
              <a:rPr lang="en-US" sz="1400" dirty="0"/>
              <a:t>information competencies matter in today’s workplace</a:t>
            </a:r>
            <a:r>
              <a:rPr lang="en-US" sz="1400" dirty="0" smtClean="0"/>
              <a:t>?” </a:t>
            </a:r>
            <a:r>
              <a:rPr lang="en-US" sz="1400" i="1" dirty="0" smtClean="0"/>
              <a:t>Library </a:t>
            </a:r>
            <a:r>
              <a:rPr lang="en-US" sz="1400" i="1" dirty="0"/>
              <a:t>and Information </a:t>
            </a:r>
            <a:r>
              <a:rPr lang="en-US" sz="1400" i="1" dirty="0" smtClean="0"/>
              <a:t>Research, </a:t>
            </a:r>
            <a:r>
              <a:rPr lang="en-US" sz="1400" dirty="0" smtClean="0"/>
              <a:t>37 (114): 74–104</a:t>
            </a:r>
            <a:r>
              <a:rPr lang="en-US" sz="1400" dirty="0"/>
              <a:t>.</a:t>
            </a:r>
          </a:p>
          <a:p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407505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2" y="152208"/>
            <a:ext cx="10971372" cy="10668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13" y="1504699"/>
            <a:ext cx="9097228" cy="5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0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13" y="94144"/>
            <a:ext cx="10971372" cy="1066800"/>
          </a:xfrm>
        </p:spPr>
        <p:txBody>
          <a:bodyPr/>
          <a:lstStyle/>
          <a:p>
            <a:r>
              <a:rPr lang="en-US" dirty="0" smtClean="0"/>
              <a:t>Image credits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13" y="1209561"/>
            <a:ext cx="1005661" cy="66925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362621" y="1248712"/>
            <a:ext cx="8368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Modified from https</a:t>
            </a:r>
            <a:r>
              <a:rPr lang="en-US" dirty="0"/>
              <a:t>://www.ezbob.com/go-offline-take-online-business-real-world/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76378" y="1870153"/>
            <a:ext cx="82159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http://coachesconsole.com/wp-content/uploads/RopeBridge.jpg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13" y="1992870"/>
            <a:ext cx="746111" cy="7461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13" y="2853446"/>
            <a:ext cx="998782" cy="75362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359445" y="2730744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Modified from http</a:t>
            </a:r>
            <a:r>
              <a:rPr lang="en-US" dirty="0"/>
              <a:t>://www.elcomcms.com/resources/blog/posts?tag=collaboration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33" y="3696821"/>
            <a:ext cx="1598191" cy="62595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76378" y="3575400"/>
            <a:ext cx="3273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http://gigix.thoughtworkers.org/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33" y="4437928"/>
            <a:ext cx="1050911" cy="59477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374790" y="4365981"/>
            <a:ext cx="80650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http://www.cps.neu.edu/news/northeastern-wins-top-innovation-prize.php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33" y="5146454"/>
            <a:ext cx="812379" cy="77299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359445" y="5146454"/>
            <a:ext cx="6052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http://www.mathiaspoulsen.com/a-model-for-digital-literacy/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258" y="6140783"/>
            <a:ext cx="908383" cy="5121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9445" y="6044438"/>
            <a:ext cx="7965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http://footage123.com/video/1767905-question-marks-blue-spinning-backgorund</a:t>
            </a:r>
          </a:p>
        </p:txBody>
      </p:sp>
    </p:spTree>
    <p:extLst>
      <p:ext uri="{BB962C8B-B14F-4D97-AF65-F5344CB8AC3E}">
        <p14:creationId xmlns:p14="http://schemas.microsoft.com/office/powerpoint/2010/main" val="223036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0833" t="44074" r="25416" b="8519"/>
          <a:stretch/>
        </p:blipFill>
        <p:spPr>
          <a:xfrm>
            <a:off x="2589212" y="609600"/>
            <a:ext cx="6172200" cy="4876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70592" y="6096000"/>
            <a:ext cx="5209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https://www.weforum.org/reports/the-future-of-jobs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32612" y="54102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January 18,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36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17612" y="138853"/>
            <a:ext cx="8829939" cy="5669280"/>
            <a:chOff x="1293812" y="149417"/>
            <a:chExt cx="8829939" cy="566928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93812" y="149417"/>
              <a:ext cx="8518971" cy="56692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 rot="295110">
              <a:off x="5656168" y="4075830"/>
              <a:ext cx="22579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communication</a:t>
              </a:r>
              <a:endParaRPr lang="en-US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 rot="20079155">
              <a:off x="5354636" y="4490506"/>
              <a:ext cx="476911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/>
                <a:t>a</a:t>
              </a:r>
              <a:r>
                <a:rPr lang="en-US" sz="2600" dirty="0" smtClean="0"/>
                <a:t>dapting to information contexts</a:t>
              </a:r>
              <a:endParaRPr lang="en-US" sz="2600" dirty="0"/>
            </a:p>
          </p:txBody>
        </p:sp>
        <p:sp>
          <p:nvSpPr>
            <p:cNvPr id="7" name="TextBox 6"/>
            <p:cNvSpPr txBox="1"/>
            <p:nvPr/>
          </p:nvSpPr>
          <p:spPr>
            <a:xfrm rot="1815474">
              <a:off x="3948706" y="5100520"/>
              <a:ext cx="1543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technology</a:t>
              </a:r>
              <a:endPara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rot="21444509">
              <a:off x="6765851" y="3456066"/>
              <a:ext cx="22579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collaboration</a:t>
              </a:r>
              <a:endParaRPr lang="en-US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559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740598" y="281775"/>
            <a:ext cx="1905000" cy="6465533"/>
            <a:chOff x="7740598" y="281775"/>
            <a:chExt cx="1905000" cy="646553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l="77767" t="1111" r="8" b="14452"/>
            <a:stretch/>
          </p:blipFill>
          <p:spPr>
            <a:xfrm>
              <a:off x="7740598" y="281775"/>
              <a:ext cx="1905000" cy="640080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913812" y="1668995"/>
              <a:ext cx="381000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</a:rPr>
                <a:t>W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O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R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K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P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L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A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C</a:t>
              </a:r>
            </a:p>
            <a:p>
              <a:r>
                <a:rPr lang="en-US" sz="3600" b="1" dirty="0">
                  <a:solidFill>
                    <a:srgbClr val="C00000"/>
                  </a:solidFill>
                </a:rPr>
                <a:t>E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08212" y="281775"/>
            <a:ext cx="1905000" cy="6553200"/>
            <a:chOff x="2208212" y="281775"/>
            <a:chExt cx="1905000" cy="65532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r="76664" b="21113"/>
            <a:stretch/>
          </p:blipFill>
          <p:spPr>
            <a:xfrm>
              <a:off x="2208212" y="281775"/>
              <a:ext cx="1905000" cy="65532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710014" y="2199177"/>
              <a:ext cx="38100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</a:rPr>
                <a:t>C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O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L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L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E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G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E</a:t>
              </a:r>
              <a:endParaRPr lang="en-US" sz="36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-53592" y="4702377"/>
            <a:ext cx="2119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Stable set of texts or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45598" y="597483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Teamwork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32938" y="2667639"/>
            <a:ext cx="2241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Completion of assigned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practices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645598" y="2622558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Ability to adapt to information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9428" y="597483"/>
            <a:ext cx="251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Solitary nature</a:t>
            </a:r>
            <a:br>
              <a:rPr lang="en-US" sz="2400" dirty="0" smtClean="0"/>
            </a:br>
            <a:r>
              <a:rPr lang="en-US" sz="2400" dirty="0" smtClean="0"/>
              <a:t> of knowledge acquisition and application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9764534" y="4462967"/>
            <a:ext cx="251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Ability to recognize and adapt to non-academic needs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157504" y="152400"/>
            <a:ext cx="3487970" cy="621717"/>
          </a:xfrm>
        </p:spPr>
        <p:txBody>
          <a:bodyPr/>
          <a:lstStyle/>
          <a:p>
            <a:r>
              <a:rPr lang="en-US" dirty="0" smtClean="0"/>
              <a:t>Competency gap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147449" y="5524907"/>
            <a:ext cx="36273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Monge</a:t>
            </a:r>
            <a:r>
              <a:rPr lang="en-US" sz="1400" dirty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R., &amp; </a:t>
            </a:r>
            <a:r>
              <a:rPr lang="en-US" sz="1400" dirty="0" err="1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Frisicaro-Pawlowski</a:t>
            </a:r>
            <a:r>
              <a:rPr lang="en-US" sz="1400" dirty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 (2014). </a:t>
            </a:r>
            <a:r>
              <a:rPr lang="en-US" sz="1400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Redefining </a:t>
            </a:r>
            <a:r>
              <a:rPr lang="en-US" sz="1400" dirty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literacy to prepare students for the 21st century workforce</a:t>
            </a:r>
            <a:r>
              <a:rPr lang="en-US" sz="1400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400" i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Innovative Higher Education, 39</a:t>
            </a:r>
            <a:r>
              <a:rPr lang="en-US" sz="1400" dirty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(1), 59-73. </a:t>
            </a:r>
            <a:endParaRPr lang="en-US" sz="14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93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939644" y="0"/>
            <a:ext cx="4129802" cy="1066800"/>
          </a:xfrm>
        </p:spPr>
        <p:txBody>
          <a:bodyPr/>
          <a:lstStyle/>
          <a:p>
            <a:r>
              <a:rPr lang="en-US" dirty="0" smtClean="0"/>
              <a:t>More on competency gap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809035" y="200495"/>
            <a:ext cx="1905000" cy="6553200"/>
            <a:chOff x="2208212" y="281775"/>
            <a:chExt cx="1905000" cy="65532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/>
            <a:srcRect r="76664" b="21113"/>
            <a:stretch/>
          </p:blipFill>
          <p:spPr>
            <a:xfrm>
              <a:off x="2208212" y="281775"/>
              <a:ext cx="1905000" cy="65532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2710014" y="2199177"/>
              <a:ext cx="38100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</a:rPr>
                <a:t>C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O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L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L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E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G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E</a:t>
              </a:r>
              <a:endParaRPr lang="en-US" sz="36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15166" y="288162"/>
            <a:ext cx="1905000" cy="6465533"/>
            <a:chOff x="7740598" y="281775"/>
            <a:chExt cx="1905000" cy="646553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/>
            <a:srcRect l="77767" t="1111" r="8" b="14452"/>
            <a:stretch/>
          </p:blipFill>
          <p:spPr>
            <a:xfrm>
              <a:off x="7740598" y="281775"/>
              <a:ext cx="1905000" cy="64008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8913812" y="1668995"/>
              <a:ext cx="381000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</a:rPr>
                <a:t>W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O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R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K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P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L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A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C</a:t>
              </a:r>
            </a:p>
            <a:p>
              <a:r>
                <a:rPr lang="en-US" sz="3600" b="1" dirty="0">
                  <a:solidFill>
                    <a:srgbClr val="C00000"/>
                  </a:solidFill>
                </a:rPr>
                <a:t>E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834578" y="1353436"/>
            <a:ext cx="443777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Abilities graduates are lacking in: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engaging the team </a:t>
            </a:r>
            <a:r>
              <a:rPr lang="en-US" sz="2400" dirty="0"/>
              <a:t>during the </a:t>
            </a:r>
            <a:r>
              <a:rPr lang="en-US" sz="2400" dirty="0" smtClean="0"/>
              <a:t>research process,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using</a:t>
            </a:r>
            <a:r>
              <a:rPr lang="en-US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/>
              <a:t>a variety of </a:t>
            </a:r>
            <a:r>
              <a:rPr lang="en-US" sz="2400" dirty="0" smtClean="0"/>
              <a:t>formats,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finding patterns </a:t>
            </a:r>
            <a:r>
              <a:rPr lang="en-US" sz="2400" dirty="0"/>
              <a:t>and </a:t>
            </a:r>
            <a:r>
              <a:rPr lang="en-US" sz="2400" dirty="0" smtClean="0"/>
              <a:t>making connections,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being thorough </a:t>
            </a:r>
            <a:r>
              <a:rPr lang="en-US" sz="2400" dirty="0"/>
              <a:t>in the </a:t>
            </a:r>
            <a:r>
              <a:rPr lang="en-US" sz="2400" dirty="0" smtClean="0"/>
              <a:t>research process.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735440" y="5760255"/>
            <a:ext cx="45583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Head, A.J., et al</a:t>
            </a:r>
            <a:r>
              <a:rPr lang="en-US" sz="1400" dirty="0"/>
              <a:t>. </a:t>
            </a:r>
            <a:r>
              <a:rPr lang="en-US" sz="1400" dirty="0" smtClean="0"/>
              <a:t>(2013) “What </a:t>
            </a:r>
            <a:r>
              <a:rPr lang="en-US" sz="1400" dirty="0"/>
              <a:t>information competencies matter in today’s workplace</a:t>
            </a:r>
            <a:r>
              <a:rPr lang="en-US" sz="1400" dirty="0" smtClean="0"/>
              <a:t>?” </a:t>
            </a:r>
            <a:r>
              <a:rPr lang="en-US" sz="1400" i="1" dirty="0" smtClean="0"/>
              <a:t>Library </a:t>
            </a:r>
            <a:r>
              <a:rPr lang="en-US" sz="1400" i="1" dirty="0"/>
              <a:t>and Information </a:t>
            </a:r>
            <a:r>
              <a:rPr lang="en-US" sz="1400" i="1" dirty="0" smtClean="0"/>
              <a:t>Research, </a:t>
            </a:r>
            <a:r>
              <a:rPr lang="en-US" sz="1400" dirty="0" smtClean="0"/>
              <a:t>37 (114): 74–104</a:t>
            </a:r>
            <a:r>
              <a:rPr lang="en-US" sz="1400" dirty="0"/>
              <a:t>.</a:t>
            </a:r>
          </a:p>
          <a:p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20164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9" r="13636"/>
          <a:stretch/>
        </p:blipFill>
        <p:spPr>
          <a:xfrm>
            <a:off x="608012" y="1913467"/>
            <a:ext cx="3352800" cy="2531894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3641" r="2908"/>
          <a:stretch/>
        </p:blipFill>
        <p:spPr>
          <a:xfrm>
            <a:off x="5408612" y="1913467"/>
            <a:ext cx="6041076" cy="253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5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372" y="0"/>
            <a:ext cx="6858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910140">
            <a:off x="3245568" y="1363915"/>
            <a:ext cx="103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dentify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rot="1404908">
            <a:off x="4050236" y="1740983"/>
            <a:ext cx="911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ocate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82832" y="1899276"/>
            <a:ext cx="1137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valuate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 rot="20912335">
            <a:off x="5874068" y="1830969"/>
            <a:ext cx="801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pply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 rot="20343969">
            <a:off x="6582777" y="1644780"/>
            <a:ext cx="914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eflect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 rot="19565624">
            <a:off x="7374396" y="1308843"/>
            <a:ext cx="801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ow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801" y="4343400"/>
            <a:ext cx="1611943" cy="242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4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811" y="457200"/>
            <a:ext cx="10971372" cy="1066800"/>
          </a:xfrm>
        </p:spPr>
        <p:txBody>
          <a:bodyPr/>
          <a:lstStyle/>
          <a:p>
            <a:r>
              <a:rPr lang="en-US" dirty="0" smtClean="0"/>
              <a:t>Goal: Create a good transferrable toolkit </a:t>
            </a:r>
            <a:br>
              <a:rPr lang="en-US" dirty="0" smtClean="0"/>
            </a:br>
            <a:r>
              <a:rPr lang="en-US" dirty="0" smtClean="0"/>
              <a:t>that would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012" y="1828800"/>
            <a:ext cx="5274411" cy="4953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12" y="2091266"/>
            <a:ext cx="7162800" cy="4190999"/>
          </a:xfrm>
        </p:spPr>
        <p:txBody>
          <a:bodyPr/>
          <a:lstStyle/>
          <a:p>
            <a:pPr lvl="1"/>
            <a:r>
              <a:rPr lang="en-US" dirty="0" smtClean="0"/>
              <a:t>highlight institutional resources for various needs,</a:t>
            </a:r>
          </a:p>
          <a:p>
            <a:pPr lvl="1"/>
            <a:r>
              <a:rPr lang="en-US" dirty="0" smtClean="0"/>
              <a:t>identify similar free online resources,</a:t>
            </a:r>
          </a:p>
          <a:p>
            <a:pPr lvl="1"/>
            <a:r>
              <a:rPr lang="en-US" dirty="0" smtClean="0"/>
              <a:t>include important workplace competencies beyond “finding stuff,” and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ombines tools and best practices.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87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rketing 16x9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marketing glass cube presentation (widescreen).potx" id="{74DE7380-C30D-4469-ADD7-E6F9EE4B3B5B}" vid="{155E0FAD-96D2-43CD-8C5A-B2DD74F4492C}"/>
    </a:ext>
  </a:extLst>
</a:theme>
</file>

<file path=ppt/theme/theme2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9B8BCC-BF24-4800-92E1-9F891BBB27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AACE6D-8EB6-447A-8DFD-C2C0C52916AC}">
  <ds:schemaRefs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a4f35948-e619-41b3-aa29-22878b09cfd2"/>
    <ds:schemaRef ds:uri="http://schemas.microsoft.com/office/2006/documentManagement/types"/>
    <ds:schemaRef ds:uri="http://schemas.microsoft.com/office/infopath/2007/PartnerControls"/>
    <ds:schemaRef ds:uri="40262f94-9f35-4ac3-9a90-690165a166b7"/>
  </ds:schemaRefs>
</ds:datastoreItem>
</file>

<file path=customXml/itemProps3.xml><?xml version="1.0" encoding="utf-8"?>
<ds:datastoreItem xmlns:ds="http://schemas.openxmlformats.org/officeDocument/2006/customXml" ds:itemID="{5CCB2C71-1ED8-4540-B003-293B5E75C7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marketing glass cube presentation (widescreen)</Template>
  <TotalTime>1391</TotalTime>
  <Words>631</Words>
  <Application>Microsoft Office PowerPoint</Application>
  <PresentationFormat>Custom</PresentationFormat>
  <Paragraphs>130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Corbel</vt:lpstr>
      <vt:lpstr>OCR A Std</vt:lpstr>
      <vt:lpstr>Times New Roman</vt:lpstr>
      <vt:lpstr>Marketing 16x9</vt:lpstr>
      <vt:lpstr>Toolkit to Take to Workplace: Equipping Students for Success Beyond College</vt:lpstr>
      <vt:lpstr>PowerPoint Presentation</vt:lpstr>
      <vt:lpstr>PowerPoint Presentation</vt:lpstr>
      <vt:lpstr>PowerPoint Presentation</vt:lpstr>
      <vt:lpstr>Competency gap</vt:lpstr>
      <vt:lpstr>More on competency gap</vt:lpstr>
      <vt:lpstr>PowerPoint Presentation</vt:lpstr>
      <vt:lpstr>PowerPoint Presentation</vt:lpstr>
      <vt:lpstr>Goal: Create a good transferrable toolkit  that would</vt:lpstr>
      <vt:lpstr>How do I tie it all together?</vt:lpstr>
      <vt:lpstr>PowerPoint Presentation</vt:lpstr>
      <vt:lpstr>Right word, right moment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So, did they come?</vt:lpstr>
      <vt:lpstr>PowerPoint Presentation</vt:lpstr>
      <vt:lpstr>Classroom instruction strategies</vt:lpstr>
      <vt:lpstr>Continuing to close the gap – future directions</vt:lpstr>
      <vt:lpstr>Thank you!</vt:lpstr>
      <vt:lpstr>Image credits</vt:lpstr>
    </vt:vector>
  </TitlesOfParts>
  <Company>University of Cincinnati Libraries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Toolkit to Take to Workplace: Equipping Students for Success Beyond College</dc:title>
  <dc:creator>Hart, Olga (hartod)</dc:creator>
  <cp:lastModifiedBy>Hart, Olga (hartod)</cp:lastModifiedBy>
  <cp:revision>74</cp:revision>
  <cp:lastPrinted>2017-09-07T19:33:53Z</cp:lastPrinted>
  <dcterms:created xsi:type="dcterms:W3CDTF">2017-06-29T19:24:31Z</dcterms:created>
  <dcterms:modified xsi:type="dcterms:W3CDTF">2017-10-03T17:42:28Z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