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97" r:id="rId6"/>
    <p:sldId id="299" r:id="rId7"/>
    <p:sldId id="278" r:id="rId8"/>
    <p:sldId id="283" r:id="rId9"/>
    <p:sldId id="284" r:id="rId10"/>
    <p:sldId id="285" r:id="rId11"/>
    <p:sldId id="280" r:id="rId12"/>
    <p:sldId id="287" r:id="rId13"/>
    <p:sldId id="288" r:id="rId14"/>
    <p:sldId id="289" r:id="rId15"/>
    <p:sldId id="290" r:id="rId16"/>
    <p:sldId id="291" r:id="rId17"/>
    <p:sldId id="292" r:id="rId18"/>
    <p:sldId id="300" r:id="rId19"/>
    <p:sldId id="293" r:id="rId20"/>
    <p:sldId id="294" r:id="rId21"/>
    <p:sldId id="295" r:id="rId22"/>
    <p:sldId id="296" r:id="rId23"/>
    <p:sldId id="303" r:id="rId24"/>
    <p:sldId id="298" r:id="rId25"/>
    <p:sldId id="304" r:id="rId26"/>
    <p:sldId id="277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432" y="9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CEC3D-96F7-401F-9673-3EE7F75C9C5B}" type="datetimeFigureOut">
              <a:rPr lang="en-US"/>
              <a:t>10/3/2017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D8CD-4E4C-49AC-BDC6-2963BA49E54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BCF4-D26D-4DAF-9F57-FE1E61FE7935}" type="datetimeFigureOut">
              <a:rPr lang="en-US"/>
              <a:t>10/3/2017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1549-43BF-425A-AF25-7526201920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king up to clouds and blue sky surrounded by glass-walled building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pPr/>
              <a:t>10/3/2017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pPr/>
              <a:t>10/3/2017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/>
              <a:t>10/3/2017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81C93FC7-9D1A-468B-98DB-D1E8D74418D9}" type="datetimeFigureOut">
              <a:rPr lang="en-US" smtClean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12" y="304800"/>
            <a:ext cx="4418013" cy="4724399"/>
          </a:xfrm>
        </p:spPr>
        <p:txBody>
          <a:bodyPr/>
          <a:lstStyle/>
          <a:p>
            <a:r>
              <a:rPr lang="en-US" dirty="0"/>
              <a:t>Toolkit to Take to Workplace: Equipping Students for Success Beyond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212" y="5791200"/>
            <a:ext cx="39624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Olga Hart,</a:t>
            </a:r>
          </a:p>
          <a:p>
            <a:r>
              <a:rPr lang="en-US" dirty="0" smtClean="0"/>
              <a:t>University Libraries</a:t>
            </a:r>
          </a:p>
          <a:p>
            <a:r>
              <a:rPr lang="en-US" dirty="0" smtClean="0"/>
              <a:t>University of Cincinnati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3812" y="6096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European Conference on Information Literacy (ECIL)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September 20,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41412" y="1524000"/>
            <a:ext cx="41148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51612" y="1600200"/>
            <a:ext cx="44196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8012" y="72810"/>
            <a:ext cx="10971372" cy="1066800"/>
          </a:xfrm>
        </p:spPr>
        <p:txBody>
          <a:bodyPr/>
          <a:lstStyle/>
          <a:p>
            <a:r>
              <a:rPr lang="en-US" dirty="0" smtClean="0"/>
              <a:t>How do I tie it all together?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531" t="4549" r="5236" b="6822"/>
          <a:stretch/>
        </p:blipFill>
        <p:spPr>
          <a:xfrm>
            <a:off x="1446212" y="2372446"/>
            <a:ext cx="3581400" cy="11737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9812" y="3886200"/>
            <a:ext cx="4419600" cy="289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6012" y="222837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Skills valued by employers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4398" y="499693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definition of information literacy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9991" y="1859045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I-LEARN Model</a:t>
            </a:r>
          </a:p>
        </p:txBody>
      </p:sp>
    </p:spTree>
    <p:extLst>
      <p:ext uri="{BB962C8B-B14F-4D97-AF65-F5344CB8AC3E}">
        <p14:creationId xmlns:p14="http://schemas.microsoft.com/office/powerpoint/2010/main" val="58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4212" y="1371600"/>
            <a:ext cx="5029200" cy="4191000"/>
          </a:xfrm>
        </p:spPr>
        <p:txBody>
          <a:bodyPr/>
          <a:lstStyle/>
          <a:p>
            <a:r>
              <a:rPr lang="en-US" dirty="0"/>
              <a:t>If I build it will they come?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/>
              <a:t>would they want to use it?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1295400"/>
            <a:ext cx="56197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53" y="76200"/>
            <a:ext cx="10971372" cy="1066800"/>
          </a:xfrm>
        </p:spPr>
        <p:txBody>
          <a:bodyPr/>
          <a:lstStyle/>
          <a:p>
            <a:r>
              <a:rPr lang="en-US" dirty="0" smtClean="0"/>
              <a:t>Right word, right moment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40840"/>
            <a:ext cx="4418171" cy="9906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latin typeface="OCR A Std" panose="020F0609000104060307" pitchFamily="49" charset="0"/>
              </a:rPr>
              <a:t>DIGITAL</a:t>
            </a:r>
            <a:endParaRPr lang="en-US" sz="6600" dirty="0">
              <a:solidFill>
                <a:schemeClr val="bg2">
                  <a:lumMod val="50000"/>
                </a:schemeClr>
              </a:solidFill>
              <a:latin typeface="OCR A Std" panose="020F0609000104060307" pitchFamily="49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10212" y="3543300"/>
            <a:ext cx="6550025" cy="990600"/>
          </a:xfrm>
        </p:spPr>
        <p:txBody>
          <a:bodyPr/>
          <a:lstStyle/>
          <a:p>
            <a:r>
              <a:rPr lang="en-US" dirty="0" smtClean="0"/>
              <a:t>Roll-out of the institutional IT ‘ecosystem’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" y="2506885"/>
            <a:ext cx="4265771" cy="405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251" t="29830" r="16371" b="40814"/>
          <a:stretch/>
        </p:blipFill>
        <p:spPr>
          <a:xfrm>
            <a:off x="5510212" y="4953000"/>
            <a:ext cx="6702425" cy="15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667" t="17848" r="27917" b="7778"/>
          <a:stretch/>
        </p:blipFill>
        <p:spPr>
          <a:xfrm>
            <a:off x="1446212" y="76200"/>
            <a:ext cx="7239000" cy="6668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0212" y="6282734"/>
            <a:ext cx="5275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http://guides.libraries.uc.edu/digliteracy</a:t>
            </a:r>
          </a:p>
        </p:txBody>
      </p:sp>
    </p:spTree>
    <p:extLst>
      <p:ext uri="{BB962C8B-B14F-4D97-AF65-F5344CB8AC3E}">
        <p14:creationId xmlns:p14="http://schemas.microsoft.com/office/powerpoint/2010/main" val="5057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000" t="11481" r="26250" b="6296"/>
          <a:stretch/>
        </p:blipFill>
        <p:spPr>
          <a:xfrm>
            <a:off x="1827212" y="0"/>
            <a:ext cx="72287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5684" y="6172200"/>
            <a:ext cx="5303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Digital materials and where to find them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32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417" t="13704" r="22083" b="4074"/>
          <a:stretch/>
        </p:blipFill>
        <p:spPr>
          <a:xfrm>
            <a:off x="1903411" y="68996"/>
            <a:ext cx="6894231" cy="6712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0612" y="5791200"/>
            <a:ext cx="61353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Digital materials and where to find them.</a:t>
            </a:r>
          </a:p>
          <a:p>
            <a:r>
              <a:rPr lang="en-US" sz="2400" dirty="0" smtClean="0"/>
              <a:t>Recent addition: people as information sources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7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50" t="11482" r="30417" b="8518"/>
          <a:stretch/>
        </p:blipFill>
        <p:spPr>
          <a:xfrm>
            <a:off x="2817812" y="23191"/>
            <a:ext cx="5771757" cy="6775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75612" y="6188055"/>
            <a:ext cx="3685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Use digital sources critically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56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20" t="17287" r="28192" b="5585"/>
          <a:stretch/>
        </p:blipFill>
        <p:spPr>
          <a:xfrm>
            <a:off x="1979612" y="76200"/>
            <a:ext cx="6400800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75612" y="6096000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Create and publish content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07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53" y="76200"/>
            <a:ext cx="10971372" cy="1066800"/>
          </a:xfrm>
        </p:spPr>
        <p:txBody>
          <a:bodyPr/>
          <a:lstStyle/>
          <a:p>
            <a:r>
              <a:rPr lang="en-US" dirty="0" smtClean="0"/>
              <a:t>So, did they come?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287000" cy="4648200"/>
          </a:xfrm>
        </p:spPr>
        <p:txBody>
          <a:bodyPr/>
          <a:lstStyle/>
          <a:p>
            <a:r>
              <a:rPr lang="en-US" b="1" dirty="0" smtClean="0"/>
              <a:t>3044 views  July 1, 2015 – September 1, 2017</a:t>
            </a:r>
          </a:p>
          <a:p>
            <a:r>
              <a:rPr lang="en-US" b="1" dirty="0" smtClean="0"/>
              <a:t>Most popular pages:</a:t>
            </a:r>
          </a:p>
          <a:p>
            <a:pPr lvl="1"/>
            <a:r>
              <a:rPr lang="en-US" dirty="0" smtClean="0"/>
              <a:t>Tips </a:t>
            </a:r>
            <a:r>
              <a:rPr lang="en-US" dirty="0"/>
              <a:t>for online </a:t>
            </a:r>
            <a:r>
              <a:rPr lang="en-US" dirty="0" smtClean="0"/>
              <a:t>searching</a:t>
            </a:r>
          </a:p>
          <a:p>
            <a:pPr lvl="1"/>
            <a:r>
              <a:rPr lang="en-US" dirty="0"/>
              <a:t>Ethics and </a:t>
            </a:r>
            <a:r>
              <a:rPr lang="en-US" dirty="0" smtClean="0"/>
              <a:t>copyright</a:t>
            </a:r>
          </a:p>
          <a:p>
            <a:pPr lvl="1"/>
            <a:r>
              <a:rPr lang="en-US" dirty="0"/>
              <a:t>Use digital sources </a:t>
            </a:r>
            <a:r>
              <a:rPr lang="en-US" dirty="0" smtClean="0"/>
              <a:t>critically</a:t>
            </a:r>
          </a:p>
          <a:p>
            <a:pPr lvl="1"/>
            <a:r>
              <a:rPr lang="en-US" dirty="0" smtClean="0"/>
              <a:t>Digital </a:t>
            </a:r>
            <a:r>
              <a:rPr lang="en-US" dirty="0"/>
              <a:t>materials and where to find them</a:t>
            </a:r>
            <a:br>
              <a:rPr lang="en-US" dirty="0"/>
            </a:br>
            <a:endParaRPr lang="en-US" dirty="0" smtClean="0"/>
          </a:p>
          <a:p>
            <a:pPr marL="228600" lvl="1" indent="-228600"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/>
              <a:t>Requests from other institutions to use as a template or copy </a:t>
            </a:r>
            <a:r>
              <a:rPr lang="en-US" sz="2800" b="1" dirty="0" smtClean="0"/>
              <a:t>content</a:t>
            </a:r>
          </a:p>
          <a:p>
            <a:pPr marL="228600" lvl="1" indent="-228600"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b="1" dirty="0" smtClean="0"/>
              <a:t>Repurposed content</a:t>
            </a:r>
          </a:p>
          <a:p>
            <a:pPr marL="228600" lvl="1" indent="-228600"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8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7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54" t="17565" r="28309" b="5637"/>
          <a:stretch/>
        </p:blipFill>
        <p:spPr>
          <a:xfrm>
            <a:off x="1446212" y="76200"/>
            <a:ext cx="7010400" cy="6724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8812" y="19812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396 views;</a:t>
            </a:r>
          </a:p>
          <a:p>
            <a:r>
              <a:rPr lang="en-US" dirty="0"/>
              <a:t>s</a:t>
            </a:r>
            <a:r>
              <a:rPr lang="en-US" dirty="0" smtClean="0"/>
              <a:t>imilar page in English 1001 guide: </a:t>
            </a:r>
            <a:br>
              <a:rPr lang="en-US" dirty="0" smtClean="0"/>
            </a:br>
            <a:r>
              <a:rPr lang="en-US" dirty="0" smtClean="0"/>
              <a:t>822 views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08812" y="36576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Faculty testimonial: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“I </a:t>
            </a:r>
            <a:r>
              <a:rPr lang="en-US" dirty="0"/>
              <a:t>referred my online students to your guide and students used </a:t>
            </a:r>
            <a:r>
              <a:rPr lang="en-US" dirty="0" err="1"/>
              <a:t>Weebly</a:t>
            </a:r>
            <a:r>
              <a:rPr lang="en-US" dirty="0"/>
              <a:t>, </a:t>
            </a:r>
            <a:r>
              <a:rPr lang="en-US" dirty="0" err="1"/>
              <a:t>Infogram</a:t>
            </a:r>
            <a:r>
              <a:rPr lang="en-US" dirty="0"/>
              <a:t>, </a:t>
            </a:r>
            <a:r>
              <a:rPr lang="en-US" dirty="0" err="1"/>
              <a:t>Piktochart</a:t>
            </a:r>
            <a:r>
              <a:rPr lang="en-US" dirty="0"/>
              <a:t>, and </a:t>
            </a:r>
            <a:r>
              <a:rPr lang="en-US" dirty="0" err="1"/>
              <a:t>Kaltura</a:t>
            </a:r>
            <a:r>
              <a:rPr lang="en-US" dirty="0"/>
              <a:t>. I linked them directly to the copyright and fair use resources on this page - that was their only source of information</a:t>
            </a:r>
            <a:r>
              <a:rPr lang="en-US" dirty="0" smtClean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812" y="1219200"/>
            <a:ext cx="10591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“Information 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literacy is the set of integrated abilities encompassing the reflective discovery of information, the understanding of how information is produced and valued, and the use of information in 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new knowledge and participating ethically in communities of learning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dirty="0" smtClean="0"/>
              <a:t>- </a:t>
            </a:r>
            <a:r>
              <a:rPr lang="en-US" b="1" dirty="0"/>
              <a:t>Framework for Information Literacy for Higher Education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667" t="14445" r="27500" b="23333"/>
          <a:stretch/>
        </p:blipFill>
        <p:spPr>
          <a:xfrm>
            <a:off x="5408611" y="2133600"/>
            <a:ext cx="5089074" cy="3886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8600"/>
            <a:ext cx="10971372" cy="762000"/>
          </a:xfrm>
        </p:spPr>
        <p:txBody>
          <a:bodyPr/>
          <a:lstStyle/>
          <a:p>
            <a:r>
              <a:rPr lang="en-US" dirty="0" smtClean="0"/>
              <a:t>Classroom instruction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524000"/>
            <a:ext cx="4800599" cy="4190999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ocus on asking questions</a:t>
            </a:r>
          </a:p>
          <a:p>
            <a:r>
              <a:rPr lang="en-US" dirty="0"/>
              <a:t>c</a:t>
            </a:r>
            <a:r>
              <a:rPr lang="en-US" dirty="0" smtClean="0"/>
              <a:t>ollaborative active learning</a:t>
            </a:r>
          </a:p>
          <a:p>
            <a:r>
              <a:rPr lang="en-US" dirty="0"/>
              <a:t>s</a:t>
            </a:r>
            <a:r>
              <a:rPr lang="en-US" dirty="0" smtClean="0"/>
              <a:t>ource analysis</a:t>
            </a:r>
          </a:p>
          <a:p>
            <a:r>
              <a:rPr lang="en-US" dirty="0"/>
              <a:t>a</a:t>
            </a:r>
            <a:r>
              <a:rPr lang="en-US" dirty="0" smtClean="0"/>
              <a:t>sking students to reflect on research and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012" y="821877"/>
            <a:ext cx="3459683" cy="20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99425" y="1219199"/>
            <a:ext cx="3505200" cy="5410201"/>
            <a:chOff x="4265612" y="1272374"/>
            <a:chExt cx="3505200" cy="5410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3759" r="76664" b="21113"/>
            <a:stretch/>
          </p:blipFill>
          <p:spPr>
            <a:xfrm>
              <a:off x="4265612" y="1272374"/>
              <a:ext cx="1905000" cy="54101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7767" t="14178" r="8" b="14452"/>
            <a:stretch/>
          </p:blipFill>
          <p:spPr>
            <a:xfrm>
              <a:off x="5865812" y="1272375"/>
              <a:ext cx="1905000" cy="54102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812" y="25400"/>
            <a:ext cx="10971372" cy="1066800"/>
          </a:xfrm>
        </p:spPr>
        <p:txBody>
          <a:bodyPr/>
          <a:lstStyle/>
          <a:p>
            <a:r>
              <a:rPr lang="en-US" dirty="0" smtClean="0"/>
              <a:t>Continuing to close the gap – future directions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9412" y="1752600"/>
            <a:ext cx="7543800" cy="419099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5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0744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79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884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8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6936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098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Collaborate with faculty to design assignments that reflect workplace realities; involve subject specialists.</a:t>
            </a:r>
          </a:p>
          <a:p>
            <a:r>
              <a:rPr lang="en-US" sz="2600" dirty="0" smtClean="0"/>
              <a:t>Encourage team consultations with librarians.</a:t>
            </a:r>
          </a:p>
          <a:p>
            <a:r>
              <a:rPr lang="en-US" sz="2600" dirty="0"/>
              <a:t>Teach identification of experts as </a:t>
            </a:r>
            <a:r>
              <a:rPr lang="en-US" sz="2600" dirty="0" smtClean="0"/>
              <a:t>sources.</a:t>
            </a:r>
            <a:endParaRPr lang="en-US" sz="2600" dirty="0"/>
          </a:p>
          <a:p>
            <a:r>
              <a:rPr lang="en-US" sz="2600" dirty="0" smtClean="0"/>
              <a:t>Discuss tools and sources for collaboration and sharing during research; encourage faculty to incorporate social media into research assignments.</a:t>
            </a:r>
          </a:p>
          <a:p>
            <a:r>
              <a:rPr lang="en-US" sz="2600" dirty="0"/>
              <a:t>Go beyond the curriculum – reach out to campus groups that perform tasks similar to those at </a:t>
            </a:r>
            <a:r>
              <a:rPr lang="en-US" sz="2600" dirty="0" smtClean="0"/>
              <a:t>workplace.</a:t>
            </a:r>
            <a:endParaRPr lang="en-US" sz="2600" dirty="0"/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31812" y="5903893"/>
            <a:ext cx="7391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Based on Head, A.J., et al</a:t>
            </a:r>
            <a:r>
              <a:rPr lang="en-US" sz="1400" dirty="0"/>
              <a:t>. </a:t>
            </a:r>
            <a:r>
              <a:rPr lang="en-US" sz="1400" dirty="0" smtClean="0"/>
              <a:t>(2013) “What </a:t>
            </a:r>
            <a:r>
              <a:rPr lang="en-US" sz="1400" dirty="0"/>
              <a:t>information competencies matter in today’s workplace</a:t>
            </a:r>
            <a:r>
              <a:rPr lang="en-US" sz="1400" dirty="0" smtClean="0"/>
              <a:t>?” </a:t>
            </a:r>
            <a:r>
              <a:rPr lang="en-US" sz="1400" i="1" dirty="0" smtClean="0"/>
              <a:t>Library </a:t>
            </a:r>
            <a:r>
              <a:rPr lang="en-US" sz="1400" i="1" dirty="0"/>
              <a:t>and Information </a:t>
            </a:r>
            <a:r>
              <a:rPr lang="en-US" sz="1400" i="1" dirty="0" smtClean="0"/>
              <a:t>Research, </a:t>
            </a:r>
            <a:r>
              <a:rPr lang="en-US" sz="1400" dirty="0" smtClean="0"/>
              <a:t>37 (114): 74–104</a:t>
            </a:r>
            <a:r>
              <a:rPr lang="en-US" sz="1400" dirty="0"/>
              <a:t>.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0750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52208"/>
            <a:ext cx="10971372" cy="10668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3" y="1504699"/>
            <a:ext cx="9097228" cy="51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13" y="94144"/>
            <a:ext cx="10971372" cy="1066800"/>
          </a:xfrm>
        </p:spPr>
        <p:txBody>
          <a:bodyPr/>
          <a:lstStyle/>
          <a:p>
            <a:r>
              <a:rPr lang="en-US" dirty="0" smtClean="0"/>
              <a:t>Image credits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3" y="1209561"/>
            <a:ext cx="1005661" cy="669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2621" y="1248712"/>
            <a:ext cx="8368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Modified from https</a:t>
            </a:r>
            <a:r>
              <a:rPr lang="en-US" dirty="0"/>
              <a:t>://www.ezbob.com/go-offline-take-online-business-real-world/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76378" y="1870153"/>
            <a:ext cx="8215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http://coachesconsole.com/wp-content/uploads/RopeBridge.jpg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3" y="1992870"/>
            <a:ext cx="746111" cy="7461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13" y="2853446"/>
            <a:ext cx="998782" cy="7536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59445" y="2730744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Modified from http</a:t>
            </a:r>
            <a:r>
              <a:rPr lang="en-US" dirty="0"/>
              <a:t>://www.elcomcms.com/resources/blog/posts?tag=collaboration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3" y="3696821"/>
            <a:ext cx="1598191" cy="6259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76378" y="3575400"/>
            <a:ext cx="327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http://gigix.thoughtworkers.org/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33" y="4437928"/>
            <a:ext cx="1050911" cy="5947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74790" y="4365981"/>
            <a:ext cx="806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http://www.cps.neu.edu/news/northeastern-wins-top-innovation-prize.php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33" y="5146454"/>
            <a:ext cx="812379" cy="7729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59445" y="5146454"/>
            <a:ext cx="6052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http://www.mathiaspoulsen.com/a-model-for-digital-literacy/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8" y="6140783"/>
            <a:ext cx="908383" cy="512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45" y="6044438"/>
            <a:ext cx="7965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http://footage123.com/video/1767905-question-marks-blue-spinning-backgorund</a:t>
            </a:r>
          </a:p>
        </p:txBody>
      </p:sp>
    </p:spTree>
    <p:extLst>
      <p:ext uri="{BB962C8B-B14F-4D97-AF65-F5344CB8AC3E}">
        <p14:creationId xmlns:p14="http://schemas.microsoft.com/office/powerpoint/2010/main" val="22303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833" t="44074" r="25416" b="8519"/>
          <a:stretch/>
        </p:blipFill>
        <p:spPr>
          <a:xfrm>
            <a:off x="2589212" y="609600"/>
            <a:ext cx="6172200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0592" y="6096000"/>
            <a:ext cx="5209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https://www.weforum.org/reports/the-future-of-jobs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2612" y="5410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18,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17612" y="138853"/>
            <a:ext cx="8829939" cy="5669280"/>
            <a:chOff x="1293812" y="149417"/>
            <a:chExt cx="8829939" cy="56692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812" y="149417"/>
              <a:ext cx="8518971" cy="56692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95110">
              <a:off x="5656168" y="4075830"/>
              <a:ext cx="2257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communication</a:t>
              </a:r>
              <a:endPara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0079155">
              <a:off x="5354636" y="4490506"/>
              <a:ext cx="47691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a</a:t>
              </a:r>
              <a:r>
                <a:rPr lang="en-US" sz="2600" dirty="0" smtClean="0"/>
                <a:t>dapting to information contexts</a:t>
              </a:r>
              <a:endParaRPr lang="en-US" sz="26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815474">
              <a:off x="3948706" y="5100520"/>
              <a:ext cx="1543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technology</a:t>
              </a:r>
              <a:endPara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444509">
              <a:off x="6765851" y="3456066"/>
              <a:ext cx="2257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collaboration</a:t>
              </a:r>
              <a:endPara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5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740598" y="281775"/>
            <a:ext cx="1905000" cy="6465533"/>
            <a:chOff x="7740598" y="281775"/>
            <a:chExt cx="1905000" cy="64655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7767" t="1111" r="8" b="14452"/>
            <a:stretch/>
          </p:blipFill>
          <p:spPr>
            <a:xfrm>
              <a:off x="7740598" y="281775"/>
              <a:ext cx="1905000" cy="6400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13812" y="1668995"/>
              <a:ext cx="38100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</a:rPr>
                <a:t>W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O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R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K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P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A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C</a:t>
              </a:r>
            </a:p>
            <a:p>
              <a:r>
                <a:rPr lang="en-US" sz="3600" b="1" dirty="0">
                  <a:solidFill>
                    <a:srgbClr val="C00000"/>
                  </a:solidFill>
                </a:rPr>
                <a:t>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08212" y="281775"/>
            <a:ext cx="1905000" cy="6553200"/>
            <a:chOff x="2208212" y="281775"/>
            <a:chExt cx="1905000" cy="655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76664" b="21113"/>
            <a:stretch/>
          </p:blipFill>
          <p:spPr>
            <a:xfrm>
              <a:off x="2208212" y="281775"/>
              <a:ext cx="1905000" cy="6553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10014" y="2199177"/>
              <a:ext cx="3810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</a:rPr>
                <a:t>C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O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E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G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E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53592" y="4702377"/>
            <a:ext cx="211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Stable set of texts or tools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45598" y="597483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Teamwork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938" y="2667639"/>
            <a:ext cx="224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Completion of assigned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practices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645598" y="262255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Ability to adapt to information context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9428" y="597483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Solitary nature</a:t>
            </a:r>
            <a:br>
              <a:rPr lang="en-US" sz="2400" dirty="0" smtClean="0"/>
            </a:br>
            <a:r>
              <a:rPr lang="en-US" sz="2400" dirty="0" smtClean="0"/>
              <a:t> of knowledge acquisition and application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64534" y="4462967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Ability to recognize and adapt to non-academic needs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57504" y="152400"/>
            <a:ext cx="3487970" cy="621717"/>
          </a:xfrm>
        </p:spPr>
        <p:txBody>
          <a:bodyPr/>
          <a:lstStyle/>
          <a:p>
            <a:r>
              <a:rPr lang="en-US" dirty="0" smtClean="0"/>
              <a:t>Competency gap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47449" y="5524907"/>
            <a:ext cx="3627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Monge</a:t>
            </a:r>
            <a:r>
              <a:rPr lang="en-US" sz="1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&amp; </a:t>
            </a:r>
            <a:r>
              <a:rPr lang="en-US" sz="1400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Frisicaro-Pawlowski</a:t>
            </a:r>
            <a:r>
              <a:rPr lang="en-US" sz="1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(2014). </a:t>
            </a:r>
            <a:r>
              <a:rPr lang="en-US" sz="1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Redefining </a:t>
            </a:r>
            <a:r>
              <a:rPr lang="en-US" sz="1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literacy to prepare students for the 21st century workforce</a:t>
            </a:r>
            <a:r>
              <a:rPr lang="en-US" sz="1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i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 Higher Education, 39</a:t>
            </a:r>
            <a:r>
              <a:rPr lang="en-US" sz="1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59-73. 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39644" y="0"/>
            <a:ext cx="4129802" cy="1066800"/>
          </a:xfrm>
        </p:spPr>
        <p:txBody>
          <a:bodyPr/>
          <a:lstStyle/>
          <a:p>
            <a:r>
              <a:rPr lang="en-US" dirty="0" smtClean="0"/>
              <a:t>More on competency gap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09035" y="200495"/>
            <a:ext cx="1905000" cy="6553200"/>
            <a:chOff x="2208212" y="281775"/>
            <a:chExt cx="1905000" cy="6553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r="76664" b="21113"/>
            <a:stretch/>
          </p:blipFill>
          <p:spPr>
            <a:xfrm>
              <a:off x="2208212" y="281775"/>
              <a:ext cx="1905000" cy="6553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10014" y="2199177"/>
              <a:ext cx="3810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</a:rPr>
                <a:t>C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O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E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G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E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15166" y="288162"/>
            <a:ext cx="1905000" cy="6465533"/>
            <a:chOff x="7740598" y="281775"/>
            <a:chExt cx="1905000" cy="64655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7767" t="1111" r="8" b="14452"/>
            <a:stretch/>
          </p:blipFill>
          <p:spPr>
            <a:xfrm>
              <a:off x="7740598" y="281775"/>
              <a:ext cx="1905000" cy="6400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913812" y="1668995"/>
              <a:ext cx="38100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C00000"/>
                  </a:solidFill>
                </a:rPr>
                <a:t>W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O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R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K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P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L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A</a:t>
              </a:r>
            </a:p>
            <a:p>
              <a:r>
                <a:rPr lang="en-US" sz="3600" b="1" dirty="0" smtClean="0">
                  <a:solidFill>
                    <a:srgbClr val="C00000"/>
                  </a:solidFill>
                </a:rPr>
                <a:t>C</a:t>
              </a:r>
            </a:p>
            <a:p>
              <a:r>
                <a:rPr lang="en-US" sz="3600" b="1" dirty="0">
                  <a:solidFill>
                    <a:srgbClr val="C00000"/>
                  </a:solidFill>
                </a:rPr>
                <a:t>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34578" y="1353436"/>
            <a:ext cx="4437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Abilities graduates are lacking in: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engaging the team </a:t>
            </a:r>
            <a:r>
              <a:rPr lang="en-US" sz="2400" dirty="0"/>
              <a:t>during the </a:t>
            </a:r>
            <a:r>
              <a:rPr lang="en-US" sz="2400" dirty="0" smtClean="0"/>
              <a:t>research process,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using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/>
              <a:t>a variety of </a:t>
            </a:r>
            <a:r>
              <a:rPr lang="en-US" sz="2400" dirty="0" smtClean="0"/>
              <a:t>formats,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finding patterns </a:t>
            </a:r>
            <a:r>
              <a:rPr lang="en-US" sz="2400" dirty="0"/>
              <a:t>and </a:t>
            </a:r>
            <a:r>
              <a:rPr lang="en-US" sz="2400" dirty="0" smtClean="0"/>
              <a:t>making connections,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being thorough </a:t>
            </a:r>
            <a:r>
              <a:rPr lang="en-US" sz="2400" dirty="0"/>
              <a:t>in the </a:t>
            </a:r>
            <a:r>
              <a:rPr lang="en-US" sz="2400" dirty="0" smtClean="0"/>
              <a:t>research process.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35440" y="5760255"/>
            <a:ext cx="4558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Head, A.J., et al</a:t>
            </a:r>
            <a:r>
              <a:rPr lang="en-US" sz="1400" dirty="0"/>
              <a:t>. </a:t>
            </a:r>
            <a:r>
              <a:rPr lang="en-US" sz="1400" dirty="0" smtClean="0"/>
              <a:t>(2013) “What </a:t>
            </a:r>
            <a:r>
              <a:rPr lang="en-US" sz="1400" dirty="0"/>
              <a:t>information competencies matter in today’s workplace</a:t>
            </a:r>
            <a:r>
              <a:rPr lang="en-US" sz="1400" dirty="0" smtClean="0"/>
              <a:t>?” </a:t>
            </a:r>
            <a:r>
              <a:rPr lang="en-US" sz="1400" i="1" dirty="0" smtClean="0"/>
              <a:t>Library </a:t>
            </a:r>
            <a:r>
              <a:rPr lang="en-US" sz="1400" i="1" dirty="0"/>
              <a:t>and Information </a:t>
            </a:r>
            <a:r>
              <a:rPr lang="en-US" sz="1400" i="1" dirty="0" smtClean="0"/>
              <a:t>Research, </a:t>
            </a:r>
            <a:r>
              <a:rPr lang="en-US" sz="1400" dirty="0" smtClean="0"/>
              <a:t>37 (114): 74–104</a:t>
            </a:r>
            <a:r>
              <a:rPr lang="en-US" sz="1400" dirty="0"/>
              <a:t>.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16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 r="13636"/>
          <a:stretch/>
        </p:blipFill>
        <p:spPr>
          <a:xfrm>
            <a:off x="608012" y="1913467"/>
            <a:ext cx="3352800" cy="25318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641" r="2908"/>
          <a:stretch/>
        </p:blipFill>
        <p:spPr>
          <a:xfrm>
            <a:off x="5408612" y="1913467"/>
            <a:ext cx="6041076" cy="253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372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10140">
            <a:off x="3245568" y="1363915"/>
            <a:ext cx="103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dentify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404908">
            <a:off x="4050236" y="1740983"/>
            <a:ext cx="91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2832" y="1899276"/>
            <a:ext cx="113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valuate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912335">
            <a:off x="5874068" y="1830969"/>
            <a:ext cx="80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pply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343969">
            <a:off x="6582777" y="1644780"/>
            <a:ext cx="91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eflect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19565624">
            <a:off x="7374396" y="1308843"/>
            <a:ext cx="80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01" y="4343400"/>
            <a:ext cx="1611943" cy="24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11" y="457200"/>
            <a:ext cx="10971372" cy="1066800"/>
          </a:xfrm>
        </p:spPr>
        <p:txBody>
          <a:bodyPr/>
          <a:lstStyle/>
          <a:p>
            <a:r>
              <a:rPr lang="en-US" dirty="0" smtClean="0"/>
              <a:t>Goal: Create a good transferrable toolkit </a:t>
            </a:r>
            <a:br>
              <a:rPr lang="en-US" dirty="0" smtClean="0"/>
            </a:br>
            <a:r>
              <a:rPr lang="en-US" dirty="0" smtClean="0"/>
              <a:t>that would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1828800"/>
            <a:ext cx="5274411" cy="4953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2091266"/>
            <a:ext cx="7162800" cy="4190999"/>
          </a:xfrm>
        </p:spPr>
        <p:txBody>
          <a:bodyPr/>
          <a:lstStyle/>
          <a:p>
            <a:pPr lvl="1"/>
            <a:r>
              <a:rPr lang="en-US" dirty="0" smtClean="0"/>
              <a:t>highlight institutional resources for various needs,</a:t>
            </a:r>
          </a:p>
          <a:p>
            <a:pPr lvl="1"/>
            <a:r>
              <a:rPr lang="en-US" dirty="0" smtClean="0"/>
              <a:t>identify similar free online resources,</a:t>
            </a:r>
          </a:p>
          <a:p>
            <a:pPr lvl="1"/>
            <a:r>
              <a:rPr lang="en-US" dirty="0" smtClean="0"/>
              <a:t>include important workplace competencies beyond “finding stuff,” and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ombines tools and best practices.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 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marketing glass cube presentation (widescreen).potx" id="{74DE7380-C30D-4469-ADD7-E6F9EE4B3B5B}" vid="{155E0FAD-96D2-43CD-8C5A-B2DD74F4492C}"/>
    </a:ext>
  </a:extLst>
</a:theme>
</file>

<file path=ppt/theme/theme2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AACE6D-8EB6-447A-8DFD-C2C0C52916AC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a4f35948-e619-41b3-aa29-22878b09cfd2"/>
    <ds:schemaRef ds:uri="http://schemas.microsoft.com/office/2006/documentManagement/types"/>
    <ds:schemaRef ds:uri="http://schemas.microsoft.com/office/infopath/2007/PartnerControl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marketing glass cube presentation (widescreen)</Template>
  <TotalTime>1391</TotalTime>
  <Words>631</Words>
  <Application>Microsoft Office PowerPoint</Application>
  <PresentationFormat>Custom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Corbel</vt:lpstr>
      <vt:lpstr>OCR A Std</vt:lpstr>
      <vt:lpstr>Times New Roman</vt:lpstr>
      <vt:lpstr>Marketing 16x9</vt:lpstr>
      <vt:lpstr>Toolkit to Take to Workplace: Equipping Students for Success Beyond College</vt:lpstr>
      <vt:lpstr>PowerPoint Presentation</vt:lpstr>
      <vt:lpstr>PowerPoint Presentation</vt:lpstr>
      <vt:lpstr>PowerPoint Presentation</vt:lpstr>
      <vt:lpstr>Competency gap</vt:lpstr>
      <vt:lpstr>More on competency gap</vt:lpstr>
      <vt:lpstr>PowerPoint Presentation</vt:lpstr>
      <vt:lpstr>PowerPoint Presentation</vt:lpstr>
      <vt:lpstr>Goal: Create a good transferrable toolkit  that would</vt:lpstr>
      <vt:lpstr>How do I tie it all together?</vt:lpstr>
      <vt:lpstr>PowerPoint Presentation</vt:lpstr>
      <vt:lpstr>Right word, right moment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did they come?</vt:lpstr>
      <vt:lpstr>PowerPoint Presentation</vt:lpstr>
      <vt:lpstr>Classroom instruction strategies</vt:lpstr>
      <vt:lpstr>Continuing to close the gap – future directions</vt:lpstr>
      <vt:lpstr>Thank you!</vt:lpstr>
      <vt:lpstr>Image credits</vt:lpstr>
    </vt:vector>
  </TitlesOfParts>
  <Company>University of Cincinnati Libraries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Toolkit to Take to Workplace: Equipping Students for Success Beyond College</dc:title>
  <dc:creator>Hart, Olga (hartod)</dc:creator>
  <cp:lastModifiedBy>Hart, Olga (hartod)</cp:lastModifiedBy>
  <cp:revision>74</cp:revision>
  <cp:lastPrinted>2017-09-07T19:33:53Z</cp:lastPrinted>
  <dcterms:created xsi:type="dcterms:W3CDTF">2017-06-29T19:24:31Z</dcterms:created>
  <dcterms:modified xsi:type="dcterms:W3CDTF">2017-10-03T17:42:28Z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