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74" r:id="rId7"/>
    <p:sldId id="265" r:id="rId8"/>
    <p:sldId id="261" r:id="rId9"/>
    <p:sldId id="262" r:id="rId10"/>
    <p:sldId id="264" r:id="rId11"/>
    <p:sldId id="282" r:id="rId12"/>
    <p:sldId id="275" r:id="rId13"/>
    <p:sldId id="272" r:id="rId14"/>
    <p:sldId id="263" r:id="rId15"/>
    <p:sldId id="283" r:id="rId16"/>
    <p:sldId id="266" r:id="rId17"/>
    <p:sldId id="273" r:id="rId18"/>
    <p:sldId id="284" r:id="rId19"/>
    <p:sldId id="276" r:id="rId20"/>
    <p:sldId id="277" r:id="rId21"/>
    <p:sldId id="278" r:id="rId22"/>
    <p:sldId id="267" r:id="rId23"/>
    <p:sldId id="268" r:id="rId24"/>
    <p:sldId id="269" r:id="rId25"/>
    <p:sldId id="270" r:id="rId26"/>
    <p:sldId id="279" r:id="rId27"/>
    <p:sldId id="285" r:id="rId28"/>
    <p:sldId id="280" r:id="rId29"/>
    <p:sldId id="281" r:id="rId30"/>
    <p:sldId id="271" r:id="rId31"/>
  </p:sldIdLst>
  <p:sldSz cx="18288000" cy="10287000"/>
  <p:notesSz cx="6858000" cy="9144000"/>
  <p:embeddedFontLst>
    <p:embeddedFont>
      <p:font typeface="Anonymous Pro" panose="020B0604020202020204" charset="0"/>
      <p:regular r:id="rId33"/>
    </p:embeddedFont>
    <p:embeddedFont>
      <p:font typeface="Anonymous Pro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lear Sans Regular" panose="020B0604020202020204" charset="0"/>
      <p:regular r:id="rId39"/>
    </p:embeddedFont>
    <p:embeddedFont>
      <p:font typeface="Clear Sans Regular Bold" panose="020B0604020202020204" charset="0"/>
      <p:regular r:id="rId40"/>
    </p:embeddedFont>
    <p:embeddedFont>
      <p:font typeface="Montserrat Classic" panose="020B0604020202020204" charset="0"/>
      <p:regular r:id="rId41"/>
    </p:embeddedFont>
    <p:embeddedFont>
      <p:font typeface="Montserrat Light Bold" panose="020B0604020202020204" charset="0"/>
      <p:regular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114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Option 1 - Cover photo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https://unsplash.com/photos/HH4WBGNyltc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30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https://www.smithsonianmag.com/smart-news/half-academic-studies-are-never-read-more-three-people-180950222/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4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the scientific community not scrutinize the way the research is disseminated? Have we forgotten why do science in the first place?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80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source: https://unsplash.com/photos/9yvADFNcXOc </a:t>
            </a:r>
          </a:p>
          <a:p>
            <a:endParaRPr lang="en-US" dirty="0"/>
          </a:p>
          <a:p>
            <a:r>
              <a:rPr lang="en-US" dirty="0"/>
              <a:t>https://www.researchgate.net/publication/348200494_Why_I_Publish_in_Predatory_Journals--and_Why_You_Should_Too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0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worry that we are already losing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73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S2O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276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23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61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9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.sv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17477505" y="8781411"/>
            <a:ext cx="392502" cy="953778"/>
            <a:chOff x="0" y="0"/>
            <a:chExt cx="523336" cy="1271704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748368"/>
              <a:ext cx="523336" cy="523336"/>
              <a:chOff x="0" y="0"/>
              <a:chExt cx="6355080" cy="635508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7223" y="835591"/>
              <a:ext cx="348891" cy="348891"/>
            </a:xfrm>
            <a:prstGeom prst="rect">
              <a:avLst/>
            </a:prstGeom>
          </p:spPr>
        </p:pic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 rot="-10800000">
              <a:off x="0" y="0"/>
              <a:ext cx="523336" cy="523336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7223" y="87223"/>
              <a:ext cx="348891" cy="34889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960226" y="1256868"/>
            <a:ext cx="8038828" cy="8001432"/>
            <a:chOff x="0" y="0"/>
            <a:chExt cx="10718437" cy="10668576"/>
          </a:xfrm>
        </p:grpSpPr>
        <p:sp>
          <p:nvSpPr>
            <p:cNvPr id="12" name="AutoShape 12"/>
            <p:cNvSpPr/>
            <p:nvPr/>
          </p:nvSpPr>
          <p:spPr>
            <a:xfrm>
              <a:off x="30056" y="9523577"/>
              <a:ext cx="10014549" cy="12512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14871" y="5284313"/>
              <a:ext cx="10029734" cy="1380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14871" y="0"/>
              <a:ext cx="10029734" cy="13809"/>
            </a:xfrm>
            <a:prstGeom prst="rect">
              <a:avLst/>
            </a:prstGeom>
            <a:solidFill>
              <a:srgbClr val="000000"/>
            </a:solidFill>
          </p:spPr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 rot="-5400000">
              <a:off x="515912" y="10344672"/>
              <a:ext cx="323905" cy="323905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5400000">
              <a:off x="30056" y="10344672"/>
              <a:ext cx="323905" cy="323905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5400000">
              <a:off x="1001769" y="10344672"/>
              <a:ext cx="323905" cy="323905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0" y="6010905"/>
              <a:ext cx="8365081" cy="2851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75"/>
                </a:lnSpc>
              </a:pPr>
              <a:r>
                <a:rPr lang="en-US" sz="2482" spc="297">
                  <a:solidFill>
                    <a:srgbClr val="000000"/>
                  </a:solidFill>
                  <a:latin typeface="Anonymous Pro"/>
                </a:rPr>
                <a:t>Presented by</a:t>
              </a:r>
            </a:p>
            <a:p>
              <a:pPr>
                <a:lnSpc>
                  <a:spcPts val="3475"/>
                </a:lnSpc>
              </a:pPr>
              <a:r>
                <a:rPr lang="en-US" sz="2482" spc="297">
                  <a:solidFill>
                    <a:srgbClr val="000000"/>
                  </a:solidFill>
                  <a:latin typeface="Anonymous Pro"/>
                </a:rPr>
                <a:t>Ashley Farley</a:t>
              </a:r>
            </a:p>
            <a:p>
              <a:pPr>
                <a:lnSpc>
                  <a:spcPts val="3475"/>
                </a:lnSpc>
              </a:pPr>
              <a:r>
                <a:rPr lang="en-US" sz="2482" spc="297">
                  <a:solidFill>
                    <a:srgbClr val="000000"/>
                  </a:solidFill>
                  <a:latin typeface="Anonymous Pro"/>
                </a:rPr>
                <a:t>Program Officer; Knowledge &amp; Research Services; Bill &amp; Melinda Gates Foundation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4871" y="657670"/>
              <a:ext cx="10703567" cy="389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18"/>
                </a:lnSpc>
              </a:pPr>
              <a:r>
                <a:rPr lang="en-US" sz="6863" spc="109">
                  <a:solidFill>
                    <a:srgbClr val="000000"/>
                  </a:solidFill>
                  <a:latin typeface="Montserrat Classic"/>
                </a:rPr>
                <a:t>Open Research: Making Harmful Habits History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383" y="1509490"/>
            <a:ext cx="7286833" cy="66077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845096" y="2685616"/>
            <a:ext cx="6199199" cy="476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797471" y="3997494"/>
            <a:ext cx="13509718" cy="957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TextBox 5"/>
          <p:cNvSpPr txBox="1"/>
          <p:nvPr/>
        </p:nvSpPr>
        <p:spPr>
          <a:xfrm>
            <a:off x="8552329" y="2349356"/>
            <a:ext cx="6754859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The percentage of OA articles in hybrid journals is not increasing enough to ensure full transition in a reasonable time frame. Hybrid maintains the status quo and shows no commitment to progress towards full OA.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45096" y="2954535"/>
            <a:ext cx="619919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00">
                <a:solidFill>
                  <a:srgbClr val="000000"/>
                </a:solidFill>
                <a:latin typeface="Anonymous Pro"/>
              </a:rPr>
              <a:t>01.</a:t>
            </a:r>
          </a:p>
          <a:p>
            <a:pPr>
              <a:lnSpc>
                <a:spcPts val="2800"/>
              </a:lnSpc>
            </a:pPr>
            <a:r>
              <a:rPr lang="en-US" sz="2000" spc="200">
                <a:solidFill>
                  <a:srgbClr val="000000"/>
                </a:solidFill>
                <a:latin typeface="Anonymous Pro Bold"/>
              </a:rPr>
              <a:t>HAVEN'T MADE OPEN ACCESS THE DEFAULT</a:t>
            </a:r>
          </a:p>
        </p:txBody>
      </p:sp>
      <p:sp>
        <p:nvSpPr>
          <p:cNvPr id="7" name="AutoShape 7"/>
          <p:cNvSpPr/>
          <p:nvPr/>
        </p:nvSpPr>
        <p:spPr>
          <a:xfrm>
            <a:off x="1845096" y="5054247"/>
            <a:ext cx="6199199" cy="476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797471" y="6366126"/>
            <a:ext cx="13509718" cy="957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TextBox 9"/>
          <p:cNvSpPr txBox="1"/>
          <p:nvPr/>
        </p:nvSpPr>
        <p:spPr>
          <a:xfrm>
            <a:off x="8632364" y="4444961"/>
            <a:ext cx="6754859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By charging APC's for OA articles &amp; subscription fees for closed articles these journals "double dip" in revenue. There is little data proving publishers offset costs. Th</a:t>
            </a:r>
            <a:r>
              <a:rPr lang="en-US" sz="1800" u="none" spc="36">
                <a:solidFill>
                  <a:srgbClr val="000000"/>
                </a:solidFill>
                <a:latin typeface="Clear Sans Regular"/>
              </a:rPr>
              <a:t>e average APC levied by hybrid journals is on average higher than that charged in fully OA journals.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5096" y="5323166"/>
            <a:ext cx="619919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00">
                <a:solidFill>
                  <a:srgbClr val="000000"/>
                </a:solidFill>
                <a:latin typeface="Anonymous Pro"/>
              </a:rPr>
              <a:t>02.</a:t>
            </a:r>
          </a:p>
          <a:p>
            <a:pPr>
              <a:lnSpc>
                <a:spcPts val="2800"/>
              </a:lnSpc>
            </a:pPr>
            <a:r>
              <a:rPr lang="en-US" sz="2000" spc="200">
                <a:solidFill>
                  <a:srgbClr val="000000"/>
                </a:solidFill>
                <a:latin typeface="Anonymous Pro Bold"/>
              </a:rPr>
              <a:t>MORE EXPENSIVE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845096" y="7422879"/>
            <a:ext cx="6199199" cy="476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1797471" y="8734757"/>
            <a:ext cx="13509718" cy="957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TextBox 13"/>
          <p:cNvSpPr txBox="1"/>
          <p:nvPr/>
        </p:nvSpPr>
        <p:spPr>
          <a:xfrm>
            <a:off x="8552329" y="6637380"/>
            <a:ext cx="6754859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1800" spc="36">
                <a:solidFill>
                  <a:srgbClr val="000000"/>
                </a:solidFill>
                <a:latin typeface="Clear Sans Regular Bold"/>
              </a:rPr>
              <a:t>For </a:t>
            </a:r>
            <a:r>
              <a:rPr lang="en-US" sz="1800" u="none" spc="36">
                <a:solidFill>
                  <a:srgbClr val="000000"/>
                </a:solidFill>
                <a:latin typeface="Clear Sans Regular Bold"/>
              </a:rPr>
              <a:t>authors:</a:t>
            </a:r>
            <a:r>
              <a:rPr lang="en-US" sz="1800" u="none" spc="36">
                <a:solidFill>
                  <a:srgbClr val="000000"/>
                </a:solidFill>
                <a:latin typeface="Clear Sans Regular"/>
              </a:rPr>
              <a:t> articles may still be paywalled (in error or for awaiting payment), attributed a wrong license, experience unreliable repository deposits, little price transparency 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1800" u="none" spc="36">
                <a:solidFill>
                  <a:srgbClr val="000000"/>
                </a:solidFill>
                <a:latin typeface="Clear Sans Regular Bold"/>
              </a:rPr>
              <a:t>For readers:</a:t>
            </a:r>
            <a:r>
              <a:rPr lang="en-US" sz="1800" u="none" spc="36">
                <a:solidFill>
                  <a:srgbClr val="000000"/>
                </a:solidFill>
                <a:latin typeface="Clear Sans Regular"/>
              </a:rPr>
              <a:t> Unpredictable what articles are OA, will still hit paywalls for content in the same journal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45096" y="7691798"/>
            <a:ext cx="619919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00">
                <a:solidFill>
                  <a:srgbClr val="000000"/>
                </a:solidFill>
                <a:latin typeface="Anonymous Pro"/>
              </a:rPr>
              <a:t>03.</a:t>
            </a:r>
          </a:p>
          <a:p>
            <a:pPr>
              <a:lnSpc>
                <a:spcPts val="2800"/>
              </a:lnSpc>
            </a:pPr>
            <a:r>
              <a:rPr lang="en-US" sz="2000" spc="200">
                <a:solidFill>
                  <a:srgbClr val="000000"/>
                </a:solidFill>
                <a:latin typeface="Anonymous Pro Bold"/>
              </a:rPr>
              <a:t>MORE ERROR PRONE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97471" y="1151598"/>
            <a:ext cx="1154364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Hybrid Journals - Bad Habit to Kick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|@ASHLEYDFARLEY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845096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669488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148752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845096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669488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148752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448965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33944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>
            <a:off x="14132087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542517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1027496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4" name="AutoShape 14"/>
          <p:cNvSpPr/>
          <p:nvPr/>
        </p:nvSpPr>
        <p:spPr>
          <a:xfrm>
            <a:off x="1506760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>
            <a:off x="1797471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>
            <a:off x="664726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1143990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>
            <a:off x="1797471" y="37883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AutoShape 19"/>
          <p:cNvSpPr/>
          <p:nvPr/>
        </p:nvSpPr>
        <p:spPr>
          <a:xfrm>
            <a:off x="1797471" y="2431653"/>
            <a:ext cx="13509718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8118" y="8316091"/>
            <a:ext cx="467053" cy="206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7908" y="8316091"/>
            <a:ext cx="467053" cy="2063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0547" y="8316091"/>
            <a:ext cx="467053" cy="20635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797471" y="1924469"/>
            <a:ext cx="920300" cy="291557"/>
            <a:chOff x="0" y="0"/>
            <a:chExt cx="1227067" cy="388743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2518" y="4874118"/>
            <a:ext cx="882653" cy="88426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632" y="4880180"/>
            <a:ext cx="612551" cy="88426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41954" y="4874118"/>
            <a:ext cx="935513" cy="785831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797471" y="2720765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Evidence Based Publishing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45096" y="6122106"/>
            <a:ext cx="3819663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Peer Review doesn’t work well as is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Hard to reproduce results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495106" y="6122106"/>
            <a:ext cx="4347149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Rarely read/cited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No standard definition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Distraction from bad practices at reputable journals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439900" y="6122106"/>
            <a:ext cx="5380346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Demonstrated need for openness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Liquidity of knowledge was key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Collaboration was fundamental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845096" y="5123872"/>
            <a:ext cx="2324798" cy="32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The Evidence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94885" y="4947660"/>
            <a:ext cx="2324798" cy="68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Predatory Publishers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87525" y="4947660"/>
            <a:ext cx="2324798" cy="68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Pandemic Response</a:t>
            </a:r>
          </a:p>
        </p:txBody>
      </p:sp>
      <p:sp>
        <p:nvSpPr>
          <p:cNvPr id="44" name="TextBox 4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  <p:extLst>
      <p:ext uri="{BB962C8B-B14F-4D97-AF65-F5344CB8AC3E}">
        <p14:creationId xmlns:p14="http://schemas.microsoft.com/office/powerpoint/2010/main" val="292661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724665" y="1767220"/>
            <a:ext cx="1358365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724665" y="8420608"/>
            <a:ext cx="13583653" cy="9917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>
            <a:off x="1645522" y="2025326"/>
            <a:ext cx="3337918" cy="3495231"/>
            <a:chOff x="0" y="0"/>
            <a:chExt cx="5552556" cy="4660309"/>
          </a:xfrm>
        </p:grpSpPr>
        <p:sp>
          <p:nvSpPr>
            <p:cNvPr id="7" name="TextBox 7"/>
            <p:cNvSpPr txBox="1"/>
            <p:nvPr/>
          </p:nvSpPr>
          <p:spPr>
            <a:xfrm>
              <a:off x="0" y="1733951"/>
              <a:ext cx="5253732" cy="2926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Over-burden</a:t>
              </a: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ed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Cost</a:t>
              </a: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ly to various stakeholders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Data is rarely included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Not transparent </a:t>
              </a:r>
            </a:p>
            <a:p>
              <a:pPr marL="194310" lvl="1">
                <a:lnSpc>
                  <a:spcPts val="2880"/>
                </a:lnSpc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  </a:t>
              </a:r>
              <a:endParaRPr lang="en-US" sz="1800" spc="36" dirty="0">
                <a:solidFill>
                  <a:srgbClr val="000000"/>
                </a:solidFill>
                <a:latin typeface="Clear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31073"/>
              <a:ext cx="5552556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0"/>
                </a:lnSpc>
              </a:pPr>
              <a:r>
                <a:rPr lang="en-US" sz="3000" spc="48" dirty="0">
                  <a:solidFill>
                    <a:srgbClr val="000000"/>
                  </a:solidFill>
                  <a:latin typeface="Montserrat Classic"/>
                </a:rPr>
                <a:t>Peer Review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4631" cy="26271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676154" y="5346397"/>
            <a:ext cx="3940299" cy="2764138"/>
            <a:chOff x="0" y="0"/>
            <a:chExt cx="5253732" cy="368552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750885"/>
              <a:ext cx="5253732" cy="193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lvl="0" indent="-285750">
                <a:lnSpc>
                  <a:spcPts val="288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Most studies are not reproducible for a variety of reasons </a:t>
              </a:r>
            </a:p>
            <a:p>
              <a:pPr marL="285750" lvl="0" indent="-285750">
                <a:lnSpc>
                  <a:spcPts val="288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 No incentive to get it fundamentally right 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31073"/>
              <a:ext cx="5253732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0"/>
                </a:lnSpc>
              </a:pPr>
              <a:r>
                <a:rPr lang="en-US" sz="3000" spc="48" dirty="0">
                  <a:solidFill>
                    <a:srgbClr val="000000"/>
                  </a:solidFill>
                  <a:latin typeface="Montserrat Classic"/>
                </a:rPr>
                <a:t>Reproducibility 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4631" cy="26271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C88968-C8E0-49F1-8E67-999C4ED53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036" y="2458715"/>
            <a:ext cx="7681964" cy="5063605"/>
          </a:xfrm>
          <a:prstGeom prst="rect">
            <a:avLst/>
          </a:prstGeom>
        </p:spPr>
      </p:pic>
      <p:sp>
        <p:nvSpPr>
          <p:cNvPr id="26" name="TextBox 15">
            <a:extLst>
              <a:ext uri="{FF2B5EF4-FFF2-40B4-BE49-F238E27FC236}">
                <a16:creationId xmlns:a16="http://schemas.microsoft.com/office/drawing/2014/main" id="{DBA4C820-2916-4AE5-B019-3B8C9B2FAEB6}"/>
              </a:ext>
            </a:extLst>
          </p:cNvPr>
          <p:cNvSpPr txBox="1"/>
          <p:nvPr/>
        </p:nvSpPr>
        <p:spPr>
          <a:xfrm>
            <a:off x="1796766" y="834851"/>
            <a:ext cx="1154364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Are we ignoring the evidence? 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16E2B7BD-6D89-444A-A3B1-2434D6D98CF1}"/>
              </a:ext>
            </a:extLst>
          </p:cNvPr>
          <p:cNvSpPr txBox="1"/>
          <p:nvPr/>
        </p:nvSpPr>
        <p:spPr>
          <a:xfrm>
            <a:off x="7683023" y="9233519"/>
            <a:ext cx="8994751" cy="72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Why do we do what we do? </a:t>
            </a:r>
          </a:p>
        </p:txBody>
      </p:sp>
    </p:spTree>
    <p:extLst>
      <p:ext uri="{BB962C8B-B14F-4D97-AF65-F5344CB8AC3E}">
        <p14:creationId xmlns:p14="http://schemas.microsoft.com/office/powerpoint/2010/main" val="89396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53618" y="2549413"/>
            <a:ext cx="467053" cy="2063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97471" y="7216273"/>
            <a:ext cx="920300" cy="291557"/>
            <a:chOff x="0" y="0"/>
            <a:chExt cx="1227067" cy="38874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5800909" y="5612977"/>
            <a:ext cx="495870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797471" y="3099267"/>
            <a:ext cx="13509718" cy="782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1797471" y="2180385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1797471" y="80970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>
            <a:off x="1797470" y="3453234"/>
            <a:ext cx="6660729" cy="3123674"/>
            <a:chOff x="0" y="0"/>
            <a:chExt cx="6922986" cy="416489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79134" cy="676493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0" y="1175360"/>
              <a:ext cx="6922986" cy="1915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19"/>
                </a:lnSpc>
              </a:pPr>
              <a:r>
                <a:rPr lang="en-US" sz="5062" spc="81" dirty="0">
                  <a:solidFill>
                    <a:srgbClr val="000000"/>
                  </a:solidFill>
                  <a:latin typeface="Montserrat Classic"/>
                </a:rPr>
                <a:t>Predatory Publishers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3893" y="3090415"/>
              <a:ext cx="6680920" cy="1074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0"/>
                </a:lnSpc>
              </a:pPr>
              <a:r>
                <a:rPr lang="en-US" sz="2328" spc="279" dirty="0">
                  <a:solidFill>
                    <a:srgbClr val="000000"/>
                  </a:solidFill>
                  <a:latin typeface="Anonymous Pro"/>
                </a:rPr>
                <a:t>Threat to science? </a:t>
              </a:r>
            </a:p>
            <a:p>
              <a:pPr>
                <a:lnSpc>
                  <a:spcPts val="3260"/>
                </a:lnSpc>
              </a:pPr>
              <a:r>
                <a:rPr lang="en-US" sz="2328" spc="279" dirty="0">
                  <a:solidFill>
                    <a:srgbClr val="000000"/>
                  </a:solidFill>
                  <a:latin typeface="Anonymous Pro"/>
                </a:rPr>
                <a:t>Or a distraction?  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97471" y="2424624"/>
            <a:ext cx="6487551" cy="37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>
                <a:solidFill>
                  <a:srgbClr val="000000"/>
                </a:solidFill>
                <a:latin typeface="Anonymous Pro"/>
              </a:rPr>
              <a:t>Who Makes the Call?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4D9111-10D0-4B57-BA71-1D2A54877D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2030" y="3316883"/>
            <a:ext cx="4258489" cy="46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2546398" y="3191364"/>
            <a:ext cx="12308035" cy="11738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2546398" y="7083898"/>
            <a:ext cx="12308035" cy="11738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2546398" y="4111147"/>
            <a:ext cx="12308035" cy="1179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2536873" y="3203102"/>
            <a:ext cx="9525" cy="389253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14844908" y="3203102"/>
            <a:ext cx="9525" cy="389253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TextBox 8"/>
          <p:cNvSpPr txBox="1"/>
          <p:nvPr/>
        </p:nvSpPr>
        <p:spPr>
          <a:xfrm>
            <a:off x="3513291" y="4422590"/>
            <a:ext cx="10374250" cy="159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56">
                <a:solidFill>
                  <a:srgbClr val="000000"/>
                </a:solidFill>
                <a:latin typeface="Anonymous Pro"/>
              </a:rPr>
              <a:t>"If we think openness of communication is valuable in a crisis, it should surely be valuable in normal times as well".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7334" y="3470212"/>
            <a:ext cx="2888230" cy="34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>
                <a:solidFill>
                  <a:srgbClr val="000000"/>
                </a:solidFill>
                <a:latin typeface="Anonymous Pro"/>
              </a:rPr>
              <a:t>Words to Live By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536873" y="6475740"/>
            <a:ext cx="12317560" cy="608158"/>
            <a:chOff x="0" y="0"/>
            <a:chExt cx="16423413" cy="810877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16423413" cy="81087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038555" y="219282"/>
              <a:ext cx="10346304" cy="381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4"/>
                </a:lnSpc>
              </a:pPr>
              <a:r>
                <a:rPr lang="en-US" sz="2100" spc="772">
                  <a:solidFill>
                    <a:srgbClr val="CCE8E1"/>
                  </a:solidFill>
                  <a:latin typeface="Anonymous Pro Bold"/>
                </a:rPr>
                <a:t>CAMERON NEYLON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3956541" y="3146034"/>
            <a:ext cx="392502" cy="953778"/>
            <a:chOff x="0" y="0"/>
            <a:chExt cx="523336" cy="1271704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748368"/>
              <a:ext cx="523336" cy="523336"/>
              <a:chOff x="0" y="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7223" y="835591"/>
              <a:ext cx="348891" cy="348891"/>
            </a:xfrm>
            <a:prstGeom prst="rect">
              <a:avLst/>
            </a:prstGeom>
          </p:spPr>
        </p:pic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0"/>
              <a:ext cx="523336" cy="523336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7223" y="87223"/>
              <a:ext cx="348891" cy="348891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25564" y="3592306"/>
            <a:ext cx="344938" cy="1524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845096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669488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845096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669488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448965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33944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542517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1027496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>
            <a:off x="1797471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>
            <a:off x="664726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>
            <a:off x="1797471" y="37883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AutoShape 19"/>
          <p:cNvSpPr/>
          <p:nvPr/>
        </p:nvSpPr>
        <p:spPr>
          <a:xfrm>
            <a:off x="1797471" y="2431653"/>
            <a:ext cx="13509718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8118" y="8316091"/>
            <a:ext cx="467053" cy="206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7908" y="8316091"/>
            <a:ext cx="467053" cy="20635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797471" y="1924469"/>
            <a:ext cx="920300" cy="291557"/>
            <a:chOff x="0" y="0"/>
            <a:chExt cx="1227067" cy="388743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2518" y="4874118"/>
            <a:ext cx="882653" cy="88426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632" y="4880180"/>
            <a:ext cx="612551" cy="88426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797471" y="2720765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Copyright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45096" y="6122106"/>
            <a:ext cx="3819663" cy="182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Open Licensing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Who adds “value” to a work to earn copyright?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Is copyright held hostage by APC’s? 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495106" y="6122106"/>
            <a:ext cx="4347149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Funders ensuring copyright remains with author/grantee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Not waiting for publishers to change policies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845096" y="4978351"/>
            <a:ext cx="2324798" cy="68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Who has the right?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62927" y="4947660"/>
            <a:ext cx="2959652" cy="68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Rights Retention Strategy </a:t>
            </a:r>
          </a:p>
        </p:txBody>
      </p:sp>
      <p:sp>
        <p:nvSpPr>
          <p:cNvPr id="44" name="TextBox 4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  <p:extLst>
      <p:ext uri="{BB962C8B-B14F-4D97-AF65-F5344CB8AC3E}">
        <p14:creationId xmlns:p14="http://schemas.microsoft.com/office/powerpoint/2010/main" val="374130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 rot="-5400000">
            <a:off x="4866960" y="3249857"/>
            <a:ext cx="9752" cy="56108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11916198" y="3249857"/>
            <a:ext cx="9752" cy="56108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2066412" y="1786136"/>
            <a:ext cx="1286179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TextBox 6"/>
          <p:cNvSpPr txBox="1"/>
          <p:nvPr/>
        </p:nvSpPr>
        <p:spPr>
          <a:xfrm>
            <a:off x="2066412" y="2009357"/>
            <a:ext cx="1209632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336">
                <a:solidFill>
                  <a:srgbClr val="000000"/>
                </a:solidFill>
                <a:latin typeface="Anonymous Pro"/>
              </a:rPr>
              <a:t>Copyright - Who has the right?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35146" y="2184946"/>
            <a:ext cx="467053" cy="2063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2066412" y="2832567"/>
            <a:ext cx="12861793" cy="5536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9" name="Group 9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5650" y="6727449"/>
            <a:ext cx="5812555" cy="1592440"/>
            <a:chOff x="0" y="0"/>
            <a:chExt cx="7750073" cy="212325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213298"/>
              <a:ext cx="7750073" cy="90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>
                  <a:solidFill>
                    <a:srgbClr val="000000"/>
                  </a:solidFill>
                  <a:latin typeface="Clear Sans Regular"/>
                </a:rPr>
                <a:t>Some publishers charge more for CC-BY &amp; often you cannot retain copyright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12865"/>
              <a:ext cx="7092661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Holding Copyright Hostage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 rot="5400000">
              <a:off x="0" y="0"/>
              <a:ext cx="253402" cy="25340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760207" y="0"/>
              <a:ext cx="253402" cy="253402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380104" y="0"/>
              <a:ext cx="253402" cy="253402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1140311" y="0"/>
              <a:ext cx="253402" cy="253402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9115650" y="3772928"/>
            <a:ext cx="5812555" cy="1989052"/>
            <a:chOff x="0" y="0"/>
            <a:chExt cx="7750073" cy="2652068"/>
          </a:xfrm>
        </p:grpSpPr>
        <p:sp>
          <p:nvSpPr>
            <p:cNvPr id="30" name="TextBox 30"/>
            <p:cNvSpPr txBox="1"/>
            <p:nvPr/>
          </p:nvSpPr>
          <p:spPr>
            <a:xfrm>
              <a:off x="0" y="1213298"/>
              <a:ext cx="7750073" cy="143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Ensuring that grantees from cOAlition S funders retain sufficient rights to make their AAM open access with a CC-BY license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512865"/>
              <a:ext cx="7092661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Rights Retention Strategy</a:t>
              </a:r>
            </a:p>
          </p:txBody>
        </p: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 rot="-5400000">
              <a:off x="1140311" y="0"/>
              <a:ext cx="253402" cy="253402"/>
              <a:chOff x="0" y="0"/>
              <a:chExt cx="6355080" cy="635508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0" y="0"/>
              <a:ext cx="253402" cy="253402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6" name="Group 36"/>
            <p:cNvGrpSpPr/>
            <p:nvPr/>
          </p:nvGrpSpPr>
          <p:grpSpPr>
            <a:xfrm rot="5400000">
              <a:off x="380104" y="0"/>
              <a:ext cx="253402" cy="253402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8" name="Group 38"/>
            <p:cNvGrpSpPr/>
            <p:nvPr/>
          </p:nvGrpSpPr>
          <p:grpSpPr>
            <a:xfrm rot="5400000">
              <a:off x="760207" y="0"/>
              <a:ext cx="253402" cy="253402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40" name="Group 40"/>
          <p:cNvGrpSpPr/>
          <p:nvPr/>
        </p:nvGrpSpPr>
        <p:grpSpPr>
          <a:xfrm>
            <a:off x="2066412" y="3230003"/>
            <a:ext cx="5812555" cy="2732845"/>
            <a:chOff x="0" y="0"/>
            <a:chExt cx="7750073" cy="3643793"/>
          </a:xfrm>
        </p:grpSpPr>
        <p:sp>
          <p:nvSpPr>
            <p:cNvPr id="41" name="TextBox 41"/>
            <p:cNvSpPr txBox="1"/>
            <p:nvPr/>
          </p:nvSpPr>
          <p:spPr>
            <a:xfrm>
              <a:off x="0" y="1213299"/>
              <a:ext cx="7750073" cy="2430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Essentially pay journals to free your research for others to build upon 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Major publishers will push for more restrictive licensing </a:t>
              </a:r>
            </a:p>
            <a:p>
              <a:pPr marL="388620" lvl="1" indent="-194310" algn="l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Little evidence of misuse of the CC-BY license 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512865"/>
              <a:ext cx="7092661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Open Licenses</a:t>
              </a:r>
            </a:p>
          </p:txBody>
        </p: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 rot="-5400000">
              <a:off x="380104" y="0"/>
              <a:ext cx="253402" cy="253402"/>
              <a:chOff x="0" y="0"/>
              <a:chExt cx="6355080" cy="635508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 rot="-5400000">
              <a:off x="760207" y="0"/>
              <a:ext cx="253402" cy="253402"/>
              <a:chOff x="0" y="0"/>
              <a:chExt cx="6355080" cy="635508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 rot="-5400000">
              <a:off x="1140311" y="0"/>
              <a:ext cx="253402" cy="253402"/>
              <a:chOff x="0" y="0"/>
              <a:chExt cx="6355080" cy="635508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9" name="Group 49"/>
            <p:cNvGrpSpPr/>
            <p:nvPr/>
          </p:nvGrpSpPr>
          <p:grpSpPr>
            <a:xfrm rot="5400000">
              <a:off x="0" y="0"/>
              <a:ext cx="253402" cy="253402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51" name="Group 51"/>
          <p:cNvGrpSpPr/>
          <p:nvPr/>
        </p:nvGrpSpPr>
        <p:grpSpPr>
          <a:xfrm>
            <a:off x="2066412" y="6727449"/>
            <a:ext cx="5812555" cy="1592440"/>
            <a:chOff x="0" y="0"/>
            <a:chExt cx="7750073" cy="2123253"/>
          </a:xfrm>
        </p:grpSpPr>
        <p:sp>
          <p:nvSpPr>
            <p:cNvPr id="52" name="TextBox 52"/>
            <p:cNvSpPr txBox="1"/>
            <p:nvPr/>
          </p:nvSpPr>
          <p:spPr>
            <a:xfrm>
              <a:off x="0" y="1213298"/>
              <a:ext cx="7750073" cy="90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>
                  <a:solidFill>
                    <a:srgbClr val="000000"/>
                  </a:solidFill>
                  <a:latin typeface="Clear Sans Regular"/>
                </a:rPr>
                <a:t>Estimate of peer review volunteer time </a:t>
              </a:r>
            </a:p>
            <a:p>
              <a:pPr marL="388620" lvl="1" indent="-194310" algn="l">
                <a:lnSpc>
                  <a:spcPts val="2880"/>
                </a:lnSpc>
                <a:buFont typeface="Arial"/>
                <a:buChar char="•"/>
              </a:pPr>
              <a:r>
                <a:rPr lang="en-US" sz="1800" spc="36">
                  <a:solidFill>
                    <a:srgbClr val="000000"/>
                  </a:solidFill>
                  <a:latin typeface="Clear Sans Regular"/>
                </a:rPr>
                <a:t>Research is funded by private &amp; tax payer funds 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512865"/>
              <a:ext cx="7092661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Who owns what? </a:t>
              </a:r>
            </a:p>
          </p:txBody>
        </p: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 rot="-5400000">
              <a:off x="760207" y="0"/>
              <a:ext cx="253402" cy="253402"/>
              <a:chOff x="0" y="0"/>
              <a:chExt cx="6355080" cy="635508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6" name="Group 56"/>
            <p:cNvGrpSpPr>
              <a:grpSpLocks noChangeAspect="1"/>
            </p:cNvGrpSpPr>
            <p:nvPr/>
          </p:nvGrpSpPr>
          <p:grpSpPr>
            <a:xfrm rot="-5400000">
              <a:off x="1140311" y="0"/>
              <a:ext cx="253402" cy="253402"/>
              <a:chOff x="0" y="0"/>
              <a:chExt cx="6355080" cy="635508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8" name="Group 58"/>
            <p:cNvGrpSpPr/>
            <p:nvPr/>
          </p:nvGrpSpPr>
          <p:grpSpPr>
            <a:xfrm rot="5400000">
              <a:off x="380104" y="0"/>
              <a:ext cx="253402" cy="253402"/>
              <a:chOff x="0" y="0"/>
              <a:chExt cx="6350000" cy="6350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0" name="Group 60"/>
            <p:cNvGrpSpPr/>
            <p:nvPr/>
          </p:nvGrpSpPr>
          <p:grpSpPr>
            <a:xfrm rot="5400000">
              <a:off x="0" y="0"/>
              <a:ext cx="253402" cy="253402"/>
              <a:chOff x="0" y="0"/>
              <a:chExt cx="6350000" cy="6350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 rot="-5400000">
            <a:off x="4866961" y="2956524"/>
            <a:ext cx="9752" cy="56108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2066412" y="1786136"/>
            <a:ext cx="5641123" cy="457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TextBox 6"/>
          <p:cNvSpPr txBox="1"/>
          <p:nvPr/>
        </p:nvSpPr>
        <p:spPr>
          <a:xfrm>
            <a:off x="2066413" y="2009357"/>
            <a:ext cx="5601324" cy="953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336" dirty="0">
                <a:solidFill>
                  <a:srgbClr val="000000"/>
                </a:solidFill>
                <a:latin typeface="Anonymous Pro"/>
              </a:rPr>
              <a:t>The Rights Retention Strategy </a:t>
            </a:r>
          </a:p>
        </p:txBody>
      </p:sp>
      <p:sp>
        <p:nvSpPr>
          <p:cNvPr id="8" name="AutoShape 8"/>
          <p:cNvSpPr/>
          <p:nvPr/>
        </p:nvSpPr>
        <p:spPr>
          <a:xfrm>
            <a:off x="2066413" y="2963056"/>
            <a:ext cx="5641122" cy="45719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9" name="Group 9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2066412" y="3230003"/>
            <a:ext cx="5812555" cy="1989054"/>
            <a:chOff x="0" y="0"/>
            <a:chExt cx="7750073" cy="2652071"/>
          </a:xfrm>
        </p:grpSpPr>
        <p:sp>
          <p:nvSpPr>
            <p:cNvPr id="41" name="TextBox 41"/>
            <p:cNvSpPr txBox="1"/>
            <p:nvPr/>
          </p:nvSpPr>
          <p:spPr>
            <a:xfrm>
              <a:off x="0" y="1213301"/>
              <a:ext cx="7750073" cy="143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Language change to grant agreement to protect rights  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Allows for any journal to be compliant 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512865"/>
              <a:ext cx="7092661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 dirty="0">
                  <a:solidFill>
                    <a:srgbClr val="000000"/>
                  </a:solidFill>
                  <a:latin typeface="Anonymous Pro Bold"/>
                </a:rPr>
                <a:t>Funder Agreement</a:t>
              </a:r>
            </a:p>
          </p:txBody>
        </p: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 rot="-5400000">
              <a:off x="380104" y="0"/>
              <a:ext cx="253402" cy="253402"/>
              <a:chOff x="0" y="0"/>
              <a:chExt cx="6355080" cy="635508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 rot="-5400000">
              <a:off x="760207" y="0"/>
              <a:ext cx="253402" cy="253402"/>
              <a:chOff x="0" y="0"/>
              <a:chExt cx="6355080" cy="635508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 rot="-5400000">
              <a:off x="1140311" y="0"/>
              <a:ext cx="253402" cy="253402"/>
              <a:chOff x="0" y="0"/>
              <a:chExt cx="6355080" cy="635508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9" name="Group 49"/>
            <p:cNvGrpSpPr/>
            <p:nvPr/>
          </p:nvGrpSpPr>
          <p:grpSpPr>
            <a:xfrm rot="5400000">
              <a:off x="0" y="0"/>
              <a:ext cx="253402" cy="253402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51" name="Group 51"/>
          <p:cNvGrpSpPr/>
          <p:nvPr/>
        </p:nvGrpSpPr>
        <p:grpSpPr>
          <a:xfrm>
            <a:off x="2066412" y="6304840"/>
            <a:ext cx="5812555" cy="1989052"/>
            <a:chOff x="0" y="0"/>
            <a:chExt cx="7750073" cy="2652068"/>
          </a:xfrm>
        </p:grpSpPr>
        <p:sp>
          <p:nvSpPr>
            <p:cNvPr id="52" name="TextBox 52"/>
            <p:cNvSpPr txBox="1"/>
            <p:nvPr/>
          </p:nvSpPr>
          <p:spPr>
            <a:xfrm>
              <a:off x="0" y="1213298"/>
              <a:ext cx="7750073" cy="143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Publishers are shook – no legal ramifications yet 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Ensuring that this strategy is not “needed” 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Where did author choice go? </a:t>
              </a: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 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512865"/>
              <a:ext cx="7092661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 dirty="0">
                  <a:solidFill>
                    <a:srgbClr val="000000"/>
                  </a:solidFill>
                  <a:latin typeface="Anonymous Pro Bold"/>
                </a:rPr>
                <a:t>Publisher Pushback </a:t>
              </a:r>
            </a:p>
          </p:txBody>
        </p: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 rot="-5400000">
              <a:off x="760207" y="0"/>
              <a:ext cx="253402" cy="253402"/>
              <a:chOff x="0" y="0"/>
              <a:chExt cx="6355080" cy="635508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6" name="Group 56"/>
            <p:cNvGrpSpPr>
              <a:grpSpLocks noChangeAspect="1"/>
            </p:cNvGrpSpPr>
            <p:nvPr/>
          </p:nvGrpSpPr>
          <p:grpSpPr>
            <a:xfrm rot="-5400000">
              <a:off x="1140311" y="0"/>
              <a:ext cx="253402" cy="253402"/>
              <a:chOff x="0" y="0"/>
              <a:chExt cx="6355080" cy="635508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8" name="Group 58"/>
            <p:cNvGrpSpPr/>
            <p:nvPr/>
          </p:nvGrpSpPr>
          <p:grpSpPr>
            <a:xfrm rot="5400000">
              <a:off x="380104" y="0"/>
              <a:ext cx="253402" cy="253402"/>
              <a:chOff x="0" y="0"/>
              <a:chExt cx="6350000" cy="6350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0" name="Group 60"/>
            <p:cNvGrpSpPr/>
            <p:nvPr/>
          </p:nvGrpSpPr>
          <p:grpSpPr>
            <a:xfrm rot="5400000">
              <a:off x="0" y="0"/>
              <a:ext cx="253402" cy="253402"/>
              <a:chOff x="0" y="0"/>
              <a:chExt cx="6350000" cy="6350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82B73E0C-B127-4645-8550-6F869B1B2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158" y="462626"/>
            <a:ext cx="7538087" cy="912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843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845096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669488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148752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845096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669488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148752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448965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33944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>
            <a:off x="14132087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542517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1027496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4" name="AutoShape 14"/>
          <p:cNvSpPr/>
          <p:nvPr/>
        </p:nvSpPr>
        <p:spPr>
          <a:xfrm>
            <a:off x="1506760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>
            <a:off x="1797471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>
            <a:off x="664726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1143990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>
            <a:off x="1797471" y="37883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AutoShape 19"/>
          <p:cNvSpPr/>
          <p:nvPr/>
        </p:nvSpPr>
        <p:spPr>
          <a:xfrm>
            <a:off x="1797471" y="2431653"/>
            <a:ext cx="13509718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8118" y="8316091"/>
            <a:ext cx="467053" cy="206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7908" y="8316091"/>
            <a:ext cx="467053" cy="2063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0547" y="8316091"/>
            <a:ext cx="467053" cy="20635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797471" y="1924469"/>
            <a:ext cx="920300" cy="291557"/>
            <a:chOff x="0" y="0"/>
            <a:chExt cx="1227067" cy="388743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2518" y="4874118"/>
            <a:ext cx="882653" cy="88426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632" y="4880180"/>
            <a:ext cx="612551" cy="88426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41954" y="4874118"/>
            <a:ext cx="935513" cy="785831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797471" y="2720765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The Remedy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45096" y="6122106"/>
            <a:ext cx="3819663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Publish Review Curate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Full transparency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Author driven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Speed 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495106" y="6122106"/>
            <a:ext cx="4347149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Good partners in the space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Orgs living their values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Equity at the co</a:t>
            </a:r>
            <a:r>
              <a:rPr lang="en-US" spc="36" dirty="0">
                <a:solidFill>
                  <a:srgbClr val="000000"/>
                </a:solidFill>
                <a:latin typeface="Clear Sans Regular"/>
              </a:rPr>
              <a:t>re </a:t>
            </a: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39900" y="6122106"/>
            <a:ext cx="5380346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Libraries leading with values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More than content licensers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Driving New Models 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845096" y="5123872"/>
            <a:ext cx="2324798" cy="32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New Models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78047" y="5082156"/>
            <a:ext cx="2324798" cy="32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Community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87525" y="5078301"/>
            <a:ext cx="2324798" cy="32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Libraries </a:t>
            </a:r>
          </a:p>
        </p:txBody>
      </p:sp>
      <p:sp>
        <p:nvSpPr>
          <p:cNvPr id="44" name="TextBox 4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  <p:extLst>
      <p:ext uri="{BB962C8B-B14F-4D97-AF65-F5344CB8AC3E}">
        <p14:creationId xmlns:p14="http://schemas.microsoft.com/office/powerpoint/2010/main" val="1670648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 rot="-5400000">
            <a:off x="4528081" y="1240252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4528081" y="3344117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 rot="-5400000">
            <a:off x="4528081" y="5612414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 rot="-5400000">
            <a:off x="4528081" y="-2461141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 rot="-5400000">
            <a:off x="4528039" y="-969119"/>
            <a:ext cx="9607" cy="700828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8" name="Group 8"/>
          <p:cNvGrpSpPr/>
          <p:nvPr/>
        </p:nvGrpSpPr>
        <p:grpSpPr>
          <a:xfrm>
            <a:off x="1028700" y="2915132"/>
            <a:ext cx="7008286" cy="1512892"/>
            <a:chOff x="0" y="-47625"/>
            <a:chExt cx="9344381" cy="2017188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5400000">
              <a:off x="380104" y="74382"/>
              <a:ext cx="253402" cy="25340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5400000">
              <a:off x="0" y="74382"/>
              <a:ext cx="253402" cy="253402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 rot="-5400000">
              <a:off x="760207" y="74382"/>
              <a:ext cx="253402" cy="25340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0" y="74382"/>
              <a:ext cx="253402" cy="2534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530793"/>
              <a:ext cx="9344381" cy="143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No paywalls. </a:t>
              </a:r>
            </a:p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pc="36" dirty="0">
                  <a:solidFill>
                    <a:srgbClr val="000000"/>
                  </a:solidFill>
                  <a:latin typeface="Clear Sans Regular"/>
                </a:rPr>
                <a:t>Fully open, post publication peer review </a:t>
              </a:r>
            </a:p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Fully versioned control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19200" y="-47625"/>
              <a:ext cx="4414555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 dirty="0">
                  <a:solidFill>
                    <a:srgbClr val="000000"/>
                  </a:solidFill>
                  <a:latin typeface="Anonymous Pro Bold"/>
                </a:rPr>
                <a:t>Open &amp; Transparent 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5199972"/>
            <a:ext cx="7008286" cy="1140995"/>
            <a:chOff x="0" y="-47625"/>
            <a:chExt cx="9344381" cy="1521326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 rot="-5400000">
              <a:off x="380104" y="100330"/>
              <a:ext cx="253402" cy="253402"/>
              <a:chOff x="0" y="0"/>
              <a:chExt cx="6355080" cy="635508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-5400000">
              <a:off x="0" y="100330"/>
              <a:ext cx="253402" cy="253402"/>
              <a:chOff x="0" y="0"/>
              <a:chExt cx="6355080" cy="63550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 rot="-5400000">
              <a:off x="760207" y="100330"/>
              <a:ext cx="253402" cy="253402"/>
              <a:chOff x="0" y="0"/>
              <a:chExt cx="6355080" cy="63550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5400000">
              <a:off x="380104" y="100330"/>
              <a:ext cx="253402" cy="253402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0" y="100330"/>
              <a:ext cx="253402" cy="253402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0" y="530793"/>
              <a:ext cx="9344381" cy="94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Hosted first as a preprint with days, available while under going peer review,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19200" y="-47625"/>
              <a:ext cx="4414555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Increased Speed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1028700" y="6815806"/>
            <a:ext cx="7008286" cy="1498183"/>
            <a:chOff x="0" y="-47625"/>
            <a:chExt cx="9344381" cy="1997576"/>
          </a:xfrm>
        </p:grpSpPr>
        <p:sp>
          <p:nvSpPr>
            <p:cNvPr id="41" name="TextBox 41"/>
            <p:cNvSpPr txBox="1"/>
            <p:nvPr/>
          </p:nvSpPr>
          <p:spPr>
            <a:xfrm>
              <a:off x="0" y="1007043"/>
              <a:ext cx="9344381" cy="94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No journal shopping, lag to publication, lack of linkages, reliance on faulty metrics, fragmentation in updates &amp; corrections 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19200" y="-47625"/>
              <a:ext cx="4414555" cy="912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 dirty="0">
                  <a:solidFill>
                    <a:srgbClr val="000000"/>
                  </a:solidFill>
                  <a:latin typeface="Anonymous Pro Bold"/>
                </a:rPr>
                <a:t>Alleviates Pain Points 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5400000">
              <a:off x="0" y="309332"/>
              <a:ext cx="253402" cy="253402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 rot="5400000">
              <a:off x="380104" y="309332"/>
              <a:ext cx="253402" cy="253402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7" name="Group 47"/>
            <p:cNvGrpSpPr/>
            <p:nvPr/>
          </p:nvGrpSpPr>
          <p:grpSpPr>
            <a:xfrm rot="5400000">
              <a:off x="760207" y="309332"/>
              <a:ext cx="253402" cy="253402"/>
              <a:chOff x="0" y="0"/>
              <a:chExt cx="6350000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50" name="TextBox 50"/>
          <p:cNvSpPr txBox="1"/>
          <p:nvPr/>
        </p:nvSpPr>
        <p:spPr>
          <a:xfrm>
            <a:off x="1028700" y="1543042"/>
            <a:ext cx="5970283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5"/>
              </a:lnSpc>
            </a:pPr>
            <a:r>
              <a:rPr lang="en-US" sz="3500" spc="56" dirty="0">
                <a:solidFill>
                  <a:srgbClr val="000000"/>
                </a:solidFill>
                <a:latin typeface="Anonymous Pro"/>
              </a:rPr>
              <a:t>Gates Open Research </a:t>
            </a:r>
          </a:p>
        </p:txBody>
      </p:sp>
      <p:sp>
        <p:nvSpPr>
          <p:cNvPr id="51" name="TextBox 51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 | @ASHLEYDFARLEY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5D685C1-E17B-4054-A983-4B4B16AD9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371" y="1561156"/>
            <a:ext cx="6631866" cy="7090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46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6285" y="3586503"/>
            <a:ext cx="6969718" cy="95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526285" y="4566678"/>
            <a:ext cx="6969718" cy="95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TextBox 4"/>
          <p:cNvSpPr txBox="1"/>
          <p:nvPr/>
        </p:nvSpPr>
        <p:spPr>
          <a:xfrm>
            <a:off x="9545742" y="2885445"/>
            <a:ext cx="5208564" cy="3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Disclaimer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45742" y="4589385"/>
            <a:ext cx="5208564" cy="3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Evidence Based Publishing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45742" y="3719662"/>
            <a:ext cx="5208564" cy="3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Ecosystem Pain Points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45742" y="5423602"/>
            <a:ext cx="5208564" cy="3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Copyright – Who has the right?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0" name="AutoShape 10"/>
          <p:cNvSpPr/>
          <p:nvPr/>
        </p:nvSpPr>
        <p:spPr>
          <a:xfrm rot="-5400000">
            <a:off x="12541112" y="568276"/>
            <a:ext cx="9525" cy="60002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 rot="-5400000">
            <a:off x="12541112" y="2252296"/>
            <a:ext cx="9525" cy="60002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 rot="-5400000">
            <a:off x="12541112" y="1410286"/>
            <a:ext cx="9525" cy="60002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 rot="-5400000">
            <a:off x="12541112" y="3094306"/>
            <a:ext cx="9525" cy="60002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4" name="AutoShape 14"/>
          <p:cNvSpPr/>
          <p:nvPr/>
        </p:nvSpPr>
        <p:spPr>
          <a:xfrm rot="-5400000">
            <a:off x="12541112" y="3936316"/>
            <a:ext cx="9525" cy="60002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 rot="-5400000">
            <a:off x="8589881" y="2638587"/>
            <a:ext cx="86907" cy="1400067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 rot="-5400000">
            <a:off x="8483168" y="-4883677"/>
            <a:ext cx="86907" cy="1400067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8" name="Group 18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2909454"/>
            <a:ext cx="453378" cy="45337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4577889"/>
            <a:ext cx="453378" cy="4533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3743672"/>
            <a:ext cx="453378" cy="45337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5412107"/>
            <a:ext cx="453378" cy="45337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6246325"/>
            <a:ext cx="453378" cy="45337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7080542"/>
            <a:ext cx="453378" cy="453378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 rot="-5400000">
            <a:off x="2049380" y="7307231"/>
            <a:ext cx="352480" cy="352480"/>
            <a:chOff x="0" y="0"/>
            <a:chExt cx="469974" cy="469974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 rot="5400000">
            <a:off x="1545335" y="7307231"/>
            <a:ext cx="352480" cy="352480"/>
            <a:chOff x="0" y="0"/>
            <a:chExt cx="469974" cy="469974"/>
          </a:xfrm>
        </p:grpSpPr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sp>
        <p:nvSpPr>
          <p:cNvPr id="39" name="AutoShape 39"/>
          <p:cNvSpPr/>
          <p:nvPr/>
        </p:nvSpPr>
        <p:spPr>
          <a:xfrm>
            <a:off x="2535935" y="3586503"/>
            <a:ext cx="9525" cy="9913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0" name="AutoShape 40"/>
          <p:cNvSpPr/>
          <p:nvPr/>
        </p:nvSpPr>
        <p:spPr>
          <a:xfrm>
            <a:off x="8486478" y="3586503"/>
            <a:ext cx="9525" cy="9913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1" name="AutoShape 41"/>
          <p:cNvSpPr/>
          <p:nvPr/>
        </p:nvSpPr>
        <p:spPr>
          <a:xfrm>
            <a:off x="1526285" y="3586503"/>
            <a:ext cx="9525" cy="991386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9390" y="3845769"/>
            <a:ext cx="443855" cy="395434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2776082" y="3852877"/>
            <a:ext cx="5240700" cy="40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u="sng" spc="276">
                <a:solidFill>
                  <a:srgbClr val="000000"/>
                </a:solidFill>
                <a:latin typeface="Anonymous Pro Bold"/>
              </a:rPr>
              <a:t>Today's Topics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26285" y="2509404"/>
            <a:ext cx="743796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>
                <a:solidFill>
                  <a:srgbClr val="000000"/>
                </a:solidFill>
                <a:latin typeface="Montserrat Classic"/>
              </a:rPr>
              <a:t>Presentation Outline</a:t>
            </a:r>
          </a:p>
        </p:txBody>
      </p:sp>
      <p:sp>
        <p:nvSpPr>
          <p:cNvPr id="45" name="TextBox 45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 | @ASHLEYDFARLEY</a:t>
            </a: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9589338" y="6235051"/>
            <a:ext cx="5208564" cy="3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The Remedy </a:t>
            </a:r>
          </a:p>
        </p:txBody>
      </p:sp>
      <p:sp>
        <p:nvSpPr>
          <p:cNvPr id="48" name="AutoShape 48"/>
          <p:cNvSpPr/>
          <p:nvPr/>
        </p:nvSpPr>
        <p:spPr>
          <a:xfrm rot="-5400000">
            <a:off x="12522062" y="4664341"/>
            <a:ext cx="9525" cy="6000266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073580" y="7942032"/>
            <a:ext cx="453378" cy="453378"/>
          </a:xfrm>
          <a:prstGeom prst="rect">
            <a:avLst/>
          </a:prstGeom>
        </p:spPr>
      </p:pic>
      <p:sp>
        <p:nvSpPr>
          <p:cNvPr id="50" name="TextBox 47">
            <a:extLst>
              <a:ext uri="{FF2B5EF4-FFF2-40B4-BE49-F238E27FC236}">
                <a16:creationId xmlns:a16="http://schemas.microsoft.com/office/drawing/2014/main" id="{6AD802AD-C464-415D-BBB2-CE8314497B70}"/>
              </a:ext>
            </a:extLst>
          </p:cNvPr>
          <p:cNvSpPr txBox="1"/>
          <p:nvPr/>
        </p:nvSpPr>
        <p:spPr>
          <a:xfrm>
            <a:off x="9589338" y="7080542"/>
            <a:ext cx="5208564" cy="3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FAIR Data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797169" y="952500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762000" y="1806501"/>
            <a:ext cx="5172541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7" name="Group 7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97171" y="1224649"/>
            <a:ext cx="4655622" cy="37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>
                <a:solidFill>
                  <a:srgbClr val="000000"/>
                </a:solidFill>
                <a:latin typeface="Anonymous Pro"/>
              </a:rPr>
              <a:t>What it Looks Like </a:t>
            </a:r>
          </a:p>
        </p:txBody>
      </p:sp>
      <p:sp>
        <p:nvSpPr>
          <p:cNvPr id="18" name="TextBox 1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| @ASHLEYDFARLEY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C603621-1810-42CE-B46C-9111BAF4C8A4}"/>
              </a:ext>
            </a:extLst>
          </p:cNvPr>
          <p:cNvSpPr txBox="1">
            <a:spLocks/>
          </p:cNvSpPr>
          <p:nvPr/>
        </p:nvSpPr>
        <p:spPr>
          <a:xfrm>
            <a:off x="27812" y="3441152"/>
            <a:ext cx="10133932" cy="1575893"/>
          </a:xfrm>
          <a:prstGeom prst="rect">
            <a:avLst/>
          </a:prstGeom>
        </p:spPr>
        <p:txBody>
          <a:bodyPr lIns="91431" tIns="45715" rIns="91431" bIns="45715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000000"/>
                </a:solidFill>
                <a:latin typeface="Arial"/>
              </a:rPr>
              <a:t>Post-publication peer review:</a:t>
            </a: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00000"/>
              </a:solidFill>
              <a:latin typeface="Arial"/>
            </a:endParaRPr>
          </a:p>
          <a:p>
            <a:pPr marL="257168" indent="-257168">
              <a:lnSpc>
                <a:spcPct val="150000"/>
              </a:lnSpc>
              <a:spcAft>
                <a:spcPts val="600"/>
              </a:spcAft>
              <a:buClr>
                <a:srgbClr val="8CB7C7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D5E709-5849-45FF-9C10-3F3B95F3C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0" t="32963" r="13841" b="32592"/>
          <a:stretch/>
        </p:blipFill>
        <p:spPr>
          <a:xfrm>
            <a:off x="27812" y="4229099"/>
            <a:ext cx="7108115" cy="2439317"/>
          </a:xfrm>
          <a:prstGeom prst="rect">
            <a:avLst/>
          </a:prstGeom>
          <a:ln>
            <a:solidFill>
              <a:srgbClr val="59452A"/>
            </a:solidFill>
          </a:ln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ABD63869-823E-47B3-972A-5431C49039B9}"/>
              </a:ext>
            </a:extLst>
          </p:cNvPr>
          <p:cNvSpPr/>
          <p:nvPr/>
        </p:nvSpPr>
        <p:spPr>
          <a:xfrm>
            <a:off x="7239120" y="5002645"/>
            <a:ext cx="1286534" cy="334851"/>
          </a:xfrm>
          <a:prstGeom prst="rightArrow">
            <a:avLst/>
          </a:prstGeom>
          <a:solidFill>
            <a:srgbClr val="A4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E406D6-D982-40F5-BB58-31ABCFE44090}"/>
              </a:ext>
            </a:extLst>
          </p:cNvPr>
          <p:cNvSpPr txBox="1"/>
          <p:nvPr/>
        </p:nvSpPr>
        <p:spPr>
          <a:xfrm>
            <a:off x="7193737" y="4037115"/>
            <a:ext cx="137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Arial"/>
              </a:rPr>
              <a:t>Passed </a:t>
            </a:r>
            <a:br>
              <a:rPr lang="en-GB" dirty="0">
                <a:solidFill>
                  <a:srgbClr val="000000"/>
                </a:solidFill>
                <a:latin typeface="Arial"/>
              </a:rPr>
            </a:br>
            <a:r>
              <a:rPr lang="en-GB" dirty="0">
                <a:solidFill>
                  <a:srgbClr val="000000"/>
                </a:solidFill>
                <a:latin typeface="Arial"/>
              </a:rPr>
              <a:t>peer review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CC11A9-25E2-4CDE-A5F4-C02AF5F05DEC}"/>
              </a:ext>
            </a:extLst>
          </p:cNvPr>
          <p:cNvSpPr txBox="1"/>
          <p:nvPr/>
        </p:nvSpPr>
        <p:spPr>
          <a:xfrm>
            <a:off x="7152770" y="5616868"/>
            <a:ext cx="106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Arial"/>
              </a:rPr>
              <a:t>Indexed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947586D-64AC-42C5-8C84-1190E1D396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3" t="9578" r="14534" b="17747"/>
          <a:stretch/>
        </p:blipFill>
        <p:spPr>
          <a:xfrm>
            <a:off x="8666264" y="1208544"/>
            <a:ext cx="8253647" cy="6388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05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797169" y="952500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762000" y="1806501"/>
            <a:ext cx="5172541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7" name="Group 7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97171" y="1224649"/>
            <a:ext cx="4655622" cy="37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>
                <a:solidFill>
                  <a:srgbClr val="000000"/>
                </a:solidFill>
                <a:latin typeface="Anonymous Pro"/>
              </a:rPr>
              <a:t>What it Looks Like </a:t>
            </a:r>
          </a:p>
        </p:txBody>
      </p:sp>
      <p:sp>
        <p:nvSpPr>
          <p:cNvPr id="18" name="TextBox 1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| @ASHLEYDFARLEY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0069FA-C6B5-499A-BA5D-2EA5F4E0E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39"/>
          <a:stretch/>
        </p:blipFill>
        <p:spPr>
          <a:xfrm>
            <a:off x="1768948" y="2226564"/>
            <a:ext cx="4200762" cy="7664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48BE58-6E3F-46B5-9721-44FF8A03D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732" y="3466119"/>
            <a:ext cx="5860061" cy="5168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47E8836-ACB6-4871-82FE-E6325FA390A6}"/>
              </a:ext>
            </a:extLst>
          </p:cNvPr>
          <p:cNvGrpSpPr/>
          <p:nvPr/>
        </p:nvGrpSpPr>
        <p:grpSpPr>
          <a:xfrm>
            <a:off x="8673251" y="436048"/>
            <a:ext cx="6125028" cy="9574816"/>
            <a:chOff x="7663488" y="1002348"/>
            <a:chExt cx="4174886" cy="68875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B924B1-296E-44CB-8A52-CB2C412A2F27}"/>
                </a:ext>
              </a:extLst>
            </p:cNvPr>
            <p:cNvGrpSpPr/>
            <p:nvPr/>
          </p:nvGrpSpPr>
          <p:grpSpPr>
            <a:xfrm>
              <a:off x="7663488" y="1002348"/>
              <a:ext cx="3881454" cy="2492028"/>
              <a:chOff x="7663488" y="592918"/>
              <a:chExt cx="3881454" cy="2492028"/>
            </a:xfrm>
          </p:grpSpPr>
          <p:sp>
            <p:nvSpPr>
              <p:cNvPr id="36" name="Text Placeholder 5">
                <a:extLst>
                  <a:ext uri="{FF2B5EF4-FFF2-40B4-BE49-F238E27FC236}">
                    <a16:creationId xmlns:a16="http://schemas.microsoft.com/office/drawing/2014/main" id="{2F935C4C-9495-4ACE-BE1A-627FFDEE1C4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95644" y="906693"/>
                <a:ext cx="3649298" cy="2178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514337" defTabSz="1828755">
                  <a:lnSpc>
                    <a:spcPct val="200000"/>
                  </a:lnSpc>
                  <a:spcBef>
                    <a:spcPct val="0"/>
                  </a:spcBef>
                  <a:buFont typeface="Arial" pitchFamily="34" charset="0"/>
                  <a:buChar char="•"/>
                </a:pPr>
                <a:r>
                  <a:rPr lang="en-GB" altLang="en-US" sz="2700" dirty="0">
                    <a:solidFill>
                      <a:srgbClr val="59452A"/>
                    </a:solidFill>
                    <a:latin typeface="Arial"/>
                  </a:rPr>
                  <a:t>Approved</a:t>
                </a:r>
              </a:p>
              <a:p>
                <a:pPr indent="-514337" defTabSz="1828755">
                  <a:lnSpc>
                    <a:spcPct val="200000"/>
                  </a:lnSpc>
                  <a:spcBef>
                    <a:spcPct val="0"/>
                  </a:spcBef>
                  <a:buFont typeface="Arial" pitchFamily="34" charset="0"/>
                  <a:buChar char="•"/>
                </a:pPr>
                <a:r>
                  <a:rPr lang="en-GB" altLang="en-US" sz="2700" dirty="0">
                    <a:solidFill>
                      <a:srgbClr val="59452A"/>
                    </a:solidFill>
                    <a:latin typeface="Arial"/>
                  </a:rPr>
                  <a:t>Approved with reservations</a:t>
                </a:r>
              </a:p>
              <a:p>
                <a:pPr indent="-514337" defTabSz="1828755">
                  <a:lnSpc>
                    <a:spcPct val="200000"/>
                  </a:lnSpc>
                  <a:spcBef>
                    <a:spcPct val="0"/>
                  </a:spcBef>
                  <a:buFont typeface="Arial" pitchFamily="34" charset="0"/>
                  <a:buChar char="•"/>
                </a:pPr>
                <a:r>
                  <a:rPr lang="en-GB" altLang="en-US" sz="2700" dirty="0">
                    <a:solidFill>
                      <a:srgbClr val="59452A"/>
                    </a:solidFill>
                    <a:latin typeface="Arial"/>
                  </a:rPr>
                  <a:t>Not approved</a:t>
                </a:r>
              </a:p>
              <a:p>
                <a:pPr indent="-514337" defTabSz="1828755">
                  <a:lnSpc>
                    <a:spcPct val="200000"/>
                  </a:lnSpc>
                  <a:spcBef>
                    <a:spcPct val="0"/>
                  </a:spcBef>
                  <a:buFont typeface="Arial" pitchFamily="34" charset="0"/>
                  <a:buChar char="•"/>
                </a:pPr>
                <a:endParaRPr lang="en-GB" altLang="en-US" sz="2700" dirty="0">
                  <a:solidFill>
                    <a:srgbClr val="59452A"/>
                  </a:solidFill>
                  <a:latin typeface="Arial"/>
                </a:endParaRPr>
              </a:p>
              <a:p>
                <a:pPr indent="-514337" defTabSz="1828755">
                  <a:lnSpc>
                    <a:spcPct val="200000"/>
                  </a:lnSpc>
                  <a:spcBef>
                    <a:spcPct val="0"/>
                  </a:spcBef>
                  <a:buFont typeface="Arial" pitchFamily="34" charset="0"/>
                  <a:buChar char="•"/>
                </a:pPr>
                <a:endParaRPr lang="en-GB" altLang="en-US" sz="2700" dirty="0">
                  <a:solidFill>
                    <a:srgbClr val="59452A"/>
                  </a:solidFill>
                  <a:latin typeface="Arial"/>
                </a:endParaRPr>
              </a:p>
              <a:p>
                <a:pPr indent="-514337" defTabSz="1828755">
                  <a:lnSpc>
                    <a:spcPct val="200000"/>
                  </a:lnSpc>
                  <a:spcBef>
                    <a:spcPct val="0"/>
                  </a:spcBef>
                  <a:buFont typeface="Arial" pitchFamily="34" charset="0"/>
                  <a:buChar char="•"/>
                </a:pPr>
                <a:endParaRPr lang="en-GB" altLang="en-US" sz="2700" dirty="0">
                  <a:solidFill>
                    <a:srgbClr val="59452A"/>
                  </a:solidFill>
                  <a:latin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73B1571-9DFE-41F4-B58A-D47F46CC61F9}"/>
                  </a:ext>
                </a:extLst>
              </p:cNvPr>
              <p:cNvSpPr txBox="1"/>
              <p:nvPr/>
            </p:nvSpPr>
            <p:spPr>
              <a:xfrm>
                <a:off x="7663488" y="592918"/>
                <a:ext cx="2073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755"/>
                <a:r>
                  <a:rPr lang="en-GB" sz="3000" b="1" dirty="0">
                    <a:solidFill>
                      <a:srgbClr val="59452A"/>
                    </a:solidFill>
                    <a:latin typeface="Arial"/>
                  </a:rPr>
                  <a:t>Referee ratings:</a:t>
                </a:r>
              </a:p>
            </p:txBody>
          </p: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09007BF1-BCA5-4747-9A9C-30F20AECF6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38165" y="1045883"/>
                <a:ext cx="350992" cy="1509392"/>
                <a:chOff x="539552" y="1916832"/>
                <a:chExt cx="438594" cy="1846842"/>
              </a:xfrm>
            </p:grpSpPr>
            <p:pic>
              <p:nvPicPr>
                <p:cNvPr id="39" name="Picture 38" descr="Approved icon.png">
                  <a:extLst>
                    <a:ext uri="{FF2B5EF4-FFF2-40B4-BE49-F238E27FC236}">
                      <a16:creationId xmlns:a16="http://schemas.microsoft.com/office/drawing/2014/main" id="{2B190C58-8825-48E2-B138-121932AEA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52" y="1916832"/>
                  <a:ext cx="43859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6" descr="approved with res icon.png">
                  <a:extLst>
                    <a:ext uri="{FF2B5EF4-FFF2-40B4-BE49-F238E27FC236}">
                      <a16:creationId xmlns:a16="http://schemas.microsoft.com/office/drawing/2014/main" id="{1C61EFAF-D8DD-41D3-B385-B45E75173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52" y="2617422"/>
                  <a:ext cx="432047" cy="4386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7" descr="not approved icon.png">
                  <a:extLst>
                    <a:ext uri="{FF2B5EF4-FFF2-40B4-BE49-F238E27FC236}">
                      <a16:creationId xmlns:a16="http://schemas.microsoft.com/office/drawing/2014/main" id="{0E26406B-F9B4-4E44-87E2-8B508F08DD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52" y="3324657"/>
                  <a:ext cx="432047" cy="4390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41B5F3-9B9A-4125-8258-7C8DC287EBF0}"/>
                </a:ext>
              </a:extLst>
            </p:cNvPr>
            <p:cNvGrpSpPr/>
            <p:nvPr/>
          </p:nvGrpSpPr>
          <p:grpSpPr>
            <a:xfrm>
              <a:off x="7670128" y="3758468"/>
              <a:ext cx="4168246" cy="4131445"/>
              <a:chOff x="7670128" y="3349038"/>
              <a:chExt cx="4168246" cy="4131445"/>
            </a:xfrm>
          </p:grpSpPr>
          <p:sp>
            <p:nvSpPr>
              <p:cNvPr id="32" name="TextBox 7">
                <a:extLst>
                  <a:ext uri="{FF2B5EF4-FFF2-40B4-BE49-F238E27FC236}">
                    <a16:creationId xmlns:a16="http://schemas.microsoft.com/office/drawing/2014/main" id="{0BB92CF6-36D5-49F2-ABEF-45915A233E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70128" y="3349038"/>
                <a:ext cx="4168246" cy="3686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37147" tIns="68573" rIns="137147" bIns="68573">
                <a:spAutoFit/>
              </a:bodyPr>
              <a:lstStyle/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endParaRPr lang="en-GB" altLang="en-US" sz="2700" b="1" dirty="0">
                  <a:solidFill>
                    <a:srgbClr val="59452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828755"/>
                <a:r>
                  <a:rPr lang="en-GB" altLang="en-US" sz="2700" b="1" dirty="0">
                    <a:solidFill>
                      <a:srgbClr val="5945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Minimal requirements for indexing:</a:t>
                </a:r>
              </a:p>
            </p:txBody>
          </p:sp>
          <p:pic>
            <p:nvPicPr>
              <p:cNvPr id="33" name="Picture 3" descr="index1.png">
                <a:extLst>
                  <a:ext uri="{FF2B5EF4-FFF2-40B4-BE49-F238E27FC236}">
                    <a16:creationId xmlns:a16="http://schemas.microsoft.com/office/drawing/2014/main" id="{AF2C300A-406C-4A60-83DC-7C2647DD8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4952" y="7118837"/>
                <a:ext cx="710504" cy="36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" descr="index2.png">
                <a:extLst>
                  <a:ext uri="{FF2B5EF4-FFF2-40B4-BE49-F238E27FC236}">
                    <a16:creationId xmlns:a16="http://schemas.microsoft.com/office/drawing/2014/main" id="{B7430114-D8E7-40CD-98FC-56DDFFACC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4251" y="7102456"/>
                <a:ext cx="1002161" cy="36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6">
                <a:extLst>
                  <a:ext uri="{FF2B5EF4-FFF2-40B4-BE49-F238E27FC236}">
                    <a16:creationId xmlns:a16="http://schemas.microsoft.com/office/drawing/2014/main" id="{D9E161D6-D11C-4A83-A6E8-8CAA02AF2F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25915" y="7102367"/>
                <a:ext cx="458956" cy="338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7147" tIns="68573" rIns="137147" bIns="68573">
                <a:spAutoFit/>
              </a:bodyPr>
              <a:lstStyle/>
              <a:p>
                <a:pPr defTabSz="1828755"/>
                <a:r>
                  <a:rPr lang="en-GB" altLang="en-US" sz="2400" dirty="0">
                    <a:solidFill>
                      <a:srgbClr val="59452A"/>
                    </a:solidFill>
                    <a:latin typeface="Calibri" pitchFamily="34" charset="0"/>
                  </a:rPr>
                  <a:t>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8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53618" y="2549413"/>
            <a:ext cx="467053" cy="2063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97471" y="7216273"/>
            <a:ext cx="920300" cy="291557"/>
            <a:chOff x="0" y="0"/>
            <a:chExt cx="1227067" cy="38874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5800909" y="5612977"/>
            <a:ext cx="495870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797471" y="3099267"/>
            <a:ext cx="13509718" cy="782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1797471" y="2180385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1797471" y="80970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>
            <a:off x="1797471" y="3453234"/>
            <a:ext cx="5192240" cy="3387475"/>
            <a:chOff x="0" y="0"/>
            <a:chExt cx="6922986" cy="451663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79134" cy="676493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0" y="1175360"/>
              <a:ext cx="6922986" cy="1000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19"/>
                </a:lnSpc>
              </a:pPr>
              <a:r>
                <a:rPr lang="en-US" sz="5062" spc="81">
                  <a:solidFill>
                    <a:srgbClr val="000000"/>
                  </a:solidFill>
                  <a:latin typeface="Montserrat Classic"/>
                </a:rPr>
                <a:t>Community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387435"/>
              <a:ext cx="6680920" cy="2129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0"/>
                </a:lnSpc>
              </a:pPr>
              <a:r>
                <a:rPr lang="en-US" sz="2328" spc="279">
                  <a:solidFill>
                    <a:srgbClr val="000000"/>
                  </a:solidFill>
                  <a:latin typeface="Anonymous Pro"/>
                </a:rPr>
                <a:t>Focusing on those who espouse the mission and values that your organization shares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97471" y="2424624"/>
            <a:ext cx="648755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>
                <a:solidFill>
                  <a:srgbClr val="000000"/>
                </a:solidFill>
                <a:latin typeface="Anonymous Pro"/>
              </a:rPr>
              <a:t>The Remedy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FC15CC-A2ED-4EB4-A6FB-C340740A6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7940" y="3380419"/>
            <a:ext cx="3035659" cy="44746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797471" y="4006335"/>
            <a:ext cx="1357816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797471" y="4986510"/>
            <a:ext cx="1357816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797471" y="2689533"/>
            <a:ext cx="13509718" cy="782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797471" y="8045945"/>
            <a:ext cx="13509718" cy="782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 rot="-5400000">
            <a:off x="3387054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 rot="-5400000">
            <a:off x="6233348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 rot="-5400000">
            <a:off x="9161058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 rot="-5400000">
            <a:off x="11845988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 rot="5400000">
            <a:off x="2242837" y="1698396"/>
            <a:ext cx="197941" cy="1088674"/>
            <a:chOff x="0" y="0"/>
            <a:chExt cx="263921" cy="1451565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791763"/>
              <a:ext cx="263921" cy="263921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 rot="-10800000">
              <a:off x="0" y="1187644"/>
              <a:ext cx="263921" cy="263921"/>
              <a:chOff x="0" y="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 rot="-10800000">
              <a:off x="0" y="395881"/>
              <a:ext cx="263921" cy="263921"/>
              <a:chOff x="0" y="0"/>
              <a:chExt cx="6355080" cy="63550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63921" cy="263921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rcRect t="31791" r="3414" b="11289"/>
          <a:stretch>
            <a:fillRect/>
          </a:stretch>
        </p:blipFill>
        <p:spPr>
          <a:xfrm>
            <a:off x="1797471" y="6171728"/>
            <a:ext cx="2230080" cy="39747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60014" y="6123348"/>
            <a:ext cx="2224056" cy="4942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16525" y="6898219"/>
            <a:ext cx="2511034" cy="37176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28254" y="5825140"/>
            <a:ext cx="1448152" cy="10619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03746" y="6316698"/>
            <a:ext cx="2324798" cy="62626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103089" y="6238368"/>
            <a:ext cx="2204099" cy="70458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7389930" y="6895332"/>
            <a:ext cx="2324798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240">
                <a:solidFill>
                  <a:srgbClr val="000000"/>
                </a:solidFill>
                <a:latin typeface="Anonymous Pro Bold"/>
              </a:rPr>
              <a:t>COMMUNITY ACTION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61773" y="6568307"/>
            <a:ext cx="232479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240">
                <a:solidFill>
                  <a:srgbClr val="000000"/>
                </a:solidFill>
                <a:latin typeface="Anonymous Pro Bold"/>
              </a:rPr>
              <a:t>FUNDER SUPPORTED PLATFORMS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97471" y="2989064"/>
            <a:ext cx="140389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>
                <a:solidFill>
                  <a:srgbClr val="000000"/>
                </a:solidFill>
                <a:latin typeface="Montserrat Classic"/>
              </a:rPr>
              <a:t>Support those making change happen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97471" y="4273767"/>
            <a:ext cx="1093091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>
                <a:solidFill>
                  <a:srgbClr val="000000"/>
                </a:solidFill>
                <a:latin typeface="Anonymous Pro"/>
              </a:rPr>
              <a:t>Organizations who are walking the talk </a:t>
            </a:r>
          </a:p>
        </p:txBody>
      </p:sp>
      <p:sp>
        <p:nvSpPr>
          <p:cNvPr id="38" name="TextBox 3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|@ASHLEYDFARLEY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797471" y="4006335"/>
            <a:ext cx="1357816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797471" y="4986510"/>
            <a:ext cx="1357816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797471" y="2689533"/>
            <a:ext cx="13509718" cy="782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797471" y="8045945"/>
            <a:ext cx="13509718" cy="782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 rot="-5400000">
            <a:off x="3387054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 rot="-5400000">
            <a:off x="6233348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 rot="-5400000">
            <a:off x="9161058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 rot="-5400000">
            <a:off x="11845988" y="6546939"/>
            <a:ext cx="1629300" cy="1029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 rot="5400000">
            <a:off x="2242837" y="1698396"/>
            <a:ext cx="197941" cy="1088674"/>
            <a:chOff x="0" y="0"/>
            <a:chExt cx="263921" cy="1451565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791763"/>
              <a:ext cx="263921" cy="263921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 rot="-10800000">
              <a:off x="0" y="1187644"/>
              <a:ext cx="263921" cy="263921"/>
              <a:chOff x="0" y="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 rot="-10800000">
              <a:off x="0" y="395881"/>
              <a:ext cx="263921" cy="263921"/>
              <a:chOff x="0" y="0"/>
              <a:chExt cx="6355080" cy="63550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63921" cy="263921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97471" y="6191355"/>
            <a:ext cx="1932061" cy="89274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36922" y="6057178"/>
            <a:ext cx="1482411" cy="11611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0409" y="6271755"/>
            <a:ext cx="2483840" cy="59489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81244" y="5855216"/>
            <a:ext cx="1556777" cy="151152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59322" y="5820572"/>
            <a:ext cx="1659300" cy="1546166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797471" y="2989064"/>
            <a:ext cx="140389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>
                <a:solidFill>
                  <a:srgbClr val="000000"/>
                </a:solidFill>
                <a:latin typeface="Montserrat Classic"/>
              </a:rPr>
              <a:t>Support those making change happen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97471" y="4273767"/>
            <a:ext cx="12958470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>
                <a:solidFill>
                  <a:srgbClr val="000000"/>
                </a:solidFill>
                <a:latin typeface="Anonymous Pro"/>
              </a:rPr>
              <a:t>Taking risks and showing it's possible to make knowledge better</a:t>
            </a:r>
          </a:p>
        </p:txBody>
      </p:sp>
      <p:sp>
        <p:nvSpPr>
          <p:cNvPr id="35" name="TextBox 35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|@ASHLEYDFARLEY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45096" y="4132913"/>
            <a:ext cx="467053" cy="20635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845096" y="2390024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845096" y="3655949"/>
            <a:ext cx="5172541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45096" y="1614821"/>
            <a:ext cx="663336" cy="5210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2104" y="988198"/>
            <a:ext cx="7858642" cy="79771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6"/>
          <p:cNvSpPr txBox="1"/>
          <p:nvPr/>
        </p:nvSpPr>
        <p:spPr>
          <a:xfrm>
            <a:off x="1845096" y="4664191"/>
            <a:ext cx="5172541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There are publishers and journals that have been successful it living their mission and placing open access and research integrity above profits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45096" y="2800332"/>
            <a:ext cx="4655622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>
                <a:solidFill>
                  <a:srgbClr val="000000"/>
                </a:solidFill>
                <a:latin typeface="Anonymous Pro"/>
              </a:rPr>
              <a:t>It's been done!</a:t>
            </a:r>
          </a:p>
        </p:txBody>
      </p:sp>
      <p:sp>
        <p:nvSpPr>
          <p:cNvPr id="18" name="TextBox 1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| @ASHLEYDFARLEY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>
            <a:off x="2573563" y="6112922"/>
            <a:ext cx="207588" cy="20758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091810" y="6112922"/>
            <a:ext cx="207588" cy="20758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832686" y="6112922"/>
            <a:ext cx="207588" cy="20758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350933" y="6112922"/>
            <a:ext cx="207588" cy="20758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2" name="AutoShape 22"/>
          <p:cNvSpPr/>
          <p:nvPr/>
        </p:nvSpPr>
        <p:spPr>
          <a:xfrm rot="-5400000">
            <a:off x="4399706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3" name="AutoShape 23"/>
          <p:cNvSpPr/>
          <p:nvPr/>
        </p:nvSpPr>
        <p:spPr>
          <a:xfrm rot="-5400000">
            <a:off x="10917953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4" name="AutoShape 24"/>
          <p:cNvSpPr/>
          <p:nvPr/>
        </p:nvSpPr>
        <p:spPr>
          <a:xfrm rot="-5400000">
            <a:off x="7591738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5" name="AutoShape 25"/>
          <p:cNvSpPr/>
          <p:nvPr/>
        </p:nvSpPr>
        <p:spPr>
          <a:xfrm rot="-5400000">
            <a:off x="14213779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3024159" y="6630992"/>
            <a:ext cx="2390268" cy="1509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 dirty="0">
                <a:solidFill>
                  <a:srgbClr val="000000"/>
                </a:solidFill>
                <a:latin typeface="Clear Sans Regular"/>
              </a:rPr>
              <a:t>Libraries feel they have no choice or control over lending &amp; access to information – want to shift from renters to lenders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82064" y="6054492"/>
            <a:ext cx="2605179" cy="32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 dirty="0">
                <a:solidFill>
                  <a:srgbClr val="000000"/>
                </a:solidFill>
                <a:latin typeface="Anonymous Pro Bold"/>
              </a:rPr>
              <a:t>Choice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213748" y="6720261"/>
            <a:ext cx="2353566" cy="120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 dirty="0">
                <a:solidFill>
                  <a:srgbClr val="000000"/>
                </a:solidFill>
                <a:latin typeface="Clear Sans Regular"/>
              </a:rPr>
              <a:t>More alignment with the funder community to help best address needs of both institutions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62561" y="5986487"/>
            <a:ext cx="2605179" cy="32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 dirty="0">
                <a:solidFill>
                  <a:srgbClr val="000000"/>
                </a:solidFill>
                <a:latin typeface="Anonymous Pro Bold"/>
              </a:rPr>
              <a:t>Community 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72871" y="6630992"/>
            <a:ext cx="2286474" cy="120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 dirty="0">
                <a:solidFill>
                  <a:srgbClr val="000000"/>
                </a:solidFill>
                <a:latin typeface="Clear Sans Regular"/>
              </a:rPr>
              <a:t>Shift to leading library work with values: collection development &amp; vendor relationships 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319096" y="6001261"/>
            <a:ext cx="2605179" cy="32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 dirty="0">
                <a:solidFill>
                  <a:srgbClr val="000000"/>
                </a:solidFill>
                <a:latin typeface="Anonymous Pro Bold"/>
              </a:rPr>
              <a:t>Values Driven 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822941" y="6630992"/>
            <a:ext cx="2353566" cy="89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8"/>
              </a:lnSpc>
            </a:pPr>
            <a:r>
              <a:rPr lang="en-US" sz="1505" spc="30" dirty="0">
                <a:solidFill>
                  <a:srgbClr val="000000"/>
                </a:solidFill>
                <a:latin typeface="Clear Sans Regular"/>
              </a:rPr>
              <a:t>Budgets are becoming even tighter with cost continuing to rise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22941" y="6054492"/>
            <a:ext cx="2605179" cy="32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 dirty="0">
                <a:solidFill>
                  <a:srgbClr val="000000"/>
                </a:solidFill>
                <a:latin typeface="Anonymous Pro Bold"/>
              </a:rPr>
              <a:t>Change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97471" y="1693143"/>
            <a:ext cx="1070115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Libraries in the Open Future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|@ASHLEYDFARLEY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EE16FE7-3537-4833-83DE-805DB69F9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5" y="3191030"/>
            <a:ext cx="2261468" cy="2348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F47DD28-5B69-49D4-B8C5-A5C5A5FA3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504" y="3212878"/>
            <a:ext cx="2872486" cy="2324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4D2CCB5-9F20-4A31-8ED0-5363DF7AD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219" y="3212878"/>
            <a:ext cx="2799616" cy="23110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36A7367-9064-4E94-AD16-360425958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360" y="3206234"/>
            <a:ext cx="3528880" cy="23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8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845096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669488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845096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669488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448965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33944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542517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1027496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>
            <a:off x="1797471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>
            <a:off x="664726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>
            <a:off x="1797471" y="37883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AutoShape 19"/>
          <p:cNvSpPr/>
          <p:nvPr/>
        </p:nvSpPr>
        <p:spPr>
          <a:xfrm>
            <a:off x="1797471" y="2431653"/>
            <a:ext cx="13509718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8118" y="8316091"/>
            <a:ext cx="467053" cy="206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7908" y="8316091"/>
            <a:ext cx="467053" cy="20635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797471" y="1924469"/>
            <a:ext cx="920300" cy="291557"/>
            <a:chOff x="0" y="0"/>
            <a:chExt cx="1227067" cy="388743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2518" y="4874118"/>
            <a:ext cx="882653" cy="88426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632" y="4880180"/>
            <a:ext cx="612551" cy="88426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797471" y="2720765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FAIR Data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45096" y="6122106"/>
            <a:ext cx="3819663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Learning from past mistakes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Leveraging current opportunities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Start small then</a:t>
            </a:r>
            <a:r>
              <a:rPr lang="en-US" spc="36" dirty="0">
                <a:solidFill>
                  <a:srgbClr val="000000"/>
                </a:solidFill>
                <a:latin typeface="Clear Sans Regular"/>
              </a:rPr>
              <a:t> scale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495106" y="6122106"/>
            <a:ext cx="4347149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Open &amp; comprehensive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Stellar interface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Competitive to expensive alter</a:t>
            </a:r>
            <a:r>
              <a:rPr lang="en-US" spc="36" dirty="0">
                <a:solidFill>
                  <a:srgbClr val="000000"/>
                </a:solidFill>
                <a:latin typeface="Clear Sans Regular"/>
              </a:rPr>
              <a:t>natives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858450" y="4991622"/>
            <a:ext cx="2324798" cy="68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Foundation Strategy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47260" y="5115177"/>
            <a:ext cx="2959652" cy="325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 dirty="0">
                <a:solidFill>
                  <a:srgbClr val="000000"/>
                </a:solidFill>
                <a:latin typeface="Anonymous Pro Bold"/>
              </a:rPr>
              <a:t>Lens.org</a:t>
            </a:r>
          </a:p>
        </p:txBody>
      </p:sp>
      <p:sp>
        <p:nvSpPr>
          <p:cNvPr id="44" name="TextBox 4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  <p:extLst>
      <p:ext uri="{BB962C8B-B14F-4D97-AF65-F5344CB8AC3E}">
        <p14:creationId xmlns:p14="http://schemas.microsoft.com/office/powerpoint/2010/main" val="1339579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1" name="Group 21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CC75E3C-DB9B-4E65-8860-54712F26B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67" y="2305064"/>
            <a:ext cx="16606796" cy="6954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7" name="AutoShape 4">
            <a:extLst>
              <a:ext uri="{FF2B5EF4-FFF2-40B4-BE49-F238E27FC236}">
                <a16:creationId xmlns:a16="http://schemas.microsoft.com/office/drawing/2014/main" id="{D20715A8-F241-4119-A281-292A314852CD}"/>
              </a:ext>
            </a:extLst>
          </p:cNvPr>
          <p:cNvSpPr/>
          <p:nvPr/>
        </p:nvSpPr>
        <p:spPr>
          <a:xfrm>
            <a:off x="797169" y="952500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8" name="AutoShape 5">
            <a:extLst>
              <a:ext uri="{FF2B5EF4-FFF2-40B4-BE49-F238E27FC236}">
                <a16:creationId xmlns:a16="http://schemas.microsoft.com/office/drawing/2014/main" id="{5381033D-F363-497F-BA1B-31CB5C0DE273}"/>
              </a:ext>
            </a:extLst>
          </p:cNvPr>
          <p:cNvSpPr/>
          <p:nvPr/>
        </p:nvSpPr>
        <p:spPr>
          <a:xfrm>
            <a:off x="762000" y="1806501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9" name="TextBox 17">
            <a:extLst>
              <a:ext uri="{FF2B5EF4-FFF2-40B4-BE49-F238E27FC236}">
                <a16:creationId xmlns:a16="http://schemas.microsoft.com/office/drawing/2014/main" id="{5C2A20C8-2050-40F1-8ED9-A661C9958F4C}"/>
              </a:ext>
            </a:extLst>
          </p:cNvPr>
          <p:cNvSpPr txBox="1"/>
          <p:nvPr/>
        </p:nvSpPr>
        <p:spPr>
          <a:xfrm>
            <a:off x="797170" y="1224649"/>
            <a:ext cx="6641851" cy="3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>
                <a:solidFill>
                  <a:srgbClr val="000000"/>
                </a:solidFill>
                <a:latin typeface="Anonymous Pro"/>
              </a:rPr>
              <a:t>FAIR Data At the Foundation  </a:t>
            </a:r>
          </a:p>
        </p:txBody>
      </p:sp>
    </p:spTree>
    <p:extLst>
      <p:ext uri="{BB962C8B-B14F-4D97-AF65-F5344CB8AC3E}">
        <p14:creationId xmlns:p14="http://schemas.microsoft.com/office/powerpoint/2010/main" val="3693116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1" name="Group 21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137" name="AutoShape 4">
            <a:extLst>
              <a:ext uri="{FF2B5EF4-FFF2-40B4-BE49-F238E27FC236}">
                <a16:creationId xmlns:a16="http://schemas.microsoft.com/office/drawing/2014/main" id="{D20715A8-F241-4119-A281-292A314852CD}"/>
              </a:ext>
            </a:extLst>
          </p:cNvPr>
          <p:cNvSpPr/>
          <p:nvPr/>
        </p:nvSpPr>
        <p:spPr>
          <a:xfrm>
            <a:off x="797169" y="952500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8" name="AutoShape 5">
            <a:extLst>
              <a:ext uri="{FF2B5EF4-FFF2-40B4-BE49-F238E27FC236}">
                <a16:creationId xmlns:a16="http://schemas.microsoft.com/office/drawing/2014/main" id="{5381033D-F363-497F-BA1B-31CB5C0DE273}"/>
              </a:ext>
            </a:extLst>
          </p:cNvPr>
          <p:cNvSpPr/>
          <p:nvPr/>
        </p:nvSpPr>
        <p:spPr>
          <a:xfrm>
            <a:off x="762000" y="1806501"/>
            <a:ext cx="5172541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9" name="TextBox 17">
            <a:extLst>
              <a:ext uri="{FF2B5EF4-FFF2-40B4-BE49-F238E27FC236}">
                <a16:creationId xmlns:a16="http://schemas.microsoft.com/office/drawing/2014/main" id="{5C2A20C8-2050-40F1-8ED9-A661C9958F4C}"/>
              </a:ext>
            </a:extLst>
          </p:cNvPr>
          <p:cNvSpPr txBox="1"/>
          <p:nvPr/>
        </p:nvSpPr>
        <p:spPr>
          <a:xfrm>
            <a:off x="797170" y="1224649"/>
            <a:ext cx="6641851" cy="3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>
                <a:solidFill>
                  <a:srgbClr val="000000"/>
                </a:solidFill>
                <a:latin typeface="Anonymous Pro"/>
              </a:rPr>
              <a:t>Lens.org – Open Knowledge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CFD08-A741-4CF0-93DE-8FD076DD5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892225"/>
            <a:ext cx="13906496" cy="839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69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68987" y="5298006"/>
            <a:ext cx="467053" cy="2063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368987" y="1943006"/>
            <a:ext cx="920300" cy="291557"/>
            <a:chOff x="0" y="0"/>
            <a:chExt cx="1227067" cy="38874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8368987" y="3840868"/>
            <a:ext cx="727924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8368987" y="4821043"/>
            <a:ext cx="7279247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9" name="Group 9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144000" y="5156781"/>
            <a:ext cx="7279247" cy="359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My career has been spent in libraries helping people access the knowledge they need to make their lives better - this is the perspective that shapes my thinking </a:t>
            </a:r>
          </a:p>
          <a:p>
            <a:pPr algn="l">
              <a:lnSpc>
                <a:spcPts val="2880"/>
              </a:lnSpc>
            </a:pPr>
            <a:endParaRPr lang="en-US" sz="1800" spc="36">
              <a:solidFill>
                <a:srgbClr val="000000"/>
              </a:solidFill>
              <a:latin typeface="Clear Sans Regular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 u="none" spc="36">
                <a:solidFill>
                  <a:srgbClr val="000000"/>
                </a:solidFill>
                <a:latin typeface="Clear Sans Regular"/>
              </a:rPr>
              <a:t>I work at a privileged institution </a:t>
            </a:r>
          </a:p>
          <a:p>
            <a:pPr algn="l">
              <a:lnSpc>
                <a:spcPts val="2880"/>
              </a:lnSpc>
            </a:pPr>
            <a:endParaRPr lang="en-US" sz="1800" u="none" spc="36">
              <a:solidFill>
                <a:srgbClr val="000000"/>
              </a:solidFill>
              <a:latin typeface="Clear Sans Regular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 u="none" spc="36">
                <a:solidFill>
                  <a:srgbClr val="000000"/>
                </a:solidFill>
                <a:latin typeface="Clear Sans Regular"/>
              </a:rPr>
              <a:t>Much of what follows are generalizations (#notallpublishers) - there are many nuances in this ecosystem. This is not meant to minimize anyone's work but having tough &amp; critical conversations will make the ecosystem stronger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68987" y="2615728"/>
            <a:ext cx="753504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>
                <a:solidFill>
                  <a:srgbClr val="000000"/>
                </a:solidFill>
                <a:latin typeface="Montserrat Classic"/>
              </a:rPr>
              <a:t>Disclaimer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68987" y="4108300"/>
            <a:ext cx="680580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>
                <a:solidFill>
                  <a:srgbClr val="000000"/>
                </a:solidFill>
                <a:latin typeface="Anonymous Pro"/>
              </a:rPr>
              <a:t>Before we begin... 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 | @ASHLEYDFARLEY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C7BCE2-66E5-4AE5-B6BC-F96396E4E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093" y="1257300"/>
            <a:ext cx="6066667" cy="75714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8357806" y="2933154"/>
            <a:ext cx="8226980" cy="1076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8357806" y="4019414"/>
            <a:ext cx="8226980" cy="1083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TextBox 13"/>
          <p:cNvSpPr txBox="1"/>
          <p:nvPr/>
        </p:nvSpPr>
        <p:spPr>
          <a:xfrm>
            <a:off x="8357806" y="1749715"/>
            <a:ext cx="7841638" cy="8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2"/>
              </a:lnSpc>
            </a:pPr>
            <a:r>
              <a:rPr lang="en-US" sz="5650" spc="90">
                <a:solidFill>
                  <a:srgbClr val="000000"/>
                </a:solidFill>
                <a:latin typeface="Montserrat Classic"/>
              </a:rPr>
              <a:t>Contact Information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57806" y="3253610"/>
            <a:ext cx="8226980" cy="44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 spc="311">
                <a:solidFill>
                  <a:srgbClr val="000000"/>
                </a:solidFill>
                <a:latin typeface="Anonymous Pro"/>
              </a:rPr>
              <a:t>For questions, comments and inquiries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57806" y="4479926"/>
            <a:ext cx="5678303" cy="38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 spc="271">
                <a:solidFill>
                  <a:srgbClr val="000000"/>
                </a:solidFill>
                <a:latin typeface="Anonymous Pro Bold"/>
              </a:rPr>
              <a:t>TWITTER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57806" y="4930248"/>
            <a:ext cx="5678303" cy="38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 spc="271">
                <a:solidFill>
                  <a:srgbClr val="000000"/>
                </a:solidFill>
                <a:latin typeface="Anonymous Pro"/>
              </a:rPr>
              <a:t>@ashleydfarley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57806" y="5909080"/>
            <a:ext cx="5678303" cy="38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 spc="271">
                <a:solidFill>
                  <a:srgbClr val="000000"/>
                </a:solidFill>
                <a:latin typeface="Anonymous Pro Bold"/>
              </a:rPr>
              <a:t>EMAIL ADDRESS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57806" y="6558556"/>
            <a:ext cx="7118933" cy="38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 spc="271">
                <a:solidFill>
                  <a:srgbClr val="000000"/>
                </a:solidFill>
                <a:latin typeface="Anonymous Pro"/>
              </a:rPr>
              <a:t>ashley.farley@gatesfoundation.org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57806" y="7736543"/>
            <a:ext cx="5678303" cy="38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 spc="271">
                <a:solidFill>
                  <a:srgbClr val="000000"/>
                </a:solidFill>
                <a:latin typeface="Anonymous Pro Bold"/>
              </a:rPr>
              <a:t>GATES OPEN RESEARCH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57806" y="8186865"/>
            <a:ext cx="5678303" cy="38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 spc="271">
                <a:solidFill>
                  <a:srgbClr val="000000"/>
                </a:solidFill>
                <a:latin typeface="Anonymous Pro"/>
              </a:rPr>
              <a:t>www.gatesopenresearch.org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 l="16817" r="18989" b="3196"/>
          <a:stretch>
            <a:fillRect/>
          </a:stretch>
        </p:blipFill>
        <p:spPr>
          <a:xfrm>
            <a:off x="266783" y="2139048"/>
            <a:ext cx="7883449" cy="616881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845096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669488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1487525" y="478351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1845096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669488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1487525" y="7994001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448965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339448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>
            <a:off x="14132087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542517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1027496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4" name="AutoShape 14"/>
          <p:cNvSpPr/>
          <p:nvPr/>
        </p:nvSpPr>
        <p:spPr>
          <a:xfrm>
            <a:off x="15067601" y="483237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>
            <a:off x="1797471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>
            <a:off x="664726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11439900" y="5800119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>
            <a:off x="1797471" y="3788390"/>
            <a:ext cx="13509718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AutoShape 19"/>
          <p:cNvSpPr/>
          <p:nvPr/>
        </p:nvSpPr>
        <p:spPr>
          <a:xfrm>
            <a:off x="1797471" y="2431653"/>
            <a:ext cx="13509718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8118" y="8316091"/>
            <a:ext cx="467053" cy="206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7908" y="8316091"/>
            <a:ext cx="467053" cy="2063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0547" y="8316091"/>
            <a:ext cx="467053" cy="20635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797471" y="1924469"/>
            <a:ext cx="920300" cy="291557"/>
            <a:chOff x="0" y="0"/>
            <a:chExt cx="1227067" cy="388743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2518" y="4874118"/>
            <a:ext cx="882653" cy="88426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632" y="4880180"/>
            <a:ext cx="612551" cy="88426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41954" y="4874118"/>
            <a:ext cx="935513" cy="785831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797471" y="2720765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>
                <a:solidFill>
                  <a:srgbClr val="000000"/>
                </a:solidFill>
                <a:latin typeface="Montserrat Classic"/>
              </a:rPr>
              <a:t>Ecosystem Pain Points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45096" y="6122106"/>
            <a:ext cx="3819663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Too much to read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Preprints proliferating with little linkage 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Publish &amp; Perish adds to volume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95106" y="6122106"/>
            <a:ext cx="4347149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This is a reaction to the inflexibility of many publishers 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Funders making concessions both for publishers &amp; authors 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Affecting Author Choice/Freedom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39900" y="6122106"/>
            <a:ext cx="5380346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Need to move past "support" for open access &amp; actualize it</a:t>
            </a: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Abandon bad models: hybrid, subscription, APC 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 spc="36">
                <a:solidFill>
                  <a:srgbClr val="000000"/>
                </a:solidFill>
                <a:latin typeface="Clear Sans Regular"/>
              </a:rPr>
              <a:t>Highly selective model not fit for purpose 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45096" y="5123872"/>
            <a:ext cx="232479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>
                <a:solidFill>
                  <a:srgbClr val="000000"/>
                </a:solidFill>
                <a:latin typeface="Anonymous Pro Bold"/>
              </a:rPr>
              <a:t>INFO OVERLOAD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94885" y="4947660"/>
            <a:ext cx="2324798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>
                <a:solidFill>
                  <a:srgbClr val="000000"/>
                </a:solidFill>
                <a:latin typeface="Anonymous Pro Bold"/>
              </a:rPr>
              <a:t>PROLIFERATION OF POLICIES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87525" y="4947660"/>
            <a:ext cx="2324798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40">
                <a:solidFill>
                  <a:srgbClr val="000000"/>
                </a:solidFill>
                <a:latin typeface="Anonymous Pro Bold"/>
              </a:rPr>
              <a:t>BUSINESS MODELS</a:t>
            </a:r>
          </a:p>
        </p:txBody>
      </p:sp>
      <p:sp>
        <p:nvSpPr>
          <p:cNvPr id="44" name="TextBox 4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93409" y="3576133"/>
            <a:ext cx="467053" cy="20635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637929" y="2362784"/>
            <a:ext cx="727924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8637929" y="8074603"/>
            <a:ext cx="7279247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 rot="-5400000">
            <a:off x="15564696" y="8320774"/>
            <a:ext cx="352480" cy="352480"/>
            <a:chOff x="0" y="0"/>
            <a:chExt cx="469974" cy="469974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5400000">
            <a:off x="15060651" y="8320774"/>
            <a:ext cx="352480" cy="352480"/>
            <a:chOff x="0" y="0"/>
            <a:chExt cx="469974" cy="469974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8569047" y="2781300"/>
            <a:ext cx="7279247" cy="236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Estimated that over 2 million articles are published each year</a:t>
            </a: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: 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Hard to stay up to date in even niche disciplines 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Strict copyright makes technical solutions difficult to create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pc="36" dirty="0">
                <a:solidFill>
                  <a:srgbClr val="000000"/>
                </a:solidFill>
                <a:latin typeface="Clear Sans Regular"/>
              </a:rPr>
              <a:t>Cost burden to the entire system </a:t>
            </a:r>
            <a:endParaRPr lang="en-US" sz="1800" spc="36" dirty="0">
              <a:solidFill>
                <a:srgbClr val="000000"/>
              </a:solidFill>
              <a:latin typeface="Clear Sans Regular"/>
            </a:endParaRP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24" name="TextBox 2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| @ASHLEYDFARLEY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37929" y="1273309"/>
            <a:ext cx="42066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Info Overload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D8516B-DA5E-49EE-8078-02E14174E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577" y="380430"/>
            <a:ext cx="8069925" cy="8892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3409" y="3576133"/>
            <a:ext cx="467053" cy="20635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637929" y="2362784"/>
            <a:ext cx="727924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8637929" y="8074603"/>
            <a:ext cx="7279247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 rot="-5400000">
            <a:off x="15564696" y="8320774"/>
            <a:ext cx="352480" cy="352480"/>
            <a:chOff x="0" y="0"/>
            <a:chExt cx="469974" cy="469974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5400000">
            <a:off x="15060651" y="8320774"/>
            <a:ext cx="352480" cy="352480"/>
            <a:chOff x="0" y="0"/>
            <a:chExt cx="469974" cy="469974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8829" y="735218"/>
            <a:ext cx="5430256" cy="813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3"/>
          <p:cNvSpPr txBox="1"/>
          <p:nvPr/>
        </p:nvSpPr>
        <p:spPr>
          <a:xfrm>
            <a:off x="8637929" y="2703362"/>
            <a:ext cx="7279247" cy="4585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Pre-Prints have been critical in pushing the ecosystem to change: 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The volume has made it hard for them to be ignored by publishers 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A workaround to slow traditional publishing models but worry we are now being asked to support two publication systems 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Opened a new world of instant community peer review via </a:t>
            </a:r>
            <a:r>
              <a:rPr lang="en-US" sz="1800" spc="36" dirty="0" err="1">
                <a:solidFill>
                  <a:srgbClr val="000000"/>
                </a:solidFill>
                <a:latin typeface="Clear Sans Regular"/>
              </a:rPr>
              <a:t>PubPub</a:t>
            </a: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, Twitter, and other platforms </a:t>
            </a:r>
          </a:p>
          <a:p>
            <a:pPr marL="388620" lvl="1" indent="-194310">
              <a:lnSpc>
                <a:spcPct val="200000"/>
              </a:lnSpc>
              <a:buFont typeface="Arial"/>
              <a:buChar char="•"/>
            </a:pPr>
            <a:r>
              <a:rPr lang="en-US" sz="1800" spc="36" dirty="0">
                <a:solidFill>
                  <a:srgbClr val="000000"/>
                </a:solidFill>
                <a:latin typeface="Clear Sans Regular"/>
              </a:rPr>
              <a:t>Need improved linkages to other components 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endParaRPr lang="en-US" sz="18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24" name="TextBox 24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| @ASHLEYDFARLEY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70925" y="1239043"/>
            <a:ext cx="42066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"/>
              </a:rPr>
              <a:t>Pre-Prints</a:t>
            </a:r>
          </a:p>
        </p:txBody>
      </p:sp>
    </p:spTree>
    <p:extLst>
      <p:ext uri="{BB962C8B-B14F-4D97-AF65-F5344CB8AC3E}">
        <p14:creationId xmlns:p14="http://schemas.microsoft.com/office/powerpoint/2010/main" val="260657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 rot="-5400000">
            <a:off x="7280647" y="5143484"/>
            <a:ext cx="6743035" cy="955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724665" y="1767220"/>
            <a:ext cx="1358365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724665" y="8420608"/>
            <a:ext cx="13583653" cy="9917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>
            <a:off x="6039622" y="2374183"/>
            <a:ext cx="4164417" cy="3430729"/>
            <a:chOff x="0" y="0"/>
            <a:chExt cx="5552556" cy="4574306"/>
          </a:xfrm>
        </p:grpSpPr>
        <p:sp>
          <p:nvSpPr>
            <p:cNvPr id="7" name="TextBox 7"/>
            <p:cNvSpPr txBox="1"/>
            <p:nvPr/>
          </p:nvSpPr>
          <p:spPr>
            <a:xfrm>
              <a:off x="0" y="1733951"/>
              <a:ext cx="5253732" cy="2840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The discussion has grown as to what are good metrics for evaluating research - it's not easy!</a:t>
              </a:r>
            </a:p>
            <a:p>
              <a:pPr marL="388620" lvl="1" indent="-194310">
                <a:lnSpc>
                  <a:spcPts val="2880"/>
                </a:lnSpc>
                <a:buFont typeface="Arial"/>
                <a:buChar char="•"/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Funders are signaling a shift in what counts - this is difficult to quantify &amp; shift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31073"/>
              <a:ext cx="5552556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0"/>
                </a:lnSpc>
              </a:pPr>
              <a:r>
                <a:rPr lang="en-US" sz="3000" spc="48">
                  <a:solidFill>
                    <a:srgbClr val="000000"/>
                  </a:solidFill>
                  <a:latin typeface="Montserrat Classic"/>
                </a:rPr>
                <a:t>Faulty Metrics 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4631" cy="26271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1368019" y="2374183"/>
            <a:ext cx="3940299" cy="5480907"/>
            <a:chOff x="0" y="0"/>
            <a:chExt cx="5253732" cy="730787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750885"/>
              <a:ext cx="5253732" cy="555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 dirty="0">
                  <a:solidFill>
                    <a:srgbClr val="000000"/>
                  </a:solidFill>
                  <a:latin typeface="Clear Sans Regular"/>
                </a:rPr>
                <a:t>The</a:t>
              </a: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se are quite hard to shift:</a:t>
              </a:r>
            </a:p>
            <a:p>
              <a:pPr marL="285750" lvl="0" indent="-28575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Publish or Perish adds volume unnecessarily </a:t>
              </a:r>
            </a:p>
            <a:p>
              <a:pPr marL="285750" lvl="0" indent="-28575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Behavior/Cultural Change is needed </a:t>
              </a:r>
            </a:p>
            <a:p>
              <a:pPr marL="285750" lvl="0" indent="-28575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Many are “boogeyman” incentives that aren’t explicitly written down </a:t>
              </a:r>
            </a:p>
            <a:p>
              <a:pPr marL="285750" lvl="0" indent="-28575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800" u="none" spc="36" dirty="0">
                  <a:solidFill>
                    <a:srgbClr val="000000"/>
                  </a:solidFill>
                  <a:latin typeface="Clear Sans Regular"/>
                </a:rPr>
                <a:t>Research is being done on PR&amp;T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31073"/>
              <a:ext cx="5253732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0"/>
                </a:lnSpc>
              </a:pPr>
              <a:r>
                <a:rPr lang="en-US" sz="3000" spc="48">
                  <a:solidFill>
                    <a:srgbClr val="000000"/>
                  </a:solidFill>
                  <a:latin typeface="Montserrat Classic"/>
                </a:rPr>
                <a:t>Peverse Incentives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4631" cy="26271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4023" y="2141017"/>
            <a:ext cx="4462252" cy="5915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 @ASHLEYDFARLEY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940" y="3392770"/>
            <a:ext cx="2605179" cy="1944552"/>
            <a:chOff x="0" y="0"/>
            <a:chExt cx="3473572" cy="25927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328" r="5328"/>
            <a:stretch>
              <a:fillRect/>
            </a:stretch>
          </p:blipFill>
          <p:spPr>
            <a:xfrm>
              <a:off x="0" y="0"/>
              <a:ext cx="3473572" cy="259273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011498" y="3392770"/>
            <a:ext cx="2605179" cy="1944552"/>
            <a:chOff x="0" y="0"/>
            <a:chExt cx="3473572" cy="25927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5342" r="5342"/>
            <a:stretch>
              <a:fillRect/>
            </a:stretch>
          </p:blipFill>
          <p:spPr>
            <a:xfrm>
              <a:off x="0" y="0"/>
              <a:ext cx="3473572" cy="25927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759719" y="3392770"/>
            <a:ext cx="2605179" cy="1944552"/>
            <a:chOff x="0" y="0"/>
            <a:chExt cx="3473572" cy="259273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238" b="238"/>
            <a:stretch>
              <a:fillRect/>
            </a:stretch>
          </p:blipFill>
          <p:spPr>
            <a:xfrm>
              <a:off x="0" y="0"/>
              <a:ext cx="3473572" cy="259273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1263277" y="3392770"/>
            <a:ext cx="2605179" cy="1944552"/>
            <a:chOff x="0" y="0"/>
            <a:chExt cx="3473572" cy="259273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25173" r="25173"/>
            <a:stretch>
              <a:fillRect/>
            </a:stretch>
          </p:blipFill>
          <p:spPr>
            <a:xfrm>
              <a:off x="0" y="0"/>
              <a:ext cx="3473572" cy="2592736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>
            <a:off x="2573563" y="6112922"/>
            <a:ext cx="207588" cy="20758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091810" y="6112922"/>
            <a:ext cx="207588" cy="20758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832686" y="6112922"/>
            <a:ext cx="207588" cy="20758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350933" y="6112922"/>
            <a:ext cx="207588" cy="20758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97471" y="1113498"/>
            <a:ext cx="920300" cy="291557"/>
            <a:chOff x="0" y="0"/>
            <a:chExt cx="1227067" cy="388743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1227067" cy="3887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81306" y="90739"/>
              <a:ext cx="1064455" cy="207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"/>
                </a:lnSpc>
              </a:pPr>
              <a:r>
                <a:rPr lang="en-US" sz="1000" spc="368">
                  <a:solidFill>
                    <a:srgbClr val="CCE8E1"/>
                  </a:solidFill>
                  <a:latin typeface="Montserrat Light Bold"/>
                </a:rPr>
                <a:t>NEXT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 rot="-5400000">
            <a:off x="4399706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3" name="AutoShape 23"/>
          <p:cNvSpPr/>
          <p:nvPr/>
        </p:nvSpPr>
        <p:spPr>
          <a:xfrm rot="-5400000">
            <a:off x="10917953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4" name="AutoShape 24"/>
          <p:cNvSpPr/>
          <p:nvPr/>
        </p:nvSpPr>
        <p:spPr>
          <a:xfrm rot="-5400000">
            <a:off x="7591738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5" name="AutoShape 25"/>
          <p:cNvSpPr/>
          <p:nvPr/>
        </p:nvSpPr>
        <p:spPr>
          <a:xfrm rot="-5400000">
            <a:off x="14213779" y="7772241"/>
            <a:ext cx="11028" cy="2324187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6" name="Group 26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3024159" y="6630992"/>
            <a:ext cx="2390268" cy="176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>
                <a:solidFill>
                  <a:srgbClr val="000000"/>
                </a:solidFill>
                <a:latin typeface="Clear Sans Regular"/>
              </a:rPr>
              <a:t>Doesn't exist in the traditional system; academic freedom concerns research exploration not publication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82065" y="6126946"/>
            <a:ext cx="2605179" cy="33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>
                <a:solidFill>
                  <a:srgbClr val="000000"/>
                </a:solidFill>
                <a:latin typeface="Anonymous Pro Bold"/>
              </a:rPr>
              <a:t>CHOICE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04694" y="6759640"/>
            <a:ext cx="2353566" cy="11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>
                <a:solidFill>
                  <a:srgbClr val="000000"/>
                </a:solidFill>
                <a:latin typeface="Clear Sans Regular"/>
              </a:rPr>
              <a:t>Many funders are adding strong mandates around openness &amp; sharing of research output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304694" y="6126946"/>
            <a:ext cx="2605179" cy="33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>
                <a:solidFill>
                  <a:srgbClr val="000000"/>
                </a:solidFill>
                <a:latin typeface="Anonymous Pro Bold"/>
              </a:rPr>
              <a:t>GROWTH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72871" y="6630992"/>
            <a:ext cx="2286474" cy="176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>
                <a:solidFill>
                  <a:srgbClr val="000000"/>
                </a:solidFill>
                <a:latin typeface="Clear Sans Regular"/>
              </a:rPr>
              <a:t>Funders are beginning to see paying for publication is a critical part of research ecosystem &amp; funding impact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563818" y="6126946"/>
            <a:ext cx="2605179" cy="33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>
                <a:solidFill>
                  <a:srgbClr val="000000"/>
                </a:solidFill>
                <a:latin typeface="Anonymous Pro Bold"/>
              </a:rPr>
              <a:t>SHIFTING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822941" y="6630992"/>
            <a:ext cx="2353566" cy="176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8"/>
              </a:lnSpc>
            </a:pPr>
            <a:r>
              <a:rPr lang="en-US" sz="1505" spc="30">
                <a:solidFill>
                  <a:srgbClr val="000000"/>
                </a:solidFill>
                <a:latin typeface="Clear Sans Regular"/>
              </a:rPr>
              <a:t>Funders want to see change. </a:t>
            </a:r>
          </a:p>
          <a:p>
            <a:pPr>
              <a:lnSpc>
                <a:spcPts val="2408"/>
              </a:lnSpc>
            </a:pPr>
            <a:r>
              <a:rPr lang="en-US" sz="1505" spc="30">
                <a:solidFill>
                  <a:srgbClr val="000000"/>
                </a:solidFill>
                <a:latin typeface="Clear Sans Regular"/>
              </a:rPr>
              <a:t>Change can be hard.</a:t>
            </a:r>
          </a:p>
          <a:p>
            <a:pPr marL="0" lvl="0" indent="0">
              <a:lnSpc>
                <a:spcPts val="2408"/>
              </a:lnSpc>
              <a:spcBef>
                <a:spcPct val="0"/>
              </a:spcBef>
            </a:pPr>
            <a:r>
              <a:rPr lang="en-US" sz="1505" spc="30">
                <a:solidFill>
                  <a:srgbClr val="000000"/>
                </a:solidFill>
                <a:latin typeface="Clear Sans Regular"/>
              </a:rPr>
              <a:t>Compromise leads to differing &amp;confusing policies.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22941" y="6126946"/>
            <a:ext cx="2605179" cy="33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5"/>
              </a:lnSpc>
            </a:pPr>
            <a:r>
              <a:rPr lang="en-US" sz="1968" spc="196">
                <a:solidFill>
                  <a:srgbClr val="000000"/>
                </a:solidFill>
                <a:latin typeface="Anonymous Pro Bold"/>
              </a:rPr>
              <a:t>COMPROMISE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97471" y="1693143"/>
            <a:ext cx="1070115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>
                <a:solidFill>
                  <a:srgbClr val="000000"/>
                </a:solidFill>
                <a:latin typeface="Montserrat Classic"/>
              </a:rPr>
              <a:t>Proliferation of Policies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</a:t>
            </a:r>
            <a:r>
              <a:rPr lang="en-US" sz="1000" u="none" spc="368">
                <a:solidFill>
                  <a:srgbClr val="000000"/>
                </a:solidFill>
                <a:latin typeface="Montserrat Classic"/>
              </a:rPr>
              <a:t> |@ASHLEYDFARLEY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 rot="-5400000">
            <a:off x="4528081" y="1240252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4528081" y="3344117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 rot="-5400000">
            <a:off x="4528081" y="5612414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 rot="-5400000">
            <a:off x="4528081" y="-2461141"/>
            <a:ext cx="9525" cy="70082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 rot="-5400000">
            <a:off x="4528039" y="-969119"/>
            <a:ext cx="9607" cy="700828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8" name="Group 8"/>
          <p:cNvGrpSpPr/>
          <p:nvPr/>
        </p:nvGrpSpPr>
        <p:grpSpPr>
          <a:xfrm>
            <a:off x="1028700" y="2950851"/>
            <a:ext cx="7008286" cy="1442511"/>
            <a:chOff x="0" y="0"/>
            <a:chExt cx="9344381" cy="1923348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5400000">
              <a:off x="380104" y="74382"/>
              <a:ext cx="253402" cy="25340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5400000">
              <a:off x="0" y="74382"/>
              <a:ext cx="253402" cy="253402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 rot="-5400000">
              <a:off x="760207" y="74382"/>
              <a:ext cx="253402" cy="25340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0" y="74382"/>
              <a:ext cx="253402" cy="2534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530793"/>
              <a:ext cx="9344381" cy="1392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>
                  <a:solidFill>
                    <a:srgbClr val="000000"/>
                  </a:solidFill>
                  <a:latin typeface="Clear Sans Regular"/>
                </a:rPr>
                <a:t>The removal of paywalls during the pandemic has shown an increase in use of research that cannot be ignored. Data has shown that openness will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19200" y="-47625"/>
              <a:ext cx="4414555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Increased Use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5235691"/>
            <a:ext cx="7008286" cy="1080561"/>
            <a:chOff x="0" y="0"/>
            <a:chExt cx="9344381" cy="1440748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 rot="-5400000">
              <a:off x="380104" y="100330"/>
              <a:ext cx="253402" cy="253402"/>
              <a:chOff x="0" y="0"/>
              <a:chExt cx="6355080" cy="635508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-5400000">
              <a:off x="0" y="100330"/>
              <a:ext cx="253402" cy="253402"/>
              <a:chOff x="0" y="0"/>
              <a:chExt cx="6355080" cy="63550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 rot="-5400000">
              <a:off x="760207" y="100330"/>
              <a:ext cx="253402" cy="253402"/>
              <a:chOff x="0" y="0"/>
              <a:chExt cx="6355080" cy="63550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5400000">
              <a:off x="380104" y="100330"/>
              <a:ext cx="253402" cy="253402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0" y="100330"/>
              <a:ext cx="253402" cy="253402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0" y="530793"/>
              <a:ext cx="9344381" cy="90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>
                  <a:solidFill>
                    <a:srgbClr val="000000"/>
                  </a:solidFill>
                  <a:latin typeface="Clear Sans Regular"/>
                </a:rPr>
                <a:t>Preprint submissions rose &amp; traditional journals worked to speed up peer-review to publish COVID19 research quickly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19200" y="-47625"/>
              <a:ext cx="4414555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Increased Speed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610255" y="9290669"/>
            <a:ext cx="152400" cy="609600"/>
            <a:chOff x="0" y="0"/>
            <a:chExt cx="203200" cy="812800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1028700" y="6851525"/>
            <a:ext cx="7008286" cy="1799699"/>
            <a:chOff x="0" y="0"/>
            <a:chExt cx="9344381" cy="2399598"/>
          </a:xfrm>
        </p:grpSpPr>
        <p:sp>
          <p:nvSpPr>
            <p:cNvPr id="41" name="TextBox 41"/>
            <p:cNvSpPr txBox="1"/>
            <p:nvPr/>
          </p:nvSpPr>
          <p:spPr>
            <a:xfrm>
              <a:off x="0" y="1007043"/>
              <a:ext cx="9344381" cy="1392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1800" spc="36">
                  <a:solidFill>
                    <a:srgbClr val="000000"/>
                  </a:solidFill>
                  <a:latin typeface="Clear Sans Regular"/>
                </a:rPr>
                <a:t>Especially in the pandemic - but for quite some time proceeding - there is mounting evidence that we need more transparency in every aspect of research 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19200" y="-47625"/>
              <a:ext cx="4414555" cy="91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u="sng" spc="240">
                  <a:solidFill>
                    <a:srgbClr val="000000"/>
                  </a:solidFill>
                  <a:latin typeface="Anonymous Pro Bold"/>
                </a:rPr>
                <a:t>Increased Need for Transparency 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5400000">
              <a:off x="0" y="309332"/>
              <a:ext cx="253402" cy="253402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 rot="5400000">
              <a:off x="380104" y="309332"/>
              <a:ext cx="253402" cy="253402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7" name="Group 47"/>
            <p:cNvGrpSpPr/>
            <p:nvPr/>
          </p:nvGrpSpPr>
          <p:grpSpPr>
            <a:xfrm rot="5400000">
              <a:off x="760207" y="309332"/>
              <a:ext cx="253402" cy="253402"/>
              <a:chOff x="0" y="0"/>
              <a:chExt cx="6350000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4"/>
          <a:srcRect r="12804"/>
          <a:stretch>
            <a:fillRect/>
          </a:stretch>
        </p:blipFill>
        <p:spPr>
          <a:xfrm>
            <a:off x="8435925" y="2681811"/>
            <a:ext cx="8384767" cy="5083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TextBox 50"/>
          <p:cNvSpPr txBox="1"/>
          <p:nvPr/>
        </p:nvSpPr>
        <p:spPr>
          <a:xfrm>
            <a:off x="1028700" y="1543042"/>
            <a:ext cx="5970283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5"/>
              </a:lnSpc>
            </a:pPr>
            <a:r>
              <a:rPr lang="en-US" sz="3500" spc="56">
                <a:solidFill>
                  <a:srgbClr val="000000"/>
                </a:solidFill>
                <a:latin typeface="Anonymous Pro"/>
              </a:rPr>
              <a:t>Removal of Paywalls </a:t>
            </a:r>
          </a:p>
        </p:txBody>
      </p:sp>
      <p:sp>
        <p:nvSpPr>
          <p:cNvPr id="51" name="TextBox 51"/>
          <p:cNvSpPr txBox="1"/>
          <p:nvPr/>
        </p:nvSpPr>
        <p:spPr>
          <a:xfrm rot="-5400000">
            <a:off x="15087613" y="6498869"/>
            <a:ext cx="5197684" cy="14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000" spc="368">
                <a:solidFill>
                  <a:srgbClr val="000000"/>
                </a:solidFill>
                <a:latin typeface="Montserrat Classic"/>
              </a:rPr>
              <a:t>OPEN RESEARCH | @ASHLEYDFARLEY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9166</TotalTime>
  <Words>1612</Words>
  <Application>Microsoft Office PowerPoint</Application>
  <PresentationFormat>Custom</PresentationFormat>
  <Paragraphs>286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Montserrat Classic</vt:lpstr>
      <vt:lpstr>Anonymous Pro Bold</vt:lpstr>
      <vt:lpstr>Open Sans</vt:lpstr>
      <vt:lpstr>Clear Sans Regular</vt:lpstr>
      <vt:lpstr>Montserrat Light Bold</vt:lpstr>
      <vt:lpstr>Anonymous Pro</vt:lpstr>
      <vt:lpstr>Calibri</vt:lpstr>
      <vt:lpstr>Arial</vt:lpstr>
      <vt:lpstr>Clear Sans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Research Making Harmful Habits History</dc:title>
  <cp:lastModifiedBy>Ashley Farley</cp:lastModifiedBy>
  <cp:revision>36</cp:revision>
  <dcterms:created xsi:type="dcterms:W3CDTF">2006-08-16T00:00:00Z</dcterms:created>
  <dcterms:modified xsi:type="dcterms:W3CDTF">2021-03-03T17:58:56Z</dcterms:modified>
  <dc:identifier>DAELv6pIhGY</dc:identifier>
</cp:coreProperties>
</file>