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800"/>
    <a:srgbClr val="FF0000"/>
    <a:srgbClr val="4C7300"/>
    <a:srgbClr val="AAFF00"/>
    <a:srgbClr val="D1FF73"/>
    <a:srgbClr val="98E600"/>
    <a:srgbClr val="A80000"/>
    <a:srgbClr val="FFBEBE"/>
    <a:srgbClr val="F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Library\Haynes_NIHsuppl\Haynes_NIHsuppl\Air_monitoring_maps\haynes\CurrentWork_07092018\Location2_3_Marietta_WarrenElementary_OHValley_ugs_z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Library\Haynes_NIHsuppl\Haynes_NIHsuppl\Air_monitoring_maps\haynes\CurrentWork_07092018\Location2_3_Marietta_WarrenElementary_OHValley_ugs_z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Concentration of Manganese (PM10)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738815631264597E-2"/>
          <c:y val="0.1451321431355734"/>
          <c:w val="0.89006861014486127"/>
          <c:h val="0.7849065772719003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OHValleyServiceCenterTotal!$B$1</c:f>
              <c:strCache>
                <c:ptCount val="1"/>
                <c:pt idx="0">
                  <c:v>Month_average (ug/m3)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9E-4CB5-8BB9-2E1668D492C3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9E-4CB5-8BB9-2E1668D492C3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9E-4CB5-8BB9-2E1668D492C3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9E-4CB5-8BB9-2E1668D492C3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9E-4CB5-8BB9-2E1668D492C3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09E-4CB5-8BB9-2E1668D492C3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09E-4CB5-8BB9-2E1668D492C3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09E-4CB5-8BB9-2E1668D492C3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09E-4CB5-8BB9-2E1668D492C3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A09E-4CB5-8BB9-2E1668D492C3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A09E-4CB5-8BB9-2E1668D492C3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A09E-4CB5-8BB9-2E1668D492C3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A09E-4CB5-8BB9-2E1668D492C3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A09E-4CB5-8BB9-2E1668D492C3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A09E-4CB5-8BB9-2E1668D492C3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A09E-4CB5-8BB9-2E1668D492C3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A09E-4CB5-8BB9-2E1668D492C3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A09E-4CB5-8BB9-2E1668D492C3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A09E-4CB5-8BB9-2E1668D492C3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A09E-4CB5-8BB9-2E1668D492C3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A09E-4CB5-8BB9-2E1668D492C3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A09E-4CB5-8BB9-2E1668D492C3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A09E-4CB5-8BB9-2E1668D492C3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A09E-4CB5-8BB9-2E1668D492C3}"/>
              </c:ext>
            </c:extLst>
          </c:dPt>
          <c:dPt>
            <c:idx val="28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A09E-4CB5-8BB9-2E1668D492C3}"/>
              </c:ext>
            </c:extLst>
          </c:dPt>
          <c:xVal>
            <c:numRef>
              <c:f>OHValleyServiceCenterTotal!$A$2:$A$32</c:f>
              <c:numCache>
                <c:formatCode>mmm\-yy</c:formatCode>
                <c:ptCount val="31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40164</c:v>
                </c:pt>
                <c:pt idx="5">
                  <c:v>40195</c:v>
                </c:pt>
                <c:pt idx="6">
                  <c:v>40226</c:v>
                </c:pt>
                <c:pt idx="7">
                  <c:v>40254</c:v>
                </c:pt>
                <c:pt idx="8">
                  <c:v>40285</c:v>
                </c:pt>
                <c:pt idx="9">
                  <c:v>40315</c:v>
                </c:pt>
                <c:pt idx="10">
                  <c:v>40346</c:v>
                </c:pt>
                <c:pt idx="11">
                  <c:v>40376</c:v>
                </c:pt>
                <c:pt idx="12">
                  <c:v>40407</c:v>
                </c:pt>
                <c:pt idx="13">
                  <c:v>40438</c:v>
                </c:pt>
                <c:pt idx="14">
                  <c:v>40468</c:v>
                </c:pt>
                <c:pt idx="15">
                  <c:v>40499</c:v>
                </c:pt>
                <c:pt idx="16">
                  <c:v>40529</c:v>
                </c:pt>
                <c:pt idx="17">
                  <c:v>40560</c:v>
                </c:pt>
                <c:pt idx="18">
                  <c:v>40591</c:v>
                </c:pt>
                <c:pt idx="19">
                  <c:v>40619</c:v>
                </c:pt>
                <c:pt idx="20">
                  <c:v>40650</c:v>
                </c:pt>
                <c:pt idx="21">
                  <c:v>40680</c:v>
                </c:pt>
                <c:pt idx="22">
                  <c:v>40711</c:v>
                </c:pt>
                <c:pt idx="23">
                  <c:v>40741</c:v>
                </c:pt>
                <c:pt idx="24">
                  <c:v>40772</c:v>
                </c:pt>
                <c:pt idx="25">
                  <c:v>40803</c:v>
                </c:pt>
                <c:pt idx="26">
                  <c:v>40833</c:v>
                </c:pt>
                <c:pt idx="27">
                  <c:v>40864</c:v>
                </c:pt>
                <c:pt idx="28">
                  <c:v>40900</c:v>
                </c:pt>
                <c:pt idx="29">
                  <c:v>40931</c:v>
                </c:pt>
                <c:pt idx="30">
                  <c:v>40962</c:v>
                </c:pt>
              </c:numCache>
            </c:numRef>
          </c:xVal>
          <c:yVal>
            <c:numRef>
              <c:f>OHValleyServiceCenterTotal!$B$2:$B$32</c:f>
              <c:numCache>
                <c:formatCode>General</c:formatCode>
                <c:ptCount val="31"/>
                <c:pt idx="0">
                  <c:v>3.3983333333333338E-2</c:v>
                </c:pt>
                <c:pt idx="1">
                  <c:v>1.0096666666666665E-2</c:v>
                </c:pt>
                <c:pt idx="2">
                  <c:v>0.121725</c:v>
                </c:pt>
                <c:pt idx="3">
                  <c:v>0.33800000000000002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3.8003749999999996E-2</c:v>
                </c:pt>
                <c:pt idx="29">
                  <c:v>7.7015909090909093E-2</c:v>
                </c:pt>
                <c:pt idx="30">
                  <c:v>0.12663160000000001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2-A09E-4CB5-8BB9-2E1668D492C3}"/>
            </c:ext>
          </c:extLst>
        </c:ser>
        <c:ser>
          <c:idx val="1"/>
          <c:order val="1"/>
          <c:tx>
            <c:strRef>
              <c:f>OHValleyServiceCenterTotal!$C$1</c:f>
              <c:strCache>
                <c:ptCount val="1"/>
                <c:pt idx="0">
                  <c:v>Baseline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OHValleyServiceCenterTotal!$A$2:$A$32</c:f>
              <c:numCache>
                <c:formatCode>mmm\-yy</c:formatCode>
                <c:ptCount val="31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40164</c:v>
                </c:pt>
                <c:pt idx="5">
                  <c:v>40195</c:v>
                </c:pt>
                <c:pt idx="6">
                  <c:v>40226</c:v>
                </c:pt>
                <c:pt idx="7">
                  <c:v>40254</c:v>
                </c:pt>
                <c:pt idx="8">
                  <c:v>40285</c:v>
                </c:pt>
                <c:pt idx="9">
                  <c:v>40315</c:v>
                </c:pt>
                <c:pt idx="10">
                  <c:v>40346</c:v>
                </c:pt>
                <c:pt idx="11">
                  <c:v>40376</c:v>
                </c:pt>
                <c:pt idx="12">
                  <c:v>40407</c:v>
                </c:pt>
                <c:pt idx="13">
                  <c:v>40438</c:v>
                </c:pt>
                <c:pt idx="14">
                  <c:v>40468</c:v>
                </c:pt>
                <c:pt idx="15">
                  <c:v>40499</c:v>
                </c:pt>
                <c:pt idx="16">
                  <c:v>40529</c:v>
                </c:pt>
                <c:pt idx="17">
                  <c:v>40560</c:v>
                </c:pt>
                <c:pt idx="18">
                  <c:v>40591</c:v>
                </c:pt>
                <c:pt idx="19">
                  <c:v>40619</c:v>
                </c:pt>
                <c:pt idx="20">
                  <c:v>40650</c:v>
                </c:pt>
                <c:pt idx="21">
                  <c:v>40680</c:v>
                </c:pt>
                <c:pt idx="22">
                  <c:v>40711</c:v>
                </c:pt>
                <c:pt idx="23">
                  <c:v>40741</c:v>
                </c:pt>
                <c:pt idx="24">
                  <c:v>40772</c:v>
                </c:pt>
                <c:pt idx="25">
                  <c:v>40803</c:v>
                </c:pt>
                <c:pt idx="26">
                  <c:v>40833</c:v>
                </c:pt>
                <c:pt idx="27">
                  <c:v>40864</c:v>
                </c:pt>
                <c:pt idx="28">
                  <c:v>40900</c:v>
                </c:pt>
                <c:pt idx="29">
                  <c:v>40931</c:v>
                </c:pt>
                <c:pt idx="30">
                  <c:v>40962</c:v>
                </c:pt>
              </c:numCache>
            </c:numRef>
          </c:xVal>
          <c:yVal>
            <c:numRef>
              <c:f>OHValleyServiceCenterTotal!$C$2:$C$32</c:f>
              <c:numCache>
                <c:formatCode>General</c:formatCode>
                <c:ptCount val="31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0.05</c:v>
                </c:pt>
                <c:pt idx="29">
                  <c:v>0.05</c:v>
                </c:pt>
                <c:pt idx="30">
                  <c:v>0.05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3-A09E-4CB5-8BB9-2E1668D492C3}"/>
            </c:ext>
          </c:extLst>
        </c:ser>
        <c:ser>
          <c:idx val="2"/>
          <c:order val="2"/>
          <c:tx>
            <c:strRef>
              <c:f>OHValleyServiceCenterTotal!$D$1</c:f>
              <c:strCache>
                <c:ptCount val="1"/>
                <c:pt idx="0">
                  <c:v>ATSDR MRL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OHValleyServiceCenterTotal!$A$2:$A$32</c:f>
              <c:numCache>
                <c:formatCode>mmm\-yy</c:formatCode>
                <c:ptCount val="31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40164</c:v>
                </c:pt>
                <c:pt idx="5">
                  <c:v>40195</c:v>
                </c:pt>
                <c:pt idx="6">
                  <c:v>40226</c:v>
                </c:pt>
                <c:pt idx="7">
                  <c:v>40254</c:v>
                </c:pt>
                <c:pt idx="8">
                  <c:v>40285</c:v>
                </c:pt>
                <c:pt idx="9">
                  <c:v>40315</c:v>
                </c:pt>
                <c:pt idx="10">
                  <c:v>40346</c:v>
                </c:pt>
                <c:pt idx="11">
                  <c:v>40376</c:v>
                </c:pt>
                <c:pt idx="12">
                  <c:v>40407</c:v>
                </c:pt>
                <c:pt idx="13">
                  <c:v>40438</c:v>
                </c:pt>
                <c:pt idx="14">
                  <c:v>40468</c:v>
                </c:pt>
                <c:pt idx="15">
                  <c:v>40499</c:v>
                </c:pt>
                <c:pt idx="16">
                  <c:v>40529</c:v>
                </c:pt>
                <c:pt idx="17">
                  <c:v>40560</c:v>
                </c:pt>
                <c:pt idx="18">
                  <c:v>40591</c:v>
                </c:pt>
                <c:pt idx="19">
                  <c:v>40619</c:v>
                </c:pt>
                <c:pt idx="20">
                  <c:v>40650</c:v>
                </c:pt>
                <c:pt idx="21">
                  <c:v>40680</c:v>
                </c:pt>
                <c:pt idx="22">
                  <c:v>40711</c:v>
                </c:pt>
                <c:pt idx="23">
                  <c:v>40741</c:v>
                </c:pt>
                <c:pt idx="24">
                  <c:v>40772</c:v>
                </c:pt>
                <c:pt idx="25">
                  <c:v>40803</c:v>
                </c:pt>
                <c:pt idx="26">
                  <c:v>40833</c:v>
                </c:pt>
                <c:pt idx="27">
                  <c:v>40864</c:v>
                </c:pt>
                <c:pt idx="28">
                  <c:v>40900</c:v>
                </c:pt>
                <c:pt idx="29">
                  <c:v>40931</c:v>
                </c:pt>
                <c:pt idx="30">
                  <c:v>40962</c:v>
                </c:pt>
              </c:numCache>
            </c:numRef>
          </c:xVal>
          <c:yVal>
            <c:numRef>
              <c:f>OHValleyServiceCenterTotal!$D$2:$D$32</c:f>
              <c:numCache>
                <c:formatCode>General</c:formatCode>
                <c:ptCount val="31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4-A09E-4CB5-8BB9-2E1668D492C3}"/>
            </c:ext>
          </c:extLst>
        </c:ser>
        <c:ser>
          <c:idx val="3"/>
          <c:order val="3"/>
          <c:tx>
            <c:strRef>
              <c:f>OHValleyServiceCenterTotal!$E$1</c:f>
              <c:strCache>
                <c:ptCount val="1"/>
                <c:pt idx="0">
                  <c:v>WHO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OHValleyServiceCenterTotal!$A$2:$A$32</c:f>
              <c:numCache>
                <c:formatCode>mmm\-yy</c:formatCode>
                <c:ptCount val="31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40164</c:v>
                </c:pt>
                <c:pt idx="5">
                  <c:v>40195</c:v>
                </c:pt>
                <c:pt idx="6">
                  <c:v>40226</c:v>
                </c:pt>
                <c:pt idx="7">
                  <c:v>40254</c:v>
                </c:pt>
                <c:pt idx="8">
                  <c:v>40285</c:v>
                </c:pt>
                <c:pt idx="9">
                  <c:v>40315</c:v>
                </c:pt>
                <c:pt idx="10">
                  <c:v>40346</c:v>
                </c:pt>
                <c:pt idx="11">
                  <c:v>40376</c:v>
                </c:pt>
                <c:pt idx="12">
                  <c:v>40407</c:v>
                </c:pt>
                <c:pt idx="13">
                  <c:v>40438</c:v>
                </c:pt>
                <c:pt idx="14">
                  <c:v>40468</c:v>
                </c:pt>
                <c:pt idx="15">
                  <c:v>40499</c:v>
                </c:pt>
                <c:pt idx="16">
                  <c:v>40529</c:v>
                </c:pt>
                <c:pt idx="17">
                  <c:v>40560</c:v>
                </c:pt>
                <c:pt idx="18">
                  <c:v>40591</c:v>
                </c:pt>
                <c:pt idx="19">
                  <c:v>40619</c:v>
                </c:pt>
                <c:pt idx="20">
                  <c:v>40650</c:v>
                </c:pt>
                <c:pt idx="21">
                  <c:v>40680</c:v>
                </c:pt>
                <c:pt idx="22">
                  <c:v>40711</c:v>
                </c:pt>
                <c:pt idx="23">
                  <c:v>40741</c:v>
                </c:pt>
                <c:pt idx="24">
                  <c:v>40772</c:v>
                </c:pt>
                <c:pt idx="25">
                  <c:v>40803</c:v>
                </c:pt>
                <c:pt idx="26">
                  <c:v>40833</c:v>
                </c:pt>
                <c:pt idx="27">
                  <c:v>40864</c:v>
                </c:pt>
                <c:pt idx="28">
                  <c:v>40900</c:v>
                </c:pt>
                <c:pt idx="29">
                  <c:v>40931</c:v>
                </c:pt>
                <c:pt idx="30">
                  <c:v>40962</c:v>
                </c:pt>
              </c:numCache>
            </c:numRef>
          </c:xVal>
          <c:yVal>
            <c:numRef>
              <c:f>OHValleyServiceCenterTotal!$E$2:$E$32</c:f>
              <c:numCache>
                <c:formatCode>General</c:formatCode>
                <c:ptCount val="31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  <c:pt idx="21">
                  <c:v>0.15</c:v>
                </c:pt>
                <c:pt idx="22">
                  <c:v>0.15</c:v>
                </c:pt>
                <c:pt idx="23">
                  <c:v>0.15</c:v>
                </c:pt>
                <c:pt idx="24">
                  <c:v>0.15</c:v>
                </c:pt>
                <c:pt idx="25">
                  <c:v>0.15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0.15</c:v>
                </c:pt>
                <c:pt idx="30">
                  <c:v>0.15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5-A09E-4CB5-8BB9-2E1668D49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049296"/>
        <c:axId val="581042736"/>
      </c:scatterChart>
      <c:valAx>
        <c:axId val="581049296"/>
        <c:scaling>
          <c:orientation val="minMax"/>
          <c:max val="41000"/>
          <c:min val="4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42736"/>
        <c:crosses val="autoZero"/>
        <c:crossBetween val="midCat"/>
        <c:majorUnit val="50"/>
      </c:valAx>
      <c:valAx>
        <c:axId val="581042736"/>
        <c:scaling>
          <c:orientation val="minMax"/>
          <c:max val="0.35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ug/m3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49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Concentration of Manganese (PM10)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738815631264597E-2"/>
          <c:y val="0.1451321431355734"/>
          <c:w val="0.89006861014486127"/>
          <c:h val="0.7849065772719003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OHValleyServiceCenterTotal!$B$1</c:f>
              <c:strCache>
                <c:ptCount val="1"/>
                <c:pt idx="0">
                  <c:v>Month_average (ug/m3)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9E-4CB5-8BB9-2E1668D492C3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9E-4CB5-8BB9-2E1668D492C3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09E-4CB5-8BB9-2E1668D492C3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09E-4CB5-8BB9-2E1668D492C3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09E-4CB5-8BB9-2E1668D492C3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09E-4CB5-8BB9-2E1668D492C3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09E-4CB5-8BB9-2E1668D492C3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09E-4CB5-8BB9-2E1668D492C3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09E-4CB5-8BB9-2E1668D492C3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A09E-4CB5-8BB9-2E1668D492C3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A09E-4CB5-8BB9-2E1668D492C3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A09E-4CB5-8BB9-2E1668D492C3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A09E-4CB5-8BB9-2E1668D492C3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A09E-4CB5-8BB9-2E1668D492C3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A09E-4CB5-8BB9-2E1668D492C3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A09E-4CB5-8BB9-2E1668D492C3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A09E-4CB5-8BB9-2E1668D492C3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A09E-4CB5-8BB9-2E1668D492C3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A09E-4CB5-8BB9-2E1668D492C3}"/>
              </c:ext>
            </c:extLst>
          </c:dPt>
          <c:dPt>
            <c:idx val="2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A09E-4CB5-8BB9-2E1668D492C3}"/>
              </c:ext>
            </c:extLst>
          </c:dPt>
          <c:dPt>
            <c:idx val="2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A09E-4CB5-8BB9-2E1668D492C3}"/>
              </c:ext>
            </c:extLst>
          </c:dPt>
          <c:dPt>
            <c:idx val="2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A09E-4CB5-8BB9-2E1668D492C3}"/>
              </c:ext>
            </c:extLst>
          </c:dPt>
          <c:dPt>
            <c:idx val="2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A09E-4CB5-8BB9-2E1668D492C3}"/>
              </c:ext>
            </c:extLst>
          </c:dPt>
          <c:dPt>
            <c:idx val="2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A09E-4CB5-8BB9-2E1668D492C3}"/>
              </c:ext>
            </c:extLst>
          </c:dPt>
          <c:dPt>
            <c:idx val="28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A09E-4CB5-8BB9-2E1668D492C3}"/>
              </c:ext>
            </c:extLst>
          </c:dPt>
          <c:xVal>
            <c:numRef>
              <c:f>OHValleyServiceCenterTotal!$A$2:$A$32</c:f>
              <c:numCache>
                <c:formatCode>mmm\-yy</c:formatCode>
                <c:ptCount val="31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40164</c:v>
                </c:pt>
                <c:pt idx="5">
                  <c:v>40195</c:v>
                </c:pt>
                <c:pt idx="6">
                  <c:v>40226</c:v>
                </c:pt>
                <c:pt idx="7">
                  <c:v>40254</c:v>
                </c:pt>
                <c:pt idx="8">
                  <c:v>40285</c:v>
                </c:pt>
                <c:pt idx="9">
                  <c:v>40315</c:v>
                </c:pt>
                <c:pt idx="10">
                  <c:v>40346</c:v>
                </c:pt>
                <c:pt idx="11">
                  <c:v>40376</c:v>
                </c:pt>
                <c:pt idx="12">
                  <c:v>40407</c:v>
                </c:pt>
                <c:pt idx="13">
                  <c:v>40438</c:v>
                </c:pt>
                <c:pt idx="14">
                  <c:v>40468</c:v>
                </c:pt>
                <c:pt idx="15">
                  <c:v>40499</c:v>
                </c:pt>
                <c:pt idx="16">
                  <c:v>40529</c:v>
                </c:pt>
                <c:pt idx="17">
                  <c:v>40560</c:v>
                </c:pt>
                <c:pt idx="18">
                  <c:v>40591</c:v>
                </c:pt>
                <c:pt idx="19">
                  <c:v>40619</c:v>
                </c:pt>
                <c:pt idx="20">
                  <c:v>40650</c:v>
                </c:pt>
                <c:pt idx="21">
                  <c:v>40680</c:v>
                </c:pt>
                <c:pt idx="22">
                  <c:v>40711</c:v>
                </c:pt>
                <c:pt idx="23">
                  <c:v>40741</c:v>
                </c:pt>
                <c:pt idx="24">
                  <c:v>40772</c:v>
                </c:pt>
                <c:pt idx="25">
                  <c:v>40803</c:v>
                </c:pt>
                <c:pt idx="26">
                  <c:v>40833</c:v>
                </c:pt>
                <c:pt idx="27">
                  <c:v>40864</c:v>
                </c:pt>
                <c:pt idx="28">
                  <c:v>40900</c:v>
                </c:pt>
                <c:pt idx="29">
                  <c:v>40931</c:v>
                </c:pt>
                <c:pt idx="30">
                  <c:v>40962</c:v>
                </c:pt>
              </c:numCache>
            </c:numRef>
          </c:xVal>
          <c:yVal>
            <c:numRef>
              <c:f>OHValleyServiceCenterTotal!$B$2:$B$32</c:f>
              <c:numCache>
                <c:formatCode>General</c:formatCode>
                <c:ptCount val="31"/>
                <c:pt idx="0">
                  <c:v>3.3983333333333338E-2</c:v>
                </c:pt>
                <c:pt idx="1">
                  <c:v>1.0096666666666665E-2</c:v>
                </c:pt>
                <c:pt idx="2">
                  <c:v>0.121725</c:v>
                </c:pt>
                <c:pt idx="3">
                  <c:v>0.33800000000000002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3.8003749999999996E-2</c:v>
                </c:pt>
                <c:pt idx="29">
                  <c:v>7.7015909090909093E-2</c:v>
                </c:pt>
                <c:pt idx="30">
                  <c:v>0.12663160000000001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2-A09E-4CB5-8BB9-2E1668D492C3}"/>
            </c:ext>
          </c:extLst>
        </c:ser>
        <c:ser>
          <c:idx val="1"/>
          <c:order val="1"/>
          <c:tx>
            <c:strRef>
              <c:f>OHValleyServiceCenterTotal!$C$1</c:f>
              <c:strCache>
                <c:ptCount val="1"/>
                <c:pt idx="0">
                  <c:v>Baseline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OHValleyServiceCenterTotal!$A$2:$A$32</c:f>
              <c:numCache>
                <c:formatCode>mmm\-yy</c:formatCode>
                <c:ptCount val="31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40164</c:v>
                </c:pt>
                <c:pt idx="5">
                  <c:v>40195</c:v>
                </c:pt>
                <c:pt idx="6">
                  <c:v>40226</c:v>
                </c:pt>
                <c:pt idx="7">
                  <c:v>40254</c:v>
                </c:pt>
                <c:pt idx="8">
                  <c:v>40285</c:v>
                </c:pt>
                <c:pt idx="9">
                  <c:v>40315</c:v>
                </c:pt>
                <c:pt idx="10">
                  <c:v>40346</c:v>
                </c:pt>
                <c:pt idx="11">
                  <c:v>40376</c:v>
                </c:pt>
                <c:pt idx="12">
                  <c:v>40407</c:v>
                </c:pt>
                <c:pt idx="13">
                  <c:v>40438</c:v>
                </c:pt>
                <c:pt idx="14">
                  <c:v>40468</c:v>
                </c:pt>
                <c:pt idx="15">
                  <c:v>40499</c:v>
                </c:pt>
                <c:pt idx="16">
                  <c:v>40529</c:v>
                </c:pt>
                <c:pt idx="17">
                  <c:v>40560</c:v>
                </c:pt>
                <c:pt idx="18">
                  <c:v>40591</c:v>
                </c:pt>
                <c:pt idx="19">
                  <c:v>40619</c:v>
                </c:pt>
                <c:pt idx="20">
                  <c:v>40650</c:v>
                </c:pt>
                <c:pt idx="21">
                  <c:v>40680</c:v>
                </c:pt>
                <c:pt idx="22">
                  <c:v>40711</c:v>
                </c:pt>
                <c:pt idx="23">
                  <c:v>40741</c:v>
                </c:pt>
                <c:pt idx="24">
                  <c:v>40772</c:v>
                </c:pt>
                <c:pt idx="25">
                  <c:v>40803</c:v>
                </c:pt>
                <c:pt idx="26">
                  <c:v>40833</c:v>
                </c:pt>
                <c:pt idx="27">
                  <c:v>40864</c:v>
                </c:pt>
                <c:pt idx="28">
                  <c:v>40900</c:v>
                </c:pt>
                <c:pt idx="29">
                  <c:v>40931</c:v>
                </c:pt>
                <c:pt idx="30">
                  <c:v>40962</c:v>
                </c:pt>
              </c:numCache>
            </c:numRef>
          </c:xVal>
          <c:yVal>
            <c:numRef>
              <c:f>OHValleyServiceCenterTotal!$C$2:$C$32</c:f>
              <c:numCache>
                <c:formatCode>General</c:formatCode>
                <c:ptCount val="31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0.05</c:v>
                </c:pt>
                <c:pt idx="29">
                  <c:v>0.05</c:v>
                </c:pt>
                <c:pt idx="30">
                  <c:v>0.05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3-A09E-4CB5-8BB9-2E1668D492C3}"/>
            </c:ext>
          </c:extLst>
        </c:ser>
        <c:ser>
          <c:idx val="2"/>
          <c:order val="2"/>
          <c:tx>
            <c:strRef>
              <c:f>OHValleyServiceCenterTotal!$D$1</c:f>
              <c:strCache>
                <c:ptCount val="1"/>
                <c:pt idx="0">
                  <c:v>ATSDR MRL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OHValleyServiceCenterTotal!$A$2:$A$32</c:f>
              <c:numCache>
                <c:formatCode>mmm\-yy</c:formatCode>
                <c:ptCount val="31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40164</c:v>
                </c:pt>
                <c:pt idx="5">
                  <c:v>40195</c:v>
                </c:pt>
                <c:pt idx="6">
                  <c:v>40226</c:v>
                </c:pt>
                <c:pt idx="7">
                  <c:v>40254</c:v>
                </c:pt>
                <c:pt idx="8">
                  <c:v>40285</c:v>
                </c:pt>
                <c:pt idx="9">
                  <c:v>40315</c:v>
                </c:pt>
                <c:pt idx="10">
                  <c:v>40346</c:v>
                </c:pt>
                <c:pt idx="11">
                  <c:v>40376</c:v>
                </c:pt>
                <c:pt idx="12">
                  <c:v>40407</c:v>
                </c:pt>
                <c:pt idx="13">
                  <c:v>40438</c:v>
                </c:pt>
                <c:pt idx="14">
                  <c:v>40468</c:v>
                </c:pt>
                <c:pt idx="15">
                  <c:v>40499</c:v>
                </c:pt>
                <c:pt idx="16">
                  <c:v>40529</c:v>
                </c:pt>
                <c:pt idx="17">
                  <c:v>40560</c:v>
                </c:pt>
                <c:pt idx="18">
                  <c:v>40591</c:v>
                </c:pt>
                <c:pt idx="19">
                  <c:v>40619</c:v>
                </c:pt>
                <c:pt idx="20">
                  <c:v>40650</c:v>
                </c:pt>
                <c:pt idx="21">
                  <c:v>40680</c:v>
                </c:pt>
                <c:pt idx="22">
                  <c:v>40711</c:v>
                </c:pt>
                <c:pt idx="23">
                  <c:v>40741</c:v>
                </c:pt>
                <c:pt idx="24">
                  <c:v>40772</c:v>
                </c:pt>
                <c:pt idx="25">
                  <c:v>40803</c:v>
                </c:pt>
                <c:pt idx="26">
                  <c:v>40833</c:v>
                </c:pt>
                <c:pt idx="27">
                  <c:v>40864</c:v>
                </c:pt>
                <c:pt idx="28">
                  <c:v>40900</c:v>
                </c:pt>
                <c:pt idx="29">
                  <c:v>40931</c:v>
                </c:pt>
                <c:pt idx="30">
                  <c:v>40962</c:v>
                </c:pt>
              </c:numCache>
            </c:numRef>
          </c:xVal>
          <c:yVal>
            <c:numRef>
              <c:f>OHValleyServiceCenterTotal!$D$2:$D$32</c:f>
              <c:numCache>
                <c:formatCode>General</c:formatCode>
                <c:ptCount val="31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4-A09E-4CB5-8BB9-2E1668D492C3}"/>
            </c:ext>
          </c:extLst>
        </c:ser>
        <c:ser>
          <c:idx val="3"/>
          <c:order val="3"/>
          <c:tx>
            <c:strRef>
              <c:f>OHValleyServiceCenterTotal!$E$1</c:f>
              <c:strCache>
                <c:ptCount val="1"/>
                <c:pt idx="0">
                  <c:v>WHO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OHValleyServiceCenterTotal!$A$2:$A$32</c:f>
              <c:numCache>
                <c:formatCode>mmm\-yy</c:formatCode>
                <c:ptCount val="31"/>
                <c:pt idx="0">
                  <c:v>40042</c:v>
                </c:pt>
                <c:pt idx="1">
                  <c:v>40073</c:v>
                </c:pt>
                <c:pt idx="2">
                  <c:v>40103</c:v>
                </c:pt>
                <c:pt idx="3">
                  <c:v>40134</c:v>
                </c:pt>
                <c:pt idx="4">
                  <c:v>40164</c:v>
                </c:pt>
                <c:pt idx="5">
                  <c:v>40195</c:v>
                </c:pt>
                <c:pt idx="6">
                  <c:v>40226</c:v>
                </c:pt>
                <c:pt idx="7">
                  <c:v>40254</c:v>
                </c:pt>
                <c:pt idx="8">
                  <c:v>40285</c:v>
                </c:pt>
                <c:pt idx="9">
                  <c:v>40315</c:v>
                </c:pt>
                <c:pt idx="10">
                  <c:v>40346</c:v>
                </c:pt>
                <c:pt idx="11">
                  <c:v>40376</c:v>
                </c:pt>
                <c:pt idx="12">
                  <c:v>40407</c:v>
                </c:pt>
                <c:pt idx="13">
                  <c:v>40438</c:v>
                </c:pt>
                <c:pt idx="14">
                  <c:v>40468</c:v>
                </c:pt>
                <c:pt idx="15">
                  <c:v>40499</c:v>
                </c:pt>
                <c:pt idx="16">
                  <c:v>40529</c:v>
                </c:pt>
                <c:pt idx="17">
                  <c:v>40560</c:v>
                </c:pt>
                <c:pt idx="18">
                  <c:v>40591</c:v>
                </c:pt>
                <c:pt idx="19">
                  <c:v>40619</c:v>
                </c:pt>
                <c:pt idx="20">
                  <c:v>40650</c:v>
                </c:pt>
                <c:pt idx="21">
                  <c:v>40680</c:v>
                </c:pt>
                <c:pt idx="22">
                  <c:v>40711</c:v>
                </c:pt>
                <c:pt idx="23">
                  <c:v>40741</c:v>
                </c:pt>
                <c:pt idx="24">
                  <c:v>40772</c:v>
                </c:pt>
                <c:pt idx="25">
                  <c:v>40803</c:v>
                </c:pt>
                <c:pt idx="26">
                  <c:v>40833</c:v>
                </c:pt>
                <c:pt idx="27">
                  <c:v>40864</c:v>
                </c:pt>
                <c:pt idx="28">
                  <c:v>40900</c:v>
                </c:pt>
                <c:pt idx="29">
                  <c:v>40931</c:v>
                </c:pt>
                <c:pt idx="30">
                  <c:v>40962</c:v>
                </c:pt>
              </c:numCache>
            </c:numRef>
          </c:xVal>
          <c:yVal>
            <c:numRef>
              <c:f>OHValleyServiceCenterTotal!$E$2:$E$32</c:f>
              <c:numCache>
                <c:formatCode>General</c:formatCode>
                <c:ptCount val="31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  <c:pt idx="21">
                  <c:v>0.15</c:v>
                </c:pt>
                <c:pt idx="22">
                  <c:v>0.15</c:v>
                </c:pt>
                <c:pt idx="23">
                  <c:v>0.15</c:v>
                </c:pt>
                <c:pt idx="24">
                  <c:v>0.15</c:v>
                </c:pt>
                <c:pt idx="25">
                  <c:v>0.15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0.15</c:v>
                </c:pt>
                <c:pt idx="30">
                  <c:v>0.15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35-A09E-4CB5-8BB9-2E1668D49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049296"/>
        <c:axId val="581042736"/>
      </c:scatterChart>
      <c:valAx>
        <c:axId val="581049296"/>
        <c:scaling>
          <c:orientation val="minMax"/>
          <c:max val="41000"/>
          <c:min val="4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42736"/>
        <c:crosses val="autoZero"/>
        <c:crossBetween val="midCat"/>
        <c:majorUnit val="50"/>
      </c:valAx>
      <c:valAx>
        <c:axId val="581042736"/>
        <c:scaling>
          <c:orientation val="minMax"/>
          <c:max val="0.35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ug/m3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49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5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7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5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6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0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22347"/>
              </p:ext>
            </p:extLst>
          </p:nvPr>
        </p:nvGraphicFramePr>
        <p:xfrm>
          <a:off x="3136490" y="-15886"/>
          <a:ext cx="905256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3136490" y="4083027"/>
            <a:ext cx="6400800" cy="277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b="1" dirty="0" smtClean="0">
                <a:solidFill>
                  <a:schemeClr val="tx1"/>
                </a:solidFill>
              </a:rPr>
              <a:t>monthly </a:t>
            </a:r>
            <a:r>
              <a:rPr lang="en-US" b="1" dirty="0">
                <a:solidFill>
                  <a:schemeClr val="tx1"/>
                </a:solidFill>
              </a:rPr>
              <a:t>average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dirty="0" smtClean="0">
                <a:solidFill>
                  <a:schemeClr val="tx1"/>
                </a:solidFill>
              </a:rPr>
              <a:t>manganese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PM10</a:t>
            </a:r>
            <a:r>
              <a:rPr lang="en-US" dirty="0">
                <a:solidFill>
                  <a:schemeClr val="tx1"/>
                </a:solidFill>
              </a:rPr>
              <a:t>) in the air </a:t>
            </a:r>
            <a:r>
              <a:rPr lang="en-US" dirty="0" smtClean="0">
                <a:solidFill>
                  <a:schemeClr val="tx1"/>
                </a:solidFill>
              </a:rPr>
              <a:t>was collected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b="1" dirty="0" smtClean="0">
                <a:solidFill>
                  <a:schemeClr val="tx1"/>
                </a:solidFill>
              </a:rPr>
              <a:t>a monitor </a:t>
            </a:r>
            <a:r>
              <a:rPr lang="en-US" dirty="0" smtClean="0">
                <a:solidFill>
                  <a:schemeClr val="tx1"/>
                </a:solidFill>
              </a:rPr>
              <a:t>at Ohio Valley Educational Service Center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dirty="0" smtClean="0">
                <a:solidFill>
                  <a:schemeClr val="tx1"/>
                </a:solidFill>
              </a:rPr>
              <a:t>Aug. 2009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Feb. </a:t>
            </a:r>
            <a:r>
              <a:rPr lang="en-US" dirty="0" smtClean="0">
                <a:solidFill>
                  <a:schemeClr val="tx1"/>
                </a:solidFill>
              </a:rPr>
              <a:t>2012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you want to explore more, please visit our </a:t>
            </a:r>
            <a:r>
              <a:rPr lang="en-US" dirty="0" smtClean="0">
                <a:solidFill>
                  <a:schemeClr val="tx1"/>
                </a:solidFill>
              </a:rPr>
              <a:t>website: https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smtClean="0">
                <a:solidFill>
                  <a:schemeClr val="tx1"/>
                </a:solidFill>
              </a:rPr>
              <a:t>med.uc.edu/eh/research/projects/cares.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70191" y="1634825"/>
            <a:ext cx="50547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/>
              <a:t>No data were collected between Dec. </a:t>
            </a:r>
            <a:r>
              <a:rPr lang="en-US" sz="1600" dirty="0"/>
              <a:t>2009 and </a:t>
            </a:r>
            <a:r>
              <a:rPr lang="en-US" sz="1600" dirty="0" smtClean="0"/>
              <a:t>Nov. 2011.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0BB5B-CC12-4FA7-B09A-B0845B1A7DCC}"/>
              </a:ext>
            </a:extLst>
          </p:cNvPr>
          <p:cNvSpPr/>
          <p:nvPr/>
        </p:nvSpPr>
        <p:spPr>
          <a:xfrm>
            <a:off x="4042565" y="3023403"/>
            <a:ext cx="12895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EPA Standard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C7BEC3-78D9-4629-BDC2-6F2B223278D0}"/>
              </a:ext>
            </a:extLst>
          </p:cNvPr>
          <p:cNvSpPr/>
          <p:nvPr/>
        </p:nvSpPr>
        <p:spPr>
          <a:xfrm>
            <a:off x="4038936" y="700332"/>
            <a:ext cx="15136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ATSDR Standard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933ACA-C4DE-4988-8C02-8C1BA1084585}"/>
              </a:ext>
            </a:extLst>
          </p:cNvPr>
          <p:cNvSpPr/>
          <p:nvPr/>
        </p:nvSpPr>
        <p:spPr>
          <a:xfrm>
            <a:off x="3907031" y="2081762"/>
            <a:ext cx="167929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Standard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373" y="1658888"/>
            <a:ext cx="24307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Ohio Valley Educational Center</a:t>
            </a:r>
          </a:p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Marietta, OH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853440" y="2255520"/>
            <a:ext cx="182880" cy="18288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627" y="2438244"/>
            <a:ext cx="21923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1338</a:t>
            </a:r>
            <a:r>
              <a:rPr lang="it-IT" sz="1400" dirty="0"/>
              <a:t> </a:t>
            </a:r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Colegate Dr, </a:t>
            </a:r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Marietta,</a:t>
            </a:r>
          </a:p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 45750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537291" y="4156277"/>
            <a:ext cx="2468782" cy="1988492"/>
            <a:chOff x="9537290" y="4782590"/>
            <a:chExt cx="2578511" cy="1537798"/>
          </a:xfrm>
        </p:grpSpPr>
        <p:grpSp>
          <p:nvGrpSpPr>
            <p:cNvPr id="35" name="Group 34"/>
            <p:cNvGrpSpPr/>
            <p:nvPr/>
          </p:nvGrpSpPr>
          <p:grpSpPr>
            <a:xfrm>
              <a:off x="9537290" y="4782590"/>
              <a:ext cx="2578511" cy="1537798"/>
              <a:chOff x="9537289" y="4835874"/>
              <a:chExt cx="2585691" cy="1537798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9537289" y="4835874"/>
                <a:ext cx="2437135" cy="1537798"/>
                <a:chOff x="9077497" y="4609495"/>
                <a:chExt cx="2820650" cy="1122777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9246056" y="5114500"/>
                  <a:ext cx="2652091" cy="572582"/>
                  <a:chOff x="9235440" y="5366717"/>
                  <a:chExt cx="2652091" cy="572582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9235440" y="5447534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9235440" y="5623077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9235440" y="5798621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0446380" y="5366717"/>
                    <a:ext cx="1441151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ATSDR Standard</a:t>
                    </a:r>
                    <a:endParaRPr lang="en-US" sz="1400" dirty="0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0446380" y="5545632"/>
                    <a:ext cx="1360839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WHO Standard</a:t>
                    </a:r>
                    <a:endParaRPr lang="en-US" sz="1400" dirty="0"/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0446380" y="5726338"/>
                    <a:ext cx="1237276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EPA Standard</a:t>
                    </a:r>
                    <a:endParaRPr lang="en-US" sz="1400" dirty="0"/>
                  </a:p>
                </p:txBody>
              </p:sp>
            </p:grpSp>
            <p:sp>
              <p:nvSpPr>
                <p:cNvPr id="46" name="Rectangle 45"/>
                <p:cNvSpPr/>
                <p:nvPr/>
              </p:nvSpPr>
              <p:spPr>
                <a:xfrm>
                  <a:off x="9077497" y="4609495"/>
                  <a:ext cx="2820648" cy="1122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9665428" y="5275123"/>
                <a:ext cx="2457552" cy="276999"/>
                <a:chOff x="9665428" y="5275123"/>
                <a:chExt cx="2457552" cy="276999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10725912" y="5275123"/>
                  <a:ext cx="139706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Monthly average</a:t>
                  </a:r>
                  <a:endParaRPr lang="en-US" sz="1200" dirty="0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9665428" y="5372526"/>
                  <a:ext cx="1069628" cy="56573"/>
                  <a:chOff x="9674572" y="4887894"/>
                  <a:chExt cx="1069628" cy="56573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9690469" y="4914675"/>
                    <a:ext cx="975307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Oval 41"/>
                  <p:cNvSpPr/>
                  <p:nvPr/>
                </p:nvSpPr>
                <p:spPr>
                  <a:xfrm flipV="1">
                    <a:off x="9674572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flipV="1">
                    <a:off x="10165300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flipV="1">
                    <a:off x="10671047" y="4887894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36" name="TextBox 35"/>
            <p:cNvSpPr txBox="1"/>
            <p:nvPr/>
          </p:nvSpPr>
          <p:spPr>
            <a:xfrm>
              <a:off x="9537290" y="4900273"/>
              <a:ext cx="2430366" cy="23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Airborne Manganese (PM10)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58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2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2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7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2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25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25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7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75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category"/>
        </p:bldSub>
      </p:bldGraphic>
      <p:bldP spid="17" grpId="0" animBg="1"/>
      <p:bldP spid="16" grpId="0" uiExpand="1"/>
      <p:bldP spid="18" grpId="0"/>
      <p:bldP spid="23" grpId="0"/>
      <p:bldP spid="24" grpId="0"/>
      <p:bldP spid="25" grpId="0"/>
      <p:bldP spid="3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136490" y="-15886"/>
          <a:ext cx="905256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3136490" y="4083027"/>
            <a:ext cx="6400800" cy="277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he </a:t>
            </a:r>
            <a:r>
              <a:rPr lang="en-US" b="1" dirty="0" smtClean="0">
                <a:solidFill>
                  <a:schemeClr val="tx1"/>
                </a:solidFill>
              </a:rPr>
              <a:t>monthly </a:t>
            </a:r>
            <a:r>
              <a:rPr lang="en-US" b="1" dirty="0">
                <a:solidFill>
                  <a:schemeClr val="tx1"/>
                </a:solidFill>
              </a:rPr>
              <a:t>average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dirty="0" smtClean="0">
                <a:solidFill>
                  <a:schemeClr val="tx1"/>
                </a:solidFill>
              </a:rPr>
              <a:t>manganese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PM10</a:t>
            </a:r>
            <a:r>
              <a:rPr lang="en-US" dirty="0">
                <a:solidFill>
                  <a:schemeClr val="tx1"/>
                </a:solidFill>
              </a:rPr>
              <a:t>) in the air </a:t>
            </a:r>
            <a:r>
              <a:rPr lang="en-US" dirty="0" smtClean="0">
                <a:solidFill>
                  <a:schemeClr val="tx1"/>
                </a:solidFill>
              </a:rPr>
              <a:t>was collected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b="1" dirty="0" smtClean="0">
                <a:solidFill>
                  <a:schemeClr val="tx1"/>
                </a:solidFill>
              </a:rPr>
              <a:t>a monitor </a:t>
            </a:r>
            <a:r>
              <a:rPr lang="en-US" dirty="0" smtClean="0">
                <a:solidFill>
                  <a:schemeClr val="tx1"/>
                </a:solidFill>
              </a:rPr>
              <a:t>at Ohio Valley Educational Service Center </a:t>
            </a:r>
            <a:r>
              <a:rPr lang="en-US" dirty="0" smtClean="0">
                <a:solidFill>
                  <a:schemeClr val="tx1"/>
                </a:solidFill>
              </a:rPr>
              <a:t>from </a:t>
            </a:r>
            <a:r>
              <a:rPr lang="en-US" dirty="0" smtClean="0">
                <a:solidFill>
                  <a:schemeClr val="tx1"/>
                </a:solidFill>
              </a:rPr>
              <a:t>Aug. 2009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Feb. </a:t>
            </a:r>
            <a:r>
              <a:rPr lang="en-US" dirty="0" smtClean="0">
                <a:solidFill>
                  <a:schemeClr val="tx1"/>
                </a:solidFill>
              </a:rPr>
              <a:t>2012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you want to explore more, please visit our </a:t>
            </a:r>
            <a:r>
              <a:rPr lang="en-US" dirty="0" smtClean="0">
                <a:solidFill>
                  <a:schemeClr val="tx1"/>
                </a:solidFill>
              </a:rPr>
              <a:t>website: https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smtClean="0">
                <a:solidFill>
                  <a:schemeClr val="tx1"/>
                </a:solidFill>
              </a:rPr>
              <a:t>med.uc.edu/eh/research/projects/cares.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70191" y="1634825"/>
            <a:ext cx="505478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/>
              <a:t>No data were collected between Dec. </a:t>
            </a:r>
            <a:r>
              <a:rPr lang="en-US" sz="1600" dirty="0"/>
              <a:t>2009 and </a:t>
            </a:r>
            <a:r>
              <a:rPr lang="en-US" sz="1600" dirty="0" smtClean="0"/>
              <a:t>Nov. 2011.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0BB5B-CC12-4FA7-B09A-B0845B1A7DCC}"/>
              </a:ext>
            </a:extLst>
          </p:cNvPr>
          <p:cNvSpPr/>
          <p:nvPr/>
        </p:nvSpPr>
        <p:spPr>
          <a:xfrm>
            <a:off x="4042565" y="3023403"/>
            <a:ext cx="12895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EPA Standard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C7BEC3-78D9-4629-BDC2-6F2B223278D0}"/>
              </a:ext>
            </a:extLst>
          </p:cNvPr>
          <p:cNvSpPr/>
          <p:nvPr/>
        </p:nvSpPr>
        <p:spPr>
          <a:xfrm>
            <a:off x="4038936" y="700332"/>
            <a:ext cx="15136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ATSDR Standard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933ACA-C4DE-4988-8C02-8C1BA1084585}"/>
              </a:ext>
            </a:extLst>
          </p:cNvPr>
          <p:cNvSpPr/>
          <p:nvPr/>
        </p:nvSpPr>
        <p:spPr>
          <a:xfrm>
            <a:off x="3907031" y="2081762"/>
            <a:ext cx="167929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Standard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373" y="1658888"/>
            <a:ext cx="24307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Ohio Valley Educational Center</a:t>
            </a:r>
          </a:p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Marietta, OH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853440" y="2255520"/>
            <a:ext cx="182880" cy="18288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627" y="2438244"/>
            <a:ext cx="21923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1338</a:t>
            </a:r>
            <a:r>
              <a:rPr lang="it-IT" sz="1400" dirty="0"/>
              <a:t> </a:t>
            </a:r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Colegate Dr, </a:t>
            </a:r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Marietta,</a:t>
            </a:r>
          </a:p>
          <a:p>
            <a:pPr algn="ctr"/>
            <a:r>
              <a:rPr lang="it-IT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it-IT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OH 45750</a:t>
            </a:r>
            <a:endParaRPr 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537291" y="4156277"/>
            <a:ext cx="2468782" cy="1988492"/>
            <a:chOff x="9537290" y="4782590"/>
            <a:chExt cx="2578511" cy="1537798"/>
          </a:xfrm>
        </p:grpSpPr>
        <p:grpSp>
          <p:nvGrpSpPr>
            <p:cNvPr id="35" name="Group 34"/>
            <p:cNvGrpSpPr/>
            <p:nvPr/>
          </p:nvGrpSpPr>
          <p:grpSpPr>
            <a:xfrm>
              <a:off x="9537290" y="4782590"/>
              <a:ext cx="2578511" cy="1537798"/>
              <a:chOff x="9537289" y="4835874"/>
              <a:chExt cx="2585691" cy="1537798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9537289" y="4835874"/>
                <a:ext cx="2437135" cy="1537798"/>
                <a:chOff x="9077497" y="4609495"/>
                <a:chExt cx="2820650" cy="1122777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9246056" y="5114500"/>
                  <a:ext cx="2652091" cy="572582"/>
                  <a:chOff x="9235440" y="5366717"/>
                  <a:chExt cx="2652091" cy="572582"/>
                </a:xfrm>
              </p:grpSpPr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9235440" y="5447534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9235440" y="5623077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9235440" y="5798621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0446380" y="5366717"/>
                    <a:ext cx="1441151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ATSDR Standard</a:t>
                    </a:r>
                    <a:endParaRPr lang="en-US" sz="1400" dirty="0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0446380" y="5545632"/>
                    <a:ext cx="1360839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WHO Standard</a:t>
                    </a:r>
                    <a:endParaRPr lang="en-US" sz="1400" dirty="0"/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0446380" y="5726338"/>
                    <a:ext cx="1237276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EPA Standard</a:t>
                    </a:r>
                    <a:endParaRPr lang="en-US" sz="1400" dirty="0"/>
                  </a:p>
                </p:txBody>
              </p:sp>
            </p:grpSp>
            <p:sp>
              <p:nvSpPr>
                <p:cNvPr id="46" name="Rectangle 45"/>
                <p:cNvSpPr/>
                <p:nvPr/>
              </p:nvSpPr>
              <p:spPr>
                <a:xfrm>
                  <a:off x="9077497" y="4609495"/>
                  <a:ext cx="2820648" cy="1122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9665428" y="5275123"/>
                <a:ext cx="2457552" cy="276999"/>
                <a:chOff x="9665428" y="5275123"/>
                <a:chExt cx="2457552" cy="276999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10725912" y="5275123"/>
                  <a:ext cx="139706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Monthly average</a:t>
                  </a:r>
                  <a:endParaRPr lang="en-US" sz="1200" dirty="0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9665428" y="5372526"/>
                  <a:ext cx="1069628" cy="56573"/>
                  <a:chOff x="9674572" y="4887894"/>
                  <a:chExt cx="1069628" cy="56573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9690469" y="4914675"/>
                    <a:ext cx="975307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Oval 41"/>
                  <p:cNvSpPr/>
                  <p:nvPr/>
                </p:nvSpPr>
                <p:spPr>
                  <a:xfrm flipV="1">
                    <a:off x="9674572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 flipV="1">
                    <a:off x="10165300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flipV="1">
                    <a:off x="10671047" y="4887894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36" name="TextBox 35"/>
            <p:cNvSpPr txBox="1"/>
            <p:nvPr/>
          </p:nvSpPr>
          <p:spPr>
            <a:xfrm>
              <a:off x="9537290" y="4900273"/>
              <a:ext cx="2430366" cy="23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Airborne Manganese (PM10)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2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206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University of Cincinnati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Yao, Zhiyuan (yaozu)</dc:creator>
  <cp:lastModifiedBy>Yao, Zhiyuan (yaozu)</cp:lastModifiedBy>
  <cp:revision>72</cp:revision>
  <dcterms:created xsi:type="dcterms:W3CDTF">2018-05-02T18:45:18Z</dcterms:created>
  <dcterms:modified xsi:type="dcterms:W3CDTF">2018-08-21T16:32:20Z</dcterms:modified>
</cp:coreProperties>
</file>