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57" r:id="rId5"/>
    <p:sldId id="261" r:id="rId6"/>
    <p:sldId id="263" r:id="rId7"/>
    <p:sldId id="264" r:id="rId8"/>
    <p:sldId id="265" r:id="rId9"/>
    <p:sldId id="266" r:id="rId10"/>
    <p:sldId id="267" r:id="rId11"/>
    <p:sldId id="268" r:id="rId12"/>
    <p:sldId id="269" r:id="rId13"/>
    <p:sldId id="262" r:id="rId14"/>
    <p:sldId id="271"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D97067-2157-4F15-93F8-ABE34678C336}"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05060-8780-4BB4-926A-C34630DAC378}" type="slidenum">
              <a:rPr lang="en-US" smtClean="0"/>
              <a:t>‹#›</a:t>
            </a:fld>
            <a:endParaRPr lang="en-US"/>
          </a:p>
        </p:txBody>
      </p:sp>
    </p:spTree>
    <p:extLst>
      <p:ext uri="{BB962C8B-B14F-4D97-AF65-F5344CB8AC3E}">
        <p14:creationId xmlns:p14="http://schemas.microsoft.com/office/powerpoint/2010/main" val="215048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97067-2157-4F15-93F8-ABE34678C336}"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05060-8780-4BB4-926A-C34630DAC378}" type="slidenum">
              <a:rPr lang="en-US" smtClean="0"/>
              <a:t>‹#›</a:t>
            </a:fld>
            <a:endParaRPr lang="en-US"/>
          </a:p>
        </p:txBody>
      </p:sp>
    </p:spTree>
    <p:extLst>
      <p:ext uri="{BB962C8B-B14F-4D97-AF65-F5344CB8AC3E}">
        <p14:creationId xmlns:p14="http://schemas.microsoft.com/office/powerpoint/2010/main" val="401620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97067-2157-4F15-93F8-ABE34678C336}"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05060-8780-4BB4-926A-C34630DAC378}" type="slidenum">
              <a:rPr lang="en-US" smtClean="0"/>
              <a:t>‹#›</a:t>
            </a:fld>
            <a:endParaRPr lang="en-US"/>
          </a:p>
        </p:txBody>
      </p:sp>
    </p:spTree>
    <p:extLst>
      <p:ext uri="{BB962C8B-B14F-4D97-AF65-F5344CB8AC3E}">
        <p14:creationId xmlns:p14="http://schemas.microsoft.com/office/powerpoint/2010/main" val="3068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97067-2157-4F15-93F8-ABE34678C336}"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05060-8780-4BB4-926A-C34630DAC378}" type="slidenum">
              <a:rPr lang="en-US" smtClean="0"/>
              <a:t>‹#›</a:t>
            </a:fld>
            <a:endParaRPr lang="en-US"/>
          </a:p>
        </p:txBody>
      </p:sp>
    </p:spTree>
    <p:extLst>
      <p:ext uri="{BB962C8B-B14F-4D97-AF65-F5344CB8AC3E}">
        <p14:creationId xmlns:p14="http://schemas.microsoft.com/office/powerpoint/2010/main" val="218408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D97067-2157-4F15-93F8-ABE34678C336}"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05060-8780-4BB4-926A-C34630DAC378}" type="slidenum">
              <a:rPr lang="en-US" smtClean="0"/>
              <a:t>‹#›</a:t>
            </a:fld>
            <a:endParaRPr lang="en-US"/>
          </a:p>
        </p:txBody>
      </p:sp>
    </p:spTree>
    <p:extLst>
      <p:ext uri="{BB962C8B-B14F-4D97-AF65-F5344CB8AC3E}">
        <p14:creationId xmlns:p14="http://schemas.microsoft.com/office/powerpoint/2010/main" val="186399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D97067-2157-4F15-93F8-ABE34678C336}"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05060-8780-4BB4-926A-C34630DAC378}" type="slidenum">
              <a:rPr lang="en-US" smtClean="0"/>
              <a:t>‹#›</a:t>
            </a:fld>
            <a:endParaRPr lang="en-US"/>
          </a:p>
        </p:txBody>
      </p:sp>
    </p:spTree>
    <p:extLst>
      <p:ext uri="{BB962C8B-B14F-4D97-AF65-F5344CB8AC3E}">
        <p14:creationId xmlns:p14="http://schemas.microsoft.com/office/powerpoint/2010/main" val="3256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D97067-2157-4F15-93F8-ABE34678C336}"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905060-8780-4BB4-926A-C34630DAC378}" type="slidenum">
              <a:rPr lang="en-US" smtClean="0"/>
              <a:t>‹#›</a:t>
            </a:fld>
            <a:endParaRPr lang="en-US"/>
          </a:p>
        </p:txBody>
      </p:sp>
    </p:spTree>
    <p:extLst>
      <p:ext uri="{BB962C8B-B14F-4D97-AF65-F5344CB8AC3E}">
        <p14:creationId xmlns:p14="http://schemas.microsoft.com/office/powerpoint/2010/main" val="729313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D97067-2157-4F15-93F8-ABE34678C336}"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905060-8780-4BB4-926A-C34630DAC378}" type="slidenum">
              <a:rPr lang="en-US" smtClean="0"/>
              <a:t>‹#›</a:t>
            </a:fld>
            <a:endParaRPr lang="en-US"/>
          </a:p>
        </p:txBody>
      </p:sp>
    </p:spTree>
    <p:extLst>
      <p:ext uri="{BB962C8B-B14F-4D97-AF65-F5344CB8AC3E}">
        <p14:creationId xmlns:p14="http://schemas.microsoft.com/office/powerpoint/2010/main" val="70924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97067-2157-4F15-93F8-ABE34678C336}"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905060-8780-4BB4-926A-C34630DAC378}" type="slidenum">
              <a:rPr lang="en-US" smtClean="0"/>
              <a:t>‹#›</a:t>
            </a:fld>
            <a:endParaRPr lang="en-US"/>
          </a:p>
        </p:txBody>
      </p:sp>
    </p:spTree>
    <p:extLst>
      <p:ext uri="{BB962C8B-B14F-4D97-AF65-F5344CB8AC3E}">
        <p14:creationId xmlns:p14="http://schemas.microsoft.com/office/powerpoint/2010/main" val="426676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D97067-2157-4F15-93F8-ABE34678C336}"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05060-8780-4BB4-926A-C34630DAC378}" type="slidenum">
              <a:rPr lang="en-US" smtClean="0"/>
              <a:t>‹#›</a:t>
            </a:fld>
            <a:endParaRPr lang="en-US"/>
          </a:p>
        </p:txBody>
      </p:sp>
    </p:spTree>
    <p:extLst>
      <p:ext uri="{BB962C8B-B14F-4D97-AF65-F5344CB8AC3E}">
        <p14:creationId xmlns:p14="http://schemas.microsoft.com/office/powerpoint/2010/main" val="126979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D97067-2157-4F15-93F8-ABE34678C336}"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05060-8780-4BB4-926A-C34630DAC378}" type="slidenum">
              <a:rPr lang="en-US" smtClean="0"/>
              <a:t>‹#›</a:t>
            </a:fld>
            <a:endParaRPr lang="en-US"/>
          </a:p>
        </p:txBody>
      </p:sp>
    </p:spTree>
    <p:extLst>
      <p:ext uri="{BB962C8B-B14F-4D97-AF65-F5344CB8AC3E}">
        <p14:creationId xmlns:p14="http://schemas.microsoft.com/office/powerpoint/2010/main" val="130685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97067-2157-4F15-93F8-ABE34678C336}"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05060-8780-4BB4-926A-C34630DAC378}" type="slidenum">
              <a:rPr lang="en-US" smtClean="0"/>
              <a:t>‹#›</a:t>
            </a:fld>
            <a:endParaRPr lang="en-US"/>
          </a:p>
        </p:txBody>
      </p:sp>
    </p:spTree>
    <p:extLst>
      <p:ext uri="{BB962C8B-B14F-4D97-AF65-F5344CB8AC3E}">
        <p14:creationId xmlns:p14="http://schemas.microsoft.com/office/powerpoint/2010/main" val="31023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64810"/>
            <a:ext cx="9144000" cy="2387600"/>
          </a:xfrm>
        </p:spPr>
        <p:txBody>
          <a:bodyPr/>
          <a:lstStyle/>
          <a:p>
            <a:r>
              <a:rPr lang="en-US" dirty="0" smtClean="0">
                <a:solidFill>
                  <a:schemeClr val="bg1"/>
                </a:solidFill>
              </a:rPr>
              <a:t>ACRL</a:t>
            </a:r>
            <a:r>
              <a:rPr lang="en-US" dirty="0" smtClean="0">
                <a:solidFill>
                  <a:schemeClr val="accent5">
                    <a:lumMod val="75000"/>
                  </a:schemeClr>
                </a:solidFill>
                <a:effectLst>
                  <a:outerShdw blurRad="38100" dist="38100" dir="2700000" algn="tl">
                    <a:srgbClr val="000000">
                      <a:alpha val="43137"/>
                    </a:srgbClr>
                  </a:outerShdw>
                </a:effectLst>
              </a:rPr>
              <a:t> Global Library Services Discussion Group</a:t>
            </a:r>
            <a:endParaRPr lang="en-US" dirty="0">
              <a:solidFill>
                <a:schemeClr val="accent5">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4521200"/>
            <a:ext cx="9144000" cy="1655762"/>
          </a:xfrm>
        </p:spPr>
        <p:txBody>
          <a:bodyPr>
            <a:normAutofit/>
          </a:bodyPr>
          <a:lstStyle/>
          <a:p>
            <a:r>
              <a:rPr lang="en-US" sz="4400" dirty="0" smtClean="0"/>
              <a:t>Online Open House</a:t>
            </a:r>
          </a:p>
          <a:p>
            <a:r>
              <a:rPr lang="en-US" sz="4400" dirty="0" smtClean="0"/>
              <a:t>June 3, 2019</a:t>
            </a:r>
            <a:endParaRPr lang="en-US" sz="4400" dirty="0"/>
          </a:p>
        </p:txBody>
      </p:sp>
      <p:pic>
        <p:nvPicPr>
          <p:cNvPr id="1026" name="Picture 2" descr="Image result for ACRL logo"/>
          <p:cNvPicPr>
            <a:picLocks noChangeAspect="1" noChangeArrowheads="1"/>
          </p:cNvPicPr>
          <p:nvPr/>
        </p:nvPicPr>
        <p:blipFill rotWithShape="1">
          <a:blip r:embed="rId2">
            <a:extLst>
              <a:ext uri="{28A0092B-C50C-407E-A947-70E740481C1C}">
                <a14:useLocalDpi xmlns:a14="http://schemas.microsoft.com/office/drawing/2010/main" val="0"/>
              </a:ext>
            </a:extLst>
          </a:blip>
          <a:srcRect t="31173" b="29321"/>
          <a:stretch/>
        </p:blipFill>
        <p:spPr bwMode="auto">
          <a:xfrm>
            <a:off x="1270000" y="2624667"/>
            <a:ext cx="2176612" cy="8598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012796" y="598066"/>
            <a:ext cx="2014538" cy="2026601"/>
          </a:xfrm>
          <a:prstGeom prst="rect">
            <a:avLst/>
          </a:prstGeom>
        </p:spPr>
      </p:pic>
    </p:spTree>
    <p:extLst>
      <p:ext uri="{BB962C8B-B14F-4D97-AF65-F5344CB8AC3E}">
        <p14:creationId xmlns:p14="http://schemas.microsoft.com/office/powerpoint/2010/main" val="974996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700" y="443843"/>
            <a:ext cx="9929586" cy="1325563"/>
          </a:xfrm>
        </p:spPr>
        <p:txBody>
          <a:bodyPr>
            <a:normAutofit fontScale="90000"/>
          </a:bodyPr>
          <a:lstStyle/>
          <a:p>
            <a:r>
              <a:rPr lang="en-US" sz="6000" dirty="0" smtClean="0">
                <a:solidFill>
                  <a:schemeClr val="accent1">
                    <a:lumMod val="50000"/>
                  </a:schemeClr>
                </a:solidFill>
                <a:effectLst>
                  <a:outerShdw blurRad="38100" dist="38100" dir="2700000" algn="tl">
                    <a:srgbClr val="000000">
                      <a:alpha val="43137"/>
                    </a:srgbClr>
                  </a:outerShdw>
                </a:effectLst>
              </a:rPr>
              <a:t>Our monthly video discussions:</a:t>
            </a:r>
            <a:br>
              <a:rPr lang="en-US" sz="6000" dirty="0" smtClean="0">
                <a:solidFill>
                  <a:schemeClr val="accent1">
                    <a:lumMod val="50000"/>
                  </a:schemeClr>
                </a:solidFill>
                <a:effectLst>
                  <a:outerShdw blurRad="38100" dist="38100" dir="2700000" algn="tl">
                    <a:srgbClr val="000000">
                      <a:alpha val="43137"/>
                    </a:srgbClr>
                  </a:outerShdw>
                </a:effectLst>
              </a:rPr>
            </a:br>
            <a:r>
              <a:rPr lang="en-US" sz="6000" dirty="0" smtClean="0">
                <a:solidFill>
                  <a:schemeClr val="accent1">
                    <a:lumMod val="50000"/>
                  </a:schemeClr>
                </a:solidFill>
                <a:effectLst>
                  <a:outerShdw blurRad="38100" dist="38100" dir="2700000" algn="tl">
                    <a:srgbClr val="000000">
                      <a:alpha val="43137"/>
                    </a:srgbClr>
                  </a:outerShdw>
                </a:effectLst>
              </a:rPr>
              <a:t>we discuss many things, like…</a:t>
            </a:r>
            <a:endParaRPr lang="en-US" sz="6000" dirty="0">
              <a:solidFill>
                <a:schemeClr val="accent1">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1943099" y="2111315"/>
            <a:ext cx="8055185" cy="4436441"/>
          </a:xfrm>
          <a:prstGeom prst="rect">
            <a:avLst/>
          </a:prstGeom>
          <a:ln>
            <a:solidFill>
              <a:schemeClr val="bg1">
                <a:lumMod val="65000"/>
              </a:schemeClr>
            </a:solidFill>
          </a:ln>
        </p:spPr>
      </p:pic>
    </p:spTree>
    <p:extLst>
      <p:ext uri="{BB962C8B-B14F-4D97-AF65-F5344CB8AC3E}">
        <p14:creationId xmlns:p14="http://schemas.microsoft.com/office/powerpoint/2010/main" val="3981752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700" y="443843"/>
            <a:ext cx="9929586" cy="1325563"/>
          </a:xfrm>
        </p:spPr>
        <p:txBody>
          <a:bodyPr>
            <a:normAutofit fontScale="90000"/>
          </a:bodyPr>
          <a:lstStyle/>
          <a:p>
            <a:r>
              <a:rPr lang="en-US" sz="6000" dirty="0" smtClean="0">
                <a:solidFill>
                  <a:schemeClr val="accent1">
                    <a:lumMod val="50000"/>
                  </a:schemeClr>
                </a:solidFill>
                <a:effectLst>
                  <a:outerShdw blurRad="38100" dist="38100" dir="2700000" algn="tl">
                    <a:srgbClr val="000000">
                      <a:alpha val="43137"/>
                    </a:srgbClr>
                  </a:outerShdw>
                </a:effectLst>
              </a:rPr>
              <a:t>Our monthly video discussions:</a:t>
            </a:r>
            <a:br>
              <a:rPr lang="en-US" sz="6000" dirty="0" smtClean="0">
                <a:solidFill>
                  <a:schemeClr val="accent1">
                    <a:lumMod val="50000"/>
                  </a:schemeClr>
                </a:solidFill>
                <a:effectLst>
                  <a:outerShdw blurRad="38100" dist="38100" dir="2700000" algn="tl">
                    <a:srgbClr val="000000">
                      <a:alpha val="43137"/>
                    </a:srgbClr>
                  </a:outerShdw>
                </a:effectLst>
              </a:rPr>
            </a:br>
            <a:r>
              <a:rPr lang="en-US" sz="6000" dirty="0" smtClean="0">
                <a:solidFill>
                  <a:schemeClr val="accent1">
                    <a:lumMod val="50000"/>
                  </a:schemeClr>
                </a:solidFill>
                <a:effectLst>
                  <a:outerShdw blurRad="38100" dist="38100" dir="2700000" algn="tl">
                    <a:srgbClr val="000000">
                      <a:alpha val="43137"/>
                    </a:srgbClr>
                  </a:outerShdw>
                </a:effectLst>
              </a:rPr>
              <a:t>we discuss many things, like…</a:t>
            </a:r>
            <a:endParaRPr lang="en-US" sz="6000" dirty="0">
              <a:solidFill>
                <a:schemeClr val="accent1">
                  <a:lumMod val="5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2334986" y="2141414"/>
            <a:ext cx="7549658" cy="4243057"/>
          </a:xfrm>
          <a:prstGeom prst="rect">
            <a:avLst/>
          </a:prstGeom>
          <a:ln>
            <a:solidFill>
              <a:schemeClr val="bg1">
                <a:lumMod val="65000"/>
              </a:schemeClr>
            </a:solidFill>
          </a:ln>
        </p:spPr>
      </p:pic>
    </p:spTree>
    <p:extLst>
      <p:ext uri="{BB962C8B-B14F-4D97-AF65-F5344CB8AC3E}">
        <p14:creationId xmlns:p14="http://schemas.microsoft.com/office/powerpoint/2010/main" val="3638724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700" y="443843"/>
            <a:ext cx="9929586" cy="1325563"/>
          </a:xfrm>
        </p:spPr>
        <p:txBody>
          <a:bodyPr>
            <a:normAutofit fontScale="90000"/>
          </a:bodyPr>
          <a:lstStyle/>
          <a:p>
            <a:r>
              <a:rPr lang="en-US" sz="6000" dirty="0" smtClean="0">
                <a:solidFill>
                  <a:schemeClr val="accent1">
                    <a:lumMod val="50000"/>
                  </a:schemeClr>
                </a:solidFill>
                <a:effectLst>
                  <a:outerShdw blurRad="38100" dist="38100" dir="2700000" algn="tl">
                    <a:srgbClr val="000000">
                      <a:alpha val="43137"/>
                    </a:srgbClr>
                  </a:outerShdw>
                </a:effectLst>
              </a:rPr>
              <a:t>Our monthly video discussions:</a:t>
            </a:r>
            <a:br>
              <a:rPr lang="en-US" sz="6000" dirty="0" smtClean="0">
                <a:solidFill>
                  <a:schemeClr val="accent1">
                    <a:lumMod val="50000"/>
                  </a:schemeClr>
                </a:solidFill>
                <a:effectLst>
                  <a:outerShdw blurRad="38100" dist="38100" dir="2700000" algn="tl">
                    <a:srgbClr val="000000">
                      <a:alpha val="43137"/>
                    </a:srgbClr>
                  </a:outerShdw>
                </a:effectLst>
              </a:rPr>
            </a:br>
            <a:r>
              <a:rPr lang="en-US" sz="6000" dirty="0" smtClean="0">
                <a:solidFill>
                  <a:schemeClr val="accent1">
                    <a:lumMod val="50000"/>
                  </a:schemeClr>
                </a:solidFill>
                <a:effectLst>
                  <a:outerShdw blurRad="38100" dist="38100" dir="2700000" algn="tl">
                    <a:srgbClr val="000000">
                      <a:alpha val="43137"/>
                    </a:srgbClr>
                  </a:outerShdw>
                </a:effectLst>
              </a:rPr>
              <a:t>we discuss many things, like…</a:t>
            </a:r>
            <a:endParaRPr lang="en-US" sz="6000" dirty="0">
              <a:solidFill>
                <a:schemeClr val="accent1">
                  <a:lumMod val="50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237014" y="2081902"/>
            <a:ext cx="7449230" cy="4480142"/>
          </a:xfrm>
          <a:prstGeom prst="rect">
            <a:avLst/>
          </a:prstGeom>
          <a:ln>
            <a:solidFill>
              <a:schemeClr val="bg1">
                <a:lumMod val="65000"/>
              </a:schemeClr>
            </a:solidFill>
          </a:ln>
        </p:spPr>
      </p:pic>
    </p:spTree>
    <p:extLst>
      <p:ext uri="{BB962C8B-B14F-4D97-AF65-F5344CB8AC3E}">
        <p14:creationId xmlns:p14="http://schemas.microsoft.com/office/powerpoint/2010/main" val="5068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43" y="642937"/>
            <a:ext cx="10466614" cy="1325563"/>
          </a:xfrm>
        </p:spPr>
        <p:txBody>
          <a:bodyPr>
            <a:normAutofit fontScale="90000"/>
          </a:bodyPr>
          <a:lstStyle/>
          <a:p>
            <a:r>
              <a:rPr lang="en-US" sz="6000" dirty="0" smtClean="0">
                <a:solidFill>
                  <a:schemeClr val="accent1">
                    <a:lumMod val="50000"/>
                  </a:schemeClr>
                </a:solidFill>
                <a:effectLst>
                  <a:outerShdw blurRad="38100" dist="38100" dir="2700000" algn="tl">
                    <a:srgbClr val="000000">
                      <a:alpha val="43137"/>
                    </a:srgbClr>
                  </a:outerShdw>
                </a:effectLst>
              </a:rPr>
              <a:t>In addition to our monthly video calls, we try to participate in events</a:t>
            </a:r>
            <a:endParaRPr lang="en-US" sz="6000" dirty="0">
              <a:solidFill>
                <a:schemeClr val="accent1">
                  <a:lumMod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rot="20503760">
            <a:off x="781733" y="3159126"/>
            <a:ext cx="4666035" cy="2735262"/>
          </a:xfrm>
          <a:prstGeom prst="rect">
            <a:avLst/>
          </a:prstGeom>
          <a:ln>
            <a:solidFill>
              <a:schemeClr val="bg1">
                <a:lumMod val="65000"/>
              </a:schemeClr>
            </a:solidFill>
          </a:ln>
        </p:spPr>
      </p:pic>
      <p:pic>
        <p:nvPicPr>
          <p:cNvPr id="6" name="Picture 5"/>
          <p:cNvPicPr>
            <a:picLocks noChangeAspect="1"/>
          </p:cNvPicPr>
          <p:nvPr/>
        </p:nvPicPr>
        <p:blipFill>
          <a:blip r:embed="rId3"/>
          <a:stretch>
            <a:fillRect/>
          </a:stretch>
        </p:blipFill>
        <p:spPr>
          <a:xfrm rot="1203736">
            <a:off x="6215743" y="2996632"/>
            <a:ext cx="5410200" cy="2714625"/>
          </a:xfrm>
          <a:prstGeom prst="rect">
            <a:avLst/>
          </a:prstGeom>
          <a:ln>
            <a:solidFill>
              <a:schemeClr val="bg1">
                <a:lumMod val="65000"/>
              </a:schemeClr>
            </a:solidFill>
          </a:ln>
        </p:spPr>
      </p:pic>
    </p:spTree>
    <p:extLst>
      <p:ext uri="{BB962C8B-B14F-4D97-AF65-F5344CB8AC3E}">
        <p14:creationId xmlns:p14="http://schemas.microsoft.com/office/powerpoint/2010/main" val="373317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7372"/>
            <a:ext cx="10368643" cy="1325563"/>
          </a:xfrm>
        </p:spPr>
        <p:txBody>
          <a:bodyPr>
            <a:normAutofit fontScale="90000"/>
          </a:bodyPr>
          <a:lstStyle/>
          <a:p>
            <a:r>
              <a:rPr lang="en-US" sz="6000" dirty="0" smtClean="0">
                <a:solidFill>
                  <a:schemeClr val="accent1">
                    <a:lumMod val="50000"/>
                  </a:schemeClr>
                </a:solidFill>
                <a:effectLst>
                  <a:outerShdw blurRad="38100" dist="38100" dir="2700000" algn="tl">
                    <a:srgbClr val="000000">
                      <a:alpha val="43137"/>
                    </a:srgbClr>
                  </a:outerShdw>
                </a:effectLst>
              </a:rPr>
              <a:t>To give you an idea of our monthly discussion, we have some discussion topics for today…</a:t>
            </a:r>
            <a:endParaRPr lang="en-US" sz="6000" dirty="0">
              <a:solidFill>
                <a:schemeClr val="accent1">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1539421" y="3162300"/>
            <a:ext cx="9347200" cy="2862322"/>
          </a:xfrm>
          <a:prstGeom prst="rect">
            <a:avLst/>
          </a:prstGeom>
          <a:noFill/>
        </p:spPr>
        <p:txBody>
          <a:bodyPr wrap="square" rtlCol="0">
            <a:spAutoFit/>
          </a:bodyPr>
          <a:lstStyle/>
          <a:p>
            <a:pPr marL="285750" indent="-285750">
              <a:buFont typeface="Wingdings" panose="05000000000000000000" pitchFamily="2" charset="2"/>
              <a:buChar char="q"/>
            </a:pPr>
            <a:r>
              <a:rPr lang="en-US" sz="4000" dirty="0" smtClean="0"/>
              <a:t> How </a:t>
            </a:r>
            <a:r>
              <a:rPr lang="en-US" sz="4000" dirty="0"/>
              <a:t>does your library map </a:t>
            </a:r>
            <a:r>
              <a:rPr lang="en-US" sz="4000" dirty="0" smtClean="0"/>
              <a:t>contributions</a:t>
            </a:r>
            <a:br>
              <a:rPr lang="en-US" sz="4000" dirty="0" smtClean="0"/>
            </a:br>
            <a:r>
              <a:rPr lang="en-US" sz="4000" dirty="0" smtClean="0"/>
              <a:t>  </a:t>
            </a:r>
            <a:r>
              <a:rPr lang="en-US" sz="4000" dirty="0"/>
              <a:t>to internationalization on your </a:t>
            </a:r>
            <a:r>
              <a:rPr lang="en-US" sz="4000" dirty="0" smtClean="0"/>
              <a:t>campus?</a:t>
            </a:r>
            <a:br>
              <a:rPr lang="en-US" sz="4000" dirty="0" smtClean="0"/>
            </a:br>
            <a:endParaRPr lang="en-US" sz="2000" dirty="0" smtClean="0"/>
          </a:p>
          <a:p>
            <a:pPr marL="285750" indent="-285750">
              <a:buFont typeface="Wingdings" panose="05000000000000000000" pitchFamily="2" charset="2"/>
              <a:buChar char="q"/>
            </a:pPr>
            <a:r>
              <a:rPr lang="en-US" sz="4000" dirty="0" smtClean="0"/>
              <a:t> How </a:t>
            </a:r>
            <a:r>
              <a:rPr lang="en-US" sz="4000" dirty="0"/>
              <a:t>to get support/funding </a:t>
            </a:r>
            <a:r>
              <a:rPr lang="en-US" sz="4000" dirty="0" smtClean="0"/>
              <a:t>from your</a:t>
            </a:r>
            <a:br>
              <a:rPr lang="en-US" sz="4000" dirty="0" smtClean="0"/>
            </a:br>
            <a:r>
              <a:rPr lang="en-US" sz="4000" dirty="0" smtClean="0"/>
              <a:t>  </a:t>
            </a:r>
            <a:r>
              <a:rPr lang="en-US" sz="4000" dirty="0"/>
              <a:t>university and elsewhere?</a:t>
            </a:r>
            <a:endParaRPr lang="en-US" sz="4000" dirty="0"/>
          </a:p>
        </p:txBody>
      </p:sp>
    </p:spTree>
    <p:extLst>
      <p:ext uri="{BB962C8B-B14F-4D97-AF65-F5344CB8AC3E}">
        <p14:creationId xmlns:p14="http://schemas.microsoft.com/office/powerpoint/2010/main" val="2673981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300" y="2716439"/>
            <a:ext cx="6460671" cy="1325563"/>
          </a:xfrm>
        </p:spPr>
        <p:txBody>
          <a:bodyPr>
            <a:normAutofit fontScale="90000"/>
          </a:bodyPr>
          <a:lstStyle/>
          <a:p>
            <a:pPr algn="ctr"/>
            <a:r>
              <a:rPr lang="en-US" dirty="0" smtClean="0">
                <a:solidFill>
                  <a:schemeClr val="bg1">
                    <a:lumMod val="50000"/>
                  </a:schemeClr>
                </a:solidFill>
              </a:rPr>
              <a:t>(Feel free to participate with questions or comments!)</a:t>
            </a:r>
            <a:endParaRPr lang="en-US" dirty="0">
              <a:solidFill>
                <a:schemeClr val="bg1">
                  <a:lumMod val="50000"/>
                </a:schemeClr>
              </a:solidFill>
            </a:endParaRPr>
          </a:p>
        </p:txBody>
      </p:sp>
    </p:spTree>
    <p:extLst>
      <p:ext uri="{BB962C8B-B14F-4D97-AF65-F5344CB8AC3E}">
        <p14:creationId xmlns:p14="http://schemas.microsoft.com/office/powerpoint/2010/main" val="337680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9943" y="1240973"/>
            <a:ext cx="9144000" cy="979034"/>
          </a:xfrm>
        </p:spPr>
        <p:txBody>
          <a:bodyPr/>
          <a:lstStyle/>
          <a:p>
            <a:r>
              <a:rPr lang="en-US" dirty="0" smtClean="0"/>
              <a:t>Thank You!</a:t>
            </a:r>
            <a:endParaRPr lang="en-US" dirty="0"/>
          </a:p>
        </p:txBody>
      </p:sp>
      <p:pic>
        <p:nvPicPr>
          <p:cNvPr id="6" name="Picture 5"/>
          <p:cNvPicPr>
            <a:picLocks noChangeAspect="1"/>
          </p:cNvPicPr>
          <p:nvPr/>
        </p:nvPicPr>
        <p:blipFill>
          <a:blip r:embed="rId2"/>
          <a:stretch>
            <a:fillRect/>
          </a:stretch>
        </p:blipFill>
        <p:spPr>
          <a:xfrm>
            <a:off x="4724400" y="2611892"/>
            <a:ext cx="3135086" cy="3264101"/>
          </a:xfrm>
          <a:prstGeom prst="rect">
            <a:avLst/>
          </a:prstGeom>
        </p:spPr>
      </p:pic>
    </p:spTree>
    <p:extLst>
      <p:ext uri="{BB962C8B-B14F-4D97-AF65-F5344CB8AC3E}">
        <p14:creationId xmlns:p14="http://schemas.microsoft.com/office/powerpoint/2010/main" val="313302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39" y="466725"/>
            <a:ext cx="10684228" cy="1325563"/>
          </a:xfrm>
        </p:spPr>
        <p:txBody>
          <a:bodyPr>
            <a:normAutofit fontScale="90000"/>
          </a:bodyPr>
          <a:lstStyle/>
          <a:p>
            <a:pPr algn="ctr"/>
            <a:r>
              <a:rPr lang="en-US" sz="6000" dirty="0" smtClean="0">
                <a:solidFill>
                  <a:schemeClr val="accent1">
                    <a:lumMod val="50000"/>
                  </a:schemeClr>
                </a:solidFill>
                <a:effectLst>
                  <a:outerShdw blurRad="38100" dist="38100" dir="2700000" algn="tl">
                    <a:srgbClr val="000000">
                      <a:alpha val="43137"/>
                    </a:srgbClr>
                  </a:outerShdw>
                </a:effectLst>
              </a:rPr>
              <a:t>Today’s Open House Hosts:</a:t>
            </a:r>
            <a:br>
              <a:rPr lang="en-US" sz="6000" dirty="0" smtClean="0">
                <a:solidFill>
                  <a:schemeClr val="accent1">
                    <a:lumMod val="50000"/>
                  </a:schemeClr>
                </a:solidFill>
                <a:effectLst>
                  <a:outerShdw blurRad="38100" dist="38100" dir="2700000" algn="tl">
                    <a:srgbClr val="000000">
                      <a:alpha val="43137"/>
                    </a:srgbClr>
                  </a:outerShdw>
                </a:effectLst>
              </a:rPr>
            </a:br>
            <a:r>
              <a:rPr lang="en-US" sz="6000" dirty="0" smtClean="0">
                <a:solidFill>
                  <a:schemeClr val="accent1">
                    <a:lumMod val="50000"/>
                  </a:schemeClr>
                </a:solidFill>
                <a:effectLst>
                  <a:outerShdw blurRad="38100" dist="38100" dir="2700000" algn="tl">
                    <a:srgbClr val="000000">
                      <a:alpha val="43137"/>
                    </a:srgbClr>
                  </a:outerShdw>
                </a:effectLst>
              </a:rPr>
              <a:t>Hong and Dan, Current Conveners</a:t>
            </a:r>
            <a:endParaRPr lang="en-US" sz="6000" dirty="0">
              <a:solidFill>
                <a:schemeClr val="accent1">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3098799" y="2353733"/>
            <a:ext cx="8314267" cy="1815882"/>
          </a:xfrm>
          <a:prstGeom prst="rect">
            <a:avLst/>
          </a:prstGeom>
          <a:noFill/>
        </p:spPr>
        <p:txBody>
          <a:bodyPr wrap="square" rtlCol="0">
            <a:spAutoFit/>
          </a:bodyPr>
          <a:lstStyle/>
          <a:p>
            <a:r>
              <a:rPr lang="en-US" sz="1600" dirty="0" smtClean="0"/>
              <a:t>Hong Cheng is the Global Services Librarian at the University of Cincinnati (UC). She serves as the primary library and information services provider for the UC-Chongqing University Joint Co-operative Institution in China. She provides services to UC students, faculty, and staff based in China with occasional travel for on-site teaching. She also provides support for broader global initiatives of the UC Libraries as well as the university. She has many years of experience in teaching, instructional design, outreach and marketing. Her current position also incorporates work in science and engineering librarian communities.</a:t>
            </a:r>
            <a:endParaRPr lang="en-US" sz="1600" dirty="0"/>
          </a:p>
        </p:txBody>
      </p:sp>
      <p:sp>
        <p:nvSpPr>
          <p:cNvPr id="5" name="TextBox 4"/>
          <p:cNvSpPr txBox="1"/>
          <p:nvPr/>
        </p:nvSpPr>
        <p:spPr>
          <a:xfrm>
            <a:off x="3098799" y="4487333"/>
            <a:ext cx="8314267" cy="1815882"/>
          </a:xfrm>
          <a:prstGeom prst="rect">
            <a:avLst/>
          </a:prstGeom>
          <a:noFill/>
        </p:spPr>
        <p:txBody>
          <a:bodyPr wrap="square" rtlCol="0">
            <a:spAutoFit/>
          </a:bodyPr>
          <a:lstStyle/>
          <a:p>
            <a:r>
              <a:rPr lang="en-US" sz="1600" dirty="0" smtClean="0"/>
              <a:t>I am Global Services Librarian at NYU, and serve students and faculty at NYU’s 11 Global Academic Centers, while also collaborating with librarians at NYU’s Shanghai and Abu Dhabi campuses. My primary duties focus on learning, reference and instruction support to undergraduates at these sites, but other duties include helping them setup and maintain local catalogs, working with access services to develop new services and improve old ones, and helping to setup communications norms between global sites and campuses with the library. In this role I have the opportunity to work with many service and support oriented services throughout the university.</a:t>
            </a:r>
            <a:endParaRPr lang="en-US" sz="1600" dirty="0"/>
          </a:p>
        </p:txBody>
      </p:sp>
      <p:pic>
        <p:nvPicPr>
          <p:cNvPr id="2050" name="Picture 2" descr="https://lh4.googleusercontent.com/fr6Vr8OrX_L9c3cWMgaapmJiTpsr1c7zOyVS4AIatUSql27XVOaFWr7k8qY4M0yBKZNooxgICxfczW4KcHHptNb5ysHiWXzsrvyDZJH0OCeJZSFFyu6TOOLuy1hWD-n9u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639" b="9447"/>
          <a:stretch/>
        </p:blipFill>
        <p:spPr bwMode="auto">
          <a:xfrm>
            <a:off x="1608141" y="2514599"/>
            <a:ext cx="1297364" cy="1663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l="12102" t="14871" r="23347" b="27766"/>
          <a:stretch/>
        </p:blipFill>
        <p:spPr>
          <a:xfrm>
            <a:off x="1608141" y="4597400"/>
            <a:ext cx="1287460" cy="1638300"/>
          </a:xfrm>
          <a:prstGeom prst="rect">
            <a:avLst/>
          </a:prstGeom>
        </p:spPr>
      </p:pic>
    </p:spTree>
    <p:extLst>
      <p:ext uri="{BB962C8B-B14F-4D97-AF65-F5344CB8AC3E}">
        <p14:creationId xmlns:p14="http://schemas.microsoft.com/office/powerpoint/2010/main" val="3529255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39" y="466725"/>
            <a:ext cx="10684228" cy="1325563"/>
          </a:xfrm>
        </p:spPr>
        <p:txBody>
          <a:bodyPr>
            <a:normAutofit fontScale="90000"/>
          </a:bodyPr>
          <a:lstStyle/>
          <a:p>
            <a:pPr algn="ctr"/>
            <a:r>
              <a:rPr lang="en-US" sz="6000" dirty="0" smtClean="0">
                <a:solidFill>
                  <a:schemeClr val="accent1">
                    <a:lumMod val="50000"/>
                  </a:schemeClr>
                </a:solidFill>
                <a:effectLst>
                  <a:outerShdw blurRad="38100" dist="38100" dir="2700000" algn="tl">
                    <a:srgbClr val="000000">
                      <a:alpha val="43137"/>
                    </a:srgbClr>
                  </a:outerShdw>
                </a:effectLst>
              </a:rPr>
              <a:t>And, Incoming Conveners for </a:t>
            </a:r>
            <a:br>
              <a:rPr lang="en-US" sz="6000" dirty="0" smtClean="0">
                <a:solidFill>
                  <a:schemeClr val="accent1">
                    <a:lumMod val="50000"/>
                  </a:schemeClr>
                </a:solidFill>
                <a:effectLst>
                  <a:outerShdw blurRad="38100" dist="38100" dir="2700000" algn="tl">
                    <a:srgbClr val="000000">
                      <a:alpha val="43137"/>
                    </a:srgbClr>
                  </a:outerShdw>
                </a:effectLst>
              </a:rPr>
            </a:br>
            <a:r>
              <a:rPr lang="en-US" sz="6000" dirty="0" smtClean="0">
                <a:solidFill>
                  <a:schemeClr val="accent1">
                    <a:lumMod val="50000"/>
                  </a:schemeClr>
                </a:solidFill>
                <a:effectLst>
                  <a:outerShdw blurRad="38100" dist="38100" dir="2700000" algn="tl">
                    <a:srgbClr val="000000">
                      <a:alpha val="43137"/>
                    </a:srgbClr>
                  </a:outerShdw>
                </a:effectLst>
              </a:rPr>
              <a:t>2019-20: Holly and John </a:t>
            </a:r>
            <a:endParaRPr lang="en-US" sz="6000" dirty="0">
              <a:solidFill>
                <a:schemeClr val="accent1">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3386666" y="2286000"/>
            <a:ext cx="8398933" cy="2031325"/>
          </a:xfrm>
          <a:prstGeom prst="rect">
            <a:avLst/>
          </a:prstGeom>
          <a:noFill/>
        </p:spPr>
        <p:txBody>
          <a:bodyPr wrap="square" rtlCol="0">
            <a:spAutoFit/>
          </a:bodyPr>
          <a:lstStyle/>
          <a:p>
            <a:r>
              <a:rPr lang="en-US" sz="1400" dirty="0"/>
              <a:t>In my role at Webster I oversee library instruction, collection development, and outreach, and I serve as liaison to Nursing, Nurse Anesthesia, and Biological Sciences. I am also the primary contact for the librarians at our international campuses. Webster has independent campuses with small libraries (with one or two librarians) in Austria, Ghana, Greece, Netherlands, Switzerland, and Thailand along with partnerships at universities in about six additional countries. My biggest challenge and greatest reward is trying to make sure communication is happening throughout this librarian network. When wearing my other hat, I help run the Global Leadership Academy, a professional development program for faculty and staff at the University. There is an international component to the program so each year we take the cohort to one of Webster’s international campuses for a week. I am a very lucky librarian!</a:t>
            </a:r>
          </a:p>
        </p:txBody>
      </p:sp>
      <p:pic>
        <p:nvPicPr>
          <p:cNvPr id="5" name="Picture 4"/>
          <p:cNvPicPr>
            <a:picLocks noChangeAspect="1"/>
          </p:cNvPicPr>
          <p:nvPr/>
        </p:nvPicPr>
        <p:blipFill>
          <a:blip r:embed="rId2"/>
          <a:stretch>
            <a:fillRect/>
          </a:stretch>
        </p:blipFill>
        <p:spPr>
          <a:xfrm>
            <a:off x="1717146" y="2286000"/>
            <a:ext cx="1281916" cy="1896533"/>
          </a:xfrm>
          <a:prstGeom prst="rect">
            <a:avLst/>
          </a:prstGeom>
        </p:spPr>
      </p:pic>
      <p:sp>
        <p:nvSpPr>
          <p:cNvPr id="6" name="TextBox 5"/>
          <p:cNvSpPr txBox="1"/>
          <p:nvPr/>
        </p:nvSpPr>
        <p:spPr>
          <a:xfrm>
            <a:off x="3386666" y="4546600"/>
            <a:ext cx="8001000" cy="1600438"/>
          </a:xfrm>
          <a:prstGeom prst="rect">
            <a:avLst/>
          </a:prstGeom>
          <a:noFill/>
        </p:spPr>
        <p:txBody>
          <a:bodyPr wrap="square" rtlCol="0">
            <a:spAutoFit/>
          </a:bodyPr>
          <a:lstStyle/>
          <a:p>
            <a:r>
              <a:rPr lang="en-US" sz="1400" dirty="0"/>
              <a:t>I have been the International Outreach Librarian at my university for the last 20 years, and have thoroughly loved it.  With a background in TESOL, working with ESL &amp; international students is a professional passion for me. Since the majority of ESL/International students I’ve worked with are from Asia, I built various partnerships with Asian libraries. (For example, this year marks the 10th year of partnering with </a:t>
            </a:r>
            <a:r>
              <a:rPr lang="en-US" sz="1400" dirty="0" err="1"/>
              <a:t>Pannasastra</a:t>
            </a:r>
            <a:r>
              <a:rPr lang="en-US" sz="1400" dirty="0"/>
              <a:t> University of Cambodia on a literacy development project.) This year I became the Head of Information &amp; Instruction services at my library, which has been a huge time demand, so apologies if I am slow/delayed in participating.</a:t>
            </a:r>
          </a:p>
        </p:txBody>
      </p:sp>
      <p:pic>
        <p:nvPicPr>
          <p:cNvPr id="3074" name="Picture 2" descr="https://lh6.googleusercontent.com/om11-QSeXRUcZibh9h0kbMOkJvjLTom7QPiCRtTBNm7D17ax_fWVHhpTx8n3ccCZlMYB5CrMC9qvS-MQHUxXTVYZvkMmgjTrSFyeqA4MDfz4lx8jGkQc1uMG0iYp8MIY2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145" y="4546600"/>
            <a:ext cx="1336017" cy="160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640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667" y="415925"/>
            <a:ext cx="3056467" cy="1325563"/>
          </a:xfrm>
        </p:spPr>
        <p:txBody>
          <a:bodyPr>
            <a:normAutofit/>
          </a:bodyPr>
          <a:lstStyle/>
          <a:p>
            <a:r>
              <a:rPr lang="en-US" sz="6000" dirty="0" smtClean="0">
                <a:solidFill>
                  <a:schemeClr val="accent1">
                    <a:lumMod val="50000"/>
                  </a:schemeClr>
                </a:solidFill>
                <a:effectLst>
                  <a:outerShdw blurRad="38100" dist="38100" dir="2700000" algn="tl">
                    <a:srgbClr val="000000">
                      <a:alpha val="43137"/>
                    </a:srgbClr>
                  </a:outerShdw>
                </a:effectLst>
              </a:rPr>
              <a:t>About Us</a:t>
            </a:r>
            <a:endParaRPr lang="en-US" sz="6000" dirty="0">
              <a:solidFill>
                <a:schemeClr val="accent1">
                  <a:lumMod val="50000"/>
                </a:schemeClr>
              </a:solidFill>
              <a:effectLst>
                <a:outerShdw blurRad="38100" dist="38100" dir="2700000" algn="tl">
                  <a:srgbClr val="000000">
                    <a:alpha val="43137"/>
                  </a:srgbClr>
                </a:outerShdw>
              </a:effectLst>
            </a:endParaRPr>
          </a:p>
        </p:txBody>
      </p:sp>
      <p:sp>
        <p:nvSpPr>
          <p:cNvPr id="4" name="TextBox 3"/>
          <p:cNvSpPr txBox="1"/>
          <p:nvPr/>
        </p:nvSpPr>
        <p:spPr>
          <a:xfrm>
            <a:off x="1435100" y="1879600"/>
            <a:ext cx="8940800" cy="3416320"/>
          </a:xfrm>
          <a:prstGeom prst="rect">
            <a:avLst/>
          </a:prstGeom>
          <a:noFill/>
        </p:spPr>
        <p:txBody>
          <a:bodyPr wrap="square" rtlCol="0">
            <a:spAutoFit/>
          </a:bodyPr>
          <a:lstStyle/>
          <a:p>
            <a:r>
              <a:rPr lang="en-US" dirty="0" smtClean="0"/>
              <a:t>The Global Library Services discussion group serves as a unique venue for librarians to</a:t>
            </a:r>
          </a:p>
          <a:p>
            <a:r>
              <a:rPr lang="en-US" dirty="0" smtClean="0"/>
              <a:t>participate in conversations regarding library support at an international level. It allows a</a:t>
            </a:r>
          </a:p>
          <a:p>
            <a:r>
              <a:rPr lang="en-US" dirty="0" smtClean="0"/>
              <a:t>network of librarians to exchange knowledge and develop sustainable services to support</a:t>
            </a:r>
          </a:p>
          <a:p>
            <a:r>
              <a:rPr lang="en-US" dirty="0" smtClean="0"/>
              <a:t>teaching and research.</a:t>
            </a:r>
          </a:p>
          <a:p>
            <a:endParaRPr lang="en-US" dirty="0" smtClean="0"/>
          </a:p>
          <a:p>
            <a:r>
              <a:rPr lang="en-US" dirty="0" smtClean="0"/>
              <a:t>The focus of this group is on providing library support to patrons who use library services</a:t>
            </a:r>
          </a:p>
          <a:p>
            <a:r>
              <a:rPr lang="en-US" dirty="0" smtClean="0"/>
              <a:t>abroad, in different time zones, under different cultural, socio-political, and technological</a:t>
            </a:r>
          </a:p>
          <a:p>
            <a:r>
              <a:rPr lang="en-US" dirty="0" smtClean="0"/>
              <a:t>circumstances. The librarians may travel abroad, but work primarily on location at their home</a:t>
            </a:r>
          </a:p>
          <a:p>
            <a:r>
              <a:rPr lang="en-US" dirty="0" smtClean="0"/>
              <a:t>institutions. As such, they need to utilize unique support structures, deploy situation-</a:t>
            </a:r>
          </a:p>
          <a:p>
            <a:r>
              <a:rPr lang="en-US" dirty="0" smtClean="0"/>
              <a:t>appropriate outreach strategies, and innovate solutions, all with well-developed intercultural</a:t>
            </a:r>
          </a:p>
          <a:p>
            <a:r>
              <a:rPr lang="en-US" dirty="0" smtClean="0"/>
              <a:t>competences. In addition, this group also discusses how to provide support for broader global</a:t>
            </a:r>
          </a:p>
          <a:p>
            <a:r>
              <a:rPr lang="en-US" dirty="0" smtClean="0"/>
              <a:t>initiatives of their libraries or institutions.</a:t>
            </a:r>
            <a:endParaRPr lang="en-US" dirty="0"/>
          </a:p>
        </p:txBody>
      </p:sp>
    </p:spTree>
    <p:extLst>
      <p:ext uri="{BB962C8B-B14F-4D97-AF65-F5344CB8AC3E}">
        <p14:creationId xmlns:p14="http://schemas.microsoft.com/office/powerpoint/2010/main" val="932074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700" y="415925"/>
            <a:ext cx="4330699" cy="1325563"/>
          </a:xfrm>
        </p:spPr>
        <p:txBody>
          <a:bodyPr>
            <a:normAutofit/>
          </a:bodyPr>
          <a:lstStyle/>
          <a:p>
            <a:r>
              <a:rPr lang="en-US" sz="6000" dirty="0" smtClean="0">
                <a:solidFill>
                  <a:schemeClr val="accent1">
                    <a:lumMod val="50000"/>
                  </a:schemeClr>
                </a:solidFill>
                <a:effectLst>
                  <a:outerShdw blurRad="38100" dist="38100" dir="2700000" algn="tl">
                    <a:srgbClr val="000000">
                      <a:alpha val="43137"/>
                    </a:srgbClr>
                  </a:outerShdw>
                </a:effectLst>
              </a:rPr>
              <a:t>Brief History</a:t>
            </a:r>
            <a:endParaRPr lang="en-US" sz="6000" dirty="0">
              <a:solidFill>
                <a:schemeClr val="accent1">
                  <a:lumMod val="50000"/>
                </a:schemeClr>
              </a:solidFill>
              <a:effectLst>
                <a:outerShdw blurRad="38100" dist="38100" dir="2700000" algn="tl">
                  <a:srgbClr val="000000">
                    <a:alpha val="43137"/>
                  </a:srgbClr>
                </a:outerShdw>
              </a:effectLst>
            </a:endParaRPr>
          </a:p>
        </p:txBody>
      </p:sp>
      <p:sp>
        <p:nvSpPr>
          <p:cNvPr id="4" name="TextBox 3"/>
          <p:cNvSpPr txBox="1"/>
          <p:nvPr/>
        </p:nvSpPr>
        <p:spPr>
          <a:xfrm>
            <a:off x="1498600" y="1930400"/>
            <a:ext cx="8991600" cy="4247317"/>
          </a:xfrm>
          <a:prstGeom prst="rect">
            <a:avLst/>
          </a:prstGeom>
          <a:noFill/>
        </p:spPr>
        <p:txBody>
          <a:bodyPr wrap="square" rtlCol="0">
            <a:spAutoFit/>
          </a:bodyPr>
          <a:lstStyle/>
          <a:p>
            <a:r>
              <a:rPr lang="en-US" dirty="0" smtClean="0"/>
              <a:t>The Global Library Services Discussion Group began in Fall 2016 when a small group of</a:t>
            </a:r>
          </a:p>
          <a:p>
            <a:r>
              <a:rPr lang="en-US" dirty="0" smtClean="0"/>
              <a:t>librarians supporting global library users had the opportunity to meet. We share a common</a:t>
            </a:r>
          </a:p>
          <a:p>
            <a:r>
              <a:rPr lang="en-US" dirty="0" smtClean="0"/>
              <a:t>job responsibility to provide service to our library constituencies who are situated abroad,</a:t>
            </a:r>
          </a:p>
          <a:p>
            <a:r>
              <a:rPr lang="en-US" dirty="0" smtClean="0"/>
              <a:t>sometimes across vastly different time zones, under different cultural, socio-political, and</a:t>
            </a:r>
          </a:p>
          <a:p>
            <a:r>
              <a:rPr lang="en-US" dirty="0" smtClean="0"/>
              <a:t>technological circumstances. These services include, but are not limited to, research support,</a:t>
            </a:r>
          </a:p>
          <a:p>
            <a:r>
              <a:rPr lang="en-US" dirty="0" smtClean="0"/>
              <a:t>instruction, and collection development.</a:t>
            </a:r>
          </a:p>
          <a:p>
            <a:endParaRPr lang="en-US" dirty="0" smtClean="0"/>
          </a:p>
          <a:p>
            <a:r>
              <a:rPr lang="en-US" dirty="0" smtClean="0"/>
              <a:t>This group has informal, monthly conference calls to share ideas, best practices, and strategies</a:t>
            </a:r>
          </a:p>
          <a:p>
            <a:r>
              <a:rPr lang="en-US" dirty="0" smtClean="0"/>
              <a:t>to meet the challenges of serving global users and engaging with them in this non-traditional</a:t>
            </a:r>
          </a:p>
          <a:p>
            <a:r>
              <a:rPr lang="en-US" dirty="0" smtClean="0"/>
              <a:t>service environment. Over the past two years, this community and its outreach has grown.</a:t>
            </a:r>
          </a:p>
          <a:p>
            <a:r>
              <a:rPr lang="en-US" dirty="0" smtClean="0"/>
              <a:t>Our next step is to formalize this group within the ACRL Discussion Group structure to</a:t>
            </a:r>
          </a:p>
          <a:p>
            <a:r>
              <a:rPr lang="en-US" dirty="0" smtClean="0"/>
              <a:t>increase membership, facilitate discussion, and develop sustainable services to support the</a:t>
            </a:r>
          </a:p>
          <a:p>
            <a:r>
              <a:rPr lang="en-US" dirty="0" smtClean="0"/>
              <a:t>increasingly globalized teaching, learning and research of our colleges and universities. The</a:t>
            </a:r>
          </a:p>
          <a:p>
            <a:r>
              <a:rPr lang="en-US" dirty="0" smtClean="0"/>
              <a:t>proposed Discussion Group fills a gap in the existing ACRL coverage and helps ACRL meet an</a:t>
            </a:r>
          </a:p>
          <a:p>
            <a:r>
              <a:rPr lang="en-US" dirty="0" smtClean="0"/>
              <a:t>emerging need in academic libraries.</a:t>
            </a:r>
            <a:endParaRPr lang="en-US" dirty="0"/>
          </a:p>
        </p:txBody>
      </p:sp>
    </p:spTree>
    <p:extLst>
      <p:ext uri="{BB962C8B-B14F-4D97-AF65-F5344CB8AC3E}">
        <p14:creationId xmlns:p14="http://schemas.microsoft.com/office/powerpoint/2010/main" val="670381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443843"/>
            <a:ext cx="9907586" cy="1325563"/>
          </a:xfrm>
        </p:spPr>
        <p:txBody>
          <a:bodyPr>
            <a:normAutofit/>
          </a:bodyPr>
          <a:lstStyle/>
          <a:p>
            <a:r>
              <a:rPr lang="en-US" sz="6000" dirty="0" smtClean="0">
                <a:solidFill>
                  <a:schemeClr val="accent1">
                    <a:lumMod val="50000"/>
                  </a:schemeClr>
                </a:solidFill>
                <a:effectLst>
                  <a:outerShdw blurRad="38100" dist="38100" dir="2700000" algn="tl">
                    <a:srgbClr val="000000">
                      <a:alpha val="43137"/>
                    </a:srgbClr>
                  </a:outerShdw>
                </a:effectLst>
              </a:rPr>
              <a:t>Some of our group’s members:</a:t>
            </a:r>
            <a:endParaRPr lang="en-US" sz="6000" dirty="0">
              <a:solidFill>
                <a:schemeClr val="accent1">
                  <a:lumMod val="5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srcRect t="7503"/>
          <a:stretch/>
        </p:blipFill>
        <p:spPr>
          <a:xfrm>
            <a:off x="1206499" y="4179227"/>
            <a:ext cx="3105150" cy="2123281"/>
          </a:xfrm>
          <a:prstGeom prst="rect">
            <a:avLst/>
          </a:prstGeom>
        </p:spPr>
      </p:pic>
      <p:pic>
        <p:nvPicPr>
          <p:cNvPr id="5" name="Picture 4"/>
          <p:cNvPicPr>
            <a:picLocks noChangeAspect="1"/>
          </p:cNvPicPr>
          <p:nvPr/>
        </p:nvPicPr>
        <p:blipFill>
          <a:blip r:embed="rId3"/>
          <a:stretch>
            <a:fillRect/>
          </a:stretch>
        </p:blipFill>
        <p:spPr>
          <a:xfrm>
            <a:off x="4367212" y="1894681"/>
            <a:ext cx="3648075" cy="2019300"/>
          </a:xfrm>
          <a:prstGeom prst="rect">
            <a:avLst/>
          </a:prstGeom>
        </p:spPr>
      </p:pic>
      <p:pic>
        <p:nvPicPr>
          <p:cNvPr id="8" name="Picture 7"/>
          <p:cNvPicPr>
            <a:picLocks noChangeAspect="1"/>
          </p:cNvPicPr>
          <p:nvPr/>
        </p:nvPicPr>
        <p:blipFill>
          <a:blip r:embed="rId4"/>
          <a:stretch>
            <a:fillRect/>
          </a:stretch>
        </p:blipFill>
        <p:spPr>
          <a:xfrm>
            <a:off x="1206499" y="1792922"/>
            <a:ext cx="2320039" cy="2342785"/>
          </a:xfrm>
          <a:prstGeom prst="rect">
            <a:avLst/>
          </a:prstGeom>
        </p:spPr>
      </p:pic>
      <p:pic>
        <p:nvPicPr>
          <p:cNvPr id="3" name="Picture 2"/>
          <p:cNvPicPr>
            <a:picLocks noChangeAspect="1"/>
          </p:cNvPicPr>
          <p:nvPr/>
        </p:nvPicPr>
        <p:blipFill>
          <a:blip r:embed="rId5"/>
          <a:stretch>
            <a:fillRect/>
          </a:stretch>
        </p:blipFill>
        <p:spPr>
          <a:xfrm>
            <a:off x="4367212" y="4039256"/>
            <a:ext cx="3556539" cy="2263252"/>
          </a:xfrm>
          <a:prstGeom prst="rect">
            <a:avLst/>
          </a:prstGeom>
        </p:spPr>
      </p:pic>
      <p:pic>
        <p:nvPicPr>
          <p:cNvPr id="10" name="Picture 9"/>
          <p:cNvPicPr>
            <a:picLocks noChangeAspect="1"/>
          </p:cNvPicPr>
          <p:nvPr/>
        </p:nvPicPr>
        <p:blipFill>
          <a:blip r:embed="rId6"/>
          <a:stretch>
            <a:fillRect/>
          </a:stretch>
        </p:blipFill>
        <p:spPr>
          <a:xfrm>
            <a:off x="8070850" y="1864176"/>
            <a:ext cx="3409950" cy="2200275"/>
          </a:xfrm>
          <a:prstGeom prst="rect">
            <a:avLst/>
          </a:prstGeom>
        </p:spPr>
      </p:pic>
    </p:spTree>
    <p:extLst>
      <p:ext uri="{BB962C8B-B14F-4D97-AF65-F5344CB8AC3E}">
        <p14:creationId xmlns:p14="http://schemas.microsoft.com/office/powerpoint/2010/main" val="2061232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700" y="443843"/>
            <a:ext cx="9436100" cy="1325563"/>
          </a:xfrm>
        </p:spPr>
        <p:txBody>
          <a:bodyPr>
            <a:normAutofit/>
          </a:bodyPr>
          <a:lstStyle/>
          <a:p>
            <a:r>
              <a:rPr lang="en-US" sz="6000" dirty="0" smtClean="0">
                <a:solidFill>
                  <a:schemeClr val="accent1">
                    <a:lumMod val="50000"/>
                  </a:schemeClr>
                </a:solidFill>
                <a:effectLst>
                  <a:outerShdw blurRad="38100" dist="38100" dir="2700000" algn="tl">
                    <a:srgbClr val="000000">
                      <a:alpha val="43137"/>
                    </a:srgbClr>
                  </a:outerShdw>
                </a:effectLst>
              </a:rPr>
              <a:t>We are in a variety of roles</a:t>
            </a:r>
            <a:endParaRPr lang="en-US" sz="6000" dirty="0">
              <a:solidFill>
                <a:schemeClr val="accent1">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1054100" y="2438400"/>
            <a:ext cx="106807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Some of us are assigned to our global librarianship exclusively</a:t>
            </a:r>
          </a:p>
          <a:p>
            <a:pPr marL="285750" indent="-285750">
              <a:buFont typeface="Arial" panose="020B0604020202020204" pitchFamily="34" charset="0"/>
              <a:buChar char="•"/>
            </a:pPr>
            <a:r>
              <a:rPr lang="en-US" sz="2400" dirty="0" smtClean="0">
                <a:solidFill>
                  <a:srgbClr val="C00000"/>
                </a:solidFill>
              </a:rPr>
              <a:t>Others</a:t>
            </a:r>
            <a:r>
              <a:rPr lang="en-US" sz="2400" dirty="0" smtClean="0"/>
              <a:t> of us wear multiple hats</a:t>
            </a:r>
          </a:p>
          <a:p>
            <a:pPr marL="285750" indent="-285750">
              <a:buFont typeface="Arial" panose="020B0604020202020204" pitchFamily="34" charset="0"/>
              <a:buChar char="•"/>
            </a:pPr>
            <a:r>
              <a:rPr lang="en-US" sz="2400" dirty="0" smtClean="0"/>
              <a:t>Some of us have dedicated funding for global librarianship</a:t>
            </a:r>
          </a:p>
          <a:p>
            <a:pPr marL="285750" indent="-285750">
              <a:buFont typeface="Arial" panose="020B0604020202020204" pitchFamily="34" charset="0"/>
              <a:buChar char="•"/>
            </a:pPr>
            <a:r>
              <a:rPr lang="en-US" sz="2400" dirty="0" smtClean="0">
                <a:solidFill>
                  <a:srgbClr val="C00000"/>
                </a:solidFill>
              </a:rPr>
              <a:t>Others</a:t>
            </a:r>
            <a:r>
              <a:rPr lang="en-US" sz="2400" dirty="0" smtClean="0"/>
              <a:t> of us do not, and have to seek funding</a:t>
            </a:r>
          </a:p>
          <a:p>
            <a:pPr marL="285750" indent="-285750">
              <a:buFont typeface="Arial" panose="020B0604020202020204" pitchFamily="34" charset="0"/>
              <a:buChar char="•"/>
            </a:pPr>
            <a:r>
              <a:rPr lang="en-US" sz="2400" dirty="0" smtClean="0"/>
              <a:t>Some of us are at a US institutions</a:t>
            </a:r>
          </a:p>
          <a:p>
            <a:pPr marL="285750" indent="-285750">
              <a:buFont typeface="Arial" panose="020B0604020202020204" pitchFamily="34" charset="0"/>
              <a:buChar char="•"/>
            </a:pPr>
            <a:r>
              <a:rPr lang="en-US" sz="2400" dirty="0" smtClean="0">
                <a:solidFill>
                  <a:srgbClr val="C00000"/>
                </a:solidFill>
              </a:rPr>
              <a:t>Others</a:t>
            </a:r>
            <a:r>
              <a:rPr lang="en-US" sz="2400" dirty="0" smtClean="0"/>
              <a:t> of us are at institutions outside of the US</a:t>
            </a:r>
          </a:p>
          <a:p>
            <a:pPr marL="285750" indent="-285750">
              <a:buFont typeface="Arial" panose="020B0604020202020204" pitchFamily="34" charset="0"/>
              <a:buChar char="•"/>
            </a:pPr>
            <a:r>
              <a:rPr lang="en-US" sz="2400" dirty="0" smtClean="0"/>
              <a:t>Some of us are looking for ways to increase library partnerships abroad</a:t>
            </a:r>
          </a:p>
          <a:p>
            <a:pPr marL="285750" indent="-285750">
              <a:buFont typeface="Arial" panose="020B0604020202020204" pitchFamily="34" charset="0"/>
              <a:buChar char="•"/>
            </a:pPr>
            <a:r>
              <a:rPr lang="en-US" sz="2400" dirty="0" smtClean="0">
                <a:solidFill>
                  <a:srgbClr val="C00000"/>
                </a:solidFill>
              </a:rPr>
              <a:t>Others</a:t>
            </a:r>
            <a:r>
              <a:rPr lang="en-US" sz="2400" dirty="0" smtClean="0"/>
              <a:t> of us have other goals, like assisting international or Study Abroad students</a:t>
            </a:r>
            <a:endParaRPr lang="en-US" sz="2400" dirty="0"/>
          </a:p>
        </p:txBody>
      </p:sp>
    </p:spTree>
    <p:extLst>
      <p:ext uri="{BB962C8B-B14F-4D97-AF65-F5344CB8AC3E}">
        <p14:creationId xmlns:p14="http://schemas.microsoft.com/office/powerpoint/2010/main" val="1349590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643" y="313214"/>
            <a:ext cx="6223000" cy="1325563"/>
          </a:xfrm>
        </p:spPr>
        <p:txBody>
          <a:bodyPr>
            <a:normAutofit/>
          </a:bodyPr>
          <a:lstStyle/>
          <a:p>
            <a:r>
              <a:rPr lang="en-US" sz="6000" dirty="0" smtClean="0">
                <a:solidFill>
                  <a:schemeClr val="accent1">
                    <a:lumMod val="50000"/>
                  </a:schemeClr>
                </a:solidFill>
                <a:effectLst>
                  <a:outerShdw blurRad="38100" dist="38100" dir="2700000" algn="tl">
                    <a:srgbClr val="000000">
                      <a:alpha val="43137"/>
                    </a:srgbClr>
                  </a:outerShdw>
                </a:effectLst>
              </a:rPr>
              <a:t>Our Purpose/Goals</a:t>
            </a:r>
            <a:endParaRPr lang="en-US" sz="6000" dirty="0">
              <a:solidFill>
                <a:schemeClr val="accent1">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1006929" y="1442834"/>
            <a:ext cx="11185071" cy="5170646"/>
          </a:xfrm>
          <a:prstGeom prst="rect">
            <a:avLst/>
          </a:prstGeom>
          <a:noFill/>
        </p:spPr>
        <p:txBody>
          <a:bodyPr wrap="square" rtlCol="0">
            <a:spAutoFit/>
          </a:bodyPr>
          <a:lstStyle/>
          <a:p>
            <a:r>
              <a:rPr lang="en-US" sz="2200" dirty="0" smtClean="0">
                <a:cs typeface="Arial" panose="020B0604020202020204" pitchFamily="34" charset="0"/>
              </a:rPr>
              <a:t>• Follow and share emerging trends in international education, research, and global</a:t>
            </a:r>
            <a:br>
              <a:rPr lang="en-US" sz="2200" dirty="0" smtClean="0">
                <a:cs typeface="Arial" panose="020B0604020202020204" pitchFamily="34" charset="0"/>
              </a:rPr>
            </a:br>
            <a:r>
              <a:rPr lang="en-US" sz="2200" dirty="0" smtClean="0">
                <a:cs typeface="Arial" panose="020B0604020202020204" pitchFamily="34" charset="0"/>
              </a:rPr>
              <a:t>   librarianship;</a:t>
            </a:r>
          </a:p>
          <a:p>
            <a:r>
              <a:rPr lang="en-US" sz="2200" dirty="0" smtClean="0">
                <a:cs typeface="Arial" panose="020B0604020202020204" pitchFamily="34" charset="0"/>
              </a:rPr>
              <a:t>• Advance understanding of requirements of teaching and learning in overseas campus,</a:t>
            </a:r>
            <a:br>
              <a:rPr lang="en-US" sz="2200" dirty="0" smtClean="0">
                <a:cs typeface="Arial" panose="020B0604020202020204" pitchFamily="34" charset="0"/>
              </a:rPr>
            </a:br>
            <a:r>
              <a:rPr lang="en-US" sz="2200" dirty="0" smtClean="0">
                <a:cs typeface="Arial" panose="020B0604020202020204" pitchFamily="34" charset="0"/>
              </a:rPr>
              <a:t>   branches, or programs;</a:t>
            </a:r>
          </a:p>
          <a:p>
            <a:r>
              <a:rPr lang="en-US" sz="2200" dirty="0" smtClean="0">
                <a:cs typeface="Arial" panose="020B0604020202020204" pitchFamily="34" charset="0"/>
              </a:rPr>
              <a:t>• Share creative ideas for developing library services to meet these needs and at the same</a:t>
            </a:r>
            <a:br>
              <a:rPr lang="en-US" sz="2200" dirty="0" smtClean="0">
                <a:cs typeface="Arial" panose="020B0604020202020204" pitchFamily="34" charset="0"/>
              </a:rPr>
            </a:br>
            <a:r>
              <a:rPr lang="en-US" sz="2200" dirty="0" smtClean="0">
                <a:cs typeface="Arial" panose="020B0604020202020204" pitchFamily="34" charset="0"/>
              </a:rPr>
              <a:t>   time develop strategies and solutions for seamless integration with services in home</a:t>
            </a:r>
            <a:br>
              <a:rPr lang="en-US" sz="2200" dirty="0" smtClean="0">
                <a:cs typeface="Arial" panose="020B0604020202020204" pitchFamily="34" charset="0"/>
              </a:rPr>
            </a:br>
            <a:r>
              <a:rPr lang="en-US" sz="2200" dirty="0" smtClean="0">
                <a:cs typeface="Arial" panose="020B0604020202020204" pitchFamily="34" charset="0"/>
              </a:rPr>
              <a:t>   institutions;</a:t>
            </a:r>
          </a:p>
          <a:p>
            <a:r>
              <a:rPr lang="en-US" sz="2200" dirty="0" smtClean="0">
                <a:cs typeface="Arial" panose="020B0604020202020204" pitchFamily="34" charset="0"/>
              </a:rPr>
              <a:t>• Exchange best practices for promoting technological or instructional solutions to</a:t>
            </a:r>
            <a:br>
              <a:rPr lang="en-US" sz="2200" dirty="0" smtClean="0">
                <a:cs typeface="Arial" panose="020B0604020202020204" pitchFamily="34" charset="0"/>
              </a:rPr>
            </a:br>
            <a:r>
              <a:rPr lang="en-US" sz="2200" dirty="0" smtClean="0">
                <a:cs typeface="Arial" panose="020B0604020202020204" pitchFamily="34" charset="0"/>
              </a:rPr>
              <a:t>   enhance information literacy support abroad;</a:t>
            </a:r>
          </a:p>
          <a:p>
            <a:r>
              <a:rPr lang="en-US" sz="2200" dirty="0" smtClean="0">
                <a:cs typeface="Arial" panose="020B0604020202020204" pitchFamily="34" charset="0"/>
              </a:rPr>
              <a:t>• Develop ways to broaden intercultural competencies among staff;</a:t>
            </a:r>
          </a:p>
          <a:p>
            <a:r>
              <a:rPr lang="en-US" sz="2200" dirty="0" smtClean="0">
                <a:cs typeface="Arial" panose="020B0604020202020204" pitchFamily="34" charset="0"/>
              </a:rPr>
              <a:t>• Provide opportunities for librarians to collaborate on relevant projects and programs;</a:t>
            </a:r>
          </a:p>
          <a:p>
            <a:r>
              <a:rPr lang="en-US" sz="2200" dirty="0" smtClean="0">
                <a:cs typeface="Arial" panose="020B0604020202020204" pitchFamily="34" charset="0"/>
              </a:rPr>
              <a:t>• Provide leadership and support to fellow librarians who are interested in or engaged in</a:t>
            </a:r>
            <a:br>
              <a:rPr lang="en-US" sz="2200" dirty="0" smtClean="0">
                <a:cs typeface="Arial" panose="020B0604020202020204" pitchFamily="34" charset="0"/>
              </a:rPr>
            </a:br>
            <a:r>
              <a:rPr lang="en-US" sz="2200" dirty="0" smtClean="0">
                <a:cs typeface="Arial" panose="020B0604020202020204" pitchFamily="34" charset="0"/>
              </a:rPr>
              <a:t>   this area of service;</a:t>
            </a:r>
          </a:p>
          <a:p>
            <a:r>
              <a:rPr lang="en-US" sz="2200" dirty="0" smtClean="0">
                <a:cs typeface="Arial" panose="020B0604020202020204" pitchFamily="34" charset="0"/>
              </a:rPr>
              <a:t>• Exchange practical ideas for developing and maintaining partnerships from libraries’ </a:t>
            </a:r>
            <a:br>
              <a:rPr lang="en-US" sz="2200" dirty="0" smtClean="0">
                <a:cs typeface="Arial" panose="020B0604020202020204" pitchFamily="34" charset="0"/>
              </a:rPr>
            </a:br>
            <a:r>
              <a:rPr lang="en-US" sz="2200" dirty="0" smtClean="0">
                <a:cs typeface="Arial" panose="020B0604020202020204" pitchFamily="34" charset="0"/>
              </a:rPr>
              <a:t>   global initiatives.</a:t>
            </a:r>
            <a:endParaRPr lang="en-US" sz="2200" dirty="0">
              <a:cs typeface="Arial" panose="020B0604020202020204" pitchFamily="34" charset="0"/>
            </a:endParaRPr>
          </a:p>
        </p:txBody>
      </p:sp>
    </p:spTree>
    <p:extLst>
      <p:ext uri="{BB962C8B-B14F-4D97-AF65-F5344CB8AC3E}">
        <p14:creationId xmlns:p14="http://schemas.microsoft.com/office/powerpoint/2010/main" val="4182542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700" y="443843"/>
            <a:ext cx="9929586" cy="1325563"/>
          </a:xfrm>
        </p:spPr>
        <p:txBody>
          <a:bodyPr>
            <a:normAutofit fontScale="90000"/>
          </a:bodyPr>
          <a:lstStyle/>
          <a:p>
            <a:r>
              <a:rPr lang="en-US" sz="6000" dirty="0" smtClean="0">
                <a:solidFill>
                  <a:schemeClr val="accent1">
                    <a:lumMod val="50000"/>
                  </a:schemeClr>
                </a:solidFill>
                <a:effectLst>
                  <a:outerShdw blurRad="38100" dist="38100" dir="2700000" algn="tl">
                    <a:srgbClr val="000000">
                      <a:alpha val="43137"/>
                    </a:srgbClr>
                  </a:outerShdw>
                </a:effectLst>
              </a:rPr>
              <a:t>Our monthly video discussions:</a:t>
            </a:r>
            <a:br>
              <a:rPr lang="en-US" sz="6000" dirty="0" smtClean="0">
                <a:solidFill>
                  <a:schemeClr val="accent1">
                    <a:lumMod val="50000"/>
                  </a:schemeClr>
                </a:solidFill>
                <a:effectLst>
                  <a:outerShdw blurRad="38100" dist="38100" dir="2700000" algn="tl">
                    <a:srgbClr val="000000">
                      <a:alpha val="43137"/>
                    </a:srgbClr>
                  </a:outerShdw>
                </a:effectLst>
              </a:rPr>
            </a:br>
            <a:r>
              <a:rPr lang="en-US" sz="6000" dirty="0" smtClean="0">
                <a:solidFill>
                  <a:schemeClr val="accent1">
                    <a:lumMod val="50000"/>
                  </a:schemeClr>
                </a:solidFill>
                <a:effectLst>
                  <a:outerShdw blurRad="38100" dist="38100" dir="2700000" algn="tl">
                    <a:srgbClr val="000000">
                      <a:alpha val="43137"/>
                    </a:srgbClr>
                  </a:outerShdw>
                </a:effectLst>
              </a:rPr>
              <a:t>we discuss many things, like…</a:t>
            </a:r>
            <a:endParaRPr lang="en-US" sz="6000" dirty="0">
              <a:solidFill>
                <a:schemeClr val="accent1">
                  <a:lumMod val="5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943100" y="2059112"/>
            <a:ext cx="8207237" cy="4521301"/>
          </a:xfrm>
          <a:prstGeom prst="rect">
            <a:avLst/>
          </a:prstGeom>
          <a:ln>
            <a:solidFill>
              <a:schemeClr val="bg1">
                <a:lumMod val="65000"/>
              </a:schemeClr>
            </a:solidFill>
          </a:ln>
        </p:spPr>
      </p:pic>
    </p:spTree>
    <p:extLst>
      <p:ext uri="{BB962C8B-B14F-4D97-AF65-F5344CB8AC3E}">
        <p14:creationId xmlns:p14="http://schemas.microsoft.com/office/powerpoint/2010/main" val="3342368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937</Words>
  <Application>Microsoft Office PowerPoint</Application>
  <PresentationFormat>Widescreen</PresentationFormat>
  <Paragraphs>67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ACRL Global Library Services Discussion Group</vt:lpstr>
      <vt:lpstr>Today’s Open House Hosts: Hong and Dan, Current Conveners</vt:lpstr>
      <vt:lpstr>And, Incoming Conveners for  2019-20: Holly and John </vt:lpstr>
      <vt:lpstr>About Us</vt:lpstr>
      <vt:lpstr>Brief History</vt:lpstr>
      <vt:lpstr>Some of our group’s members:</vt:lpstr>
      <vt:lpstr>We are in a variety of roles</vt:lpstr>
      <vt:lpstr>Our Purpose/Goals</vt:lpstr>
      <vt:lpstr>Our monthly video discussions: we discuss many things, like…</vt:lpstr>
      <vt:lpstr>Our monthly video discussions: we discuss many things, like…</vt:lpstr>
      <vt:lpstr>Our monthly video discussions: we discuss many things, like…</vt:lpstr>
      <vt:lpstr>Our monthly video discussions: we discuss many things, like…</vt:lpstr>
      <vt:lpstr>In addition to our monthly video calls, we try to participate in events</vt:lpstr>
      <vt:lpstr>To give you an idea of our monthly discussion, we have some discussion topics for today…</vt:lpstr>
      <vt:lpstr>(Feel free to participate with questions or comments!)</vt:lpstr>
      <vt:lpstr>Thank You!</vt:lpstr>
    </vt:vector>
  </TitlesOfParts>
  <Company>CSU Fullerton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ACRL Global Library Services Discussion Group</dc:title>
  <dc:creator>Reviewer</dc:creator>
  <cp:lastModifiedBy>Reviewer</cp:lastModifiedBy>
  <cp:revision>19</cp:revision>
  <dcterms:created xsi:type="dcterms:W3CDTF">2019-05-20T06:26:22Z</dcterms:created>
  <dcterms:modified xsi:type="dcterms:W3CDTF">2019-05-21T00:55:49Z</dcterms:modified>
</cp:coreProperties>
</file>